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
      <p:font typeface="Open Sans" panose="020B0606030504020204" pitchFamily="34" charset="0"/>
      <p:regular r:id="rId24"/>
      <p: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00"/>
    <p:restoredTop sz="94679"/>
  </p:normalViewPr>
  <p:slideViewPr>
    <p:cSldViewPr snapToGrid="0">
      <p:cViewPr varScale="1">
        <p:scale>
          <a:sx n="55" d="100"/>
          <a:sy n="55" d="100"/>
        </p:scale>
        <p:origin x="216" y="12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www.perforce.com/blog/kw/devsecops-pipeline-overview" TargetMode="External"/><Relationship Id="rId4" Type="http://schemas.openxmlformats.org/officeDocument/2006/relationships/hyperlink" Target="https://wiki.sei.cmu.edu/confluence/pages/viewpage.action?pageId=8804668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Justin Parker</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is a security practice policy design that helps the software development lifecycle securely. </a:t>
            </a:r>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r>
              <a:rPr lang="en-US" dirty="0"/>
              <a:t>CPP Check should be used throughout the design process. The idea is to check the code for issues as often as you would like. Once changes are made, the designer will have the ability to test and retest.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There are always risks and benefits to any software process. Creating secure code will limit the ability of attackers to access data that they shouldn’t access. There will always be a way for attackers to get into data, but its our responsibility to adapt and protect. Using Defense in Depth will help us protect in layers, so that it is harder for a hacker to get into the system.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706974" y="2250831"/>
            <a:ext cx="10820400" cy="4014747"/>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Security must be first priority</a:t>
            </a:r>
          </a:p>
          <a:p>
            <a:pPr marL="1143000" lvl="2" indent="-228600" algn="l" rtl="0">
              <a:lnSpc>
                <a:spcPct val="90000"/>
              </a:lnSpc>
              <a:spcBef>
                <a:spcPts val="0"/>
              </a:spcBef>
              <a:spcAft>
                <a:spcPts val="0"/>
              </a:spcAft>
              <a:buClr>
                <a:schemeClr val="lt1"/>
              </a:buClr>
              <a:buSzPts val="1800"/>
              <a:buChar char="•"/>
            </a:pPr>
            <a:r>
              <a:rPr lang="en-US" sz="2000" dirty="0"/>
              <a:t>Run multiple Tests</a:t>
            </a:r>
          </a:p>
          <a:p>
            <a:pPr marL="1143000" lvl="2" indent="-228600" algn="l" rtl="0">
              <a:lnSpc>
                <a:spcPct val="90000"/>
              </a:lnSpc>
              <a:spcBef>
                <a:spcPts val="0"/>
              </a:spcBef>
              <a:spcAft>
                <a:spcPts val="0"/>
              </a:spcAft>
              <a:buClr>
                <a:schemeClr val="lt1"/>
              </a:buClr>
              <a:buSzPts val="1800"/>
              <a:buChar char="•"/>
            </a:pPr>
            <a:r>
              <a:rPr lang="en-US" sz="2000" dirty="0"/>
              <a:t>Always adapt to change</a:t>
            </a:r>
          </a:p>
          <a:p>
            <a:pPr marL="1143000" lvl="2" indent="-228600" algn="l" rtl="0">
              <a:lnSpc>
                <a:spcPct val="90000"/>
              </a:lnSpc>
              <a:spcBef>
                <a:spcPts val="0"/>
              </a:spcBef>
              <a:spcAft>
                <a:spcPts val="0"/>
              </a:spcAft>
              <a:buClr>
                <a:schemeClr val="lt1"/>
              </a:buClr>
              <a:buSzPts val="1800"/>
              <a:buChar char="•"/>
            </a:pPr>
            <a:r>
              <a:rPr lang="en-US" sz="2000" dirty="0"/>
              <a:t>Penetration testing</a:t>
            </a:r>
          </a:p>
          <a:p>
            <a:pPr marL="1143000" lvl="2" indent="-228600" algn="l" rtl="0">
              <a:lnSpc>
                <a:spcPct val="90000"/>
              </a:lnSpc>
              <a:spcBef>
                <a:spcPts val="0"/>
              </a:spcBef>
              <a:spcAft>
                <a:spcPts val="0"/>
              </a:spcAft>
              <a:buClr>
                <a:schemeClr val="lt1"/>
              </a:buClr>
              <a:buSzPts val="1800"/>
              <a:buChar char="•"/>
            </a:pPr>
            <a:r>
              <a:rPr lang="en-US" sz="2000" dirty="0"/>
              <a:t>Policies must be followed</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Policies must be followed to help secure systems and programs. Without following these policies, it can lead to security problems. Safer and more efficient code will help the program run better and more securely.  </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sz="2000" b="0" i="1" dirty="0">
                <a:solidFill>
                  <a:schemeClr val="bg1"/>
                </a:solidFill>
                <a:effectLst/>
                <a:latin typeface="Open Sans" panose="020B0604020202020204" pitchFamily="34" charset="0"/>
              </a:rPr>
              <a:t>SEI CERT C++ </a:t>
            </a:r>
            <a:r>
              <a:rPr lang="en-US" sz="2000" i="1" dirty="0">
                <a:solidFill>
                  <a:schemeClr val="bg1"/>
                </a:solidFill>
                <a:latin typeface="Open Sans" panose="020B0604020202020204" pitchFamily="34" charset="0"/>
              </a:rPr>
              <a:t>C</a:t>
            </a:r>
            <a:r>
              <a:rPr lang="en-US" sz="2000" b="0" i="1" dirty="0">
                <a:solidFill>
                  <a:schemeClr val="bg1"/>
                </a:solidFill>
                <a:effectLst/>
                <a:latin typeface="Open Sans" panose="020B0604020202020204" pitchFamily="34" charset="0"/>
              </a:rPr>
              <a:t>oding Standard - Confluence</a:t>
            </a:r>
            <a:r>
              <a:rPr lang="en-US" sz="2000" b="0" i="0" dirty="0">
                <a:solidFill>
                  <a:schemeClr val="bg1"/>
                </a:solidFill>
                <a:effectLst/>
                <a:latin typeface="Open Sans" panose="020B0604020202020204" pitchFamily="34" charset="0"/>
              </a:rPr>
              <a:t>. (2020, May 29). SEI CERT C++ Coding Standard. </a:t>
            </a:r>
            <a:r>
              <a:rPr lang="en-US" sz="2000" b="0" i="0" u="sng" dirty="0">
                <a:solidFill>
                  <a:schemeClr val="bg1"/>
                </a:solidFill>
                <a:effectLst/>
                <a:latin typeface="Open Sans" panose="020B0604020202020204" pitchFamily="34" charset="0"/>
                <a:hlinkClick r:id="rId4">
                  <a:extLst>
                    <a:ext uri="{A12FA001-AC4F-418D-AE19-62706E023703}">
                      <ahyp:hlinkClr xmlns:ahyp="http://schemas.microsoft.com/office/drawing/2018/hyperlinkcolor" val="tx"/>
                    </a:ext>
                  </a:extLst>
                </a:hlinkClick>
              </a:rPr>
              <a:t>https://wiki.sei.cmu.edu/confluence/pages/viewpage.action?pageId=88046682</a:t>
            </a:r>
            <a:endParaRPr lang="en-US" sz="2000" b="0" i="0" u="sng" dirty="0">
              <a:solidFill>
                <a:schemeClr val="bg1"/>
              </a:solidFill>
              <a:effectLst/>
              <a:latin typeface="Open Sans" panose="020B0604020202020204" pitchFamily="34" charset="0"/>
            </a:endParaRPr>
          </a:p>
          <a:p>
            <a:pPr marL="228600" lvl="0" indent="-228600" algn="l" rtl="0">
              <a:lnSpc>
                <a:spcPct val="90000"/>
              </a:lnSpc>
              <a:spcBef>
                <a:spcPts val="0"/>
              </a:spcBef>
              <a:spcAft>
                <a:spcPts val="0"/>
              </a:spcAft>
              <a:buClr>
                <a:schemeClr val="lt1"/>
              </a:buClr>
              <a:buSzPts val="2200"/>
              <a:buChar char="•"/>
            </a:pPr>
            <a:endParaRPr lang="en-US" sz="2000" dirty="0"/>
          </a:p>
          <a:p>
            <a:pPr marL="228600" indent="-228600">
              <a:spcBef>
                <a:spcPts val="0"/>
              </a:spcBef>
              <a:buSzPts val="2200"/>
            </a:pPr>
            <a:r>
              <a:rPr lang="en-US" sz="2000" b="0" i="0" dirty="0" err="1">
                <a:solidFill>
                  <a:schemeClr val="bg1"/>
                </a:solidFill>
                <a:effectLst/>
                <a:latin typeface="Open Sans" panose="020B0606030504020204" pitchFamily="34" charset="0"/>
              </a:rPr>
              <a:t>DevSecOps</a:t>
            </a:r>
            <a:r>
              <a:rPr lang="en-US" sz="2000" b="0" i="0" dirty="0">
                <a:solidFill>
                  <a:schemeClr val="bg1"/>
                </a:solidFill>
                <a:effectLst/>
                <a:latin typeface="Open Sans" panose="020B0606030504020204" pitchFamily="34" charset="0"/>
              </a:rPr>
              <a:t> Pipeline Overview. (n.d.). </a:t>
            </a:r>
            <a:r>
              <a:rPr lang="en-US" sz="2000" b="0" i="1" dirty="0" err="1">
                <a:solidFill>
                  <a:schemeClr val="bg1"/>
                </a:solidFill>
                <a:effectLst/>
                <a:latin typeface="Open Sans" panose="020B0606030504020204" pitchFamily="34" charset="0"/>
              </a:rPr>
              <a:t>Devsecops</a:t>
            </a:r>
            <a:r>
              <a:rPr lang="en-US" sz="2000" b="0" i="1" dirty="0">
                <a:solidFill>
                  <a:schemeClr val="bg1"/>
                </a:solidFill>
                <a:effectLst/>
                <a:latin typeface="Open Sans" panose="020B0606030504020204" pitchFamily="34" charset="0"/>
              </a:rPr>
              <a:t> pipeline overview: </a:t>
            </a:r>
            <a:r>
              <a:rPr lang="en-US" sz="2000" b="0" i="1" dirty="0" err="1">
                <a:solidFill>
                  <a:schemeClr val="bg1"/>
                </a:solidFill>
                <a:effectLst/>
                <a:latin typeface="Open Sans" panose="020B0606030504020204" pitchFamily="34" charset="0"/>
              </a:rPr>
              <a:t>Devsecops</a:t>
            </a:r>
            <a:r>
              <a:rPr lang="en-US" sz="2000" b="0" i="1" dirty="0">
                <a:solidFill>
                  <a:schemeClr val="bg1"/>
                </a:solidFill>
                <a:effectLst/>
                <a:latin typeface="Open Sans" panose="020B0606030504020204" pitchFamily="34" charset="0"/>
              </a:rPr>
              <a:t> simplified | perforce software</a:t>
            </a:r>
            <a:r>
              <a:rPr lang="en-US" sz="2000" b="0" i="0" dirty="0">
                <a:solidFill>
                  <a:schemeClr val="bg1"/>
                </a:solidFill>
                <a:effectLst/>
                <a:latin typeface="Open Sans" panose="020B0606030504020204" pitchFamily="34" charset="0"/>
              </a:rPr>
              <a:t>. Perforce Software. </a:t>
            </a:r>
            <a:r>
              <a:rPr lang="en-US" sz="2000" b="0" i="0" u="sng" dirty="0">
                <a:solidFill>
                  <a:schemeClr val="bg1"/>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https://www.perforce.com/blog/kw/devsecops-pipeline-overview</a:t>
            </a:r>
            <a:endParaRPr lang="en-US" sz="2000" b="0" i="0" u="sng" dirty="0">
              <a:solidFill>
                <a:schemeClr val="bg1"/>
              </a:solidFill>
              <a:effectLst/>
              <a:latin typeface="Open Sans" panose="020B0606030504020204" pitchFamily="34" charset="0"/>
            </a:endParaRP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security policy will ensure safety in Green Pace and help prevent cyber stacks.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The coding standard will fall under certain category. These categories are high or low priority.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471537791"/>
              </p:ext>
            </p:extLst>
          </p:nvPr>
        </p:nvGraphicFramePr>
        <p:xfrm>
          <a:off x="3171900" y="2133282"/>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Common Threats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immediate</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level threats that can be looked at last</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Lower common threats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Input Validation</a:t>
            </a:r>
          </a:p>
          <a:p>
            <a:pPr marL="228600" lvl="0" indent="-228600" algn="l" rtl="0">
              <a:lnSpc>
                <a:spcPct val="90000"/>
              </a:lnSpc>
              <a:spcBef>
                <a:spcPts val="0"/>
              </a:spcBef>
              <a:spcAft>
                <a:spcPts val="0"/>
              </a:spcAft>
              <a:buClr>
                <a:schemeClr val="lt1"/>
              </a:buClr>
              <a:buSzPts val="2200"/>
              <a:buChar char="•"/>
            </a:pPr>
            <a:r>
              <a:rPr lang="en-US" dirty="0"/>
              <a:t>Compiler Warnings</a:t>
            </a:r>
          </a:p>
          <a:p>
            <a:pPr marL="228600" lvl="0" indent="-228600" algn="l" rtl="0">
              <a:lnSpc>
                <a:spcPct val="90000"/>
              </a:lnSpc>
              <a:spcBef>
                <a:spcPts val="0"/>
              </a:spcBef>
              <a:spcAft>
                <a:spcPts val="0"/>
              </a:spcAft>
              <a:buClr>
                <a:schemeClr val="lt1"/>
              </a:buClr>
              <a:buSzPts val="2200"/>
              <a:buChar char="•"/>
            </a:pPr>
            <a:r>
              <a:rPr lang="en-US" dirty="0"/>
              <a:t>Simple Design</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Defense in Depth (</a:t>
            </a:r>
            <a:r>
              <a:rPr lang="en-US" dirty="0" err="1"/>
              <a:t>DiD</a:t>
            </a:r>
            <a:r>
              <a:rPr lang="en-US" dirty="0"/>
              <a:t>)</a:t>
            </a:r>
          </a:p>
          <a:p>
            <a:pPr marL="228600" lvl="0" indent="-228600" algn="l" rtl="0">
              <a:lnSpc>
                <a:spcPct val="90000"/>
              </a:lnSpc>
              <a:spcBef>
                <a:spcPts val="0"/>
              </a:spcBef>
              <a:spcAft>
                <a:spcPts val="0"/>
              </a:spcAft>
              <a:buClr>
                <a:schemeClr val="lt1"/>
              </a:buClr>
              <a:buSzPts val="2200"/>
              <a:buChar char="•"/>
            </a:pPr>
            <a:r>
              <a:rPr lang="en-US" dirty="0"/>
              <a:t>Principle of lease privilege</a:t>
            </a:r>
          </a:p>
          <a:p>
            <a:pPr marL="228600" lvl="0" indent="-228600" algn="l" rtl="0">
              <a:lnSpc>
                <a:spcPct val="90000"/>
              </a:lnSpc>
              <a:spcBef>
                <a:spcPts val="0"/>
              </a:spcBef>
              <a:spcAft>
                <a:spcPts val="0"/>
              </a:spcAft>
              <a:buClr>
                <a:schemeClr val="lt1"/>
              </a:buClr>
              <a:buSzPts val="2200"/>
              <a:buChar char="•"/>
            </a:pPr>
            <a:r>
              <a:rPr lang="en-US" dirty="0"/>
              <a:t>Designed for secure policies</a:t>
            </a:r>
          </a:p>
          <a:p>
            <a:pPr marL="228600" lvl="0" indent="-228600" algn="l" rtl="0">
              <a:lnSpc>
                <a:spcPct val="90000"/>
              </a:lnSpc>
              <a:spcBef>
                <a:spcPts val="0"/>
              </a:spcBef>
              <a:spcAft>
                <a:spcPts val="0"/>
              </a:spcAft>
              <a:buClr>
                <a:schemeClr val="lt1"/>
              </a:buClr>
              <a:buSzPts val="2200"/>
              <a:buChar char="•"/>
            </a:pPr>
            <a:r>
              <a:rPr lang="en-US" dirty="0"/>
              <a:t>Sanitize data</a:t>
            </a:r>
          </a:p>
          <a:p>
            <a:pPr marL="228600" lvl="0" indent="-228600" algn="l" rtl="0">
              <a:lnSpc>
                <a:spcPct val="90000"/>
              </a:lnSpc>
              <a:spcBef>
                <a:spcPts val="0"/>
              </a:spcBef>
              <a:spcAft>
                <a:spcPts val="0"/>
              </a:spcAft>
              <a:buClr>
                <a:schemeClr val="lt1"/>
              </a:buClr>
              <a:buSzPts val="2200"/>
              <a:buChar char="•"/>
            </a:pPr>
            <a:r>
              <a:rPr lang="en-US" dirty="0"/>
              <a:t>Quality assurance</a:t>
            </a:r>
          </a:p>
          <a:p>
            <a:pPr marL="228600" lvl="0" indent="-228600" algn="l" rtl="0">
              <a:lnSpc>
                <a:spcPct val="90000"/>
              </a:lnSpc>
              <a:spcBef>
                <a:spcPts val="0"/>
              </a:spcBef>
              <a:spcAft>
                <a:spcPts val="0"/>
              </a:spcAft>
              <a:buClr>
                <a:schemeClr val="lt1"/>
              </a:buClr>
              <a:buSzPts val="2200"/>
              <a:buChar char="•"/>
            </a:pPr>
            <a:r>
              <a:rPr lang="en-US" dirty="0"/>
              <a:t>Secure coding standard</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Avoid out-of-range enumeration value</a:t>
            </a:r>
          </a:p>
          <a:p>
            <a:pPr marL="228600" lvl="0" indent="-228600" algn="l" rtl="0">
              <a:lnSpc>
                <a:spcPct val="90000"/>
              </a:lnSpc>
              <a:spcBef>
                <a:spcPts val="0"/>
              </a:spcBef>
              <a:spcAft>
                <a:spcPts val="0"/>
              </a:spcAft>
              <a:buClr>
                <a:schemeClr val="lt1"/>
              </a:buClr>
              <a:buSzPts val="2000"/>
              <a:buChar char="•"/>
            </a:pPr>
            <a:r>
              <a:rPr lang="en-US" sz="2000" dirty="0"/>
              <a:t>Avoid creating std::string with null pointer</a:t>
            </a:r>
          </a:p>
          <a:p>
            <a:pPr marL="228600" lvl="0" indent="-228600" algn="l" rtl="0">
              <a:lnSpc>
                <a:spcPct val="90000"/>
              </a:lnSpc>
              <a:spcBef>
                <a:spcPts val="0"/>
              </a:spcBef>
              <a:spcAft>
                <a:spcPts val="0"/>
              </a:spcAft>
              <a:buClr>
                <a:schemeClr val="lt1"/>
              </a:buClr>
              <a:buSzPts val="2000"/>
              <a:buChar char="•"/>
            </a:pPr>
            <a:r>
              <a:rPr lang="en-US" sz="2000" dirty="0"/>
              <a:t>Using valid iterator range</a:t>
            </a:r>
          </a:p>
          <a:p>
            <a:pPr marL="228600" lvl="0" indent="-228600" algn="l" rtl="0">
              <a:lnSpc>
                <a:spcPct val="90000"/>
              </a:lnSpc>
              <a:spcBef>
                <a:spcPts val="0"/>
              </a:spcBef>
              <a:spcAft>
                <a:spcPts val="0"/>
              </a:spcAft>
              <a:buClr>
                <a:schemeClr val="lt1"/>
              </a:buClr>
              <a:buSzPts val="2000"/>
              <a:buChar char="•"/>
            </a:pPr>
            <a:r>
              <a:rPr lang="en-US" sz="2000" dirty="0"/>
              <a:t>Avoid freed access memory</a:t>
            </a:r>
          </a:p>
          <a:p>
            <a:pPr marL="228600" lvl="0" indent="-228600" algn="l" rtl="0">
              <a:lnSpc>
                <a:spcPct val="90000"/>
              </a:lnSpc>
              <a:spcBef>
                <a:spcPts val="0"/>
              </a:spcBef>
              <a:spcAft>
                <a:spcPts val="0"/>
              </a:spcAft>
              <a:buClr>
                <a:schemeClr val="lt1"/>
              </a:buClr>
              <a:buSzPts val="2000"/>
              <a:buChar char="•"/>
            </a:pPr>
            <a:r>
              <a:rPr lang="en-US" sz="2000" dirty="0"/>
              <a:t>Avoid storing already known pointer value in unrelated pointer</a:t>
            </a:r>
          </a:p>
          <a:p>
            <a:pPr marL="228600" lvl="0" indent="-228600" algn="l" rtl="0">
              <a:lnSpc>
                <a:spcPct val="90000"/>
              </a:lnSpc>
              <a:spcBef>
                <a:spcPts val="0"/>
              </a:spcBef>
              <a:spcAft>
                <a:spcPts val="0"/>
              </a:spcAft>
              <a:buClr>
                <a:schemeClr val="lt1"/>
              </a:buClr>
              <a:buSzPts val="2000"/>
              <a:buChar char="•"/>
            </a:pPr>
            <a:r>
              <a:rPr lang="en-US" sz="2000" dirty="0"/>
              <a:t>Static assertion used for testing</a:t>
            </a:r>
          </a:p>
          <a:p>
            <a:pPr marL="228600" lvl="0" indent="-228600" algn="l" rtl="0">
              <a:lnSpc>
                <a:spcPct val="90000"/>
              </a:lnSpc>
              <a:spcBef>
                <a:spcPts val="0"/>
              </a:spcBef>
              <a:spcAft>
                <a:spcPts val="0"/>
              </a:spcAft>
              <a:buClr>
                <a:schemeClr val="lt1"/>
              </a:buClr>
              <a:buSzPts val="2000"/>
              <a:buChar char="•"/>
            </a:pPr>
            <a:r>
              <a:rPr lang="en-US" sz="2000" dirty="0"/>
              <a:t>Use all exceptions</a:t>
            </a:r>
          </a:p>
          <a:p>
            <a:pPr marL="228600" lvl="0" indent="-228600" algn="l" rtl="0">
              <a:lnSpc>
                <a:spcPct val="90000"/>
              </a:lnSpc>
              <a:spcBef>
                <a:spcPts val="0"/>
              </a:spcBef>
              <a:spcAft>
                <a:spcPts val="0"/>
              </a:spcAft>
              <a:buClr>
                <a:schemeClr val="lt1"/>
              </a:buClr>
              <a:buSzPts val="2000"/>
              <a:buChar char="•"/>
            </a:pPr>
            <a:r>
              <a:rPr lang="en-US" sz="2000" dirty="0"/>
              <a:t>Use one-definition rule</a:t>
            </a:r>
          </a:p>
          <a:p>
            <a:pPr marL="228600" lvl="0" indent="-228600" algn="l" rtl="0">
              <a:lnSpc>
                <a:spcPct val="90000"/>
              </a:lnSpc>
              <a:spcBef>
                <a:spcPts val="0"/>
              </a:spcBef>
              <a:spcAft>
                <a:spcPts val="0"/>
              </a:spcAft>
              <a:buClr>
                <a:schemeClr val="lt1"/>
              </a:buClr>
              <a:buSzPts val="2000"/>
              <a:buChar char="•"/>
            </a:pPr>
            <a:r>
              <a:rPr lang="en-US" sz="2000" dirty="0"/>
              <a:t>Valid references, pointers, and iterators</a:t>
            </a:r>
          </a:p>
          <a:p>
            <a:pPr marL="228600" lvl="0" indent="-228600" algn="l" rtl="0">
              <a:lnSpc>
                <a:spcPct val="90000"/>
              </a:lnSpc>
              <a:spcBef>
                <a:spcPts val="0"/>
              </a:spcBef>
              <a:spcAft>
                <a:spcPts val="0"/>
              </a:spcAft>
              <a:buClr>
                <a:schemeClr val="lt1"/>
              </a:buClr>
              <a:buSzPts val="2000"/>
              <a:buChar char="•"/>
            </a:pPr>
            <a:r>
              <a:rPr lang="en-US" sz="2000" dirty="0"/>
              <a:t>Position call should be used when calling input and output</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flight – Data is encrypted while going from point A to point B. Attackers could be looking to intercept the data.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rest – Attacks cannot happen when data is in a rest state. This style will help protect data that isn’t even being used.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 Data that is being created, read, updated, etc. This style would fall between rest and flight . </a:t>
            </a:r>
            <a:endParaRPr sz="1600" dirty="0"/>
          </a:p>
          <a:p>
            <a:pPr marL="228600" lvl="0" indent="-88900" algn="l" rtl="0">
              <a:lnSpc>
                <a:spcPct val="90000"/>
              </a:lnSpc>
              <a:spcBef>
                <a:spcPts val="1000"/>
              </a:spcBef>
              <a:spcAft>
                <a:spcPts val="0"/>
              </a:spcAft>
              <a:buClr>
                <a:schemeClr val="lt1"/>
              </a:buClr>
              <a:buSzPts val="2200"/>
              <a:buNone/>
            </a:pPr>
            <a:r>
              <a:rPr lang="en-US" dirty="0"/>
              <a:t> </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Validating a user before they can gain access to the information. Username and password is the most common way of authentication.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 The ability to access certain data when a user has the ability to. Not everyone will have the ability to access the same data, so it is important to authorize what data can be accessed by a user.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 The system will log who is accessing the system. This analysis can provide many different types of data to the admin. </a:t>
            </a: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5410200" cy="366697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tests can help detect issues with the code early. Input overflow is one of the tests that can be used.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Text&#10;&#10;Description automatically generated">
            <a:extLst>
              <a:ext uri="{FF2B5EF4-FFF2-40B4-BE49-F238E27FC236}">
                <a16:creationId xmlns:a16="http://schemas.microsoft.com/office/drawing/2014/main" id="{07BB4F93-1FFF-2747-171C-22819A31EFD8}"/>
              </a:ext>
            </a:extLst>
          </p:cNvPr>
          <p:cNvPicPr>
            <a:picLocks noChangeAspect="1"/>
          </p:cNvPicPr>
          <p:nvPr/>
        </p:nvPicPr>
        <p:blipFill>
          <a:blip r:embed="rId5"/>
          <a:stretch>
            <a:fillRect/>
          </a:stretch>
        </p:blipFill>
        <p:spPr>
          <a:xfrm>
            <a:off x="6405592" y="1948976"/>
            <a:ext cx="4586061" cy="373237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44</TotalTime>
  <Words>640</Words>
  <Application>Microsoft Macintosh PowerPoint</Application>
  <PresentationFormat>Widescreen</PresentationFormat>
  <Paragraphs>71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Arial</vt:lpstr>
      <vt:lpstr>Open Sans</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Parker, Justin</cp:lastModifiedBy>
  <cp:revision>5</cp:revision>
  <dcterms:created xsi:type="dcterms:W3CDTF">2020-08-19T17:59:24Z</dcterms:created>
  <dcterms:modified xsi:type="dcterms:W3CDTF">2023-04-16T18:01:50Z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