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342" r:id="rId5"/>
    <p:sldId id="359" r:id="rId6"/>
    <p:sldId id="374" r:id="rId7"/>
    <p:sldId id="373" r:id="rId8"/>
    <p:sldId id="365" r:id="rId9"/>
    <p:sldId id="378" r:id="rId10"/>
    <p:sldId id="3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95388" autoAdjust="0"/>
  </p:normalViewPr>
  <p:slideViewPr>
    <p:cSldViewPr snapToGrid="0" snapToObjects="1" showGuides="1">
      <p:cViewPr varScale="1">
        <p:scale>
          <a:sx n="110" d="100"/>
          <a:sy n="110" d="100"/>
        </p:scale>
        <p:origin x="114" y="10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10/27/2024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10/27/2024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982522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businessmap.io/kanban-resources/kanban-software/kanban-lead-cycle-tim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stevesmith.tech/blog/investing-in-continuous-delivery/"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businessmap.io/kanban-resources/kanban-software/kanban-lead-cycle-time"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www.stevesmith.tech/blog/investing-in-continuous-delive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The Technology Value Stream</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Juan Partida</a:t>
            </a:r>
          </a:p>
          <a:p>
            <a:r>
              <a:rPr lang="en-US" dirty="0"/>
              <a:t>Module 1.2 Assignment</a:t>
            </a:r>
          </a:p>
        </p:txBody>
      </p:sp>
    </p:spTree>
    <p:extLst>
      <p:ext uri="{BB962C8B-B14F-4D97-AF65-F5344CB8AC3E}">
        <p14:creationId xmlns:p14="http://schemas.microsoft.com/office/powerpoint/2010/main" val="24980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Topics</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Defining Lead Time vs. Processing Time</a:t>
            </a:r>
          </a:p>
          <a:p>
            <a:r>
              <a:rPr lang="en-US" dirty="0"/>
              <a:t>The Common Scenario: Deployment Lead Times Requiring Months</a:t>
            </a:r>
          </a:p>
          <a:p>
            <a:r>
              <a:rPr lang="en-US" dirty="0"/>
              <a:t>Our DevOps Ideal: Deployment Lead Times of Minutes </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69670" y="1271450"/>
            <a:ext cx="6023298" cy="5586549"/>
          </a:xfrm>
        </p:spPr>
        <p:txBody>
          <a:bodyPr/>
          <a:lstStyle/>
          <a:p>
            <a:r>
              <a:rPr lang="en-US" sz="1800" dirty="0"/>
              <a:t>Lead Time: The total time from the initial request to the final delivery</a:t>
            </a:r>
          </a:p>
          <a:p>
            <a:endParaRPr lang="en-US" sz="1800" dirty="0"/>
          </a:p>
          <a:p>
            <a:r>
              <a:rPr lang="en-US" sz="1800" dirty="0"/>
              <a:t>Processing Time/ Cycle Time: The actual time spent working on the request</a:t>
            </a:r>
          </a:p>
          <a:p>
            <a:endParaRPr lang="en-US" sz="1800" dirty="0"/>
          </a:p>
          <a:p>
            <a:r>
              <a:rPr lang="en-US" sz="1800" dirty="0"/>
              <a:t>By analyzing these metrics, teams can identify bottlenecks and areas for improvement. Shortening lead time and cycle time can lead to faster delivery and increased productivity.</a:t>
            </a:r>
          </a:p>
        </p:txBody>
      </p:sp>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9" name="TextBox 8">
            <a:extLst>
              <a:ext uri="{FF2B5EF4-FFF2-40B4-BE49-F238E27FC236}">
                <a16:creationId xmlns:a16="http://schemas.microsoft.com/office/drawing/2014/main" id="{2BE7BB03-451B-D10A-F016-50DD32B3E198}"/>
              </a:ext>
            </a:extLst>
          </p:cNvPr>
          <p:cNvSpPr txBox="1"/>
          <p:nvPr/>
        </p:nvSpPr>
        <p:spPr>
          <a:xfrm>
            <a:off x="6092968" y="5172891"/>
            <a:ext cx="4711336" cy="523220"/>
          </a:xfrm>
          <a:prstGeom prst="rect">
            <a:avLst/>
          </a:prstGeom>
          <a:noFill/>
        </p:spPr>
        <p:txBody>
          <a:bodyPr wrap="square" rtlCol="0">
            <a:spAutoFit/>
          </a:bodyPr>
          <a:lstStyle/>
          <a:p>
            <a:r>
              <a:rPr lang="en-US" sz="1400" dirty="0">
                <a:solidFill>
                  <a:schemeClr val="bg1"/>
                </a:solidFill>
              </a:rPr>
              <a:t>Graphic courtesy of businessmap (</a:t>
            </a:r>
            <a:r>
              <a:rPr lang="en-US" sz="1400" dirty="0">
                <a:hlinkClick r:id="rId3"/>
              </a:rPr>
              <a:t>Cycle Time vs. Lead Time: Differences You Need to Know</a:t>
            </a:r>
            <a:r>
              <a:rPr lang="en-US" sz="1400" dirty="0">
                <a:solidFill>
                  <a:schemeClr val="bg1"/>
                </a:solidFill>
              </a:rPr>
              <a:t>)</a:t>
            </a:r>
          </a:p>
        </p:txBody>
      </p:sp>
      <p:sp>
        <p:nvSpPr>
          <p:cNvPr id="11" name="Title 10">
            <a:extLst>
              <a:ext uri="{FF2B5EF4-FFF2-40B4-BE49-F238E27FC236}">
                <a16:creationId xmlns:a16="http://schemas.microsoft.com/office/drawing/2014/main" id="{559D126D-865B-0BFA-D790-FFFD646C0153}"/>
              </a:ext>
            </a:extLst>
          </p:cNvPr>
          <p:cNvSpPr>
            <a:spLocks noGrp="1"/>
          </p:cNvSpPr>
          <p:nvPr>
            <p:ph type="title"/>
          </p:nvPr>
        </p:nvSpPr>
        <p:spPr>
          <a:xfrm>
            <a:off x="799891" y="104503"/>
            <a:ext cx="4960830" cy="881017"/>
          </a:xfrm>
        </p:spPr>
        <p:txBody>
          <a:bodyPr/>
          <a:lstStyle/>
          <a:p>
            <a:r>
              <a:rPr lang="en-US" dirty="0"/>
              <a:t>Defining Lead Time vs. Processing Time</a:t>
            </a:r>
          </a:p>
        </p:txBody>
      </p:sp>
      <p:pic>
        <p:nvPicPr>
          <p:cNvPr id="12" name="Picture 11">
            <a:extLst>
              <a:ext uri="{FF2B5EF4-FFF2-40B4-BE49-F238E27FC236}">
                <a16:creationId xmlns:a16="http://schemas.microsoft.com/office/drawing/2014/main" id="{7929ABB4-3834-317D-F933-87CD68E1446C}"/>
              </a:ext>
            </a:extLst>
          </p:cNvPr>
          <p:cNvPicPr>
            <a:picLocks noChangeAspect="1"/>
          </p:cNvPicPr>
          <p:nvPr/>
        </p:nvPicPr>
        <p:blipFill>
          <a:blip r:embed="rId4"/>
          <a:stretch>
            <a:fillRect/>
          </a:stretch>
        </p:blipFill>
        <p:spPr>
          <a:xfrm>
            <a:off x="6092968" y="0"/>
            <a:ext cx="6099032" cy="5172891"/>
          </a:xfrm>
          <a:prstGeom prst="rect">
            <a:avLst/>
          </a:prstGeom>
        </p:spPr>
      </p:pic>
    </p:spTree>
    <p:extLst>
      <p:ext uri="{BB962C8B-B14F-4D97-AF65-F5344CB8AC3E}">
        <p14:creationId xmlns:p14="http://schemas.microsoft.com/office/powerpoint/2010/main" val="59814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266678"/>
            <a:ext cx="11548261" cy="1144112"/>
          </a:xfrm>
        </p:spPr>
        <p:txBody>
          <a:bodyPr/>
          <a:lstStyle/>
          <a:p>
            <a:r>
              <a:rPr lang="en-US" noProof="0" dirty="0"/>
              <a:t>The Common Scenario: Deployment Lead Times Requiring Months</a:t>
            </a:r>
            <a:endParaRPr lang="en-US" dirty="0"/>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1611087"/>
            <a:ext cx="11562303" cy="4261394"/>
          </a:xfrm>
        </p:spPr>
        <p:txBody>
          <a:bodyPr/>
          <a:lstStyle/>
          <a:p>
            <a:pPr algn="l"/>
            <a:r>
              <a:rPr lang="en-US" sz="1800" dirty="0"/>
              <a:t>In traditional IT environments, deployment lead times often span several months. This lengthy process includes multiple stages, such as development, testing, and final deployment. Each stage usually involves handoffs between teams, adding to the time taken.</a:t>
            </a:r>
          </a:p>
          <a:p>
            <a:pPr algn="l"/>
            <a:endParaRPr lang="en-US" sz="1800" dirty="0"/>
          </a:p>
          <a:p>
            <a:pPr algn="l"/>
            <a:r>
              <a:rPr lang="en-US" sz="1800" dirty="0"/>
              <a:t>Challenges associated with long deployment lead times can include the Risk of Obsolescence. When a product or feature is deployed, it might need to be updated due to the fast pace of technological advancements.</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374734"/>
          </a:xfrm>
        </p:spPr>
        <p:txBody>
          <a:bodyPr/>
          <a:lstStyle/>
          <a:p>
            <a:r>
              <a:rPr lang="en-US" sz="900" dirty="0"/>
              <a:t>Graphic courtesy of Steve Smith via </a:t>
            </a:r>
            <a:r>
              <a:rPr lang="en-US" sz="900" dirty="0">
                <a:hlinkClick r:id="rId3"/>
              </a:rPr>
              <a:t>Investing in Continuous Delivery – Steve Smith</a:t>
            </a:r>
            <a:endParaRPr lang="en-US" sz="900" dirty="0"/>
          </a:p>
        </p:txBody>
      </p:sp>
      <p:pic>
        <p:nvPicPr>
          <p:cNvPr id="5" name="Picture 4">
            <a:extLst>
              <a:ext uri="{FF2B5EF4-FFF2-40B4-BE49-F238E27FC236}">
                <a16:creationId xmlns:a16="http://schemas.microsoft.com/office/drawing/2014/main" id="{E3CE4A57-C887-BCAB-3E16-2A4213672943}"/>
              </a:ext>
            </a:extLst>
          </p:cNvPr>
          <p:cNvPicPr>
            <a:picLocks noChangeAspect="1"/>
          </p:cNvPicPr>
          <p:nvPr/>
        </p:nvPicPr>
        <p:blipFill>
          <a:blip r:embed="rId4"/>
          <a:stretch>
            <a:fillRect/>
          </a:stretch>
        </p:blipFill>
        <p:spPr>
          <a:xfrm>
            <a:off x="2" y="2"/>
            <a:ext cx="12191998" cy="3962133"/>
          </a:xfrm>
          <a:prstGeom prst="rect">
            <a:avLst/>
          </a:prstGeom>
        </p:spPr>
      </p:pic>
    </p:spTree>
    <p:extLst>
      <p:ext uri="{BB962C8B-B14F-4D97-AF65-F5344CB8AC3E}">
        <p14:creationId xmlns:p14="http://schemas.microsoft.com/office/powerpoint/2010/main" val="133073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905690"/>
            <a:ext cx="4352662" cy="1471749"/>
          </a:xfrm>
        </p:spPr>
        <p:txBody>
          <a:bodyPr/>
          <a:lstStyle/>
          <a:p>
            <a:pPr lvl="0"/>
            <a:r>
              <a:rPr lang="en-US" noProof="0" dirty="0"/>
              <a:t>Our DevOps Ideal: Deployment Lead Times of Minutes</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096000" y="2699657"/>
            <a:ext cx="5948074" cy="3426821"/>
          </a:xfrm>
        </p:spPr>
        <p:txBody>
          <a:bodyPr/>
          <a:lstStyle/>
          <a:p>
            <a:r>
              <a:rPr lang="en-US" dirty="0"/>
              <a:t>DevOps aims to streamline and automate the software development and deployment process. The goal is to reduce deployment lead times from months to minutes. </a:t>
            </a:r>
          </a:p>
          <a:p>
            <a:r>
              <a:rPr lang="en-US" dirty="0"/>
              <a:t>The benefits of achieving deployment lead time of minutes are that it allows rapid deployments for quicker delivery of new features and products, helping to capture market opportunities swiftly.</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91031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Sources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marL="0" indent="0">
              <a:buNone/>
            </a:pPr>
            <a:r>
              <a:rPr lang="en-US" dirty="0">
                <a:hlinkClick r:id="rId3"/>
              </a:rPr>
              <a:t>Cycle Time vs. Lead Time: Differences You Need to Know</a:t>
            </a:r>
            <a:endParaRPr lang="en-US" dirty="0">
              <a:hlinkClick r:id="rId4"/>
            </a:endParaRPr>
          </a:p>
          <a:p>
            <a:pPr marL="0" indent="0">
              <a:buNone/>
            </a:pPr>
            <a:r>
              <a:rPr lang="en-US" dirty="0">
                <a:hlinkClick r:id="rId4"/>
              </a:rPr>
              <a:t>Investing in Continuous Delivery – Steve Smith</a:t>
            </a: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1962637282"/>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{C333518F-7F75-4760-B25B-0A112F4FC8B8}tf11936837_win32</Template>
  <TotalTime>69</TotalTime>
  <Words>317</Words>
  <Application>Microsoft Office PowerPoint</Application>
  <PresentationFormat>Widescreen</PresentationFormat>
  <Paragraphs>36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Nova</vt:lpstr>
      <vt:lpstr>Biome</vt:lpstr>
      <vt:lpstr>Calibri</vt:lpstr>
      <vt:lpstr>Custom</vt:lpstr>
      <vt:lpstr>The Technology Value Stream</vt:lpstr>
      <vt:lpstr>Topics</vt:lpstr>
      <vt:lpstr>Defining Lead Time vs. Processing Time</vt:lpstr>
      <vt:lpstr>The Common Scenario: Deployment Lead Times Requiring Months</vt:lpstr>
      <vt:lpstr>PowerPoint Presentation</vt:lpstr>
      <vt:lpstr>Our DevOps Ideal: Deployment Lead Times of Minutes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Partida-Jacinto</dc:creator>
  <cp:lastModifiedBy>Juan Partida-Jacinto</cp:lastModifiedBy>
  <cp:revision>1</cp:revision>
  <dcterms:created xsi:type="dcterms:W3CDTF">2024-10-28T02:03:38Z</dcterms:created>
  <dcterms:modified xsi:type="dcterms:W3CDTF">2024-10-28T03:12:53Z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