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1" r:id="rId5"/>
    <p:sldId id="261" r:id="rId6"/>
    <p:sldId id="266" r:id="rId7"/>
    <p:sldId id="277" r:id="rId8"/>
    <p:sldId id="293" r:id="rId9"/>
    <p:sldId id="279" r:id="rId10"/>
    <p:sldId id="265" r:id="rId11"/>
    <p:sldId id="296" r:id="rId12"/>
    <p:sldId id="297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B3F4A-0745-62B1-BD8D-87225D26D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1AC94F-FE4B-479D-C083-6D42768A67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2A2218-1CF1-59CC-1F0B-2FF9089C8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2F152-E914-67C3-6205-7791765B7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7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65AFB-EB84-5533-C36B-B38EB394C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C684EB-D42D-67D4-F043-FC7A3459F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7CD473-0BAB-51FC-F840-CFCEA1FB0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1B69D-6832-B6E5-E965-0F7B1B9B2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F0D79-C884-85F8-BF99-449B32F8A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A8C3B-94A8-D925-6EEC-761B7A994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EF639F-BDEB-B68E-40F5-B7F0E58F8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04838-9617-1BFF-F1CD-9408B2A85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EC48-0CE1-B53A-F596-4889B4118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6C480F-FF1C-2BCE-4288-E556D1240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793368-64F7-DE35-1A73-11FB6AE74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6F3CA-7A7C-7526-5314-87A9224E5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terforpatientsafety.org/just-accountable-cultu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linkedin.com/pulse/breaking-down-barriers-realising-just-culture-chris-ingr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centerforpatientsafety.org/just-accountable-cultu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5170"/>
            <a:ext cx="12192000" cy="6302829"/>
          </a:xfrm>
        </p:spPr>
        <p:txBody>
          <a:bodyPr/>
          <a:lstStyle/>
          <a:p>
            <a:r>
              <a:rPr lang="en-US" dirty="0"/>
              <a:t>Establishing a Just, Learning Culture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Juan Partida</a:t>
            </a:r>
            <a:br>
              <a:rPr lang="en-US" dirty="0"/>
            </a:br>
            <a:r>
              <a:rPr lang="en-US" dirty="0"/>
              <a:t>12-8-24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AE61E-86E0-6F2A-3AE8-BFAB89BCE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62C0-5121-6A8B-9C97-CE6C04FA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8735-3448-178C-DBCE-02100B95222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10515599" cy="411305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b="0" i="0" dirty="0">
                <a:solidFill>
                  <a:srgbClr val="16191C"/>
                </a:solidFill>
                <a:effectLst/>
                <a:latin typeface="Avenir Next"/>
              </a:rPr>
              <a:t>Center for Patient Safety. (n.d.). Just accountable culture. Retrieved from </a:t>
            </a:r>
            <a:r>
              <a:rPr lang="en-US" b="1" i="0" u="sng" dirty="0">
                <a:effectLst/>
                <a:latin typeface="Avenir Next"/>
                <a:hlinkClick r:id="rId3"/>
              </a:rPr>
              <a:t>https://www.centerforpatientsafety.org/just-accountable-culture</a:t>
            </a:r>
            <a:endParaRPr lang="en-US" b="0" i="0" dirty="0">
              <a:solidFill>
                <a:srgbClr val="16191C"/>
              </a:solidFill>
              <a:effectLst/>
              <a:latin typeface="Avenir Next"/>
            </a:endParaRPr>
          </a:p>
          <a:p>
            <a:pPr lvl="1"/>
            <a:r>
              <a:rPr lang="en-US" b="0" i="0" dirty="0">
                <a:solidFill>
                  <a:srgbClr val="16191C"/>
                </a:solidFill>
                <a:effectLst/>
                <a:latin typeface="Avenir Next"/>
              </a:rPr>
              <a:t>Ingram, C. (2023, January 18). Breaking down barriers: Realizing a just culture in </a:t>
            </a:r>
            <a:r>
              <a:rPr lang="en-US" dirty="0">
                <a:solidFill>
                  <a:srgbClr val="16191C"/>
                </a:solidFill>
                <a:latin typeface="Avenir Next"/>
              </a:rPr>
              <a:t>healthcare organizations. LinkedIn. ht</a:t>
            </a:r>
            <a:r>
              <a:rPr lang="en-US" b="1" u="sng" dirty="0">
                <a:latin typeface="Avenir Next"/>
                <a:hlinkClick r:id="rId4"/>
              </a:rPr>
              <a:t>tps://www.linkedin.com/pulse/breaking-down-barriers-realising-just-culture-chris-ingram </a:t>
            </a:r>
            <a:br>
              <a:rPr lang="en-US" dirty="0"/>
            </a:br>
            <a:endParaRPr lang="en-US" dirty="0">
              <a:solidFill>
                <a:srgbClr val="16191C"/>
              </a:solidFill>
              <a:latin typeface="Avenir Next"/>
            </a:endParaRPr>
          </a:p>
          <a:p>
            <a:pPr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8016C-016F-9E9A-5F79-E259679F7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1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  <a:noFill/>
        </p:spPr>
        <p:txBody>
          <a:bodyPr anchor="ctr"/>
          <a:lstStyle/>
          <a:p>
            <a:r>
              <a:rPr lang="en-US" b="0" i="0" dirty="0">
                <a:solidFill>
                  <a:srgbClr val="16191C"/>
                </a:solidFill>
                <a:effectLst/>
                <a:latin typeface="Avenir Next"/>
              </a:rPr>
              <a:t>What is a Just Culture? </a:t>
            </a:r>
            <a:br>
              <a:rPr lang="en-US" dirty="0"/>
            </a:br>
            <a:endParaRPr lang="en-US" dirty="0"/>
          </a:p>
        </p:txBody>
      </p:sp>
      <p:pic>
        <p:nvPicPr>
          <p:cNvPr id="20" name="Picture Placeholder 7" descr="A person talking to another person">
            <a:extLst>
              <a:ext uri="{FF2B5EF4-FFF2-40B4-BE49-F238E27FC236}">
                <a16:creationId xmlns:a16="http://schemas.microsoft.com/office/drawing/2014/main" id="{59669B42-CC26-1A2A-1FE7-526E425D01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0437" r="10437"/>
          <a:stretch/>
        </p:blipFill>
        <p:spPr>
          <a:xfrm>
            <a:off x="0" y="0"/>
            <a:ext cx="428783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 dirty="0">
                <a:solidFill>
                  <a:srgbClr val="16191C"/>
                </a:solidFill>
                <a:effectLst/>
                <a:latin typeface="Avenir Next"/>
              </a:rPr>
              <a:t>A Just Culture is an organizational culture that promotes accountability and learning from mistakes rather than assigning blame. It encourages open communication and the reporting of errors without fear of punishment.</a:t>
            </a:r>
          </a:p>
          <a:p>
            <a:r>
              <a:rPr lang="en-US" sz="2000" b="0" i="0" dirty="0">
                <a:solidFill>
                  <a:srgbClr val="16191C"/>
                </a:solidFill>
                <a:effectLst/>
                <a:latin typeface="Avenir Next"/>
              </a:rPr>
              <a:t>By fostering a Just Culture, organizations can improve safety, enhance employee morale, and create a more transparent and supportive work environment.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554038"/>
          </a:xfrm>
          <a:noFill/>
        </p:spPr>
        <p:txBody>
          <a:bodyPr anchor="ctr"/>
          <a:lstStyle/>
          <a:p>
            <a:r>
              <a:rPr lang="en-US" b="1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Implementation and Sustainability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Just Culture Algorithm Graphic EMS">
            <a:extLst>
              <a:ext uri="{FF2B5EF4-FFF2-40B4-BE49-F238E27FC236}">
                <a16:creationId xmlns:a16="http://schemas.microsoft.com/office/drawing/2014/main" id="{592DC288-BA36-7D47-839E-8AA9D3A4FE6F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92" y="919799"/>
            <a:ext cx="5370194" cy="48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1D20A-E559-B184-F84F-BBE5E2ECC291}"/>
              </a:ext>
            </a:extLst>
          </p:cNvPr>
          <p:cNvSpPr txBox="1"/>
          <p:nvPr/>
        </p:nvSpPr>
        <p:spPr>
          <a:xfrm>
            <a:off x="7707086" y="5400548"/>
            <a:ext cx="4071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6191C"/>
                </a:solidFill>
                <a:effectLst/>
                <a:latin typeface="Avenir Next"/>
              </a:rPr>
              <a:t>Center for Patient Safety. (n.d.). Retrieved December 9, 2024, from ht</a:t>
            </a:r>
            <a:r>
              <a:rPr lang="en-US" sz="1100" b="1" i="0" u="sng" dirty="0">
                <a:effectLst/>
                <a:latin typeface="Avenir Next"/>
                <a:hlinkClick r:id="rId4"/>
              </a:rPr>
              <a:t>tps://www.centerforpatientsafety.org/just-accountable-culture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ite Jigsaw puzzle on yellow color background">
            <a:extLst>
              <a:ext uri="{FF2B5EF4-FFF2-40B4-BE49-F238E27FC236}">
                <a16:creationId xmlns:a16="http://schemas.microsoft.com/office/drawing/2014/main" id="{A156B81A-3DF9-1B59-2257-E6B80B8A3A6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25"/>
            <a:ext cx="7500938" cy="5854933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224"/>
            <a:ext cx="7500937" cy="3451224"/>
          </a:xfrm>
          <a:noFill/>
        </p:spPr>
        <p:txBody>
          <a:bodyPr anchor="b"/>
          <a:lstStyle/>
          <a:p>
            <a:pPr algn="r"/>
            <a:r>
              <a:rPr lang="en-US" sz="5400" b="0" i="0" dirty="0">
                <a:effectLst/>
                <a:latin typeface="-apple-system"/>
              </a:rPr>
              <a:t>Just Culture </a:t>
            </a:r>
            <a:br>
              <a:rPr lang="en-US" sz="5400" b="0" i="0" dirty="0">
                <a:effectLst/>
                <a:latin typeface="-apple-system"/>
              </a:rPr>
            </a:br>
            <a:r>
              <a:rPr lang="en-US" sz="5400" b="0" i="0" dirty="0">
                <a:effectLst/>
                <a:latin typeface="-apple-system"/>
              </a:rPr>
              <a:t>challenges</a:t>
            </a:r>
            <a:endParaRPr lang="en-US" sz="5400" dirty="0"/>
          </a:p>
        </p:txBody>
      </p:sp>
      <p:pic>
        <p:nvPicPr>
          <p:cNvPr id="15" name="Picture Placeholder 5" descr="A person looking at blueprints on a brick wall">
            <a:extLst>
              <a:ext uri="{FF2B5EF4-FFF2-40B4-BE49-F238E27FC236}">
                <a16:creationId xmlns:a16="http://schemas.microsoft.com/office/drawing/2014/main" id="{BBD84AA8-495D-1210-1B06-DA73C5BCF3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7157" r="27157"/>
          <a:stretch/>
        </p:blipFill>
        <p:spPr>
          <a:xfrm>
            <a:off x="7500938" y="-22225"/>
            <a:ext cx="4714875" cy="6880225"/>
          </a:xfrm>
        </p:spPr>
      </p:pic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EC2F9-15CF-52B0-A472-2B42C879B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7423-7675-85BA-EB08-E8C4FED5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0" i="0" dirty="0">
                <a:solidFill>
                  <a:srgbClr val="16191C"/>
                </a:solidFill>
                <a:effectLst/>
                <a:latin typeface="Avenir Next"/>
              </a:rPr>
              <a:t>Lack of Trust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1B30-8558-75BB-90E3-C0F5B17DD4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  <a:noFill/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6191C"/>
                </a:solidFill>
                <a:effectLst/>
                <a:latin typeface="Avenir Next"/>
              </a:rPr>
              <a:t>When there's a lack of trust, employees may fear repercussions or believe that management won't act fairly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D4925-95A4-B739-E368-101DE6E757C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6191C"/>
                </a:solidFill>
                <a:effectLst/>
                <a:latin typeface="Avenir Next"/>
              </a:rPr>
              <a:t>Employees might worry that reporting errors won't remain confidential, leading to potential blame or punishment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9DC68-5DC3-8A0A-5F7F-2C44FEAD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0" i="0" dirty="0">
                <a:solidFill>
                  <a:srgbClr val="16191C"/>
                </a:solidFill>
                <a:effectLst/>
                <a:latin typeface="Avenir Next"/>
              </a:rPr>
              <a:t>Lack of Trust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  <a:noFill/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6191C"/>
                </a:solidFill>
                <a:effectLst/>
                <a:latin typeface="Avenir Next"/>
              </a:rPr>
              <a:t>If employees don't trust that they'll be protected, they're less likely to report mistakes, which can prevent the organization from learning and improving.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6191C"/>
                </a:solidFill>
                <a:effectLst/>
                <a:latin typeface="Avenir Next"/>
              </a:rPr>
              <a:t>A lack of trust creates a barrier to honest and open dialogue, which is crucial for identifying and addressing issues effectively.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0" i="0" dirty="0">
                <a:solidFill>
                  <a:srgbClr val="16191C"/>
                </a:solidFill>
                <a:effectLst/>
                <a:latin typeface="Avenir Next"/>
              </a:rPr>
              <a:t>Resistance to Change</a:t>
            </a:r>
            <a:endParaRPr lang="en-US" dirty="0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2CCE123-860F-8623-781F-12CEA66980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4767943" cy="4137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16191C"/>
                </a:solidFill>
                <a:effectLst/>
                <a:latin typeface="Avenir Next"/>
              </a:rPr>
              <a:t>Employees often prefer familiar routines and processes, making them resistant to new approaches.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16191C"/>
                </a:solidFill>
                <a:effectLst/>
                <a:latin typeface="Avenir Next"/>
              </a:rPr>
              <a:t>Changes can bring uncertainty, and employees may worry about how these changes will affect their roles and responsibilities.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C989B-35B0-5FF1-D26C-0779580CB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3862-8CFC-D76B-924D-8DE3310F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0" i="0" dirty="0">
                <a:solidFill>
                  <a:srgbClr val="16191C"/>
                </a:solidFill>
                <a:effectLst/>
                <a:latin typeface="Avenir Next"/>
              </a:rPr>
              <a:t>Resistance to Change</a:t>
            </a:r>
            <a:endParaRPr lang="en-US" dirty="0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1D4B4245-68B2-1E60-2A13-866354DAB5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4767943" cy="4137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16191C"/>
                </a:solidFill>
                <a:effectLst/>
                <a:latin typeface="Avenir Next"/>
              </a:rPr>
              <a:t>Resistance can delay the adoption of new practices and processes, hindering progress.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AD8E2-DA62-F1A8-5761-5545DA0287D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-apple-system"/>
              </a:rPr>
              <a:t>Employees may not understand the benefits of the approach and focus on the negative.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61121-67BA-3DF6-9869-D1D7F74A4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0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40E23-4767-6BF3-AF3A-7E0D87462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0C2B-E132-9BC8-12FA-5B1A10D4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0" i="0" dirty="0">
                <a:solidFill>
                  <a:srgbClr val="16191C"/>
                </a:solidFill>
                <a:effectLst/>
                <a:latin typeface="Avenir Next"/>
              </a:rPr>
              <a:t>Inconsistent Leadership </a:t>
            </a:r>
            <a:br>
              <a:rPr lang="en-US" dirty="0"/>
            </a:br>
            <a:endParaRPr lang="en-US" dirty="0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A7767E8D-A32D-A415-17EF-DC9078C245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4767943" cy="4137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16191C"/>
                </a:solidFill>
                <a:effectLst/>
                <a:latin typeface="Avenir Next"/>
              </a:rPr>
              <a:t>Leaders do not consistently promote just cultural values.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16191C"/>
                </a:solidFill>
                <a:effectLst/>
                <a:latin typeface="Avenir Next"/>
              </a:rPr>
              <a:t>Mixed messages from management.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CBF0A-4AFE-2953-5E46-929E998C39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16191C"/>
                </a:solidFill>
                <a:effectLst/>
                <a:latin typeface="Avenir Next"/>
              </a:rPr>
              <a:t>Undermines the credibility of the initiative.</a:t>
            </a:r>
          </a:p>
          <a:p>
            <a:endParaRPr lang="en-US" sz="3200" dirty="0">
              <a:solidFill>
                <a:srgbClr val="16191C"/>
              </a:solidFill>
              <a:latin typeface="Avenir Next"/>
            </a:endParaRPr>
          </a:p>
          <a:p>
            <a:r>
              <a:rPr lang="en-US" sz="3200" b="0" i="0" dirty="0">
                <a:solidFill>
                  <a:srgbClr val="16191C"/>
                </a:solidFill>
                <a:effectLst/>
                <a:latin typeface="Avenir Next"/>
              </a:rPr>
              <a:t>Creates confusion among staff.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4485CE-742C-321D-A861-725FD105A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247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{5790F7AA-97A1-41ED-B66C-D96A14D7DE35}tf55661986_win32</Template>
  <TotalTime>52</TotalTime>
  <Words>370</Words>
  <Application>Microsoft Office PowerPoint</Application>
  <PresentationFormat>Widescreen</PresentationFormat>
  <Paragraphs>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Aptos</vt:lpstr>
      <vt:lpstr>Arial</vt:lpstr>
      <vt:lpstr>Avenir Next</vt:lpstr>
      <vt:lpstr>Calibri</vt:lpstr>
      <vt:lpstr>Calibri Light</vt:lpstr>
      <vt:lpstr>Open Sans</vt:lpstr>
      <vt:lpstr>Wingdings</vt:lpstr>
      <vt:lpstr>Custom</vt:lpstr>
      <vt:lpstr>Establishing a Just, Learning Culture   Juan Partida 12-8-24</vt:lpstr>
      <vt:lpstr>What is a Just Culture?  </vt:lpstr>
      <vt:lpstr>Implementation and Sustainability</vt:lpstr>
      <vt:lpstr>Just Culture  challenges</vt:lpstr>
      <vt:lpstr>Lack of Trust</vt:lpstr>
      <vt:lpstr>Lack of Trust </vt:lpstr>
      <vt:lpstr>Resistance to Change</vt:lpstr>
      <vt:lpstr>Resistance to Change</vt:lpstr>
      <vt:lpstr>Inconsistent Leadership 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Partida-Jacinto</dc:creator>
  <cp:lastModifiedBy>Juan Partida-Jacinto</cp:lastModifiedBy>
  <cp:revision>1</cp:revision>
  <dcterms:created xsi:type="dcterms:W3CDTF">2024-12-09T04:32:23Z</dcterms:created>
  <dcterms:modified xsi:type="dcterms:W3CDTF">2024-12-09T05:24:52Z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