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4"/>
  </p:sldMasterIdLst>
  <p:notesMasterIdLst>
    <p:notesMasterId r:id="rId12"/>
  </p:notesMasterIdLst>
  <p:handoutMasterIdLst>
    <p:handoutMasterId r:id="rId13"/>
  </p:handoutMasterIdLst>
  <p:sldIdLst>
    <p:sldId id="315" r:id="rId5"/>
    <p:sldId id="313" r:id="rId6"/>
    <p:sldId id="305" r:id="rId7"/>
    <p:sldId id="316" r:id="rId8"/>
    <p:sldId id="317" r:id="rId9"/>
    <p:sldId id="318" r:id="rId10"/>
    <p:sldId id="31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5AA1BD55-57CD-466E-0725-B6CBA11E0D12}" name="Lauren Weldy (ALLEGIS GROUP SERVICES)" initials="LW" userId="S::v-lweldy@microsoft.com::07a2285c-a352-4b96-8658-ecc34365c15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DE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2" autoAdjust="0"/>
    <p:restoredTop sz="95388" autoAdjust="0"/>
  </p:normalViewPr>
  <p:slideViewPr>
    <p:cSldViewPr snapToGrid="0">
      <p:cViewPr varScale="1">
        <p:scale>
          <a:sx n="103" d="100"/>
          <a:sy n="103" d="100"/>
        </p:scale>
        <p:origin x="2550" y="10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3149"/>
    </p:cViewPr>
  </p:sorterViewPr>
  <p:notesViewPr>
    <p:cSldViewPr snapToGrid="0">
      <p:cViewPr>
        <p:scale>
          <a:sx n="1" d="2"/>
          <a:sy n="1" d="2"/>
        </p:scale>
        <p:origin x="2640" y="28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12/1/2024</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12/1/2024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a:t>
            </a:fld>
            <a:endParaRPr lang="en-US" dirty="0"/>
          </a:p>
        </p:txBody>
      </p:sp>
    </p:spTree>
    <p:extLst>
      <p:ext uri="{BB962C8B-B14F-4D97-AF65-F5344CB8AC3E}">
        <p14:creationId xmlns:p14="http://schemas.microsoft.com/office/powerpoint/2010/main" val="335608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2</a:t>
            </a:fld>
            <a:endParaRPr lang="en-US" dirty="0"/>
          </a:p>
        </p:txBody>
      </p:sp>
    </p:spTree>
    <p:extLst>
      <p:ext uri="{BB962C8B-B14F-4D97-AF65-F5344CB8AC3E}">
        <p14:creationId xmlns:p14="http://schemas.microsoft.com/office/powerpoint/2010/main" val="3986912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3</a:t>
            </a:fld>
            <a:endParaRPr lang="en-US" dirty="0"/>
          </a:p>
        </p:txBody>
      </p:sp>
    </p:spTree>
    <p:extLst>
      <p:ext uri="{BB962C8B-B14F-4D97-AF65-F5344CB8AC3E}">
        <p14:creationId xmlns:p14="http://schemas.microsoft.com/office/powerpoint/2010/main" val="2714327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9A5EE3-FBFD-3203-5384-F3E8BBA4B4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2A688A-8F7A-78C9-C3BC-5E994C269B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F63ADA-7874-1DE2-8C42-D4A4286A55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A419E72-DEFC-B8FE-DFBD-C82F082B8AE1}"/>
              </a:ext>
            </a:extLst>
          </p:cNvPr>
          <p:cNvSpPr>
            <a:spLocks noGrp="1"/>
          </p:cNvSpPr>
          <p:nvPr>
            <p:ph type="sldNum" sz="quarter" idx="5"/>
          </p:nvPr>
        </p:nvSpPr>
        <p:spPr/>
        <p:txBody>
          <a:bodyPr/>
          <a:lstStyle/>
          <a:p>
            <a:fld id="{54EEB602-95FC-483A-B12D-216A7AD7EA24}" type="slidenum">
              <a:rPr lang="en-US" smtClean="0"/>
              <a:t>4</a:t>
            </a:fld>
            <a:endParaRPr lang="en-US" dirty="0"/>
          </a:p>
        </p:txBody>
      </p:sp>
    </p:spTree>
    <p:extLst>
      <p:ext uri="{BB962C8B-B14F-4D97-AF65-F5344CB8AC3E}">
        <p14:creationId xmlns:p14="http://schemas.microsoft.com/office/powerpoint/2010/main" val="2366953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7FDEE-6878-CCB2-F0E7-F8EFDB54EF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D66B97-46C5-1BE6-D7F4-3052215101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B2BF4-FF6D-2DB0-C644-AF3BB79DE05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6C65265-00B4-679C-9125-76673C307009}"/>
              </a:ext>
            </a:extLst>
          </p:cNvPr>
          <p:cNvSpPr>
            <a:spLocks noGrp="1"/>
          </p:cNvSpPr>
          <p:nvPr>
            <p:ph type="sldNum" sz="quarter" idx="5"/>
          </p:nvPr>
        </p:nvSpPr>
        <p:spPr/>
        <p:txBody>
          <a:bodyPr/>
          <a:lstStyle/>
          <a:p>
            <a:fld id="{54EEB602-95FC-483A-B12D-216A7AD7EA24}" type="slidenum">
              <a:rPr lang="en-US" smtClean="0"/>
              <a:t>5</a:t>
            </a:fld>
            <a:endParaRPr lang="en-US" dirty="0"/>
          </a:p>
        </p:txBody>
      </p:sp>
    </p:spTree>
    <p:extLst>
      <p:ext uri="{BB962C8B-B14F-4D97-AF65-F5344CB8AC3E}">
        <p14:creationId xmlns:p14="http://schemas.microsoft.com/office/powerpoint/2010/main" val="2092082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5150D3-B964-A152-5595-66B3F01554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582499-F47D-ADE1-F661-F3C17862A0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D064F3-0E5D-3D4D-5B8F-D6BE3CDE981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054E45B-8AED-7475-280D-EBB27D641044}"/>
              </a:ext>
            </a:extLst>
          </p:cNvPr>
          <p:cNvSpPr>
            <a:spLocks noGrp="1"/>
          </p:cNvSpPr>
          <p:nvPr>
            <p:ph type="sldNum" sz="quarter" idx="5"/>
          </p:nvPr>
        </p:nvSpPr>
        <p:spPr/>
        <p:txBody>
          <a:bodyPr/>
          <a:lstStyle/>
          <a:p>
            <a:fld id="{54EEB602-95FC-483A-B12D-216A7AD7EA24}" type="slidenum">
              <a:rPr lang="en-US" smtClean="0"/>
              <a:t>6</a:t>
            </a:fld>
            <a:endParaRPr lang="en-US" dirty="0"/>
          </a:p>
        </p:txBody>
      </p:sp>
    </p:spTree>
    <p:extLst>
      <p:ext uri="{BB962C8B-B14F-4D97-AF65-F5344CB8AC3E}">
        <p14:creationId xmlns:p14="http://schemas.microsoft.com/office/powerpoint/2010/main" val="3343037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985BDC-9FB5-0C4B-12FD-3E1AB31EEB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9A61AF-2C88-C530-73F7-5914E728BD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5561F1-6641-53BC-2958-422F268230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4F11E8C-C665-9B11-7448-FF2A346CEA11}"/>
              </a:ext>
            </a:extLst>
          </p:cNvPr>
          <p:cNvSpPr>
            <a:spLocks noGrp="1"/>
          </p:cNvSpPr>
          <p:nvPr>
            <p:ph type="sldNum" sz="quarter" idx="5"/>
          </p:nvPr>
        </p:nvSpPr>
        <p:spPr/>
        <p:txBody>
          <a:bodyPr/>
          <a:lstStyle/>
          <a:p>
            <a:fld id="{54EEB602-95FC-483A-B12D-216A7AD7EA24}" type="slidenum">
              <a:rPr lang="en-US" smtClean="0"/>
              <a:t>7</a:t>
            </a:fld>
            <a:endParaRPr lang="en-US" dirty="0"/>
          </a:p>
        </p:txBody>
      </p:sp>
    </p:spTree>
    <p:extLst>
      <p:ext uri="{BB962C8B-B14F-4D97-AF65-F5344CB8AC3E}">
        <p14:creationId xmlns:p14="http://schemas.microsoft.com/office/powerpoint/2010/main" val="3713664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r>
              <a:rPr lang="en-US"/>
              <a:t>9/8/20XX</a:t>
            </a:r>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r>
              <a:rPr lang="en-US"/>
              <a:t>Presentation Title</a:t>
            </a:r>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233062062"/>
      </p:ext>
    </p:extLst>
  </p:cSld>
  <p:clrMapOvr>
    <a:masterClrMapping/>
  </p:clrMapOvr>
  <p:hf sldNum="0" hdr="0" ftr="0" dt="0"/>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3352365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r>
              <a:rPr lang="en-US"/>
              <a:t>9/8/20XX</a:t>
            </a:r>
            <a:endParaRPr lang="en-US" dirty="0"/>
          </a:p>
        </p:txBody>
      </p:sp>
      <p:sp>
        <p:nvSpPr>
          <p:cNvPr id="5" name="Footer Placeholder 4"/>
          <p:cNvSpPr>
            <a:spLocks noGrp="1"/>
          </p:cNvSpPr>
          <p:nvPr>
            <p:ph type="ftr" sz="quarter" idx="11"/>
          </p:nvPr>
        </p:nvSpPr>
        <p:spPr>
          <a:xfrm>
            <a:off x="2933699" y="6296615"/>
            <a:ext cx="5959577" cy="365125"/>
          </a:xfrm>
        </p:spPr>
        <p:txBody>
          <a:bodyPr/>
          <a:lstStyle/>
          <a:p>
            <a:r>
              <a:rPr lang="en-US"/>
              <a:t>Presentation Title</a:t>
            </a:r>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2157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 uri="{C183D7F6-B498-43B3-948B-1728B52AA6E4}">
                <adec:decorative xmlns:adec="http://schemas.microsoft.com/office/drawing/2017/decorative" val="1"/>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 uri="{C183D7F6-B498-43B3-948B-1728B52AA6E4}">
                <adec:decorative xmlns:adec="http://schemas.microsoft.com/office/drawing/2017/decorative" val="1"/>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962423"/>
            <a:ext cx="10013710" cy="1216152"/>
          </a:xfrm>
        </p:spPr>
        <p:txBody>
          <a:bodyPr tIns="182880" anchor="ctr"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2" name="Content Placeholder 2">
            <a:extLst>
              <a:ext uri="{FF2B5EF4-FFF2-40B4-BE49-F238E27FC236}">
                <a16:creationId xmlns:a16="http://schemas.microsoft.com/office/drawing/2014/main" id="{252AD8E1-37CB-EB1E-9394-A293E1F2107F}"/>
              </a:ext>
            </a:extLst>
          </p:cNvPr>
          <p:cNvSpPr>
            <a:spLocks noGrp="1"/>
          </p:cNvSpPr>
          <p:nvPr>
            <p:ph sz="quarter" idx="18" hasCustomPrompt="1"/>
          </p:nvPr>
        </p:nvSpPr>
        <p:spPr>
          <a:xfrm>
            <a:off x="1542563" y="2590800"/>
            <a:ext cx="6441412" cy="3718557"/>
          </a:xfrm>
        </p:spPr>
        <p:txBody>
          <a:bodyPr anchor="t">
            <a:normAutofit/>
          </a:bodyPr>
          <a:lstStyle>
            <a:lvl1pPr marL="0" indent="0">
              <a:lnSpc>
                <a:spcPct val="125000"/>
              </a:lnSpc>
              <a:spcAft>
                <a:spcPts val="600"/>
              </a:spcAft>
              <a:buNone/>
              <a:defRPr sz="1800" b="0"/>
            </a:lvl1pPr>
            <a:lvl2pPr marL="283464">
              <a:lnSpc>
                <a:spcPct val="125000"/>
              </a:lnSpc>
              <a:spcAft>
                <a:spcPts val="600"/>
              </a:spcAft>
              <a:defRPr sz="1800"/>
            </a:lvl2pPr>
            <a:lvl3pPr marL="566928">
              <a:lnSpc>
                <a:spcPct val="125000"/>
              </a:lnSpc>
              <a:spcAft>
                <a:spcPts val="600"/>
              </a:spcAft>
              <a:defRPr sz="1800"/>
            </a:lvl3pPr>
            <a:lvl4pPr marL="850392">
              <a:lnSpc>
                <a:spcPct val="125000"/>
              </a:lnSpc>
              <a:spcAft>
                <a:spcPts val="600"/>
              </a:spcAft>
              <a:defRPr sz="1800"/>
            </a:lvl4pPr>
            <a:lvl5pPr marL="1133856">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5B37B294-6F01-986D-E8E5-119AE9A8F2BE}"/>
              </a:ext>
            </a:extLst>
          </p:cNvPr>
          <p:cNvSpPr>
            <a:spLocks noGrp="1"/>
          </p:cNvSpPr>
          <p:nvPr>
            <p:ph sz="quarter" idx="17" hasCustomPrompt="1"/>
          </p:nvPr>
        </p:nvSpPr>
        <p:spPr>
          <a:xfrm>
            <a:off x="8197362" y="2590800"/>
            <a:ext cx="3522849" cy="3718557"/>
          </a:xfrm>
        </p:spPr>
        <p:txBody>
          <a:bodyPr anchor="t">
            <a:normAutofit/>
          </a:bodyPr>
          <a:lstStyle>
            <a:lvl1pPr marL="285750" indent="-285750">
              <a:lnSpc>
                <a:spcPct val="125000"/>
              </a:lnSpc>
              <a:spcAft>
                <a:spcPts val="600"/>
              </a:spcAft>
              <a:buFont typeface="Wingdings" panose="05000000000000000000" pitchFamily="2" charset="2"/>
              <a:buChar char="§"/>
              <a:defRPr sz="1800" b="0"/>
            </a:lvl1pPr>
            <a:lvl2pPr>
              <a:lnSpc>
                <a:spcPct val="125000"/>
              </a:lnSpc>
              <a:spcAft>
                <a:spcPts val="600"/>
              </a:spcAft>
              <a:defRPr sz="1800"/>
            </a:lvl2pPr>
            <a:lvl3pPr>
              <a:lnSpc>
                <a:spcPct val="125000"/>
              </a:lnSpc>
              <a:spcAft>
                <a:spcPts val="600"/>
              </a:spcAft>
              <a:defRPr sz="1800"/>
            </a:lvl3pPr>
            <a:lvl4pPr>
              <a:lnSpc>
                <a:spcPct val="125000"/>
              </a:lnSpc>
              <a:spcAft>
                <a:spcPts val="600"/>
              </a:spcAft>
              <a:defRPr sz="1800"/>
            </a:lvl4pPr>
            <a:lvl5pPr>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7278DD10-67BC-4E87-A788-A45C6093F5F8}"/>
              </a:ext>
              <a:ext uri="{C183D7F6-B498-43B3-948B-1728B52AA6E4}">
                <adec:decorative xmlns:adec="http://schemas.microsoft.com/office/drawing/2017/decorative" val="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049579" cy="457200"/>
          </a:xfrm>
        </p:spPr>
        <p:txBody>
          <a:bodyPr/>
          <a:lstStyle/>
          <a:p>
            <a:r>
              <a:rPr lang="en-US" dirty="0"/>
              <a:t>Presentation Title</a:t>
            </a:r>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3" name="Date Placeholder 3">
            <a:extLst>
              <a:ext uri="{FF2B5EF4-FFF2-40B4-BE49-F238E27FC236}">
                <a16:creationId xmlns:a16="http://schemas.microsoft.com/office/drawing/2014/main" id="{D0EFA1AD-93FB-148E-CFC6-A6E5D9967406}"/>
              </a:ext>
            </a:extLst>
          </p:cNvPr>
          <p:cNvSpPr>
            <a:spLocks noGrp="1"/>
          </p:cNvSpPr>
          <p:nvPr>
            <p:ph type="dt" sz="half" idx="10"/>
          </p:nvPr>
        </p:nvSpPr>
        <p:spPr>
          <a:xfrm>
            <a:off x="6678168" y="6309360"/>
            <a:ext cx="2148840" cy="457200"/>
          </a:xfrm>
        </p:spPr>
        <p:txBody>
          <a:bodyPr/>
          <a:lstStyle>
            <a:lvl1pPr algn="l">
              <a:defRPr/>
            </a:lvl1pPr>
          </a:lstStyle>
          <a:p>
            <a:r>
              <a:rPr lang="en-US" dirty="0"/>
              <a:t>9/8/20XX</a:t>
            </a:r>
          </a:p>
        </p:txBody>
      </p:sp>
    </p:spTree>
    <p:extLst>
      <p:ext uri="{BB962C8B-B14F-4D97-AF65-F5344CB8AC3E}">
        <p14:creationId xmlns:p14="http://schemas.microsoft.com/office/powerpoint/2010/main" val="1616477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0"/>
            <a:ext cx="12192000" cy="13516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5E19795B-1103-80EF-6098-1E8371D07DB8}"/>
              </a:ext>
            </a:extLst>
          </p:cNvPr>
          <p:cNvSpPr>
            <a:spLocks noGrp="1"/>
          </p:cNvSpPr>
          <p:nvPr>
            <p:ph type="title" hasCustomPrompt="1"/>
          </p:nvPr>
        </p:nvSpPr>
        <p:spPr>
          <a:xfrm>
            <a:off x="648935" y="91439"/>
            <a:ext cx="10900146" cy="1168739"/>
          </a:xfrm>
        </p:spPr>
        <p:txBody>
          <a:bodyPr tIns="182880" anchor="ctr"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3" name="Content Placeholder 2">
            <a:extLst>
              <a:ext uri="{FF2B5EF4-FFF2-40B4-BE49-F238E27FC236}">
                <a16:creationId xmlns:a16="http://schemas.microsoft.com/office/drawing/2014/main" id="{7ED4F766-C576-F298-E93A-CD0D832F8E4F}"/>
              </a:ext>
            </a:extLst>
          </p:cNvPr>
          <p:cNvSpPr>
            <a:spLocks noGrp="1"/>
          </p:cNvSpPr>
          <p:nvPr>
            <p:ph sz="quarter" idx="14" hasCustomPrompt="1"/>
          </p:nvPr>
        </p:nvSpPr>
        <p:spPr>
          <a:xfrm>
            <a:off x="648935" y="1646102"/>
            <a:ext cx="3819652" cy="4160520"/>
          </a:xfrm>
        </p:spPr>
        <p:txBody>
          <a:bodyPr anchor="t">
            <a:normAutofit/>
          </a:bodyPr>
          <a:lstStyle>
            <a:lvl1pPr>
              <a:lnSpc>
                <a:spcPct val="125000"/>
              </a:lnSpc>
              <a:spcAft>
                <a:spcPts val="600"/>
              </a:spcAft>
              <a:defRPr sz="1800" b="0"/>
            </a:lvl1pPr>
            <a:lvl2pPr>
              <a:lnSpc>
                <a:spcPct val="125000"/>
              </a:lnSpc>
              <a:spcAft>
                <a:spcPts val="600"/>
              </a:spcAft>
              <a:defRPr sz="1800"/>
            </a:lvl2pPr>
            <a:lvl3pPr>
              <a:lnSpc>
                <a:spcPct val="125000"/>
              </a:lnSpc>
              <a:spcAft>
                <a:spcPts val="600"/>
              </a:spcAft>
              <a:defRPr sz="1800"/>
            </a:lvl3pPr>
            <a:lvl4pPr>
              <a:lnSpc>
                <a:spcPct val="125000"/>
              </a:lnSpc>
              <a:spcAft>
                <a:spcPts val="600"/>
              </a:spcAft>
              <a:defRPr sz="1800"/>
            </a:lvl4pPr>
            <a:lvl5pPr>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r>
              <a:rPr lang="en-US" dirty="0"/>
              <a:t>9/8/20XX</a:t>
            </a:r>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2">
            <a:extLst>
              <a:ext uri="{FF2B5EF4-FFF2-40B4-BE49-F238E27FC236}">
                <a16:creationId xmlns:a16="http://schemas.microsoft.com/office/drawing/2014/main" id="{2E94D0A7-4358-49BF-96EE-8DEB6F4DCF56}"/>
              </a:ext>
            </a:extLst>
          </p:cNvPr>
          <p:cNvSpPr>
            <a:spLocks noGrp="1"/>
          </p:cNvSpPr>
          <p:nvPr>
            <p:ph sz="quarter" idx="19" hasCustomPrompt="1"/>
          </p:nvPr>
        </p:nvSpPr>
        <p:spPr>
          <a:xfrm>
            <a:off x="4679661" y="1646102"/>
            <a:ext cx="6863403" cy="4160520"/>
          </a:xfrm>
        </p:spPr>
        <p:txBody>
          <a:bodyPr anchor="t">
            <a:normAutofit/>
          </a:bodyPr>
          <a:lstStyle>
            <a:lvl1pPr marL="0" indent="0">
              <a:lnSpc>
                <a:spcPct val="125000"/>
              </a:lnSpc>
              <a:spcAft>
                <a:spcPts val="600"/>
              </a:spcAft>
              <a:buNone/>
              <a:defRPr sz="1800" b="0"/>
            </a:lvl1pPr>
            <a:lvl2pPr marL="283464">
              <a:lnSpc>
                <a:spcPct val="125000"/>
              </a:lnSpc>
              <a:spcAft>
                <a:spcPts val="600"/>
              </a:spcAft>
              <a:defRPr sz="1800"/>
            </a:lvl2pPr>
            <a:lvl3pPr marL="566928">
              <a:lnSpc>
                <a:spcPct val="125000"/>
              </a:lnSpc>
              <a:spcAft>
                <a:spcPts val="600"/>
              </a:spcAft>
              <a:defRPr sz="1800"/>
            </a:lvl3pPr>
            <a:lvl4pPr marL="850392">
              <a:lnSpc>
                <a:spcPct val="125000"/>
              </a:lnSpc>
              <a:spcAft>
                <a:spcPts val="600"/>
              </a:spcAft>
              <a:defRPr sz="1800"/>
            </a:lvl4pPr>
            <a:lvl5pPr marL="1133856">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1736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29" y="825687"/>
            <a:ext cx="9643772" cy="5201730"/>
          </a:xfrm>
        </p:spPr>
        <p:txBody>
          <a:bodyPr tIns="182880" anchor="ctr" anchorCtr="0">
            <a:noAutofit/>
          </a:bodyPr>
          <a:lstStyle>
            <a:lvl1pPr algn="l">
              <a:lnSpc>
                <a:spcPct val="100000"/>
              </a:lnSpc>
              <a:defRPr sz="4800" cap="all" baseline="0">
                <a:solidFill>
                  <a:schemeClr val="bg1"/>
                </a:solidFill>
              </a:defRPr>
            </a:lvl1pPr>
          </a:lstStyle>
          <a:p>
            <a:r>
              <a:rPr lang="en-US" sz="4400" dirty="0">
                <a:solidFill>
                  <a:schemeClr val="bg1"/>
                </a:solidFill>
              </a:rPr>
              <a:t>CLICK TO ADD 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167A64FF-37A7-4837-8033-CBEA22697ECA}"/>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3FC0C09F-8990-542B-199E-E6FADE2FEEFB}"/>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F6F60C3-341E-9533-2415-66360A254A78}"/>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94753914"/>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1208494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r>
              <a:rPr lang="en-US"/>
              <a:t>9/8/20XX</a:t>
            </a:r>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75343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875859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9/8/20XX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41521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12/1/2024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 useBgFill="1">
        <p:nvSpPr>
          <p:cNvPr id="6" name="Rectangle 5">
            <a:extLst>
              <a:ext uri="{FF2B5EF4-FFF2-40B4-BE49-F238E27FC236}">
                <a16:creationId xmlns:a16="http://schemas.microsoft.com/office/drawing/2014/main" id="{94837D5C-EE88-BE2B-5940-6A8E20CAEEC6}"/>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7D6331A-AE6C-3009-DDD4-1671FF7E0F3D}"/>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8D7D28B-DE67-0B99-CDEB-A037FFC568ED}"/>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8B9F3E3-6134-5423-F75E-B36E71A65278}"/>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B1F677F-A1EC-4CDA-E80E-4B3695465156}"/>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F1E2C06-C49E-A5AA-07A3-D134EFA3D29E}"/>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2BA39D8-E4F7-CD36-B80A-49D228C0FCA3}"/>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06F4721-4B2C-0638-8409-054F6738EAFD}"/>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5789478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r>
              <a:rPr lang="en-US"/>
              <a:t>9/8/20XX</a:t>
            </a:r>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938225541"/>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r>
              <a:rPr lang="en-US"/>
              <a:t>9/8/20XX</a:t>
            </a:r>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r>
              <a:rPr lang="en-US"/>
              <a:t>Presentation Title</a:t>
            </a:r>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04140893"/>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r>
              <a:rPr lang="en-US"/>
              <a:t>9/8/20XX</a:t>
            </a:r>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r>
              <a:rPr lang="en-US"/>
              <a:t>Presentation Title</a:t>
            </a:r>
            <a:endParaRPr lang="en-US" dirty="0"/>
          </a:p>
        </p:txBody>
      </p:sp>
    </p:spTree>
    <p:extLst>
      <p:ext uri="{BB962C8B-B14F-4D97-AF65-F5344CB8AC3E}">
        <p14:creationId xmlns:p14="http://schemas.microsoft.com/office/powerpoint/2010/main" val="137063196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9/8/20XX</a:t>
            </a:r>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Presentation Title</a:t>
            </a:r>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754897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704" r:id="rId12"/>
    <p:sldLayoutId id="2147483707" r:id="rId13"/>
    <p:sldLayoutId id="2147483682" r:id="rId14"/>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www.atlassian.com/incident-management/on-call/improving-on-call#Building-an-on-call-practice-teams-wont-hate"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045029" y="825687"/>
            <a:ext cx="9985372" cy="2440027"/>
          </a:xfrm>
        </p:spPr>
        <p:txBody>
          <a:bodyPr vert="horz" lIns="109728" tIns="109728" rIns="109728" bIns="91440" rtlCol="0" anchor="ctr">
            <a:normAutofit/>
          </a:bodyPr>
          <a:lstStyle/>
          <a:p>
            <a:r>
              <a:rPr lang="en-US" dirty="0"/>
              <a:t>Industry Best Practices for Pager Rotation Duties in DevOps</a:t>
            </a:r>
          </a:p>
        </p:txBody>
      </p:sp>
      <p:sp>
        <p:nvSpPr>
          <p:cNvPr id="2" name="TextBox 1">
            <a:extLst>
              <a:ext uri="{FF2B5EF4-FFF2-40B4-BE49-F238E27FC236}">
                <a16:creationId xmlns:a16="http://schemas.microsoft.com/office/drawing/2014/main" id="{67E07231-D2A4-3783-30D0-256E1E66DE53}"/>
              </a:ext>
            </a:extLst>
          </p:cNvPr>
          <p:cNvSpPr txBox="1"/>
          <p:nvPr/>
        </p:nvSpPr>
        <p:spPr>
          <a:xfrm>
            <a:off x="1105989" y="4981303"/>
            <a:ext cx="4754880" cy="923330"/>
          </a:xfrm>
          <a:prstGeom prst="rect">
            <a:avLst/>
          </a:prstGeom>
          <a:noFill/>
        </p:spPr>
        <p:txBody>
          <a:bodyPr wrap="square" rtlCol="0">
            <a:spAutoFit/>
          </a:bodyPr>
          <a:lstStyle/>
          <a:p>
            <a:r>
              <a:rPr lang="en-US" dirty="0">
                <a:solidFill>
                  <a:schemeClr val="bg1"/>
                </a:solidFill>
              </a:rPr>
              <a:t>Juan Partida</a:t>
            </a:r>
          </a:p>
          <a:p>
            <a:r>
              <a:rPr lang="en-US" dirty="0">
                <a:solidFill>
                  <a:schemeClr val="bg1"/>
                </a:solidFill>
              </a:rPr>
              <a:t>12-1-24</a:t>
            </a:r>
          </a:p>
          <a:p>
            <a:r>
              <a:rPr lang="en-US" dirty="0">
                <a:solidFill>
                  <a:schemeClr val="bg1"/>
                </a:solidFill>
              </a:rPr>
              <a:t>Assignment: Pager Rotation Duties</a:t>
            </a:r>
          </a:p>
        </p:txBody>
      </p:sp>
    </p:spTree>
    <p:extLst>
      <p:ext uri="{BB962C8B-B14F-4D97-AF65-F5344CB8AC3E}">
        <p14:creationId xmlns:p14="http://schemas.microsoft.com/office/powerpoint/2010/main" val="2323907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n-US" dirty="0"/>
              <a:t>Pager Rotation</a:t>
            </a:r>
          </a:p>
        </p:txBody>
      </p:sp>
      <p:sp>
        <p:nvSpPr>
          <p:cNvPr id="3" name="Content Placeholder 2">
            <a:extLst>
              <a:ext uri="{FF2B5EF4-FFF2-40B4-BE49-F238E27FC236}">
                <a16:creationId xmlns:a16="http://schemas.microsoft.com/office/drawing/2014/main" id="{41191CC7-9CF2-71F0-1AD4-791EA9CBAD97}"/>
              </a:ext>
            </a:extLst>
          </p:cNvPr>
          <p:cNvSpPr>
            <a:spLocks noGrp="1"/>
          </p:cNvSpPr>
          <p:nvPr>
            <p:ph sz="quarter" idx="14"/>
          </p:nvPr>
        </p:nvSpPr>
        <p:spPr/>
        <p:txBody>
          <a:bodyPr>
            <a:normAutofit/>
          </a:bodyPr>
          <a:lstStyle/>
          <a:p>
            <a:r>
              <a:rPr lang="en-US" dirty="0"/>
              <a:t>Pager rotation refers to the practice of assigning on-call duties to different team members on a rotating basis. This ensures that there is always someone available to respond to incidents or emergencies 24/7.</a:t>
            </a:r>
          </a:p>
        </p:txBody>
      </p:sp>
      <p:sp>
        <p:nvSpPr>
          <p:cNvPr id="7" name="Content Placeholder 6">
            <a:extLst>
              <a:ext uri="{FF2B5EF4-FFF2-40B4-BE49-F238E27FC236}">
                <a16:creationId xmlns:a16="http://schemas.microsoft.com/office/drawing/2014/main" id="{7078F1DC-7EF8-5514-E97B-D47663F284D3}"/>
              </a:ext>
            </a:extLst>
          </p:cNvPr>
          <p:cNvSpPr>
            <a:spLocks noGrp="1"/>
          </p:cNvSpPr>
          <p:nvPr>
            <p:ph sz="quarter" idx="19"/>
          </p:nvPr>
        </p:nvSpPr>
        <p:spPr>
          <a:xfrm>
            <a:off x="7445829" y="1646102"/>
            <a:ext cx="4097235" cy="4160520"/>
          </a:xfrm>
        </p:spPr>
        <p:txBody>
          <a:bodyPr>
            <a:normAutofit/>
          </a:bodyPr>
          <a:lstStyle/>
          <a:p>
            <a:r>
              <a:rPr lang="en-US" dirty="0"/>
              <a:t>The purpose of pager rotation is to distribute the responsibility of monitoring and responding to alerts evenly among team members, preventing burnout and ensuring continuous system reliability.</a:t>
            </a:r>
          </a:p>
        </p:txBody>
      </p:sp>
    </p:spTree>
    <p:extLst>
      <p:ext uri="{BB962C8B-B14F-4D97-AF65-F5344CB8AC3E}">
        <p14:creationId xmlns:p14="http://schemas.microsoft.com/office/powerpoint/2010/main" val="4153247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n-US" dirty="0"/>
              <a:t>Objectives of Pager Rotation</a:t>
            </a:r>
          </a:p>
        </p:txBody>
      </p:sp>
      <p:sp>
        <p:nvSpPr>
          <p:cNvPr id="3" name="Content Placeholder 2">
            <a:extLst>
              <a:ext uri="{FF2B5EF4-FFF2-40B4-BE49-F238E27FC236}">
                <a16:creationId xmlns:a16="http://schemas.microsoft.com/office/drawing/2014/main" id="{41191CC7-9CF2-71F0-1AD4-791EA9CBAD97}"/>
              </a:ext>
            </a:extLst>
          </p:cNvPr>
          <p:cNvSpPr>
            <a:spLocks noGrp="1"/>
          </p:cNvSpPr>
          <p:nvPr>
            <p:ph sz="quarter" idx="18"/>
          </p:nvPr>
        </p:nvSpPr>
        <p:spPr>
          <a:xfrm>
            <a:off x="1542563" y="2590800"/>
            <a:ext cx="4553437" cy="3718557"/>
          </a:xfrm>
        </p:spPr>
        <p:txBody>
          <a:bodyPr>
            <a:normAutofit/>
          </a:bodyPr>
          <a:lstStyle/>
          <a:p>
            <a:r>
              <a:rPr lang="en-US" b="1" dirty="0"/>
              <a:t>24/7 System Reliability:</a:t>
            </a:r>
            <a:r>
              <a:rPr lang="en-US" dirty="0"/>
              <a:t> Pager rotation ensures that there is always someone available to address any issues that arise, regardless of the time of day. This constant availability is crucial for maintaining system uptime and reliability, especially for services that need to be operational around the clock.</a:t>
            </a:r>
          </a:p>
        </p:txBody>
      </p:sp>
      <p:sp>
        <p:nvSpPr>
          <p:cNvPr id="4" name="Content Placeholder 3">
            <a:extLst>
              <a:ext uri="{FF2B5EF4-FFF2-40B4-BE49-F238E27FC236}">
                <a16:creationId xmlns:a16="http://schemas.microsoft.com/office/drawing/2014/main" id="{4B1BF1AC-C624-2AD2-DA0F-335AB7BA2CA8}"/>
              </a:ext>
            </a:extLst>
          </p:cNvPr>
          <p:cNvSpPr>
            <a:spLocks noGrp="1"/>
          </p:cNvSpPr>
          <p:nvPr>
            <p:ph sz="quarter" idx="17"/>
          </p:nvPr>
        </p:nvSpPr>
        <p:spPr>
          <a:xfrm>
            <a:off x="6757852" y="2590800"/>
            <a:ext cx="4962360" cy="3718557"/>
          </a:xfrm>
        </p:spPr>
        <p:txBody>
          <a:bodyPr>
            <a:normAutofit/>
          </a:bodyPr>
          <a:lstStyle/>
          <a:p>
            <a:pPr marL="0" indent="0">
              <a:buNone/>
            </a:pPr>
            <a:r>
              <a:rPr lang="en-US" b="1" dirty="0"/>
              <a:t>Distribute Workload Evenly: </a:t>
            </a:r>
            <a:r>
              <a:rPr lang="en-US" dirty="0"/>
              <a:t>By rotating the responsibility of being on-call among team members, the workload is distributed more evenly. This prevents burnout and ensures that no single person is overburdened with the responsibility of handling incidents.</a:t>
            </a:r>
          </a:p>
        </p:txBody>
      </p:sp>
    </p:spTree>
    <p:extLst>
      <p:ext uri="{BB962C8B-B14F-4D97-AF65-F5344CB8AC3E}">
        <p14:creationId xmlns:p14="http://schemas.microsoft.com/office/powerpoint/2010/main" val="2225637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AE1BF-4B6F-83CD-4428-9D13C3B86F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62E4EC-518E-B23F-BF9B-A28A368861EE}"/>
              </a:ext>
            </a:extLst>
          </p:cNvPr>
          <p:cNvSpPr>
            <a:spLocks noGrp="1"/>
          </p:cNvSpPr>
          <p:nvPr>
            <p:ph type="title"/>
          </p:nvPr>
        </p:nvSpPr>
        <p:spPr/>
        <p:txBody>
          <a:bodyPr/>
          <a:lstStyle/>
          <a:p>
            <a:r>
              <a:rPr lang="en-US" dirty="0"/>
              <a:t> Setting Up Pager Rotation</a:t>
            </a:r>
          </a:p>
        </p:txBody>
      </p:sp>
      <p:sp>
        <p:nvSpPr>
          <p:cNvPr id="3" name="Content Placeholder 2">
            <a:extLst>
              <a:ext uri="{FF2B5EF4-FFF2-40B4-BE49-F238E27FC236}">
                <a16:creationId xmlns:a16="http://schemas.microsoft.com/office/drawing/2014/main" id="{25DF43BC-48C7-C3C6-9BFC-F086E337A734}"/>
              </a:ext>
            </a:extLst>
          </p:cNvPr>
          <p:cNvSpPr>
            <a:spLocks noGrp="1"/>
          </p:cNvSpPr>
          <p:nvPr>
            <p:ph sz="quarter" idx="14"/>
          </p:nvPr>
        </p:nvSpPr>
        <p:spPr/>
        <p:txBody>
          <a:bodyPr>
            <a:normAutofit lnSpcReduction="10000"/>
          </a:bodyPr>
          <a:lstStyle/>
          <a:p>
            <a:r>
              <a:rPr lang="en-US" b="1" dirty="0"/>
              <a:t>Clear Roles and Responsibilities: </a:t>
            </a:r>
            <a:r>
              <a:rPr lang="en-US" dirty="0"/>
              <a:t>Clearly outline what is expected from each team member when they are on-call. This includes specific tasks, response times, and escalation procedures. Having well-defined roles helps prevent confusion and ensures that incidents are handled efficiently.</a:t>
            </a:r>
          </a:p>
        </p:txBody>
      </p:sp>
      <p:sp>
        <p:nvSpPr>
          <p:cNvPr id="7" name="Content Placeholder 6">
            <a:extLst>
              <a:ext uri="{FF2B5EF4-FFF2-40B4-BE49-F238E27FC236}">
                <a16:creationId xmlns:a16="http://schemas.microsoft.com/office/drawing/2014/main" id="{ABC65399-B2D1-7715-5052-C180A2BC260C}"/>
              </a:ext>
            </a:extLst>
          </p:cNvPr>
          <p:cNvSpPr>
            <a:spLocks noGrp="1"/>
          </p:cNvSpPr>
          <p:nvPr>
            <p:ph sz="quarter" idx="19"/>
          </p:nvPr>
        </p:nvSpPr>
        <p:spPr>
          <a:xfrm>
            <a:off x="6696891" y="1646102"/>
            <a:ext cx="4846173" cy="4160520"/>
          </a:xfrm>
        </p:spPr>
        <p:txBody>
          <a:bodyPr>
            <a:normAutofit/>
          </a:bodyPr>
          <a:lstStyle/>
          <a:p>
            <a:r>
              <a:rPr lang="en-US" b="1" dirty="0"/>
              <a:t>Fair and Balanced Schedule: </a:t>
            </a:r>
            <a:r>
              <a:rPr lang="en-US" dirty="0"/>
              <a:t>Create a rotation schedule that is fair and considers each team member's availability and workload. Ensure that the on-call duties are distributed evenly to prevent burnout and maintain team morale.</a:t>
            </a:r>
          </a:p>
        </p:txBody>
      </p:sp>
    </p:spTree>
    <p:extLst>
      <p:ext uri="{BB962C8B-B14F-4D97-AF65-F5344CB8AC3E}">
        <p14:creationId xmlns:p14="http://schemas.microsoft.com/office/powerpoint/2010/main" val="1281814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8E6521-26CA-F0ED-6172-F9D6378BE7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B50256-1183-918A-F051-65DDFA637B6C}"/>
              </a:ext>
            </a:extLst>
          </p:cNvPr>
          <p:cNvSpPr>
            <a:spLocks noGrp="1"/>
          </p:cNvSpPr>
          <p:nvPr>
            <p:ph type="title"/>
          </p:nvPr>
        </p:nvSpPr>
        <p:spPr/>
        <p:txBody>
          <a:bodyPr/>
          <a:lstStyle/>
          <a:p>
            <a:r>
              <a:rPr lang="en-US" dirty="0"/>
              <a:t> Setting Up Pager Rotation (continued)</a:t>
            </a:r>
          </a:p>
        </p:txBody>
      </p:sp>
      <p:sp>
        <p:nvSpPr>
          <p:cNvPr id="3" name="Content Placeholder 2">
            <a:extLst>
              <a:ext uri="{FF2B5EF4-FFF2-40B4-BE49-F238E27FC236}">
                <a16:creationId xmlns:a16="http://schemas.microsoft.com/office/drawing/2014/main" id="{40688CF5-CAD8-EAC4-25EB-F49F80E50486}"/>
              </a:ext>
            </a:extLst>
          </p:cNvPr>
          <p:cNvSpPr>
            <a:spLocks noGrp="1"/>
          </p:cNvSpPr>
          <p:nvPr>
            <p:ph sz="quarter" idx="14"/>
          </p:nvPr>
        </p:nvSpPr>
        <p:spPr>
          <a:xfrm>
            <a:off x="648935" y="1646102"/>
            <a:ext cx="11307934" cy="4160520"/>
          </a:xfrm>
        </p:spPr>
        <p:txBody>
          <a:bodyPr>
            <a:normAutofit/>
          </a:bodyPr>
          <a:lstStyle/>
          <a:p>
            <a:r>
              <a:rPr lang="en-US" b="1" dirty="0"/>
              <a:t>Proper Training and Onboarding: </a:t>
            </a:r>
            <a:r>
              <a:rPr lang="en-US" dirty="0"/>
              <a:t>Provide comprehensive training and onboarding for all team members who will be participating in the pager rotation. This training should cover the tools and processes used for incident management, as well as any specific technical knowledge required to handle potential issues. Proper training ensures that all team members are prepared and confident in their ability to respond to incidents.</a:t>
            </a:r>
          </a:p>
        </p:txBody>
      </p:sp>
    </p:spTree>
    <p:extLst>
      <p:ext uri="{BB962C8B-B14F-4D97-AF65-F5344CB8AC3E}">
        <p14:creationId xmlns:p14="http://schemas.microsoft.com/office/powerpoint/2010/main" val="3854230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3CF22E-D4EA-11F3-8CB9-C509A1F6DC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B5A113-E7D7-2B5B-01EE-ED28124398FF}"/>
              </a:ext>
            </a:extLst>
          </p:cNvPr>
          <p:cNvSpPr>
            <a:spLocks noGrp="1"/>
          </p:cNvSpPr>
          <p:nvPr>
            <p:ph type="title"/>
          </p:nvPr>
        </p:nvSpPr>
        <p:spPr/>
        <p:txBody>
          <a:bodyPr/>
          <a:lstStyle/>
          <a:p>
            <a:r>
              <a:rPr lang="en-US" dirty="0"/>
              <a:t> Continuous Improvement</a:t>
            </a:r>
          </a:p>
        </p:txBody>
      </p:sp>
      <p:sp>
        <p:nvSpPr>
          <p:cNvPr id="3" name="Content Placeholder 2">
            <a:extLst>
              <a:ext uri="{FF2B5EF4-FFF2-40B4-BE49-F238E27FC236}">
                <a16:creationId xmlns:a16="http://schemas.microsoft.com/office/drawing/2014/main" id="{5E401770-1800-0329-5112-E35773420766}"/>
              </a:ext>
            </a:extLst>
          </p:cNvPr>
          <p:cNvSpPr>
            <a:spLocks noGrp="1"/>
          </p:cNvSpPr>
          <p:nvPr>
            <p:ph sz="quarter" idx="14"/>
          </p:nvPr>
        </p:nvSpPr>
        <p:spPr/>
        <p:txBody>
          <a:bodyPr>
            <a:normAutofit/>
          </a:bodyPr>
          <a:lstStyle/>
          <a:p>
            <a:r>
              <a:rPr lang="en-US" b="1" dirty="0"/>
              <a:t>Regularly Review and Refine Rotation Schedules: </a:t>
            </a:r>
            <a:r>
              <a:rPr lang="en-US" dirty="0"/>
              <a:t>Conduct periodic assessments of the current rotation schedules to identify any gaps or inefficiencies. Adjust schedules based on team needs and workload distribution to ensure balanced coverage.</a:t>
            </a:r>
          </a:p>
        </p:txBody>
      </p:sp>
      <p:sp>
        <p:nvSpPr>
          <p:cNvPr id="7" name="Content Placeholder 6">
            <a:extLst>
              <a:ext uri="{FF2B5EF4-FFF2-40B4-BE49-F238E27FC236}">
                <a16:creationId xmlns:a16="http://schemas.microsoft.com/office/drawing/2014/main" id="{843A0C24-C490-CE2B-EC40-BC540032BF6A}"/>
              </a:ext>
            </a:extLst>
          </p:cNvPr>
          <p:cNvSpPr>
            <a:spLocks noGrp="1"/>
          </p:cNvSpPr>
          <p:nvPr>
            <p:ph sz="quarter" idx="19"/>
          </p:nvPr>
        </p:nvSpPr>
        <p:spPr>
          <a:xfrm>
            <a:off x="6696891" y="1646102"/>
            <a:ext cx="4846173" cy="4160520"/>
          </a:xfrm>
        </p:spPr>
        <p:txBody>
          <a:bodyPr>
            <a:normAutofit/>
          </a:bodyPr>
          <a:lstStyle/>
          <a:p>
            <a:r>
              <a:rPr lang="en-US" b="1" dirty="0"/>
              <a:t>Collect Feedback from Team Members: </a:t>
            </a:r>
            <a:r>
              <a:rPr lang="en-US" dirty="0"/>
              <a:t>Implement regular feedback sessions or surveys to gather insights from team members about their experiences.</a:t>
            </a:r>
          </a:p>
        </p:txBody>
      </p:sp>
    </p:spTree>
    <p:extLst>
      <p:ext uri="{BB962C8B-B14F-4D97-AF65-F5344CB8AC3E}">
        <p14:creationId xmlns:p14="http://schemas.microsoft.com/office/powerpoint/2010/main" val="1278014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614DCF-D798-26ED-F342-2F4477F706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545FDB-D3C8-0ACB-DC9D-F86D5F1B0B6D}"/>
              </a:ext>
            </a:extLst>
          </p:cNvPr>
          <p:cNvSpPr>
            <a:spLocks noGrp="1"/>
          </p:cNvSpPr>
          <p:nvPr>
            <p:ph type="title"/>
          </p:nvPr>
        </p:nvSpPr>
        <p:spPr/>
        <p:txBody>
          <a:bodyPr/>
          <a:lstStyle/>
          <a:p>
            <a:r>
              <a:rPr lang="en-US" dirty="0"/>
              <a:t>Sources</a:t>
            </a:r>
          </a:p>
        </p:txBody>
      </p:sp>
      <p:sp>
        <p:nvSpPr>
          <p:cNvPr id="5" name="Content Placeholder 4">
            <a:extLst>
              <a:ext uri="{FF2B5EF4-FFF2-40B4-BE49-F238E27FC236}">
                <a16:creationId xmlns:a16="http://schemas.microsoft.com/office/drawing/2014/main" id="{B6342364-B496-66AE-BDF5-D8B3D6FA7B45}"/>
              </a:ext>
            </a:extLst>
          </p:cNvPr>
          <p:cNvSpPr>
            <a:spLocks noGrp="1"/>
          </p:cNvSpPr>
          <p:nvPr>
            <p:ph sz="quarter" idx="14"/>
          </p:nvPr>
        </p:nvSpPr>
        <p:spPr>
          <a:xfrm>
            <a:off x="648935" y="1646102"/>
            <a:ext cx="10454494" cy="4160520"/>
          </a:xfrm>
        </p:spPr>
        <p:txBody>
          <a:bodyPr/>
          <a:lstStyle/>
          <a:p>
            <a:r>
              <a:rPr lang="en-US" dirty="0" err="1"/>
              <a:t>AlertOps</a:t>
            </a:r>
            <a:r>
              <a:rPr lang="en-US" dirty="0"/>
              <a:t>. (n.d.). On-call rotation. Retrieved from https://alertops.com/on-call-rotation/</a:t>
            </a:r>
          </a:p>
          <a:p>
            <a:r>
              <a:rPr lang="en-US" dirty="0"/>
              <a:t>Atlassian. (n.d.). Improving on-call: Building an on-call practice teams won't hate. Retrieved from </a:t>
            </a:r>
            <a:r>
              <a:rPr lang="en-US" dirty="0">
                <a:hlinkClick r:id="rId3"/>
              </a:rPr>
              <a:t>https://www.atlassian.com/incident-management/on-call/improving-on-call#Building-an-on-call-practice-teams-wont-hate</a:t>
            </a:r>
            <a:endParaRPr lang="en-US" dirty="0"/>
          </a:p>
          <a:p>
            <a:endParaRPr lang="en-US" dirty="0"/>
          </a:p>
          <a:p>
            <a:endParaRPr lang="en-US" dirty="0"/>
          </a:p>
        </p:txBody>
      </p:sp>
    </p:spTree>
    <p:extLst>
      <p:ext uri="{BB962C8B-B14F-4D97-AF65-F5344CB8AC3E}">
        <p14:creationId xmlns:p14="http://schemas.microsoft.com/office/powerpoint/2010/main" val="3385216042"/>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9cf79ad-c52e-47f8-8205-14d79ea2b552" xsi:nil="true"/>
    <_activity xmlns="79cf79ad-c52e-47f8-8205-14d79ea2b55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4A9E84A0A257C4ABBFC9C905A4C82C6" ma:contentTypeVersion="18" ma:contentTypeDescription="Create a new document." ma:contentTypeScope="" ma:versionID="c3344e4a5e6ca8706b11fd0c62404594">
  <xsd:schema xmlns:xsd="http://www.w3.org/2001/XMLSchema" xmlns:xs="http://www.w3.org/2001/XMLSchema" xmlns:p="http://schemas.microsoft.com/office/2006/metadata/properties" xmlns:ns3="79cf79ad-c52e-47f8-8205-14d79ea2b552" xmlns:ns4="7d1ca505-dcf2-4fe0-8b69-b0898893a8b8" targetNamespace="http://schemas.microsoft.com/office/2006/metadata/properties" ma:root="true" ma:fieldsID="e1f0044d77faafed86de1ff9b209d47f" ns3:_="" ns4:_="">
    <xsd:import namespace="79cf79ad-c52e-47f8-8205-14d79ea2b552"/>
    <xsd:import namespace="7d1ca505-dcf2-4fe0-8b69-b0898893a8b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LengthInSeconds" minOccurs="0"/>
                <xsd:element ref="ns3:MediaServiceOCR" minOccurs="0"/>
                <xsd:element ref="ns3:MediaServiceLocation" minOccurs="0"/>
                <xsd:element ref="ns3:MediaServiceAutoKeyPoints" minOccurs="0"/>
                <xsd:element ref="ns3:MediaServiceKeyPoints" minOccurs="0"/>
                <xsd:element ref="ns3:MediaServiceObjectDetectorVersions" minOccurs="0"/>
                <xsd:element ref="ns3:MediaServiceSystemTags" minOccurs="0"/>
                <xsd:element ref="ns3:MediaServiceSearchPropertie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cf79ad-c52e-47f8-8205-14d79ea2b5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d1ca505-dcf2-4fe0-8b69-b0898893a8b8" elementFormDefault="qualified">
    <xsd:import namespace="http://schemas.microsoft.com/office/2006/documentManagement/types"/>
    <xsd:import namespace="http://schemas.microsoft.com/office/infopath/2007/PartnerControls"/>
    <xsd:element name="SharedWithUsers" ma:index="2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4" nillable="true" ma:displayName="Shared With Details" ma:internalName="SharedWithDetails" ma:readOnly="true">
      <xsd:simpleType>
        <xsd:restriction base="dms:Note">
          <xsd:maxLength value="255"/>
        </xsd:restriction>
      </xsd:simpleType>
    </xsd:element>
    <xsd:element name="SharingHintHash" ma:index="2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FF477C-132F-44F8-8C56-EBFF95FAF97B}">
  <ds:schemaRefs>
    <ds:schemaRef ds:uri="7d1ca505-dcf2-4fe0-8b69-b0898893a8b8"/>
    <ds:schemaRef ds:uri="http://schemas.microsoft.com/office/2006/metadata/properties"/>
    <ds:schemaRef ds:uri="http://purl.org/dc/terms/"/>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infopath/2007/PartnerControls"/>
    <ds:schemaRef ds:uri="79cf79ad-c52e-47f8-8205-14d79ea2b552"/>
    <ds:schemaRef ds:uri="http://www.w3.org/XML/1998/namespace"/>
  </ds:schemaRefs>
</ds:datastoreItem>
</file>

<file path=customXml/itemProps2.xml><?xml version="1.0" encoding="utf-8"?>
<ds:datastoreItem xmlns:ds="http://schemas.openxmlformats.org/officeDocument/2006/customXml" ds:itemID="{6F36CB81-A037-44A8-88EB-C0C0F17FD4B1}">
  <ds:schemaRefs>
    <ds:schemaRef ds:uri="http://schemas.microsoft.com/sharepoint/v3/contenttype/forms"/>
  </ds:schemaRefs>
</ds:datastoreItem>
</file>

<file path=customXml/itemProps3.xml><?xml version="1.0" encoding="utf-8"?>
<ds:datastoreItem xmlns:ds="http://schemas.openxmlformats.org/officeDocument/2006/customXml" ds:itemID="{031D428E-CA93-4482-B8E2-5BC25E7AAB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cf79ad-c52e-47f8-8205-14d79ea2b552"/>
    <ds:schemaRef ds:uri="7d1ca505-dcf2-4fe0-8b69-b0898893a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{B49D6EBF-497B-4DF8-9A38-FBF78BD7C95C}tf56000440_win32</Template>
  <TotalTime>150</TotalTime>
  <Words>465</Words>
  <Application>Microsoft Office PowerPoint</Application>
  <PresentationFormat>Widescreen</PresentationFormat>
  <Paragraphs>28</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Meiryo</vt:lpstr>
      <vt:lpstr>Calibri</vt:lpstr>
      <vt:lpstr>Corbel</vt:lpstr>
      <vt:lpstr>Wingdings</vt:lpstr>
      <vt:lpstr>ShojiVTI</vt:lpstr>
      <vt:lpstr>Industry Best Practices for Pager Rotation Duties in DevOps</vt:lpstr>
      <vt:lpstr>Pager Rotation</vt:lpstr>
      <vt:lpstr>Objectives of Pager Rotation</vt:lpstr>
      <vt:lpstr> Setting Up Pager Rotation</vt:lpstr>
      <vt:lpstr> Setting Up Pager Rotation (continued)</vt:lpstr>
      <vt:lpstr> Continuous Improvement</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Juan Partida-Jacinto</dc:creator>
  <cp:lastModifiedBy>Juan Partida-Jacinto</cp:lastModifiedBy>
  <cp:revision>1</cp:revision>
  <dcterms:created xsi:type="dcterms:W3CDTF">2024-12-01T21:38:24Z</dcterms:created>
  <dcterms:modified xsi:type="dcterms:W3CDTF">2024-12-02T00:16:25Z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0x01010034A9E84A0A257C4ABBFC9C905A4C82C6</vt:lpwstr>
  </property>
  <property fmtid="{D5CDD505-2E9C-101B-9397-08002B2CF9AE}" pid="3" name="MediaServiceImageTags">
    <vt:lpwstr/>
  </property>
</Properties>
</file>