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71" r:id="rId9"/>
    <p:sldId id="272" r:id="rId10"/>
    <p:sldId id="267" r:id="rId11"/>
    <p:sldId id="269" r:id="rId12"/>
    <p:sldId id="270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551ab6d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551ab6d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551ab6d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551ab6d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551ab6d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551ab6d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b551ab6d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b551ab6d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The Battle of the </a:t>
            </a:r>
            <a:r>
              <a:rPr lang="en-US" b="1" dirty="0" smtClean="0"/>
              <a:t>Neighborhoods -</a:t>
            </a:r>
            <a:r>
              <a:rPr lang="en-US" b="1" dirty="0"/>
              <a:t>Toronto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22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/>
              <a:t>IBM Datascience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9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/>
              <a:t>JP Tuyikunde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>
                <a:solidFill>
                  <a:srgbClr val="B7B7B7"/>
                </a:solidFill>
              </a:rPr>
              <a:t>June</a:t>
            </a:r>
            <a:r>
              <a:rPr lang="en" sz="1900" dirty="0" smtClean="0">
                <a:solidFill>
                  <a:srgbClr val="B7B7B7"/>
                </a:solidFill>
              </a:rPr>
              <a:t> </a:t>
            </a:r>
            <a:r>
              <a:rPr lang="en" sz="1900" dirty="0">
                <a:solidFill>
                  <a:srgbClr val="B7B7B7"/>
                </a:solidFill>
              </a:rPr>
              <a:t>2021</a:t>
            </a:r>
            <a:endParaRPr sz="1900" dirty="0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658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 Summary</a:t>
            </a:r>
            <a:endParaRPr sz="1600" b="1"/>
          </a:p>
        </p:txBody>
      </p:sp>
      <p:sp>
        <p:nvSpPr>
          <p:cNvPr id="155" name="Google Shape;155;p24"/>
          <p:cNvSpPr txBox="1"/>
          <p:nvPr/>
        </p:nvSpPr>
        <p:spPr>
          <a:xfrm>
            <a:off x="2786725" y="774579"/>
            <a:ext cx="5304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In Cluster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n-US" sz="1600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there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is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</a:rPr>
              <a:t>large </a:t>
            </a:r>
            <a:r>
              <a:rPr lang="en-US" sz="1600" dirty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</a:rPr>
              <a:t>number of </a:t>
            </a:r>
            <a:r>
              <a:rPr lang="en-US" sz="1600" b="1" dirty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</a:rPr>
              <a:t>American Restaurants</a:t>
            </a:r>
            <a:r>
              <a:rPr lang="en-US" sz="1600" dirty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</a:rPr>
              <a:t> but again their number keep getting low in the other </a:t>
            </a:r>
            <a:r>
              <a:rPr lang="en-US" sz="1600" dirty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</a:rPr>
              <a:t>Clusters.</a:t>
            </a:r>
            <a:endParaRPr sz="1600" dirty="0"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786725" y="1586386"/>
            <a:ext cx="5304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</a:rPr>
              <a:t>Major </a:t>
            </a:r>
            <a:r>
              <a:rPr lang="en-US" sz="1600" dirty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</a:rPr>
              <a:t>competition in opening the </a:t>
            </a:r>
            <a:r>
              <a:rPr lang="en-US" sz="1600" b="1" dirty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</a:rPr>
              <a:t>Fast food </a:t>
            </a:r>
            <a:r>
              <a:rPr lang="en-US" sz="1600" dirty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</a:rPr>
              <a:t>type of </a:t>
            </a:r>
            <a:r>
              <a:rPr lang="en-US" sz="1600" dirty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</a:rPr>
              <a:t>restaurants</a:t>
            </a:r>
            <a:r>
              <a:rPr lang="en-US" sz="1600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</a:rPr>
              <a:t>.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cs typeface="Roboto"/>
            </a:endParaRP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Opening </a:t>
            </a:r>
            <a:r>
              <a:rPr lang="en-US" sz="1600" b="1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Indian</a:t>
            </a:r>
            <a:r>
              <a:rPr lang="en-US" sz="1600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and </a:t>
            </a:r>
            <a:r>
              <a:rPr lang="en-US" sz="1600" b="1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Italian</a:t>
            </a:r>
            <a:r>
              <a:rPr lang="en-US" sz="1600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restaurants in Cluster1, is worth it </a:t>
            </a:r>
            <a:r>
              <a:rPr lang="en-US" sz="1600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since there is less competition.</a:t>
            </a: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Opening an </a:t>
            </a:r>
            <a:r>
              <a:rPr lang="en-US" sz="1600" b="1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office</a:t>
            </a:r>
            <a:r>
              <a:rPr lang="en-US" sz="1600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on </a:t>
            </a:r>
            <a:r>
              <a:rPr lang="en-US" sz="1600" b="1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North-East</a:t>
            </a:r>
            <a:r>
              <a:rPr lang="en-US" sz="1600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of University of Toronto is recommended, due to availability of other business like cafes, brewery, bars and banks.</a:t>
            </a:r>
            <a:endParaRPr sz="1600" dirty="0"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751437" y="1395209"/>
            <a:ext cx="3634200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Further </a:t>
            </a: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Exploration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rating and attractiveness of nearby restaurants?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are ups and downs of the each neighborhoods?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the impact of nearby communities in making the businesses successful?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1446610"/>
            <a:chOff x="385200" y="1956000"/>
            <a:chExt cx="2192100" cy="144661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Which </a:t>
              </a:r>
              <a:r>
                <a:rPr lang="en" b="1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neighborhoods</a:t>
              </a:r>
              <a:r>
                <a:rPr lang="en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suited for restaurant/business opening?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231500"/>
            <a:chOff x="3976900" y="1956000"/>
            <a:chExt cx="4094100" cy="123150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dirty="0"/>
                <a:t>providing </a:t>
              </a:r>
              <a:r>
                <a:rPr lang="en-US" b="1" i="1" dirty="0"/>
                <a:t>recommendations</a:t>
              </a:r>
              <a:r>
                <a:rPr lang="en-US" dirty="0"/>
                <a:t> to stakeholders who are interested in opening a restaurant or a business in city of Toronto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Solution: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606205" y="4140485"/>
            <a:ext cx="4559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100" i="1" dirty="0" smtClean="0"/>
              <a:t>Table1: snippet </a:t>
            </a:r>
            <a:r>
              <a:rPr lang="en-US" sz="1100" i="1" dirty="0"/>
              <a:t>of dataset</a:t>
            </a:r>
            <a:endParaRPr sz="600" i="1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 Acquisition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Scraping 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Foursquare API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35667" y="1863750"/>
            <a:ext cx="5987759" cy="2276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4761900" y="3972510"/>
            <a:ext cx="3421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999999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Top and least businesses in Neighborhoods</a:t>
            </a:r>
            <a:endParaRPr sz="1050" dirty="0">
              <a:solidFill>
                <a:srgbClr val="999999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6174" y="1425659"/>
            <a:ext cx="3514500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483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restaurants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 dataset.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1380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other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business.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Sandwich places</a:t>
            </a:r>
            <a:r>
              <a:rPr lang="en-US" sz="1600" dirty="0" smtClean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, Coffee shops, Banks and Pizza Places are </a:t>
            </a:r>
            <a:r>
              <a:rPr lang="en-US" sz="1600" b="1" dirty="0" smtClean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top ones</a:t>
            </a:r>
            <a:r>
              <a:rPr lang="en-US" sz="1600" dirty="0" smtClean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Dance Studios </a:t>
            </a:r>
            <a:r>
              <a:rPr lang="en-US" sz="1600" dirty="0" smtClean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and Sports Bars are the least ones.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48 </a:t>
            </a:r>
            <a:r>
              <a:rPr lang="en-US" sz="1600" dirty="0" smtClean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unique categories in restaurants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192</a:t>
            </a:r>
            <a:r>
              <a:rPr lang="en-US" sz="1600" dirty="0" smtClean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unique categories in other businesses. </a:t>
            </a:r>
            <a:endParaRPr sz="1800" dirty="0">
              <a:solidFill>
                <a:srgbClr val="666666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00" y="924510"/>
            <a:ext cx="28956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640050" y="2356200"/>
            <a:ext cx="786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Then , how do we find the </a:t>
            </a: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best neighborhood/location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restaurant opening or the best office area.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435900" y="1863750"/>
            <a:ext cx="3634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Performing One-Hot Encoding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pandas get_dummies() method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 perform one-hot encoding before using the categorical variables in our machine learning model.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375088" y="3911800"/>
            <a:ext cx="27447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One hot encoding on restaurants dataframe</a:t>
            </a:r>
            <a:endParaRPr sz="10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285" y="1222625"/>
            <a:ext cx="4921072" cy="2599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435900" y="1863750"/>
            <a:ext cx="36342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K-Means Clustering Method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cluster restaurants in Neighborhoods.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Number of clusters : 4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948" y="753760"/>
            <a:ext cx="5572125" cy="3409950"/>
          </a:xfrm>
          <a:prstGeom prst="rect">
            <a:avLst/>
          </a:prstGeom>
        </p:spPr>
      </p:pic>
      <p:sp>
        <p:nvSpPr>
          <p:cNvPr id="14" name="Google Shape;129;p21"/>
          <p:cNvSpPr txBox="1"/>
          <p:nvPr/>
        </p:nvSpPr>
        <p:spPr>
          <a:xfrm>
            <a:off x="4586660" y="4163710"/>
            <a:ext cx="27447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Cluster-labels added to</a:t>
            </a:r>
            <a:r>
              <a:rPr lang="en-US" sz="10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t</a:t>
            </a:r>
            <a:r>
              <a:rPr lang="en" sz="10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he DataFrame</a:t>
            </a:r>
            <a:endParaRPr sz="10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p25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CLUSTERS ON MAP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85900" y="1387594"/>
            <a:ext cx="6172200" cy="2732405"/>
          </a:xfrm>
          <a:prstGeom prst="rect">
            <a:avLst/>
          </a:prstGeom>
        </p:spPr>
      </p:pic>
      <p:sp>
        <p:nvSpPr>
          <p:cNvPr id="4" name="Google Shape;129;p21"/>
          <p:cNvSpPr txBox="1"/>
          <p:nvPr/>
        </p:nvSpPr>
        <p:spPr>
          <a:xfrm>
            <a:off x="3199650" y="4151344"/>
            <a:ext cx="27447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Clusters on map</a:t>
            </a:r>
            <a:endParaRPr sz="10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84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p25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Map of other Business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85" y="1017725"/>
            <a:ext cx="5944430" cy="3458058"/>
          </a:xfrm>
          <a:prstGeom prst="rect">
            <a:avLst/>
          </a:prstGeom>
        </p:spPr>
      </p:pic>
      <p:sp>
        <p:nvSpPr>
          <p:cNvPr id="4" name="Google Shape;129;p21"/>
          <p:cNvSpPr txBox="1"/>
          <p:nvPr/>
        </p:nvSpPr>
        <p:spPr>
          <a:xfrm>
            <a:off x="3199650" y="4475783"/>
            <a:ext cx="27447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High-density business area</a:t>
            </a:r>
            <a:endParaRPr sz="10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603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276</Words>
  <Application>Microsoft Office PowerPoint</Application>
  <PresentationFormat>On-screen Show (16:9)</PresentationFormat>
  <Paragraphs>53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Arial</vt:lpstr>
      <vt:lpstr>Times New Roman</vt:lpstr>
      <vt:lpstr>Wingdings</vt:lpstr>
      <vt:lpstr>Simple Light</vt:lpstr>
      <vt:lpstr>The Battle of the Neighborhoods -Toronto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 -Toronto</dc:title>
  <dc:creator>Paul Tuyikunde</dc:creator>
  <cp:lastModifiedBy>Hp</cp:lastModifiedBy>
  <cp:revision>16</cp:revision>
  <dcterms:modified xsi:type="dcterms:W3CDTF">2021-06-24T15:30:07Z</dcterms:modified>
</cp:coreProperties>
</file>