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7" r:id="rId9"/>
    <p:sldId id="261" r:id="rId10"/>
    <p:sldId id="268" r:id="rId11"/>
    <p:sldId id="269" r:id="rId12"/>
    <p:sldId id="270" r:id="rId13"/>
    <p:sldId id="271" r:id="rId14"/>
    <p:sldId id="272" r:id="rId15"/>
    <p:sldId id="273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90E-D0A5-4531-A0B0-E03BAAA826DF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AB0F31B9-B018-4551-B460-9BA02DDDF627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55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90E-D0A5-4531-A0B0-E03BAAA826DF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31B9-B018-4551-B460-9BA02DDDF627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97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90E-D0A5-4531-A0B0-E03BAAA826DF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31B9-B018-4551-B460-9BA02DDDF627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84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3B4F90E-D0A5-4531-A0B0-E03BAAA826DF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31B9-B018-4551-B460-9BA02DDDF627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263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90E-D0A5-4531-A0B0-E03BAAA826DF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31B9-B018-4551-B460-9BA02DDDF627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96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90E-D0A5-4531-A0B0-E03BAAA826DF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31B9-B018-4551-B460-9BA02DDDF627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01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90E-D0A5-4531-A0B0-E03BAAA826DF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31B9-B018-4551-B460-9BA02DDDF627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7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90E-D0A5-4531-A0B0-E03BAAA826DF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31B9-B018-4551-B460-9BA02DDDF627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1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90E-D0A5-4531-A0B0-E03BAAA826DF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31B9-B018-4551-B460-9BA02DDDF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2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90E-D0A5-4531-A0B0-E03BAAA826DF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31B9-B018-4551-B460-9BA02DDDF627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63B4F90E-D0A5-4531-A0B0-E03BAAA826DF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AB0F31B9-B018-4551-B460-9BA02DDDF62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369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F90E-D0A5-4531-A0B0-E03BAAA826DF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0F31B9-B018-4551-B460-9BA02DDDF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9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B2D1AF-11A2-550C-DA64-8D2567F9B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585" y="1409937"/>
            <a:ext cx="8637073" cy="26185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 Geographic-Customer </a:t>
            </a:r>
            <a:r>
              <a:rPr lang="en-IN" dirty="0"/>
              <a:t>sentiment analysis on airlines using NLP </a:t>
            </a:r>
            <a:r>
              <a:rPr lang="en-IN" dirty="0" smtClean="0"/>
              <a:t>Techniques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4EB2FD-FDE7-CA3A-86E5-A81C3F1FE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586" y="4028491"/>
            <a:ext cx="8637072" cy="1071095"/>
          </a:xfrm>
        </p:spPr>
        <p:txBody>
          <a:bodyPr/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Jampani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Venkata Pavani</a:t>
            </a:r>
          </a:p>
          <a:p>
            <a:r>
              <a:rPr lang="en-IN" b="1" dirty="0"/>
              <a:t>W9577649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A974877-AD7E-626A-F53D-969D35D49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1535664"/>
            <a:ext cx="4965730" cy="4819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Sentiment across different retweets count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0EA78C9-8902-B8F5-DF49-159D1A00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1" y="1923046"/>
            <a:ext cx="5181078" cy="409761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CC1DF8FD-2342-7CB4-8974-DDA9F78082EF}"/>
              </a:ext>
            </a:extLst>
          </p:cNvPr>
          <p:cNvSpPr txBox="1">
            <a:spLocks/>
          </p:cNvSpPr>
          <p:nvPr/>
        </p:nvSpPr>
        <p:spPr>
          <a:xfrm>
            <a:off x="6606732" y="1488366"/>
            <a:ext cx="4965730" cy="48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Sentiment across Airlines</a:t>
            </a:r>
            <a:endParaRPr lang="en-IN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55C8AD0-83A0-172B-F37D-126E44BB0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31" y="1923045"/>
            <a:ext cx="5261113" cy="4097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9D1A38D-0F2F-F6C9-6883-21316B76BD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4" y="1535664"/>
            <a:ext cx="5907158" cy="4819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Word Cloud for Negative Tweets of Virgin America Airline</a:t>
            </a:r>
            <a:endParaRPr lang="en-I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CC1DF8FD-2342-7CB4-8974-DDA9F78082EF}"/>
              </a:ext>
            </a:extLst>
          </p:cNvPr>
          <p:cNvSpPr txBox="1">
            <a:spLocks/>
          </p:cNvSpPr>
          <p:nvPr/>
        </p:nvSpPr>
        <p:spPr>
          <a:xfrm>
            <a:off x="6606732" y="1520580"/>
            <a:ext cx="4965730" cy="48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Word Cloud for Tweets of United Airline</a:t>
            </a:r>
            <a:endParaRPr lang="en-I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F051244-6464-10D9-D49B-0B654A1B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" y="2278519"/>
            <a:ext cx="5731510" cy="291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24CAFCE-7FF6-F76C-9370-2935CF7A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3601"/>
            <a:ext cx="5731510" cy="2917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F7CDC57-DBC9-4152-457D-396D6DF5AB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1535664"/>
            <a:ext cx="4965730" cy="481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Logistic Regression Implementation 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CC1DF8FD-2342-7CB4-8974-DDA9F78082EF}"/>
              </a:ext>
            </a:extLst>
          </p:cNvPr>
          <p:cNvSpPr txBox="1">
            <a:spLocks/>
          </p:cNvSpPr>
          <p:nvPr/>
        </p:nvSpPr>
        <p:spPr>
          <a:xfrm>
            <a:off x="6606732" y="1488366"/>
            <a:ext cx="4965730" cy="48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Forest classifier </a:t>
            </a:r>
            <a:endParaRPr lang="en-IN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FA1F409-07D0-017C-8013-41777D13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" y="1970345"/>
            <a:ext cx="5287010" cy="3629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A9042CC-C754-3ED4-D873-396E23BC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31" y="1970344"/>
            <a:ext cx="5210895" cy="3661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9242CC5-73F2-2E9E-2E54-600BC2C835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1535664"/>
            <a:ext cx="4965730" cy="4819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Gaussian Naïve Bayes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CC1DF8FD-2342-7CB4-8974-DDA9F78082EF}"/>
              </a:ext>
            </a:extLst>
          </p:cNvPr>
          <p:cNvSpPr txBox="1">
            <a:spLocks/>
          </p:cNvSpPr>
          <p:nvPr/>
        </p:nvSpPr>
        <p:spPr>
          <a:xfrm>
            <a:off x="6606732" y="1488366"/>
            <a:ext cx="4965730" cy="48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Decision Tree Classifier </a:t>
            </a:r>
            <a:endParaRPr lang="en-IN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77B7763-CFD4-0ABE-4116-C4C4B690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56" y="2142301"/>
            <a:ext cx="5344160" cy="376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5DC33EA-73E1-D783-0C1A-B8FA72B7B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32" y="2142301"/>
            <a:ext cx="5254210" cy="3762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8DCB7D1-4447-C100-89E8-03432A0CF4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1535664"/>
            <a:ext cx="4965730" cy="48197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Ada boost Classifier for Sentiment Analysis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CC1DF8FD-2342-7CB4-8974-DDA9F78082EF}"/>
              </a:ext>
            </a:extLst>
          </p:cNvPr>
          <p:cNvSpPr txBox="1">
            <a:spLocks/>
          </p:cNvSpPr>
          <p:nvPr/>
        </p:nvSpPr>
        <p:spPr>
          <a:xfrm>
            <a:off x="6606732" y="1488366"/>
            <a:ext cx="4965730" cy="48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Gradient Boosting Classifier</a:t>
            </a:r>
            <a:endParaRPr lang="en-IN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CFAB509-7438-2D6D-FCFF-679F7F6A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36" y="1970345"/>
            <a:ext cx="4792000" cy="3914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8CF8B37-FABF-9359-9177-72A08AA93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21" y="2002558"/>
            <a:ext cx="5370982" cy="3881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51EA324-478B-9DB6-8373-632A05446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1535664"/>
            <a:ext cx="4965730" cy="4819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XG Boost Classifier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CC1DF8FD-2342-7CB4-8974-DDA9F78082EF}"/>
              </a:ext>
            </a:extLst>
          </p:cNvPr>
          <p:cNvSpPr txBox="1">
            <a:spLocks/>
          </p:cNvSpPr>
          <p:nvPr/>
        </p:nvSpPr>
        <p:spPr>
          <a:xfrm>
            <a:off x="5367130" y="1488366"/>
            <a:ext cx="6565998" cy="48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Comparison of Accuracy scores of Various Algorithms</a:t>
            </a:r>
            <a:endParaRPr lang="en-IN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1A891DF-1614-5E6F-4DB1-472A4714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0" y="1970344"/>
            <a:ext cx="5581499" cy="3733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AA650E1-79B6-D769-2A55-192ACBBB5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026" y="1970344"/>
            <a:ext cx="6174534" cy="3733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482C83-D7E1-6D3F-7CC1-CE7D10B076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91097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This study was driven by its main goal into the field of machine learning algorithms, where a thorough analysis of several models was conducted. </a:t>
            </a:r>
          </a:p>
          <a:p>
            <a:pPr algn="just"/>
            <a:r>
              <a:rPr lang="en-US" dirty="0"/>
              <a:t>Exploring a wide range of methods, the study included logistic regression, random forest, naive bayes, decision tree, k-nearest neighbors (KNN), support vector classifier (SVC), AdaBoost, gradient boosting, and </a:t>
            </a:r>
            <a:r>
              <a:rPr lang="en-US" dirty="0" err="1"/>
              <a:t>XGBoost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By taking into account a wide range of predictive modelling tools, the study went beyond traditional methods. The meticulous evaluation process led to the selection of logistic regression and </a:t>
            </a:r>
            <a:r>
              <a:rPr lang="en-US" dirty="0" err="1"/>
              <a:t>XGBoost</a:t>
            </a:r>
            <a:r>
              <a:rPr lang="en-US" dirty="0"/>
              <a:t>, boasting a commendable 74% accuracy rate. </a:t>
            </a:r>
          </a:p>
          <a:p>
            <a:pPr algn="just"/>
            <a:r>
              <a:rPr lang="en-US" dirty="0"/>
              <a:t>This strategic selection not only attests to the author's keen understanding of algorithmic performance but also positions the models as robust tools for predictive analytics in the airline industry.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FEF9578-A091-6795-0664-6E983442A2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87122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Budhiraja</a:t>
            </a:r>
            <a:r>
              <a:rPr lang="en-US" dirty="0"/>
              <a:t>, A. and Sharma, K., 2023, April. Decisions Prediction Techniques Using Language Processing and Learning Algorithms. In Proceedings of 3rd International Conference on Artificial Intelligence: Advances and Applications: ICAIAA 2022 (pp. 107-121). Singapore: Springer Nature Singapore.</a:t>
            </a:r>
          </a:p>
          <a:p>
            <a:pPr algn="just"/>
            <a:r>
              <a:rPr lang="en-US" dirty="0"/>
              <a:t>Downie, J., 2019. Interpreters vs machines: can interpreters survive in an AI-dominated world?. Routledge.</a:t>
            </a:r>
          </a:p>
          <a:p>
            <a:pPr algn="just"/>
            <a:r>
              <a:rPr lang="en-US" dirty="0" err="1"/>
              <a:t>Ganaie</a:t>
            </a:r>
            <a:r>
              <a:rPr lang="en-US" dirty="0"/>
              <a:t>, M.A., Hu, M., Malik, A.K., Tanveer, M. and </a:t>
            </a:r>
            <a:r>
              <a:rPr lang="en-US" dirty="0" err="1"/>
              <a:t>Suganthan</a:t>
            </a:r>
            <a:r>
              <a:rPr lang="en-US" dirty="0"/>
              <a:t>, P.N., 2022. Ensemble deep learning: A review. Engineering Applications of Artificial Intelligence, 115, p.105151.</a:t>
            </a:r>
          </a:p>
          <a:p>
            <a:pPr algn="just"/>
            <a:r>
              <a:rPr lang="en-US" dirty="0"/>
              <a:t>Patel, A., </a:t>
            </a:r>
            <a:r>
              <a:rPr lang="en-US" dirty="0" err="1"/>
              <a:t>Oza</a:t>
            </a:r>
            <a:r>
              <a:rPr lang="en-US" dirty="0"/>
              <a:t>, P. and Agrawal, S., 2023. Sentiment Analysis of Customer Feedback and Reviews for Airline Services using Language Representation Model. Procedia Computer Science, 218, pp.2459-2467.</a:t>
            </a:r>
          </a:p>
          <a:p>
            <a:pPr algn="just"/>
            <a:r>
              <a:rPr lang="en-US" dirty="0" err="1"/>
              <a:t>Wankhade</a:t>
            </a:r>
            <a:r>
              <a:rPr lang="en-US" dirty="0"/>
              <a:t>, M., Rao, A.C.S. and Kulkarni, C., 2022. A survey on sentiment analysis methods, applications, and challenges. Artificial Intelligence Review, 55(7), pp.5731-5780.</a:t>
            </a: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CE4F25F-1295-C2CF-D8CB-6D240EF85B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Aim and Objectives</a:t>
            </a:r>
          </a:p>
          <a:p>
            <a:r>
              <a:rPr lang="en-IN" dirty="0"/>
              <a:t>Methods Used</a:t>
            </a:r>
          </a:p>
          <a:p>
            <a:r>
              <a:rPr lang="en-IN" dirty="0"/>
              <a:t>Results and Analysis</a:t>
            </a:r>
          </a:p>
          <a:p>
            <a:r>
              <a:rPr lang="en-IN" dirty="0"/>
              <a:t>Conclusions</a:t>
            </a:r>
          </a:p>
          <a:p>
            <a:r>
              <a:rPr lang="en-IN" dirty="0"/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3795C7-A73F-857D-A938-D6216D9F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7329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Finding the positive and negative sentiments that customers have expressed in their feedback is an essential component of customer sentiment analysis for airlines. </a:t>
            </a:r>
          </a:p>
          <a:p>
            <a:pPr algn="just"/>
            <a:r>
              <a:rPr lang="en-US" dirty="0"/>
              <a:t>Airlines are able to determine total customer satisfaction by using NLP algorithms that are taught to identify sentiment indicators, such as emotions, opinions, and attitudes (Patel et al. 2023).</a:t>
            </a:r>
          </a:p>
          <a:p>
            <a:pPr algn="just"/>
            <a:r>
              <a:rPr lang="en-US" dirty="0"/>
              <a:t>This study uses NLP techniques to extract nuanced attitudes related to in-flight amenities, customer service, booking, and check-in, among other components of the airline experience.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7F9BD99-D14F-902C-40BA-336858A712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Aim </a:t>
            </a:r>
          </a:p>
          <a:p>
            <a:pPr marL="0" indent="0" algn="just">
              <a:buNone/>
            </a:pPr>
            <a:r>
              <a:rPr lang="en-US" dirty="0"/>
              <a:t>The aim of this work is to develop a Airline Sentiment Predictive model to analyze the Airline Tweets and Feedbacks to gain insights about the customer experience and across the Airline Industry.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C81DBD2-0DE8-0678-9777-E22EDBEF5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9407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Objectives</a:t>
            </a:r>
          </a:p>
          <a:p>
            <a:pPr lvl="0" algn="just">
              <a:lnSpc>
                <a:spcPct val="150000"/>
              </a:lnSpc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To develop a sentiment analysis predictive model in order to examine customer reviews related to Airline service providers.</a:t>
            </a:r>
            <a:endParaRPr lang="en-IN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To utilize the sentiment analysis to gain insights to identify specific areas of improvement such as flight experience, baggage handling and customer service interactions.</a:t>
            </a:r>
            <a:endParaRPr lang="en-IN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To analyse sentiments across the different airlines, present in the dataset and gain insights about the customer perception towards different airline service providers.</a:t>
            </a:r>
            <a:endParaRPr lang="en-IN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To explore if Tweet Location has influence on sentiment to understand the regional variations in customer perceptions.</a:t>
            </a:r>
            <a:endParaRPr lang="en-IN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entury Gothic (Body)"/>
                <a:ea typeface="Calibri" panose="020F0502020204030204" pitchFamily="34" charset="0"/>
              </a:rPr>
              <a:t>To explore various Machine Learning Algorithm in developing the Predictive Model and select the best performing model.</a:t>
            </a:r>
            <a:endParaRPr lang="en-IN" dirty="0">
              <a:latin typeface="Century Gothic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2E3FED9-BFB8-9189-1ED1-6F2ED3A76C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4773573" cy="398055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Natural Language Processing (NLP)</a:t>
            </a:r>
          </a:p>
          <a:p>
            <a:pPr algn="just"/>
            <a:r>
              <a:rPr lang="en-US" dirty="0"/>
              <a:t>NLP is situated at the intersection of linguistics, AI, and computer science, seeks to equip machines with the capability to comprehend human language. </a:t>
            </a:r>
          </a:p>
          <a:p>
            <a:pPr algn="just"/>
            <a:r>
              <a:rPr lang="en-US" dirty="0"/>
              <a:t>Its goal is to establish a link between the intricate nuances of human communication and the organized realm of computational analysis, primarily through syntax and semantic analysis. </a:t>
            </a:r>
          </a:p>
          <a:p>
            <a:pPr algn="just"/>
            <a:r>
              <a:rPr lang="en-US" dirty="0"/>
              <a:t>Syntax, functioning like a blueprint, shapes the arrangement of words, influencing grammar and coherence. 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A8C6EBF-E470-4B22-FC8D-2D38ACA5CBA3}"/>
              </a:ext>
            </a:extLst>
          </p:cNvPr>
          <p:cNvSpPr txBox="1">
            <a:spLocks/>
          </p:cNvSpPr>
          <p:nvPr/>
        </p:nvSpPr>
        <p:spPr>
          <a:xfrm>
            <a:off x="6096000" y="2171768"/>
            <a:ext cx="4637545" cy="39805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/>
              <a:t>Ensemble Techniques</a:t>
            </a:r>
          </a:p>
          <a:p>
            <a:pPr algn="just"/>
            <a:r>
              <a:rPr lang="en-US" sz="1900" dirty="0"/>
              <a:t>Ensemble Techniques, in synergy with NLP, emerge as a potent force in airline Customer Sentiment Analysis, showcasing remarkable predictive prowess. </a:t>
            </a:r>
          </a:p>
          <a:p>
            <a:pPr algn="just"/>
            <a:r>
              <a:rPr lang="en-US" sz="1900" dirty="0"/>
              <a:t>NLP, adept at deciphering nuanced language intricacies, seamlessly aligns with understanding client sentiments. </a:t>
            </a:r>
          </a:p>
          <a:p>
            <a:pPr algn="just"/>
            <a:r>
              <a:rPr lang="en-US" sz="1900" dirty="0"/>
              <a:t>Techniques like bagging, stacking, and boosting amplify NLP's effectiveness in deriving practical insights (</a:t>
            </a:r>
            <a:r>
              <a:rPr lang="en-US" sz="1900" dirty="0" err="1"/>
              <a:t>Ganaie</a:t>
            </a:r>
            <a:r>
              <a:rPr lang="en-US" sz="1900" dirty="0"/>
              <a:t> et al., 2022). </a:t>
            </a:r>
            <a:endParaRPr lang="en-IN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4467D94-2309-4CE6-F942-E9FF4B643C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4965729" cy="398055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Random Forest Algorithm </a:t>
            </a:r>
          </a:p>
          <a:p>
            <a:pPr algn="just"/>
            <a:r>
              <a:rPr lang="en-US" dirty="0"/>
              <a:t>The adoption of the Random Forest Algorithm presents a potent strategy seamlessly integrating with NLP approaches for customer sentiment analysis in the airline industry. </a:t>
            </a:r>
          </a:p>
          <a:p>
            <a:pPr algn="just"/>
            <a:r>
              <a:rPr lang="en-US" dirty="0"/>
              <a:t>This robust ensemble learning algorithm, known as Random Forest, employs a multidimensional approach to enhance precision and interpretability in sentiment analysis results (Aria et al., 2021). </a:t>
            </a:r>
          </a:p>
          <a:p>
            <a:pPr algn="just"/>
            <a:r>
              <a:rPr lang="en-US" dirty="0"/>
              <a:t>The core of the Random Forest approach involves constructing a collection of decision trees, each trained on different subsets of the dataset. 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164A73E-B330-7849-2424-B26D8585D574}"/>
              </a:ext>
            </a:extLst>
          </p:cNvPr>
          <p:cNvSpPr txBox="1">
            <a:spLocks/>
          </p:cNvSpPr>
          <p:nvPr/>
        </p:nvSpPr>
        <p:spPr>
          <a:xfrm>
            <a:off x="6096000" y="2171768"/>
            <a:ext cx="4965729" cy="39805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900" b="1" dirty="0"/>
              <a:t>Gradient Boosting and Extreme Boosting Techniques</a:t>
            </a:r>
          </a:p>
          <a:p>
            <a:pPr algn="just"/>
            <a:r>
              <a:rPr lang="en-US" sz="1900" dirty="0"/>
              <a:t>Gradient Boosting and Extreme Boosting Techniques are pivotal in Customer Sentiment Analysis in the airline industry, seamlessly integrating with NLP techniques (</a:t>
            </a:r>
            <a:r>
              <a:rPr lang="en-US" sz="1900" dirty="0" err="1"/>
              <a:t>Wankhade</a:t>
            </a:r>
            <a:r>
              <a:rPr lang="en-US" sz="1900" dirty="0"/>
              <a:t> et al., 2022). </a:t>
            </a:r>
          </a:p>
          <a:p>
            <a:pPr algn="just"/>
            <a:r>
              <a:rPr lang="en-US" sz="1900" dirty="0"/>
              <a:t>These sophisticated algorithms enhance precision and broaden insights, fortifying sentiment analysis. </a:t>
            </a:r>
          </a:p>
          <a:p>
            <a:pPr algn="just"/>
            <a:r>
              <a:rPr lang="en-US" sz="1900" dirty="0"/>
              <a:t>Gradient boosting, a potent ensemble technique, constructs a series of models, each correcting the flaws of its predecessor, resembling an ongoing learning process. </a:t>
            </a:r>
            <a:endParaRPr lang="en-IN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68B2F85-6AEF-601D-41D0-E428753F7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4965729" cy="398055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/>
              <a:t>Ada Boosting Algorithm</a:t>
            </a:r>
          </a:p>
          <a:p>
            <a:pPr algn="just"/>
            <a:r>
              <a:rPr lang="en-US" sz="1900" dirty="0"/>
              <a:t>Airlines now possess potent sentiment analysis capabilities, thanks to the synergy of gradient boosting and extreme boosting with NLP approaches. </a:t>
            </a:r>
          </a:p>
          <a:p>
            <a:pPr algn="just"/>
            <a:r>
              <a:rPr lang="en-US" sz="1900" dirty="0"/>
              <a:t>These computers excel at spotting nuanced linguistic indicators, discerning both overt and covert emotions in consumer reviews (Downie, 2019). </a:t>
            </a:r>
          </a:p>
          <a:p>
            <a:pPr algn="just"/>
            <a:r>
              <a:rPr lang="en-US" sz="1900" dirty="0"/>
              <a:t>Airlines gain valuable insights by combining these methodologies, allowing them to customize their strategy, enhance services, and meet customer needs effectively. </a:t>
            </a:r>
            <a:endParaRPr lang="en-IN" sz="19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164A73E-B330-7849-2424-B26D8585D574}"/>
              </a:ext>
            </a:extLst>
          </p:cNvPr>
          <p:cNvSpPr txBox="1">
            <a:spLocks/>
          </p:cNvSpPr>
          <p:nvPr/>
        </p:nvSpPr>
        <p:spPr>
          <a:xfrm>
            <a:off x="6096000" y="2171768"/>
            <a:ext cx="4965729" cy="39805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900" b="1" dirty="0"/>
              <a:t>Decision Tree</a:t>
            </a:r>
          </a:p>
          <a:p>
            <a:pPr algn="just"/>
            <a:r>
              <a:rPr lang="en-US" sz="1900" dirty="0"/>
              <a:t>The strategic fusion of Decision Trees with NLP Techniques emerges as a compelling methodology that allows airlines to delve into the intricate realm of client sentiments in the dynamic environment of customer sentiment analysis within the aviation industry. </a:t>
            </a:r>
          </a:p>
          <a:p>
            <a:pPr algn="just"/>
            <a:r>
              <a:rPr lang="en-US" sz="1900" dirty="0"/>
              <a:t>Decision Trees are algorithmic structures that systematically analyze data by making a series of binary judgments (</a:t>
            </a:r>
            <a:r>
              <a:rPr lang="en-US" sz="1900" dirty="0" err="1"/>
              <a:t>Budhiraja</a:t>
            </a:r>
            <a:r>
              <a:rPr lang="en-US" sz="1900" dirty="0"/>
              <a:t> and Sharma, 2023). They are often likened to investigative agents.</a:t>
            </a:r>
            <a:endParaRPr lang="en-IN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65E5846-F56F-06BF-9F06-FEE80F115E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6AB22-3EDA-24FA-0056-BCCB65B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B31E5-C868-5EF6-2965-649D94E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35664"/>
            <a:ext cx="9603275" cy="48197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Steps involved in the Execution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6A401C0-F42E-7CB7-983F-E576106CF8BE}"/>
              </a:ext>
            </a:extLst>
          </p:cNvPr>
          <p:cNvSpPr txBox="1">
            <a:spLocks/>
          </p:cNvSpPr>
          <p:nvPr/>
        </p:nvSpPr>
        <p:spPr>
          <a:xfrm>
            <a:off x="1130270" y="2171768"/>
            <a:ext cx="4965729" cy="39805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900" dirty="0"/>
              <a:t>Step 1: In this project Jupiter notebook is utilized for programming the model development. Different libraries required for the model implementation and data visualization are imported. </a:t>
            </a:r>
          </a:p>
          <a:p>
            <a:pPr algn="just"/>
            <a:r>
              <a:rPr lang="en-US" sz="1900" dirty="0"/>
              <a:t>Step 2: A suitable data set for carrying out the sentiment analysis is collected. </a:t>
            </a:r>
          </a:p>
          <a:p>
            <a:pPr algn="just"/>
            <a:r>
              <a:rPr lang="en-US" sz="1900" dirty="0"/>
              <a:t>Step 3: The collected data is then put through data cleaning to handle the missing values and so on. </a:t>
            </a:r>
          </a:p>
          <a:p>
            <a:pPr algn="just"/>
            <a:r>
              <a:rPr lang="en-US" sz="1900" dirty="0"/>
              <a:t>Step 4: Performing the exploratory data analysis to gain and understanding about the variables and identify any trends using the different kind of visualization.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E0D17C2-DECE-BD69-DEB0-ECBF9ADEB6AB}"/>
              </a:ext>
            </a:extLst>
          </p:cNvPr>
          <p:cNvSpPr txBox="1">
            <a:spLocks/>
          </p:cNvSpPr>
          <p:nvPr/>
        </p:nvSpPr>
        <p:spPr>
          <a:xfrm>
            <a:off x="6095999" y="1739348"/>
            <a:ext cx="5691809" cy="44129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900" dirty="0"/>
              <a:t>Step 5: After the exploratory data analysis the data preprocessing is carried out to make the data appropriate format for the algorithms implementation. </a:t>
            </a:r>
          </a:p>
          <a:p>
            <a:pPr algn="just"/>
            <a:r>
              <a:rPr lang="en-US" sz="1900" dirty="0"/>
              <a:t>Step 6: Applying the Vectorization technique to convert the text into numerical vector representation. </a:t>
            </a:r>
          </a:p>
          <a:p>
            <a:pPr algn="just"/>
            <a:r>
              <a:rPr lang="en-US" sz="1900" dirty="0"/>
              <a:t>Steps 7: Applying the numerically transformed data to different algorithms like Logistic regression, support vector machine and etc. </a:t>
            </a:r>
          </a:p>
          <a:p>
            <a:pPr algn="just"/>
            <a:r>
              <a:rPr lang="en-US" sz="1900" dirty="0"/>
              <a:t>Step 8: The model on the training data and testing the model on the testing data. </a:t>
            </a:r>
          </a:p>
          <a:p>
            <a:pPr algn="just"/>
            <a:r>
              <a:rPr lang="en-US" sz="1900" dirty="0"/>
              <a:t>Step 9: In this stage the performance of different algorithms are evaluated and compared to select the best performing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7DBB3F7-F342-0F43-53E8-6AC308170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675" y="6112565"/>
            <a:ext cx="149132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219</TotalTime>
  <Words>1314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Century Gothic (Body)</vt:lpstr>
      <vt:lpstr>Times New Roman</vt:lpstr>
      <vt:lpstr>Gallery</vt:lpstr>
      <vt:lpstr>A Geographic-Customer sentiment analysis on airlines using NLP Techniques</vt:lpstr>
      <vt:lpstr>Agenda</vt:lpstr>
      <vt:lpstr>Introduction</vt:lpstr>
      <vt:lpstr>Aim and Objectives</vt:lpstr>
      <vt:lpstr>Aim and Objectives</vt:lpstr>
      <vt:lpstr>Methods Used</vt:lpstr>
      <vt:lpstr>Methods Used</vt:lpstr>
      <vt:lpstr>Methods Used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sentiment analysis on airlines using NLP Techniques</dc:title>
  <cp:lastModifiedBy>ADMIN</cp:lastModifiedBy>
  <cp:revision>10</cp:revision>
  <dcterms:created xsi:type="dcterms:W3CDTF">2024-01-10T11:18:50Z</dcterms:created>
  <dcterms:modified xsi:type="dcterms:W3CDTF">2024-01-16T14:03:09Z</dcterms:modified>
</cp:coreProperties>
</file>