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0" r:id="rId1"/>
  </p:sldMasterIdLst>
  <p:notesMasterIdLst>
    <p:notesMasterId r:id="rId41"/>
  </p:notesMasterIdLst>
  <p:handoutMasterIdLst>
    <p:handoutMasterId r:id="rId42"/>
  </p:handoutMasterIdLst>
  <p:sldIdLst>
    <p:sldId id="272" r:id="rId2"/>
    <p:sldId id="317" r:id="rId3"/>
    <p:sldId id="318" r:id="rId4"/>
    <p:sldId id="319" r:id="rId5"/>
    <p:sldId id="335" r:id="rId6"/>
    <p:sldId id="336" r:id="rId7"/>
    <p:sldId id="342" r:id="rId8"/>
    <p:sldId id="363" r:id="rId9"/>
    <p:sldId id="364" r:id="rId10"/>
    <p:sldId id="324" r:id="rId11"/>
    <p:sldId id="334" r:id="rId12"/>
    <p:sldId id="337" r:id="rId13"/>
    <p:sldId id="338" r:id="rId14"/>
    <p:sldId id="330" r:id="rId15"/>
    <p:sldId id="339" r:id="rId16"/>
    <p:sldId id="340" r:id="rId17"/>
    <p:sldId id="341" r:id="rId18"/>
    <p:sldId id="365" r:id="rId19"/>
    <p:sldId id="323" r:id="rId20"/>
    <p:sldId id="321" r:id="rId21"/>
    <p:sldId id="344" r:id="rId22"/>
    <p:sldId id="346" r:id="rId23"/>
    <p:sldId id="347" r:id="rId24"/>
    <p:sldId id="343" r:id="rId25"/>
    <p:sldId id="348" r:id="rId26"/>
    <p:sldId id="349" r:id="rId27"/>
    <p:sldId id="350" r:id="rId28"/>
    <p:sldId id="351" r:id="rId29"/>
    <p:sldId id="352" r:id="rId30"/>
    <p:sldId id="353" r:id="rId31"/>
    <p:sldId id="367" r:id="rId32"/>
    <p:sldId id="354" r:id="rId33"/>
    <p:sldId id="355" r:id="rId34"/>
    <p:sldId id="356" r:id="rId35"/>
    <p:sldId id="357" r:id="rId36"/>
    <p:sldId id="359" r:id="rId37"/>
    <p:sldId id="358" r:id="rId38"/>
    <p:sldId id="361" r:id="rId39"/>
    <p:sldId id="362" r:id="rId40"/>
  </p:sldIdLst>
  <p:sldSz cx="9144000" cy="6858000" type="screen4x3"/>
  <p:notesSz cx="6985000" cy="9282113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8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ucci, Juan Pablo" userId="d8d45efb-83bc-401b-8699-8bbe34c803cb" providerId="ADAL" clId="{05EBA91B-0C5F-4056-9E93-02244E1712E5}"/>
    <pc:docChg chg="undo custSel modSld">
      <pc:chgData name="Bertucci, Juan Pablo" userId="d8d45efb-83bc-401b-8699-8bbe34c803cb" providerId="ADAL" clId="{05EBA91B-0C5F-4056-9E93-02244E1712E5}" dt="2019-12-16T00:24:30.502" v="6" actId="1076"/>
      <pc:docMkLst>
        <pc:docMk/>
      </pc:docMkLst>
      <pc:sldChg chg="modSp">
        <pc:chgData name="Bertucci, Juan Pablo" userId="d8d45efb-83bc-401b-8699-8bbe34c803cb" providerId="ADAL" clId="{05EBA91B-0C5F-4056-9E93-02244E1712E5}" dt="2019-12-16T00:24:30.502" v="6" actId="1076"/>
        <pc:sldMkLst>
          <pc:docMk/>
          <pc:sldMk cId="3815480742" sldId="318"/>
        </pc:sldMkLst>
        <pc:spChg chg="mod">
          <ac:chgData name="Bertucci, Juan Pablo" userId="d8d45efb-83bc-401b-8699-8bbe34c803cb" providerId="ADAL" clId="{05EBA91B-0C5F-4056-9E93-02244E1712E5}" dt="2019-12-16T00:24:22.008" v="4" actId="1076"/>
          <ac:spMkLst>
            <pc:docMk/>
            <pc:sldMk cId="3815480742" sldId="318"/>
            <ac:spMk id="13" creationId="{00000000-0000-0000-0000-000000000000}"/>
          </ac:spMkLst>
        </pc:spChg>
        <pc:spChg chg="mod">
          <ac:chgData name="Bertucci, Juan Pablo" userId="d8d45efb-83bc-401b-8699-8bbe34c803cb" providerId="ADAL" clId="{05EBA91B-0C5F-4056-9E93-02244E1712E5}" dt="2019-12-16T00:24:30.502" v="6" actId="1076"/>
          <ac:spMkLst>
            <pc:docMk/>
            <pc:sldMk cId="3815480742" sldId="318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fld id="{C0055A4E-582F-4C7C-B20A-EABAEF1D8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1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12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51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160463"/>
            <a:ext cx="417512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67225"/>
            <a:ext cx="5588000" cy="3654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16396"/>
            <a:ext cx="3026833" cy="464106"/>
          </a:xfrm>
          <a:prstGeom prst="rect">
            <a:avLst/>
          </a:prstGeom>
          <a:ln/>
        </p:spPr>
        <p:txBody>
          <a:bodyPr lIns="92949" tIns="46474" rIns="92949" bIns="46474"/>
          <a:lstStyle/>
          <a:p>
            <a:fld id="{8001790B-C053-463D-8730-138E96DE148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4" y="4409004"/>
            <a:ext cx="5122333" cy="41769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981" tIns="45183" rIns="91981" bIns="451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0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160463"/>
            <a:ext cx="4175125" cy="3132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67225"/>
            <a:ext cx="5588000" cy="3654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12166FED-67F8-4E31-816F-A6ED80639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9" descr="UILogoSM2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3829"/>
            <a:ext cx="5413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ABC5A-D48F-4D5D-8239-B7240E910D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708FE-3E4A-4FC3-88D4-B35E5B9CBC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671" y="6342903"/>
            <a:ext cx="2289048" cy="365760"/>
          </a:xfrm>
        </p:spPr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41" y="6355977"/>
            <a:ext cx="1981200" cy="36576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F051E81-942D-421D-9321-81D8945C06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25D7B759-04D7-4F5F-9BA8-D3F84BB11B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546B-BD7B-4919-BEBE-F0E777B90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D93EF-F239-41BB-B498-9CA6DFF33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34352-3830-4C30-9385-6A6D698AE9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3E655-B0C5-4944-B564-0E8229F57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B9702-00AC-45EE-BD46-E1759DCCB4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E9FAF-DBFF-475C-9FE1-369CD7714A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2270" y="638458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05600" y="6398029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895A355-9DFD-4A62-98E5-32F2C1E5CB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9" descr="UILogoSM2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" y="6172200"/>
            <a:ext cx="5413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8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kumimoji="0" lang="en-US" dirty="0"/>
              <a:t>IE 598 </a:t>
            </a:r>
            <a:br>
              <a:rPr kumimoji="0" lang="en-US" dirty="0"/>
            </a:br>
            <a:r>
              <a:rPr lang="en-US" dirty="0"/>
              <a:t>Optimization Methods for Large-scale Network-based Systems</a:t>
            </a:r>
            <a:endParaRPr kumimoji="0"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343400"/>
            <a:ext cx="7848600" cy="1752600"/>
          </a:xfrm>
        </p:spPr>
        <p:txBody>
          <a:bodyPr lIns="92075" tIns="46038" rIns="92075" bIns="46038"/>
          <a:lstStyle/>
          <a:p>
            <a:pPr marL="342900" indent="-342900" eaLnBrk="1" hangingPunct="1"/>
            <a:r>
              <a:rPr kumimoji="0" lang="en-US" sz="2400" dirty="0"/>
              <a:t>Lecture Set 4: Column Generation</a:t>
            </a:r>
          </a:p>
          <a:p>
            <a:pPr marL="342900" indent="-342900" eaLnBrk="1" hangingPunct="1"/>
            <a:endParaRPr kumimoji="0" lang="en-US" sz="1400" dirty="0"/>
          </a:p>
          <a:p>
            <a:pPr marL="342900" indent="-342900" eaLnBrk="1" hangingPunct="1"/>
            <a:r>
              <a:rPr kumimoji="0" lang="en-US" sz="1400" dirty="0"/>
              <a:t>Department of Industrial and Enterprise Systems Engineering</a:t>
            </a:r>
          </a:p>
          <a:p>
            <a:pPr marL="342900" indent="-342900" eaLnBrk="1" hangingPunct="1"/>
            <a:r>
              <a:rPr kumimoji="0" lang="en-US" sz="1400" dirty="0"/>
              <a:t>University of Illinois at Urbana-Champaign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an IP – Branch-and-bound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3263179" y="1909763"/>
            <a:ext cx="1194520" cy="6410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457700" y="1869281"/>
            <a:ext cx="1088731" cy="6900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093912" y="3276600"/>
            <a:ext cx="503238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57462" y="3284537"/>
            <a:ext cx="490538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352800" y="3276600"/>
            <a:ext cx="504825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927475" y="3300412"/>
            <a:ext cx="49212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5715000" y="3276600"/>
            <a:ext cx="50323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178550" y="3298825"/>
            <a:ext cx="55245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572000" y="3276600"/>
            <a:ext cx="503237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035550" y="3298825"/>
            <a:ext cx="490537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488479" y="3200400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797300" y="3209925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953000" y="327183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6083300" y="3209925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176369" y="2514600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463882" y="2514600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406900" y="1828800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177672" y="1981200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= 1 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349193" y="2751570"/>
            <a:ext cx="82394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133600" y="2711881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029200" y="1981200"/>
            <a:ext cx="6508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</a:t>
            </a:r>
            <a:endParaRPr lang="en-US" altLang="en-US" sz="1600" i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921247" y="2771791"/>
            <a:ext cx="7191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920872" y="2711882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1595439" y="3394364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516687" y="3289300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</a:p>
        </p:txBody>
      </p:sp>
      <p:sp>
        <p:nvSpPr>
          <p:cNvPr id="35" name="Content Placeholder 3"/>
          <p:cNvSpPr txBox="1">
            <a:spLocks/>
          </p:cNvSpPr>
          <p:nvPr/>
        </p:nvSpPr>
        <p:spPr>
          <a:xfrm>
            <a:off x="533400" y="5097780"/>
            <a:ext cx="7848600" cy="11353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i="1" dirty="0">
                <a:latin typeface="Arial" pitchFamily="34" charset="0"/>
              </a:rPr>
              <a:t>All possible solutions at leaf nodes of tree (2</a:t>
            </a:r>
            <a:r>
              <a:rPr lang="en-US" altLang="en-US" sz="2800" i="1" baseline="30000" dirty="0">
                <a:latin typeface="Arial" pitchFamily="34" charset="0"/>
              </a:rPr>
              <a:t>n</a:t>
            </a:r>
            <a:r>
              <a:rPr lang="en-US" altLang="en-US" sz="2800" i="1" dirty="0">
                <a:latin typeface="Arial" pitchFamily="34" charset="0"/>
              </a:rPr>
              <a:t> solutions, where n is the number of variables)</a:t>
            </a: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 flipH="1">
            <a:off x="5041900" y="2599043"/>
            <a:ext cx="456478" cy="641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2630991" y="2559355"/>
            <a:ext cx="621578" cy="6410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5580060" y="2599043"/>
            <a:ext cx="580231" cy="6410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3263179" y="2559354"/>
            <a:ext cx="580231" cy="6410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Branch-and-Bound:  A Solution Approach for Integer Programs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Branch-and-Bound is a </a:t>
            </a:r>
            <a:r>
              <a:rPr lang="en-US" altLang="en-US" i="1" dirty="0"/>
              <a:t>smart</a:t>
            </a:r>
            <a:r>
              <a:rPr lang="en-US" altLang="en-US" dirty="0"/>
              <a:t> enumeration strategy:</a:t>
            </a:r>
          </a:p>
          <a:p>
            <a:pPr lvl="1"/>
            <a:r>
              <a:rPr lang="en-US" altLang="en-US" dirty="0"/>
              <a:t>With branching, all possible solutions (e.g., 2</a:t>
            </a:r>
            <a:r>
              <a:rPr lang="en-US" altLang="en-US" baseline="30000" dirty="0"/>
              <a:t>number </a:t>
            </a:r>
            <a:r>
              <a:rPr lang="en-US" altLang="en-US" baseline="30000"/>
              <a:t>of paths </a:t>
            </a:r>
            <a:r>
              <a:rPr lang="en-US" altLang="en-US" baseline="30000" dirty="0"/>
              <a:t>for all commodities</a:t>
            </a:r>
            <a:r>
              <a:rPr lang="en-US" altLang="en-US" dirty="0"/>
              <a:t>) are enumerated</a:t>
            </a:r>
          </a:p>
          <a:p>
            <a:pPr lvl="1"/>
            <a:r>
              <a:rPr lang="en-US" altLang="en-US" dirty="0"/>
              <a:t>With bounding, only a (usually) small subset of possible solutions are evaluated before a provably optimal solution is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Bounding: The Linear Programming (LP) Relaxation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Consider the linear path-based problem formulation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Objective is to minimize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LP relaxation replaces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			</a:t>
            </a:r>
            <a:r>
              <a:rPr lang="el-GR" altLang="en-US" sz="2800" i="1" dirty="0">
                <a:latin typeface="Arial"/>
                <a:cs typeface="Arial"/>
              </a:rPr>
              <a:t>λ</a:t>
            </a:r>
            <a:r>
              <a:rPr lang="en-US" altLang="en-US" sz="2800" i="1" baseline="-25000" dirty="0"/>
              <a:t>p</a:t>
            </a:r>
            <a:r>
              <a:rPr lang="en-US" altLang="en-US" sz="2800" i="1" baseline="30000" dirty="0"/>
              <a:t> </a:t>
            </a:r>
            <a:r>
              <a:rPr lang="en-US" altLang="en-US" sz="2800" i="1" dirty="0">
                <a:sym typeface="Symbol" pitchFamily="18" charset="2"/>
              </a:rPr>
              <a:t></a:t>
            </a:r>
            <a:r>
              <a:rPr lang="en-US" altLang="en-US" sz="2800" i="1" dirty="0"/>
              <a:t>  0,1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with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800" i="1" dirty="0"/>
              <a:t>1 </a:t>
            </a:r>
            <a:r>
              <a:rPr lang="en-US" altLang="en-US" sz="2800" i="1" dirty="0">
                <a:sym typeface="Symbol" pitchFamily="18" charset="2"/>
              </a:rPr>
              <a:t> </a:t>
            </a:r>
            <a:r>
              <a:rPr lang="el-GR" altLang="en-US" sz="2800" i="1" dirty="0">
                <a:latin typeface="Arial"/>
                <a:cs typeface="Arial"/>
              </a:rPr>
              <a:t>λ</a:t>
            </a:r>
            <a:r>
              <a:rPr lang="en-US" altLang="en-US" sz="2800" i="1" baseline="-25000" dirty="0"/>
              <a:t>p </a:t>
            </a:r>
            <a:r>
              <a:rPr lang="en-US" altLang="en-US" sz="2800" i="1" baseline="30000" dirty="0"/>
              <a:t> </a:t>
            </a:r>
            <a:r>
              <a:rPr lang="en-US" altLang="en-US" sz="2800" i="1" dirty="0">
                <a:sym typeface="Symbol" pitchFamily="18" charset="2"/>
              </a:rPr>
              <a:t> 0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Let  </a:t>
            </a:r>
            <a:r>
              <a:rPr lang="en-US" altLang="en-US" sz="2800" i="1" dirty="0" err="1"/>
              <a:t>z</a:t>
            </a:r>
            <a:r>
              <a:rPr lang="en-US" altLang="en-US" sz="2800" i="1" baseline="-25000" dirty="0" err="1"/>
              <a:t>LP</a:t>
            </a:r>
            <a:r>
              <a:rPr lang="en-US" altLang="en-US" sz="2800" i="1" baseline="30000" dirty="0"/>
              <a:t>*  </a:t>
            </a:r>
            <a:r>
              <a:rPr lang="en-US" altLang="en-US" sz="2800" dirty="0"/>
              <a:t>represent the optimal LP solution and let </a:t>
            </a:r>
            <a:r>
              <a:rPr lang="en-US" altLang="en-US" sz="2800" i="1" dirty="0" err="1"/>
              <a:t>z</a:t>
            </a:r>
            <a:r>
              <a:rPr lang="en-US" altLang="en-US" sz="2800" i="1" baseline="-25000" dirty="0" err="1"/>
              <a:t>IP</a:t>
            </a:r>
            <a:r>
              <a:rPr lang="en-US" altLang="en-US" sz="2800" i="1" baseline="30000" dirty="0"/>
              <a:t>* </a:t>
            </a:r>
            <a:r>
              <a:rPr lang="en-US" altLang="en-US" sz="2800" dirty="0"/>
              <a:t>represent the optimal IP solution</a:t>
            </a:r>
          </a:p>
          <a:p>
            <a:pPr marL="2057400" lvl="4">
              <a:lnSpc>
                <a:spcPct val="90000"/>
              </a:lnSpc>
              <a:buFontTx/>
              <a:buNone/>
            </a:pPr>
            <a:r>
              <a:rPr lang="en-US" altLang="en-US" sz="2400" i="1" dirty="0" err="1"/>
              <a:t>z</a:t>
            </a:r>
            <a:r>
              <a:rPr lang="en-US" altLang="en-US" sz="2400" i="1" baseline="-25000" dirty="0" err="1"/>
              <a:t>LP</a:t>
            </a:r>
            <a:r>
              <a:rPr lang="en-US" altLang="en-US" sz="2400" i="1" baseline="30000" dirty="0"/>
              <a:t>* </a:t>
            </a:r>
            <a:r>
              <a:rPr lang="en-US" altLang="en-US" sz="2400" i="1" dirty="0">
                <a:sym typeface="Symbol" pitchFamily="18" charset="2"/>
              </a:rPr>
              <a:t>  </a:t>
            </a:r>
            <a:r>
              <a:rPr lang="en-US" altLang="en-US" sz="2400" i="1" dirty="0" err="1"/>
              <a:t>z</a:t>
            </a:r>
            <a:r>
              <a:rPr lang="en-US" altLang="en-US" sz="2400" i="1" baseline="-25000" dirty="0" err="1"/>
              <a:t>IP</a:t>
            </a:r>
            <a:r>
              <a:rPr lang="en-US" altLang="en-US" sz="2400" i="1" baseline="30000" dirty="0"/>
              <a:t>*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LP’s provide a bound on the lowest possible value of the optimal integer solution</a:t>
            </a:r>
          </a:p>
        </p:txBody>
      </p:sp>
    </p:spTree>
    <p:extLst>
      <p:ext uri="{BB962C8B-B14F-4D97-AF65-F5344CB8AC3E}">
        <p14:creationId xmlns:p14="http://schemas.microsoft.com/office/powerpoint/2010/main" val="18016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Consider an IP with binary restrictions on all variables, denoted </a:t>
            </a:r>
            <a:r>
              <a:rPr lang="en-US" altLang="en-US" sz="2800" i="1" dirty="0"/>
              <a:t>P(1)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/>
              <a:t>LP(1)</a:t>
            </a:r>
            <a:r>
              <a:rPr lang="en-US" altLang="en-US" sz="2800" dirty="0"/>
              <a:t> denote the linear programming relaxation of </a:t>
            </a:r>
            <a:r>
              <a:rPr lang="en-US" altLang="en-US" sz="2800" i="1" dirty="0"/>
              <a:t>P(1) </a:t>
            </a:r>
            <a:r>
              <a:rPr lang="en-US" altLang="en-US" sz="2800" dirty="0"/>
              <a:t>and let </a:t>
            </a:r>
            <a:r>
              <a:rPr lang="en-US" altLang="en-US" sz="2800" i="1" dirty="0"/>
              <a:t>x*(1) </a:t>
            </a:r>
            <a:r>
              <a:rPr lang="en-US" altLang="en-US" sz="2800" dirty="0"/>
              <a:t>denote the optimal solution to </a:t>
            </a:r>
            <a:r>
              <a:rPr lang="en-US" altLang="en-US" sz="2800" i="1" dirty="0"/>
              <a:t>LP(1)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there is no variable with fractional value in </a:t>
            </a:r>
            <a:r>
              <a:rPr lang="en-US" altLang="en-US" sz="2800" i="1" dirty="0"/>
              <a:t>x*(1)</a:t>
            </a:r>
            <a:r>
              <a:rPr lang="en-US" altLang="en-US" sz="2800" dirty="0"/>
              <a:t>,  </a:t>
            </a:r>
            <a:r>
              <a:rPr lang="en-US" altLang="en-US" sz="2800" i="1" dirty="0"/>
              <a:t>x*(1)</a:t>
            </a:r>
            <a:r>
              <a:rPr lang="en-US" altLang="en-US" sz="2800" dirty="0"/>
              <a:t> solves (is optimal for) </a:t>
            </a:r>
            <a:r>
              <a:rPr lang="en-US" altLang="en-US" sz="2800" i="1" dirty="0"/>
              <a:t>P(1)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there is at least one variable with fractional value in </a:t>
            </a:r>
            <a:r>
              <a:rPr lang="en-US" altLang="en-US" sz="2800" i="1" dirty="0"/>
              <a:t>x*(1)</a:t>
            </a:r>
            <a:r>
              <a:rPr lang="en-US" altLang="en-US" sz="2800" dirty="0"/>
              <a:t>, call it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l</a:t>
            </a:r>
            <a:r>
              <a:rPr lang="en-US" altLang="en-US" sz="2800" i="1" dirty="0"/>
              <a:t>*(1)</a:t>
            </a:r>
            <a:r>
              <a:rPr lang="en-US" altLang="en-US" sz="2800" dirty="0"/>
              <a:t>, then any optimal solution for </a:t>
            </a:r>
            <a:r>
              <a:rPr lang="en-US" altLang="en-US" sz="2800" i="1" dirty="0"/>
              <a:t>P(1)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l</a:t>
            </a:r>
            <a:r>
              <a:rPr lang="en-US" altLang="en-US" sz="2800" i="1" dirty="0"/>
              <a:t>*(1)=0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l</a:t>
            </a:r>
            <a:r>
              <a:rPr lang="en-US" altLang="en-US" sz="2800" i="1" dirty="0"/>
              <a:t>*(1)=1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Left branch:</a:t>
            </a:r>
            <a:r>
              <a:rPr lang="en-US" altLang="en-US" sz="2400" i="1" dirty="0"/>
              <a:t>  	x</a:t>
            </a:r>
            <a:r>
              <a:rPr lang="en-US" altLang="en-US" sz="2400" i="1" baseline="-25000" dirty="0"/>
              <a:t>l</a:t>
            </a:r>
            <a:r>
              <a:rPr lang="en-US" altLang="en-US" sz="2400" i="1" dirty="0"/>
              <a:t>*(1)=0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Right branch:  	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l</a:t>
            </a:r>
            <a:r>
              <a:rPr lang="en-US" altLang="en-US" sz="2400" i="1" dirty="0"/>
              <a:t>*(1)=1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1/24/2019, 1/29/2019</a:t>
            </a: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en-US"/>
              <a:t>A Pictorial View</a:t>
            </a:r>
          </a:p>
        </p:txBody>
      </p:sp>
      <p:sp>
        <p:nvSpPr>
          <p:cNvPr id="556035" name="Line 3"/>
          <p:cNvSpPr>
            <a:spLocks noChangeShapeType="1"/>
          </p:cNvSpPr>
          <p:nvPr/>
        </p:nvSpPr>
        <p:spPr bwMode="auto">
          <a:xfrm>
            <a:off x="1828800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36" name="Line 4"/>
          <p:cNvSpPr>
            <a:spLocks noChangeShapeType="1"/>
          </p:cNvSpPr>
          <p:nvPr/>
        </p:nvSpPr>
        <p:spPr bwMode="auto">
          <a:xfrm>
            <a:off x="1844675" y="5867400"/>
            <a:ext cx="554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 flipH="1">
            <a:off x="2422525" y="2955925"/>
            <a:ext cx="1128713" cy="128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38" name="Line 6"/>
          <p:cNvSpPr>
            <a:spLocks noChangeShapeType="1"/>
          </p:cNvSpPr>
          <p:nvPr/>
        </p:nvSpPr>
        <p:spPr bwMode="auto">
          <a:xfrm>
            <a:off x="2422525" y="4206875"/>
            <a:ext cx="701675" cy="103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 flipV="1">
            <a:off x="3122613" y="4876800"/>
            <a:ext cx="2865437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 flipV="1">
            <a:off x="5988050" y="3565525"/>
            <a:ext cx="166688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H="1" flipV="1">
            <a:off x="3535363" y="2987675"/>
            <a:ext cx="2606675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2" name="Line 10"/>
          <p:cNvSpPr>
            <a:spLocks noChangeShapeType="1"/>
          </p:cNvSpPr>
          <p:nvPr/>
        </p:nvSpPr>
        <p:spPr bwMode="auto">
          <a:xfrm flipH="1">
            <a:off x="2332038" y="2955925"/>
            <a:ext cx="152400" cy="23939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>
            <a:off x="2149475" y="4968875"/>
            <a:ext cx="2239963" cy="776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4" name="Line 12"/>
          <p:cNvSpPr>
            <a:spLocks noChangeShapeType="1"/>
          </p:cNvSpPr>
          <p:nvPr/>
        </p:nvSpPr>
        <p:spPr bwMode="auto">
          <a:xfrm flipV="1">
            <a:off x="3978275" y="4435475"/>
            <a:ext cx="32004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5" name="Line 13"/>
          <p:cNvSpPr>
            <a:spLocks noChangeShapeType="1"/>
          </p:cNvSpPr>
          <p:nvPr/>
        </p:nvSpPr>
        <p:spPr bwMode="auto">
          <a:xfrm>
            <a:off x="5318125" y="2179638"/>
            <a:ext cx="1708150" cy="27130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6" name="Line 14"/>
          <p:cNvSpPr>
            <a:spLocks noChangeShapeType="1"/>
          </p:cNvSpPr>
          <p:nvPr/>
        </p:nvSpPr>
        <p:spPr bwMode="auto">
          <a:xfrm flipV="1">
            <a:off x="2209800" y="2482850"/>
            <a:ext cx="3581400" cy="792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47" name="Rectangle 15"/>
          <p:cNvSpPr>
            <a:spLocks noChangeArrowheads="1"/>
          </p:cNvSpPr>
          <p:nvPr/>
        </p:nvSpPr>
        <p:spPr bwMode="auto">
          <a:xfrm>
            <a:off x="3581400" y="3949700"/>
            <a:ext cx="1366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feasible IP</a:t>
            </a:r>
          </a:p>
        </p:txBody>
      </p:sp>
      <p:sp>
        <p:nvSpPr>
          <p:cNvPr id="556048" name="Rectangle 16"/>
          <p:cNvSpPr>
            <a:spLocks noChangeArrowheads="1"/>
          </p:cNvSpPr>
          <p:nvPr/>
        </p:nvSpPr>
        <p:spPr bwMode="auto">
          <a:xfrm>
            <a:off x="6464300" y="4816475"/>
            <a:ext cx="14382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feasible LP</a:t>
            </a:r>
          </a:p>
        </p:txBody>
      </p:sp>
      <p:sp>
        <p:nvSpPr>
          <p:cNvPr id="556049" name="Line 17"/>
          <p:cNvSpPr>
            <a:spLocks noChangeShapeType="1"/>
          </p:cNvSpPr>
          <p:nvPr/>
        </p:nvSpPr>
        <p:spPr bwMode="auto">
          <a:xfrm>
            <a:off x="3962400" y="2057400"/>
            <a:ext cx="3140075" cy="2073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739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Relationship between Bound and Tree Depth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/>
              <a:t>x*(1)</a:t>
            </a:r>
            <a:r>
              <a:rPr lang="en-US" altLang="en-US" sz="2800" dirty="0"/>
              <a:t> be the optimal solution to </a:t>
            </a:r>
            <a:r>
              <a:rPr lang="en-US" altLang="en-US" sz="2800" i="1" dirty="0"/>
              <a:t>LP(1) </a:t>
            </a:r>
            <a:r>
              <a:rPr lang="en-US" altLang="en-US" sz="2800" dirty="0"/>
              <a:t>with at least one fractional variable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l</a:t>
            </a:r>
            <a:r>
              <a:rPr lang="en-US" altLang="en-US" sz="2800" i="1" dirty="0"/>
              <a:t>*(1)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the optimal solution value for </a:t>
            </a:r>
            <a:r>
              <a:rPr lang="en-US" altLang="en-US" sz="2800" i="1" dirty="0"/>
              <a:t>LP(1) </a:t>
            </a:r>
            <a:r>
              <a:rPr lang="en-US" altLang="en-US" sz="2800" dirty="0"/>
              <a:t>be denoted </a:t>
            </a:r>
            <a:r>
              <a:rPr lang="en-US" altLang="en-US" sz="2800" i="1" dirty="0"/>
              <a:t>z*(1)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/>
              <a:t>LP(2) = LP(1) + [x</a:t>
            </a:r>
            <a:r>
              <a:rPr lang="en-US" altLang="en-US" sz="2800" i="1" baseline="-25000" dirty="0"/>
              <a:t>l</a:t>
            </a:r>
            <a:r>
              <a:rPr lang="en-US" altLang="en-US" sz="2800" i="1" dirty="0"/>
              <a:t>*(1) = 0 or x</a:t>
            </a:r>
            <a:r>
              <a:rPr lang="en-US" altLang="en-US" sz="2800" i="1" baseline="-25000" dirty="0"/>
              <a:t>l</a:t>
            </a:r>
            <a:r>
              <a:rPr lang="en-US" altLang="en-US" sz="2800" i="1" dirty="0"/>
              <a:t>*(1) = 1]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the optimal solution value for </a:t>
            </a:r>
            <a:r>
              <a:rPr lang="en-US" altLang="en-US" sz="2800" i="1" dirty="0"/>
              <a:t>LP(2) </a:t>
            </a:r>
            <a:r>
              <a:rPr lang="en-US" altLang="en-US" sz="2800" dirty="0"/>
              <a:t>be denoted </a:t>
            </a:r>
            <a:r>
              <a:rPr lang="en-US" altLang="en-US" sz="2800" i="1" dirty="0"/>
              <a:t>z*(2)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 </a:t>
            </a:r>
            <a:r>
              <a:rPr lang="en-US" altLang="en-US" sz="2800" dirty="0"/>
              <a:t>Then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z*(1)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</a:t>
            </a:r>
            <a:r>
              <a:rPr lang="en-US" altLang="en-US" sz="2400" dirty="0"/>
              <a:t>  </a:t>
            </a:r>
            <a:r>
              <a:rPr lang="en-US" altLang="en-US" sz="2400" i="1" dirty="0"/>
              <a:t>z*(2)</a:t>
            </a:r>
            <a:endParaRPr lang="en-US" altLang="en-US" sz="1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914400" y="3028950"/>
            <a:ext cx="7213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400" i="1" dirty="0">
                <a:latin typeface="Arial" pitchFamily="34" charset="0"/>
              </a:rPr>
              <a:t>If z*(LP(2))</a:t>
            </a:r>
            <a:r>
              <a:rPr lang="en-US" altLang="en-US" sz="2400" dirty="0">
                <a:latin typeface="Arial" pitchFamily="34" charset="0"/>
                <a:sym typeface="Symbol" pitchFamily="18" charset="2"/>
              </a:rPr>
              <a:t></a:t>
            </a:r>
            <a:r>
              <a:rPr lang="en-US" altLang="en-US" sz="2400" dirty="0">
                <a:latin typeface="Arial" pitchFamily="34" charset="0"/>
              </a:rPr>
              <a:t> </a:t>
            </a:r>
            <a:r>
              <a:rPr lang="en-US" altLang="en-US" sz="2400" i="1" dirty="0" err="1">
                <a:latin typeface="Arial" pitchFamily="34" charset="0"/>
              </a:rPr>
              <a:t>z</a:t>
            </a:r>
            <a:r>
              <a:rPr lang="en-US" altLang="en-US" sz="2400" i="1" baseline="-25000" dirty="0" err="1">
                <a:latin typeface="Arial" pitchFamily="34" charset="0"/>
              </a:rPr>
              <a:t>IP</a:t>
            </a:r>
            <a:r>
              <a:rPr lang="en-US" altLang="en-US" sz="2400" i="1" dirty="0">
                <a:latin typeface="Arial" pitchFamily="34" charset="0"/>
              </a:rPr>
              <a:t>, </a:t>
            </a:r>
            <a:r>
              <a:rPr lang="en-US" altLang="en-US" sz="2400" dirty="0">
                <a:latin typeface="Arial" pitchFamily="34" charset="0"/>
              </a:rPr>
              <a:t> PRUNE (FATHOM) tree at node 2 (solutions on the LHS of tree cannot be optimal.  1/2 of the solutions (nodes) do not need to be evaluated!)</a:t>
            </a:r>
          </a:p>
        </p:txBody>
      </p:sp>
      <p:sp>
        <p:nvSpPr>
          <p:cNvPr id="6" name="Line 48"/>
          <p:cNvSpPr>
            <a:spLocks noChangeShapeType="1"/>
          </p:cNvSpPr>
          <p:nvPr/>
        </p:nvSpPr>
        <p:spPr bwMode="auto">
          <a:xfrm>
            <a:off x="914400" y="4514850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1016000" y="4514850"/>
            <a:ext cx="7213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400" i="1" dirty="0">
                <a:latin typeface="Arial" pitchFamily="34" charset="0"/>
              </a:rPr>
              <a:t>If z*(LP(2))</a:t>
            </a:r>
            <a:r>
              <a:rPr lang="en-US" altLang="en-US" sz="2400" dirty="0">
                <a:latin typeface="Arial" pitchFamily="34" charset="0"/>
              </a:rPr>
              <a:t> </a:t>
            </a:r>
            <a:r>
              <a:rPr lang="en-US" altLang="en-US" sz="2400" dirty="0">
                <a:latin typeface="Arial" pitchFamily="34" charset="0"/>
                <a:sym typeface="Symbol" pitchFamily="18" charset="2"/>
              </a:rPr>
              <a:t>is integral, </a:t>
            </a:r>
            <a:r>
              <a:rPr lang="en-US" altLang="en-US" sz="2400" dirty="0">
                <a:latin typeface="Arial" pitchFamily="34" charset="0"/>
              </a:rPr>
              <a:t>PRUNE tree at node 2 (solutions in sub-tree at node 2 cannot be better.)</a:t>
            </a:r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016000" y="5429250"/>
            <a:ext cx="7213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400" i="1">
                <a:latin typeface="Arial" pitchFamily="34" charset="0"/>
              </a:rPr>
              <a:t>If LP(2)</a:t>
            </a:r>
            <a:r>
              <a:rPr lang="en-US" altLang="en-US" sz="2400">
                <a:latin typeface="Arial" pitchFamily="34" charset="0"/>
                <a:sym typeface="Symbol" pitchFamily="18" charset="2"/>
              </a:rPr>
              <a:t>is infeasible, </a:t>
            </a:r>
            <a:r>
              <a:rPr lang="en-US" altLang="en-US" sz="2400">
                <a:latin typeface="Arial" pitchFamily="34" charset="0"/>
              </a:rPr>
              <a:t>PRUNE tree at node 2 (solutions in sub-tree at node 2 cannot be feasible.)</a:t>
            </a: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1016000" y="5429250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609600" y="1295400"/>
            <a:ext cx="28448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altLang="en-US" sz="2400" i="1" dirty="0">
                <a:latin typeface="Arial" pitchFamily="34" charset="0"/>
              </a:rPr>
              <a:t>Incumbent:  Current best </a:t>
            </a:r>
          </a:p>
          <a:p>
            <a:pPr algn="l"/>
            <a:r>
              <a:rPr lang="en-US" altLang="en-US" sz="2400" i="1" dirty="0">
                <a:latin typeface="Arial" pitchFamily="34" charset="0"/>
              </a:rPr>
              <a:t>feasible (IP) solution value = </a:t>
            </a:r>
            <a:r>
              <a:rPr lang="en-US" altLang="en-US" sz="2400" i="1" dirty="0" err="1">
                <a:latin typeface="Arial" pitchFamily="34" charset="0"/>
              </a:rPr>
              <a:t>z</a:t>
            </a:r>
            <a:r>
              <a:rPr lang="en-US" altLang="en-US" sz="2400" i="1" baseline="-25000" dirty="0" err="1">
                <a:latin typeface="Arial" pitchFamily="34" charset="0"/>
              </a:rPr>
              <a:t>IP</a:t>
            </a:r>
            <a:endParaRPr lang="en-US" altLang="en-US" sz="3200" i="1" dirty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5385885" y="1374775"/>
            <a:ext cx="8699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236785" y="1374775"/>
            <a:ext cx="95885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4674685" y="1784350"/>
            <a:ext cx="72707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5362072" y="1808163"/>
            <a:ext cx="450850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6847972" y="1831975"/>
            <a:ext cx="404813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233735" y="1820863"/>
            <a:ext cx="79375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4187322" y="2289175"/>
            <a:ext cx="503238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4650872" y="2311400"/>
            <a:ext cx="490538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5344610" y="2322513"/>
            <a:ext cx="504825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5808160" y="2346325"/>
            <a:ext cx="492125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7557585" y="2346325"/>
            <a:ext cx="503237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021135" y="2368550"/>
            <a:ext cx="55245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6401885" y="2333625"/>
            <a:ext cx="503237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865435" y="2355850"/>
            <a:ext cx="490537" cy="51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4569910" y="2276475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5749422" y="230028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6765422" y="230028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7922710" y="230028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5303335" y="1752600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7152772" y="178593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159500" y="1290637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4841372" y="1341438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= 1 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489072" y="1866900"/>
            <a:ext cx="82394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761872" y="1866900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911472" y="1295400"/>
            <a:ext cx="6508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</a:t>
            </a:r>
            <a:endParaRPr lang="en-US" altLang="en-US" sz="1600" i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378072" y="1901825"/>
            <a:ext cx="7191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7724272" y="1924050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457072" y="2438400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1 </a:t>
            </a: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8359272" y="2359025"/>
            <a:ext cx="7085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l-GR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λ</a:t>
            </a:r>
            <a:r>
              <a:rPr lang="en-US" altLang="en-US" sz="1600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</a:p>
        </p:txBody>
      </p:sp>
    </p:spTree>
    <p:extLst>
      <p:ext uri="{BB962C8B-B14F-4D97-AF65-F5344CB8AC3E}">
        <p14:creationId xmlns:p14="http://schemas.microsoft.com/office/powerpoint/2010/main" val="383582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Branch-and-Bound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Beginning with </a:t>
            </a:r>
            <a:r>
              <a:rPr lang="en-US" altLang="en-US" sz="2800" dirty="0" err="1"/>
              <a:t>rootnode</a:t>
            </a:r>
            <a:r>
              <a:rPr lang="en-US" altLang="en-US" sz="2800" dirty="0"/>
              <a:t> (minimization):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Bound: 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Solve the current LP with this and all restrictions along the (back) path to the </a:t>
            </a:r>
            <a:r>
              <a:rPr lang="en-US" altLang="en-US" sz="2400" dirty="0" err="1"/>
              <a:t>rootnode</a:t>
            </a:r>
            <a:r>
              <a:rPr lang="en-US" altLang="en-US" sz="2400" dirty="0"/>
              <a:t> enforced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Prune: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optimal LP value is greater than or equal to the incumbent solution:  Prune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LP is infeasible: Prune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LP is integral: Prune and update incumbent solution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Branch: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Set some variable to an integer value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Repeat until all nodes pruned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4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GENERATION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6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Path-based formulation – Root Node Relaxation (Master Problem)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1371600"/>
                <a:ext cx="3598164" cy="923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≔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)∈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baseline="-25000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e>
                                            <m:sub/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71600"/>
                <a:ext cx="3598164" cy="923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2355378"/>
                <a:ext cx="3391762" cy="84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baseline="-2500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/>
                          </m:sSub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355378"/>
                <a:ext cx="3391762" cy="8443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5800" y="4864159"/>
                <a:ext cx="232403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   ∀ 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64159"/>
                <a:ext cx="2324034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3080273"/>
                <a:ext cx="1330749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080273"/>
                <a:ext cx="1330749" cy="7949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5800" y="3766073"/>
                <a:ext cx="19199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  ∀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66073"/>
                <a:ext cx="1919949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6219" y="4070873"/>
                <a:ext cx="2889381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𝑖𝑗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19" y="4070873"/>
                <a:ext cx="2889381" cy="7949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33400" y="5486400"/>
            <a:ext cx="7848600" cy="76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 this example we have only 9 paths, in general we will have gazillions of them..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6629400" y="4156821"/>
            <a:ext cx="381000" cy="1098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4258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Can remove these constraints as integrality relaxed</a:t>
            </a:r>
          </a:p>
        </p:txBody>
      </p:sp>
    </p:spTree>
    <p:extLst>
      <p:ext uri="{BB962C8B-B14F-4D97-AF65-F5344CB8AC3E}">
        <p14:creationId xmlns:p14="http://schemas.microsoft.com/office/powerpoint/2010/main" val="7051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1127760"/>
          </a:xfrm>
        </p:spPr>
        <p:txBody>
          <a:bodyPr/>
          <a:lstStyle/>
          <a:p>
            <a:r>
              <a:rPr lang="en-US" dirty="0"/>
              <a:t>Find: Resource-constrained shortest path from 1 to 6 Total traversal time must not exceed 14 units.</a:t>
            </a:r>
          </a:p>
        </p:txBody>
      </p:sp>
      <p:sp>
        <p:nvSpPr>
          <p:cNvPr id="5" name="Oval 4"/>
          <p:cNvSpPr/>
          <p:nvPr/>
        </p:nvSpPr>
        <p:spPr>
          <a:xfrm>
            <a:off x="1866900" y="33528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62300" y="2362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448300" y="2362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162300" y="43434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448300" y="43434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819900" y="33528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2" name="Straight Arrow Connector 11"/>
          <p:cNvCxnSpPr>
            <a:stCxn id="5" idx="7"/>
            <a:endCxn id="6" idx="3"/>
          </p:cNvCxnSpPr>
          <p:nvPr/>
        </p:nvCxnSpPr>
        <p:spPr>
          <a:xfrm flipV="1">
            <a:off x="2257145" y="27524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3619500" y="25908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8" idx="1"/>
          </p:cNvCxnSpPr>
          <p:nvPr/>
        </p:nvCxnSpPr>
        <p:spPr>
          <a:xfrm>
            <a:off x="2257145" y="37430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3619500" y="45720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10" idx="1"/>
          </p:cNvCxnSpPr>
          <p:nvPr/>
        </p:nvCxnSpPr>
        <p:spPr>
          <a:xfrm>
            <a:off x="5838545" y="2752445"/>
            <a:ext cx="10483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10" idx="3"/>
          </p:cNvCxnSpPr>
          <p:nvPr/>
        </p:nvCxnSpPr>
        <p:spPr>
          <a:xfrm flipV="1">
            <a:off x="5905500" y="3743045"/>
            <a:ext cx="981355" cy="82895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6" idx="4"/>
          </p:cNvCxnSpPr>
          <p:nvPr/>
        </p:nvCxnSpPr>
        <p:spPr>
          <a:xfrm flipV="1">
            <a:off x="3390900" y="28194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7"/>
            <a:endCxn id="7" idx="3"/>
          </p:cNvCxnSpPr>
          <p:nvPr/>
        </p:nvCxnSpPr>
        <p:spPr>
          <a:xfrm flipV="1">
            <a:off x="3552545" y="27524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9" idx="1"/>
          </p:cNvCxnSpPr>
          <p:nvPr/>
        </p:nvCxnSpPr>
        <p:spPr>
          <a:xfrm>
            <a:off x="3552545" y="27524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4"/>
            <a:endCxn id="9" idx="0"/>
          </p:cNvCxnSpPr>
          <p:nvPr/>
        </p:nvCxnSpPr>
        <p:spPr>
          <a:xfrm>
            <a:off x="5676900" y="28194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3"/>
          <p:cNvSpPr txBox="1">
            <a:spLocks/>
          </p:cNvSpPr>
          <p:nvPr/>
        </p:nvSpPr>
        <p:spPr>
          <a:xfrm>
            <a:off x="533400" y="5105400"/>
            <a:ext cx="7848600" cy="112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Path 1-3-5-6 is quick but expensive: cost 24, time 8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Path 1-2-4-6 is cheap but too slow: cost 3, time 18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Path 1-3-2-4-6 is optimal: cost 13, time 13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How do we find out?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5845" y="32582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Source node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29500" y="3246673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Sink node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845" y="275244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05122" y="22445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1445" y="27167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(1,7)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3627" y="4041023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6677" y="3280011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9245" y="2773227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34409" y="45720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(12,3)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200" y="39740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(5,7)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6900" y="3393402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(10,1)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49991" y="406422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(2,2)</a:t>
            </a:r>
          </a:p>
        </p:txBody>
      </p:sp>
    </p:spTree>
    <p:extLst>
      <p:ext uri="{BB962C8B-B14F-4D97-AF65-F5344CB8AC3E}">
        <p14:creationId xmlns:p14="http://schemas.microsoft.com/office/powerpoint/2010/main" val="402604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include all the paths in the formulation?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975360"/>
          </a:xfrm>
        </p:spPr>
        <p:txBody>
          <a:bodyPr/>
          <a:lstStyle/>
          <a:p>
            <a:r>
              <a:rPr lang="en-US" dirty="0"/>
              <a:t>Idea: Work with a small subset of variables. This much smaller LP is called the </a:t>
            </a:r>
            <a:r>
              <a:rPr lang="en-US" i="1" dirty="0">
                <a:solidFill>
                  <a:srgbClr val="C00000"/>
                </a:solidFill>
              </a:rPr>
              <a:t>Restricted Master Problem (RMP)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77770" y="1399310"/>
                <a:ext cx="9169370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14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12456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+13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+24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15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+16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+27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+24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70" y="1399310"/>
                <a:ext cx="9169370" cy="3854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60163" y="2133600"/>
                <a:ext cx="9596473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16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a:rPr lang="en-US" sz="1600" b="0" i="0" smtClean="0">
                                  <a:latin typeface="Cambria Math"/>
                                </a:rPr>
                                <m:t>.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14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13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14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163" y="2133600"/>
                <a:ext cx="9596473" cy="385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698435"/>
                <a:ext cx="8654484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8435"/>
                <a:ext cx="8654484" cy="4220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276600"/>
                <a:ext cx="7141250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7141250" cy="4220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Restricted Master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4884" y="4343400"/>
            <a:ext cx="8229600" cy="975360"/>
          </a:xfrm>
        </p:spPr>
        <p:txBody>
          <a:bodyPr/>
          <a:lstStyle/>
          <a:p>
            <a:r>
              <a:rPr lang="en-US" dirty="0"/>
              <a:t>Idea: Work with a small subset of variables. This much smaller LP is called the </a:t>
            </a:r>
            <a:r>
              <a:rPr lang="en-US" i="1" dirty="0">
                <a:solidFill>
                  <a:srgbClr val="C00000"/>
                </a:solidFill>
              </a:rPr>
              <a:t>Restricted Master Problem (RMP)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77770" y="1399310"/>
                <a:ext cx="9169370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+13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+24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15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+16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+27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+24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70" y="1399310"/>
                <a:ext cx="9169370" cy="385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60163" y="2133600"/>
                <a:ext cx="9596473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16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a:rPr lang="en-US" sz="1600" b="0" i="0" smtClean="0">
                                  <a:latin typeface="Cambria Math"/>
                                </a:rPr>
                                <m:t>.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14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163" y="2133600"/>
                <a:ext cx="9596473" cy="3854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698435"/>
                <a:ext cx="8654484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8435"/>
                <a:ext cx="8654484" cy="42203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276600"/>
                <a:ext cx="7141250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7141250" cy="42203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5334000"/>
            <a:ext cx="8229600" cy="97536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Will this give us an optimal solution? If so, in what cases does it give us the optimal solution? How can we prove it? 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6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Reflect on the concept of optimality (primal and dual optimality)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Primal problem</a:t>
            </a:r>
          </a:p>
          <a:p>
            <a:pPr lvl="1"/>
            <a:r>
              <a:rPr lang="en-US" dirty="0"/>
              <a:t>In previous slide.</a:t>
            </a:r>
          </a:p>
          <a:p>
            <a:r>
              <a:rPr lang="en-US" dirty="0"/>
              <a:t>Dual problem</a:t>
            </a:r>
          </a:p>
          <a:p>
            <a:pPr lvl="1"/>
            <a:r>
              <a:rPr lang="en-US" dirty="0"/>
              <a:t>A dual variable for each constraint in the primal</a:t>
            </a:r>
          </a:p>
          <a:p>
            <a:r>
              <a:rPr lang="en-US" dirty="0"/>
              <a:t>Can define reduced costs for each primal variable considering the relationship between the primal and the dual</a:t>
            </a:r>
          </a:p>
          <a:p>
            <a:r>
              <a:rPr lang="en-US" dirty="0"/>
              <a:t>How do we find if a solution is optimal or not?</a:t>
            </a:r>
          </a:p>
          <a:p>
            <a:pPr lvl="1"/>
            <a:r>
              <a:rPr lang="en-US" dirty="0"/>
              <a:t>Look at the values of the reduced costs. If there is a variable with negative reduced cost (in a minimization problem) it has the potential to improve the objective</a:t>
            </a:r>
          </a:p>
          <a:p>
            <a:r>
              <a:rPr lang="en-US" dirty="0"/>
              <a:t>So how does this property help for column generation?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Restricted Master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How can we generate a column we do not know? </a:t>
            </a:r>
            <a:endParaRPr lang="en-US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6775" y="1905000"/>
                <a:ext cx="8027775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14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12456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+13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+24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15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+16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+27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+24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75" y="1905000"/>
                <a:ext cx="8027775" cy="3488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96950" y="2286000"/>
                <a:ext cx="8402750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1400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/>
                                </a:rPr>
                                <m:t>t</m:t>
                              </m:r>
                              <m:r>
                                <a:rPr lang="en-US" sz="1400" b="0" i="0" smtClean="0">
                                  <a:latin typeface="Cambria Math"/>
                                </a:rPr>
                                <m:t>.</m:t>
                              </m:r>
                            </m:fName>
                            <m:e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18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</a:rPr>
                                    <m:t>14</m:t>
                                  </m:r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13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14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950" y="2286000"/>
                <a:ext cx="8402750" cy="3488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213" y="2850835"/>
                <a:ext cx="7576177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/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" y="2850835"/>
                <a:ext cx="7576177" cy="3854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13" y="3429000"/>
                <a:ext cx="6222473" cy="38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/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1246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12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1256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13246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456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13256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13456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1356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3" y="3429000"/>
                <a:ext cx="6222473" cy="3854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/>
          <p:cNvSpPr txBox="1">
            <a:spLocks/>
          </p:cNvSpPr>
          <p:nvPr/>
        </p:nvSpPr>
        <p:spPr>
          <a:xfrm>
            <a:off x="242455" y="4267200"/>
            <a:ext cx="8077200" cy="762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 the simplex method:  Variable that enters the basis must have </a:t>
            </a:r>
            <a:r>
              <a:rPr lang="en-US" i="1" dirty="0">
                <a:solidFill>
                  <a:srgbClr val="C00000"/>
                </a:solidFill>
              </a:rPr>
              <a:t>negative reduced cost</a:t>
            </a:r>
            <a:r>
              <a:rPr lang="en-US" dirty="0"/>
              <a:t>, i.e.:</a:t>
            </a:r>
            <a:endParaRPr lang="en-US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58200" y="2286000"/>
                <a:ext cx="4705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286000"/>
                <a:ext cx="47057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58200" y="2850835"/>
                <a:ext cx="475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850835"/>
                <a:ext cx="475322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5048137"/>
                <a:ext cx="5176417" cy="819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132456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=24−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/>
                        <m:sup/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&lt;24−9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−1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48137"/>
                <a:ext cx="5176417" cy="81926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sub-problem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Check if there is a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400" dirty="0"/>
                  <a:t> with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This can be cast as an optimization problem, the pricing sub-problem: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1706365"/>
                <a:ext cx="5064720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/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𝑖𝑗</m:t>
                              </m:r>
                            </m:e>
                            <m:sub/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b="0" i="1" baseline="-25000" smtClean="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&lt;0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706365"/>
                <a:ext cx="5064720" cy="808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7631" y="3124200"/>
                <a:ext cx="377353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631" y="3124200"/>
                <a:ext cx="3773534" cy="800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0263" y="3886200"/>
                <a:ext cx="1537537" cy="72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  <m:r>
                            <a:rPr lang="en-US" sz="1600" i="1">
                              <a:latin typeface="Cambria Math"/>
                            </a:rPr>
                            <m:t>)∈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63" y="3886200"/>
                <a:ext cx="1537537" cy="7216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4572000"/>
                <a:ext cx="3860159" cy="72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  <m:r>
                            <a:rPr lang="en-US" sz="1600" i="1">
                              <a:latin typeface="Cambria Math"/>
                            </a:rPr>
                            <m:t>)∈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𝑗</m:t>
                          </m:r>
                          <m:r>
                            <a:rPr lang="en-US" sz="1600" i="1">
                              <a:latin typeface="Cambria Math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∈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=0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572000"/>
                <a:ext cx="3860159" cy="7216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41231" y="5257800"/>
                <a:ext cx="1516569" cy="72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)∈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=1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231" y="5257800"/>
                <a:ext cx="1516569" cy="7216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0" y="5966232"/>
                <a:ext cx="2079993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≥0    ∀  (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966232"/>
                <a:ext cx="2079993" cy="358368"/>
              </a:xfrm>
              <a:prstGeom prst="rect">
                <a:avLst/>
              </a:prstGeom>
              <a:blipFill rotWithShape="1"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sub-problem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&lt;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there exists an improving variable, which will decrease the objective function the most, among all available variables.</a:t>
                </a:r>
              </a:p>
              <a:p>
                <a:pPr lvl="1"/>
                <a:r>
                  <a:rPr lang="en-US" dirty="0"/>
                  <a:t>Then we have found a column to add to the </a:t>
                </a:r>
                <a:r>
                  <a:rPr lang="en-US" i="1" dirty="0">
                    <a:solidFill>
                      <a:srgbClr val="C00000"/>
                    </a:solidFill>
                  </a:rPr>
                  <a:t>Restricted Master Problem</a:t>
                </a:r>
              </a:p>
              <a:p>
                <a:pPr lvl="1"/>
                <a:r>
                  <a:rPr lang="en-US" dirty="0"/>
                  <a:t>If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acc>
                    <m:r>
                      <a:rPr lang="en-US" sz="25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5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/>
                  <a:t> there exists no improving variable </a:t>
                </a:r>
              </a:p>
              <a:p>
                <a:endParaRPr lang="en-US" dirty="0"/>
              </a:p>
              <a:p>
                <a:r>
                  <a:rPr lang="en-US" dirty="0"/>
                  <a:t>But we may not know the coefficients of the column! They are invisible…</a:t>
                </a:r>
              </a:p>
              <a:p>
                <a:r>
                  <a:rPr lang="en-US" dirty="0"/>
                  <a:t>How does the pricing problem look on the graph?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89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vision of the Pricing Sub-Problem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case, the new column is a pricing problem on the following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same as the original graph with modified costs!</a:t>
            </a:r>
          </a:p>
        </p:txBody>
      </p:sp>
      <p:sp>
        <p:nvSpPr>
          <p:cNvPr id="5" name="Oval 4"/>
          <p:cNvSpPr/>
          <p:nvPr/>
        </p:nvSpPr>
        <p:spPr>
          <a:xfrm>
            <a:off x="1866900" y="33528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62300" y="2362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448300" y="2362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162300" y="43434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448300" y="43434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819900" y="33528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2257145" y="27524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619500" y="25908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2257145" y="37430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619500" y="45720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1"/>
          </p:cNvCxnSpPr>
          <p:nvPr/>
        </p:nvCxnSpPr>
        <p:spPr>
          <a:xfrm>
            <a:off x="5838545" y="2752445"/>
            <a:ext cx="10483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3"/>
          </p:cNvCxnSpPr>
          <p:nvPr/>
        </p:nvCxnSpPr>
        <p:spPr>
          <a:xfrm flipV="1">
            <a:off x="5905500" y="3743045"/>
            <a:ext cx="981355" cy="82895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4"/>
          </p:cNvCxnSpPr>
          <p:nvPr/>
        </p:nvCxnSpPr>
        <p:spPr>
          <a:xfrm flipV="1">
            <a:off x="3390900" y="28194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7"/>
            <a:endCxn id="7" idx="3"/>
          </p:cNvCxnSpPr>
          <p:nvPr/>
        </p:nvCxnSpPr>
        <p:spPr>
          <a:xfrm flipV="1">
            <a:off x="3552545" y="27524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9" idx="1"/>
          </p:cNvCxnSpPr>
          <p:nvPr/>
        </p:nvCxnSpPr>
        <p:spPr>
          <a:xfrm>
            <a:off x="3552545" y="27524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5676900" y="28194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845" y="32582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Source node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9500" y="3246673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Sink node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59704" y="2634734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1-10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704" y="2634734"/>
                <a:ext cx="90515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081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05122" y="2244568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1-1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2" y="2244568"/>
                <a:ext cx="9051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405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81445" y="2716768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1-7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45" y="2716768"/>
                <a:ext cx="9051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369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33600" y="4038600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10-3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38600"/>
                <a:ext cx="90515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40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43200" y="3280011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1-2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80011"/>
                <a:ext cx="9051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405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9245" y="2773227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2-3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245" y="2773227"/>
                <a:ext cx="9051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081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34409" y="4572000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12-3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09" y="4572000"/>
                <a:ext cx="90515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69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86200" y="3974068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5-7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974068"/>
                <a:ext cx="90515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081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76900" y="3393402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10-1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393402"/>
                <a:ext cx="9051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369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49991" y="4064228"/>
                <a:ext cx="90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2-2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91" y="4064228"/>
                <a:ext cx="9051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081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Generation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Formulate RMP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RMP, obtain the dual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pricing problem to determine if a variable with negative reduced cost exists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so, add it to the RMP, go back to step </a:t>
            </a:r>
            <a:r>
              <a:rPr lang="en-US" dirty="0">
                <a:latin typeface="+mj-lt"/>
              </a:rPr>
              <a:t>1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the primal solution to RMP is optimal for the (Unrestricted) Master Problem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</a:t>
            </a:r>
            <a:r>
              <a:rPr lang="en-US" dirty="0">
                <a:solidFill>
                  <a:srgbClr val="FF0000"/>
                </a:solidFill>
              </a:rPr>
              <a:t>dual variable information </a:t>
            </a:r>
            <a:r>
              <a:rPr lang="en-US" dirty="0"/>
              <a:t>to determine the termination criterion, and find a provably optimal solution!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4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Generation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438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2819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3200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0" y="3581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3000" y="3962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4343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3000" y="4724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52600" y="2438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52600" y="2819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52600" y="3200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3581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52600" y="3962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52600" y="4343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4724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62200" y="2438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62200" y="2819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3200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62200" y="3581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62200" y="3962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343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4724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2435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2816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71800" y="3197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71800" y="3578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71800" y="3959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71800" y="4340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71800" y="4721926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81400" y="2438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81400" y="2819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81400" y="3200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3581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81400" y="3962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81400" y="4343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81400" y="4724400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81600" y="2421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1600" y="2802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81600" y="3183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81600" y="3564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81600" y="3945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4326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4707577"/>
            <a:ext cx="228600" cy="2286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14400" y="2280062"/>
            <a:ext cx="4667250" cy="2861954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09700" y="35168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57400" y="35168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28900" y="35168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8500" y="35168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8700" y="35168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=</a:t>
            </a:r>
          </a:p>
        </p:txBody>
      </p:sp>
      <p:sp>
        <p:nvSpPr>
          <p:cNvPr id="54" name="Oval 53"/>
          <p:cNvSpPr/>
          <p:nvPr/>
        </p:nvSpPr>
        <p:spPr>
          <a:xfrm>
            <a:off x="5334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34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34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34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334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34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58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58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858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858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858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858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858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572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572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572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572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572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572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72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9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09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09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09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09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09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09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1620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620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1620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620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1620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1620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620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3144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3144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144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3144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3144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3144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3144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4478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4478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4478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4478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4478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4478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478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6002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002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002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002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002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002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002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771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771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771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771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771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771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771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9240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9240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9240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240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240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240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9240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0764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764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0764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0764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0764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764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0764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2288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2288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2288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2288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2288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2288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2288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812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3812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3812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3812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3812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3812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3812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533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533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533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533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533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533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533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6670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6670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6670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6670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670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6670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6670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8194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8194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8194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194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8194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8194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8194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9908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9908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9908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9908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9908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9908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29908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1432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1432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1432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1432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1432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1432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1432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295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295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295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295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295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295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3295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34480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4480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4480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4480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4480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4480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4480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5814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5814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5814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35814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5814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5814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5814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7338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7338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37338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7338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7338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7338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7338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9052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39052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39052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39052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9052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9052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9052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057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057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057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57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057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057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4057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2100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2100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2100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2100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2100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2100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2100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43624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3624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3624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3624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624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3624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3624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4958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4958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4958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44958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44958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44958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4958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46482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6482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6482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6482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46482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6482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46482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4819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4819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819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4819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4819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819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819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49720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9720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9720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9720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9720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9720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9720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51244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51244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51244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51244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51244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51244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51244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52768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2768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2768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52768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2768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2768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2768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4292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4292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54292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4292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54292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4292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54292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5581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5581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5581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5581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581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581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581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57150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57150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57150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57150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7150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57150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57150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586740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586740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586740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586740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586740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586740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586740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60388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60388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60388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60388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60388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60388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60388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61912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61912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61912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61912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61912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61912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61912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63436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63436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63436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63436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63436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63436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63436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6496050" y="1143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64960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64960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64960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64960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64960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64960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Straight Arrow Connector 334"/>
          <p:cNvCxnSpPr>
            <a:stCxn id="67" idx="4"/>
            <a:endCxn id="12" idx="0"/>
          </p:cNvCxnSpPr>
          <p:nvPr/>
        </p:nvCxnSpPr>
        <p:spPr>
          <a:xfrm>
            <a:off x="714375" y="2133600"/>
            <a:ext cx="115252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123" idx="5"/>
            <a:endCxn id="19" idx="1"/>
          </p:cNvCxnSpPr>
          <p:nvPr/>
        </p:nvCxnSpPr>
        <p:spPr>
          <a:xfrm>
            <a:off x="1972831" y="2122441"/>
            <a:ext cx="422847" cy="34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>
            <a:stCxn id="172" idx="3"/>
          </p:cNvCxnSpPr>
          <p:nvPr/>
        </p:nvCxnSpPr>
        <p:spPr>
          <a:xfrm>
            <a:off x="2999219" y="2122441"/>
            <a:ext cx="86881" cy="313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249" idx="4"/>
          </p:cNvCxnSpPr>
          <p:nvPr/>
        </p:nvCxnSpPr>
        <p:spPr>
          <a:xfrm flipH="1">
            <a:off x="3736805" y="2133600"/>
            <a:ext cx="939970" cy="31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endCxn id="5" idx="0"/>
          </p:cNvCxnSpPr>
          <p:nvPr/>
        </p:nvCxnSpPr>
        <p:spPr>
          <a:xfrm>
            <a:off x="609600" y="2133600"/>
            <a:ext cx="647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4953000" y="5773518"/>
            <a:ext cx="185603" cy="2367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5" name="Oval 344"/>
          <p:cNvSpPr/>
          <p:nvPr/>
        </p:nvSpPr>
        <p:spPr>
          <a:xfrm>
            <a:off x="5603149" y="5257800"/>
            <a:ext cx="185603" cy="2367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6" name="Oval 345"/>
          <p:cNvSpPr/>
          <p:nvPr/>
        </p:nvSpPr>
        <p:spPr>
          <a:xfrm>
            <a:off x="6931752" y="5257800"/>
            <a:ext cx="185603" cy="2367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47" name="Oval 346"/>
          <p:cNvSpPr/>
          <p:nvPr/>
        </p:nvSpPr>
        <p:spPr>
          <a:xfrm>
            <a:off x="5603149" y="6290257"/>
            <a:ext cx="185603" cy="2367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8" name="Oval 347"/>
          <p:cNvSpPr/>
          <p:nvPr/>
        </p:nvSpPr>
        <p:spPr>
          <a:xfrm>
            <a:off x="6931751" y="6290257"/>
            <a:ext cx="185603" cy="2367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49" name="Oval 348"/>
          <p:cNvSpPr/>
          <p:nvPr/>
        </p:nvSpPr>
        <p:spPr>
          <a:xfrm>
            <a:off x="7617552" y="5836814"/>
            <a:ext cx="185603" cy="2367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50" name="Straight Arrow Connector 349"/>
          <p:cNvCxnSpPr>
            <a:stCxn id="344" idx="7"/>
            <a:endCxn id="345" idx="3"/>
          </p:cNvCxnSpPr>
          <p:nvPr/>
        </p:nvCxnSpPr>
        <p:spPr>
          <a:xfrm flipV="1">
            <a:off x="5111422" y="5459903"/>
            <a:ext cx="518908" cy="34829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45" idx="6"/>
            <a:endCxn id="346" idx="2"/>
          </p:cNvCxnSpPr>
          <p:nvPr/>
        </p:nvCxnSpPr>
        <p:spPr>
          <a:xfrm>
            <a:off x="5788752" y="5376189"/>
            <a:ext cx="11430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44" idx="5"/>
            <a:endCxn id="347" idx="1"/>
          </p:cNvCxnSpPr>
          <p:nvPr/>
        </p:nvCxnSpPr>
        <p:spPr>
          <a:xfrm>
            <a:off x="5111422" y="5975621"/>
            <a:ext cx="518908" cy="34931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47" idx="6"/>
            <a:endCxn id="348" idx="2"/>
          </p:cNvCxnSpPr>
          <p:nvPr/>
        </p:nvCxnSpPr>
        <p:spPr>
          <a:xfrm>
            <a:off x="5788752" y="6408646"/>
            <a:ext cx="1142999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346" idx="5"/>
            <a:endCxn id="349" idx="1"/>
          </p:cNvCxnSpPr>
          <p:nvPr/>
        </p:nvCxnSpPr>
        <p:spPr>
          <a:xfrm>
            <a:off x="7090174" y="5459903"/>
            <a:ext cx="554559" cy="41158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stCxn id="348" idx="6"/>
            <a:endCxn id="349" idx="3"/>
          </p:cNvCxnSpPr>
          <p:nvPr/>
        </p:nvCxnSpPr>
        <p:spPr>
          <a:xfrm flipV="1">
            <a:off x="7117354" y="6038917"/>
            <a:ext cx="527379" cy="36972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347" idx="0"/>
            <a:endCxn id="345" idx="4"/>
          </p:cNvCxnSpPr>
          <p:nvPr/>
        </p:nvCxnSpPr>
        <p:spPr>
          <a:xfrm flipV="1">
            <a:off x="5695951" y="5494578"/>
            <a:ext cx="0" cy="79567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47" idx="7"/>
            <a:endCxn id="346" idx="3"/>
          </p:cNvCxnSpPr>
          <p:nvPr/>
        </p:nvCxnSpPr>
        <p:spPr>
          <a:xfrm flipV="1">
            <a:off x="5761571" y="5459903"/>
            <a:ext cx="1197362" cy="86502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345" idx="5"/>
            <a:endCxn id="348" idx="1"/>
          </p:cNvCxnSpPr>
          <p:nvPr/>
        </p:nvCxnSpPr>
        <p:spPr>
          <a:xfrm>
            <a:off x="5761571" y="5459903"/>
            <a:ext cx="1197361" cy="86502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346" idx="4"/>
            <a:endCxn id="348" idx="0"/>
          </p:cNvCxnSpPr>
          <p:nvPr/>
        </p:nvCxnSpPr>
        <p:spPr>
          <a:xfrm flipH="1">
            <a:off x="7024553" y="5494578"/>
            <a:ext cx="1" cy="79567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3771900" y="35052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4191000" y="35052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…….</a:t>
            </a:r>
          </a:p>
        </p:txBody>
      </p:sp>
      <p:sp>
        <p:nvSpPr>
          <p:cNvPr id="398" name="Rounded Rectangle 397"/>
          <p:cNvSpPr/>
          <p:nvPr/>
        </p:nvSpPr>
        <p:spPr>
          <a:xfrm>
            <a:off x="2057400" y="5181600"/>
            <a:ext cx="6496050" cy="1430977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0" name="Curved Connector 399"/>
          <p:cNvCxnSpPr/>
          <p:nvPr/>
        </p:nvCxnSpPr>
        <p:spPr>
          <a:xfrm rot="10800000">
            <a:off x="5715000" y="3183580"/>
            <a:ext cx="2533650" cy="20742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/>
              <p:cNvSpPr txBox="1"/>
              <p:nvPr/>
            </p:nvSpPr>
            <p:spPr>
              <a:xfrm>
                <a:off x="2133600" y="5715000"/>
                <a:ext cx="2793842" cy="5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)∈</m:t>
                          </m:r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/>
                                <m:sup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𝑖𝑗</m:t>
                              </m:r>
                            </m:e>
                            <m:sub/>
                          </m:sSub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sz="1200" b="0" i="1" baseline="-25000" smtClean="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b="0" i="1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15000"/>
                <a:ext cx="2793842" cy="569643"/>
              </a:xfrm>
              <a:prstGeom prst="rect">
                <a:avLst/>
              </a:prstGeom>
              <a:blipFill rotWithShape="1">
                <a:blip r:embed="rId2"/>
                <a:stretch>
                  <a:fillRect l="-1310" t="-110753" r="-8079" b="-150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3" name="TextBox 402"/>
          <p:cNvSpPr txBox="1"/>
          <p:nvPr/>
        </p:nvSpPr>
        <p:spPr>
          <a:xfrm>
            <a:off x="2057400" y="5272836"/>
            <a:ext cx="3358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+mn-lt"/>
              </a:rPr>
              <a:t>Run shortest </a:t>
            </a:r>
            <a:r>
              <a:rPr lang="en-US" sz="1200" dirty="0">
                <a:latin typeface="+mn-lt"/>
              </a:rPr>
              <a:t>path algorithm with modified costs:</a:t>
            </a:r>
            <a:r>
              <a:rPr lang="en-US" sz="1200" b="0" dirty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  <p:sp>
        <p:nvSpPr>
          <p:cNvPr id="406" name="Oval 405"/>
          <p:cNvSpPr/>
          <p:nvPr/>
        </p:nvSpPr>
        <p:spPr>
          <a:xfrm>
            <a:off x="8248650" y="5334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8248650" y="5486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8248650" y="5638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8248650" y="5791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8248650" y="5943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>
            <a:off x="8248650" y="6096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/>
          <p:nvPr/>
        </p:nvSpPr>
        <p:spPr>
          <a:xfrm>
            <a:off x="8248650" y="6248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ight Arrow 412"/>
          <p:cNvSpPr/>
          <p:nvPr/>
        </p:nvSpPr>
        <p:spPr>
          <a:xfrm>
            <a:off x="7924800" y="5891907"/>
            <a:ext cx="219565" cy="107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/>
          <p:cNvSpPr txBox="1"/>
          <p:nvPr/>
        </p:nvSpPr>
        <p:spPr>
          <a:xfrm>
            <a:off x="152400" y="3516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RMP:</a:t>
            </a:r>
          </a:p>
        </p:txBody>
      </p:sp>
      <p:sp>
        <p:nvSpPr>
          <p:cNvPr id="416" name="Oval 415"/>
          <p:cNvSpPr/>
          <p:nvPr/>
        </p:nvSpPr>
        <p:spPr>
          <a:xfrm>
            <a:off x="6648450" y="1295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>
            <a:off x="6648450" y="1447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/>
          <p:nvPr/>
        </p:nvSpPr>
        <p:spPr>
          <a:xfrm>
            <a:off x="6648450" y="16002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/>
          <p:cNvSpPr/>
          <p:nvPr/>
        </p:nvSpPr>
        <p:spPr>
          <a:xfrm>
            <a:off x="6648450" y="17526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/>
          <p:nvPr/>
        </p:nvSpPr>
        <p:spPr>
          <a:xfrm>
            <a:off x="6648450" y="19050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/>
          <p:nvPr/>
        </p:nvSpPr>
        <p:spPr>
          <a:xfrm>
            <a:off x="6648450" y="20574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6648450" y="2209800"/>
            <a:ext cx="57150" cy="7620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833252" y="5486400"/>
            <a:ext cx="114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Pricing Problem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05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Solving the LP relaxation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Problem: How to start?</a:t>
                </a:r>
              </a:p>
              <a:p>
                <a:pPr lvl="1"/>
                <a:r>
                  <a:rPr lang="en-US" dirty="0"/>
                  <a:t>Initially, with selected variables, there may not be a feasible solution to the RMP!</a:t>
                </a:r>
              </a:p>
              <a:p>
                <a:r>
                  <a:rPr lang="en-US" dirty="0"/>
                  <a:t>One possibility: “Big M approach”</a:t>
                </a:r>
              </a:p>
              <a:p>
                <a:pPr lvl="1"/>
                <a:r>
                  <a:rPr lang="en-US" dirty="0"/>
                  <a:t>Introduce artificial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/>
                    </m:sSubSup>
                  </m:oMath>
                </a14:m>
                <a:r>
                  <a:rPr lang="en-US" sz="2000" dirty="0"/>
                  <a:t> with large cost, say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e>
                      <m:sub/>
                      <m:sup/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=100;</m:t>
                    </m:r>
                  </m:oMath>
                </a14:m>
                <a:endParaRPr lang="en-US" sz="2000" b="0" dirty="0">
                  <a:ea typeface="Cambria Math"/>
                </a:endParaRPr>
              </a:p>
              <a:p>
                <a:pPr lvl="1"/>
                <a:endParaRPr lang="en-US" sz="18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100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≤14</m:t>
                      </m:r>
                    </m:oMath>
                  </m:oMathPara>
                </a14:m>
                <a:endParaRPr lang="en-US" sz="20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pPr marL="27432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 Formulation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4362" y="1410461"/>
                <a:ext cx="502125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62" y="1410461"/>
                <a:ext cx="502125" cy="400944"/>
              </a:xfrm>
              <a:prstGeom prst="rect">
                <a:avLst/>
              </a:prstGeom>
              <a:blipFill rotWithShape="1"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1351656"/>
                <a:ext cx="489941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351656"/>
                <a:ext cx="489941" cy="400944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200" y="2057399"/>
                <a:ext cx="2379882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≔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57399"/>
                <a:ext cx="2379882" cy="800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0502" y="2743200"/>
                <a:ext cx="2089098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02" y="2743200"/>
                <a:ext cx="2089098" cy="8002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4671" y="3466981"/>
                <a:ext cx="431887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671" y="3466981"/>
                <a:ext cx="4318875" cy="80021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4191000"/>
                <a:ext cx="168411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91000"/>
                <a:ext cx="1684114" cy="8002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7800" y="1371600"/>
                <a:ext cx="234724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𝑐𝑜𝑠𝑡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𝑎𝑟𝑐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71600"/>
                <a:ext cx="2347246" cy="422039"/>
              </a:xfrm>
              <a:prstGeom prst="rect">
                <a:avLst/>
              </a:prstGeom>
              <a:blipFill rotWithShape="1">
                <a:blip r:embed="rId8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64124" y="1370190"/>
                <a:ext cx="323992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</a:rPr>
                        <m:t>𝑇𝑟𝑎𝑣𝑒𝑙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𝑎𝑟𝑐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24" y="1370190"/>
                <a:ext cx="3239926" cy="422039"/>
              </a:xfrm>
              <a:prstGeom prst="rect">
                <a:avLst/>
              </a:prstGeom>
              <a:blipFill>
                <a:blip r:embed="rId9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67000" y="4876800"/>
                <a:ext cx="184217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876800"/>
                <a:ext cx="1842171" cy="80021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737246" y="1426267"/>
                <a:ext cx="94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46" y="1426267"/>
                <a:ext cx="949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11902" y="5562600"/>
                <a:ext cx="265027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∀ 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02" y="5562600"/>
                <a:ext cx="2650277" cy="391646"/>
              </a:xfrm>
              <a:prstGeom prst="rect">
                <a:avLst/>
              </a:prstGeom>
              <a:blipFill rotWithShape="1"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8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LP relaxation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100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  <a:p>
                <a:pPr marL="274320" lvl="1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≤14</m:t>
                    </m:r>
                  </m:oMath>
                </a14:m>
                <a:endParaRPr lang="en-US" sz="2000" dirty="0"/>
              </a:p>
              <a:p>
                <a:pPr marL="274320" lvl="1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274320" lvl="1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52400" y="3264359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2895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Master Prob.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2907268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907268"/>
                <a:ext cx="36497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0533" y="2895600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533" y="2895600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2917150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917150"/>
                <a:ext cx="487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48400" y="2920444"/>
                <a:ext cx="41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*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20444"/>
                <a:ext cx="4191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15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34200" y="2930493"/>
                <a:ext cx="379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930493"/>
                <a:ext cx="37984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20000" y="2929039"/>
                <a:ext cx="46634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929039"/>
                <a:ext cx="466346" cy="390748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05800" y="2932168"/>
                <a:ext cx="4541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932168"/>
                <a:ext cx="454163" cy="390748"/>
              </a:xfrm>
              <a:prstGeom prst="rect">
                <a:avLst/>
              </a:prstGeom>
              <a:blipFill rotWithShape="1"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5347" y="3289776"/>
                <a:ext cx="745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= 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7" y="3289776"/>
                <a:ext cx="74525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238859" y="3280565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100.0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55347" y="3276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100.0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22147" y="3281236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0.00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3264359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-97.0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8547" y="3276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1246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7054" y="3276600"/>
            <a:ext cx="54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89053" y="3264932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05800" y="1676400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676400"/>
                <a:ext cx="49237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305800" y="2045732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2045732"/>
                <a:ext cx="48705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4422" y="5257800"/>
                <a:ext cx="8223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dual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for every unit of variable used, extra cost added, or, the gain to be got by throwing out the variable.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2" y="5257800"/>
                <a:ext cx="8223757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593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74422" y="5943600"/>
            <a:ext cx="80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Reduced cost: Gain obtained by increasing the value of the variable by one unit.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83747" y="1297802"/>
                <a:ext cx="821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3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1246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47" y="1297802"/>
                <a:ext cx="821453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3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86259" y="1687231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+18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1246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259" y="1687231"/>
                <a:ext cx="110771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86259" y="2069068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1246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259" y="2069068"/>
                <a:ext cx="110771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43200" y="2450068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1246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50068"/>
                <a:ext cx="12192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5347" y="3669268"/>
                <a:ext cx="2269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= 0.22,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1246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0.78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7" y="3669268"/>
                <a:ext cx="226925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5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238859" y="3661565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  24.6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55347" y="3657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100.0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29200" y="3662236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-5.39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9800" y="35814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-32.9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8547" y="3593641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1356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98747" y="3623846"/>
            <a:ext cx="39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7054" y="3623846"/>
            <a:ext cx="54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5347" y="40502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1246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356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0.4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7" y="4050268"/>
                <a:ext cx="2438400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3200400" y="4042565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  11.4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16888" y="4038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40.80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0741" y="4043236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-2.10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81341" y="39624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-4.8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60088" y="4004846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13256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0288" y="4004846"/>
            <a:ext cx="39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48595" y="4004846"/>
            <a:ext cx="54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8600" y="44312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1246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3256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0.5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31268"/>
                <a:ext cx="24384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183653" y="4423565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    9.0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0141" y="4419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30.00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73994" y="4424236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-1.50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89944" y="4419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-2.5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68691" y="4419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1256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68891" y="4419600"/>
            <a:ext cx="394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57198" y="4419600"/>
            <a:ext cx="54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28600" y="48122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256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= 0.8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12268"/>
                <a:ext cx="2438400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183653" y="4804565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    7.0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00141" y="4800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35.00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73994" y="4805236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-2.00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89944" y="4800600"/>
            <a:ext cx="74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 0.0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674347" y="1297802"/>
                <a:ext cx="821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24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47" y="1297802"/>
                <a:ext cx="821453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676859" y="1687231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+ 8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59" y="1687231"/>
                <a:ext cx="1107713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676859" y="2069068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59" y="2069068"/>
                <a:ext cx="110771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33800" y="2450068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50068"/>
                <a:ext cx="12192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48200" y="1295400"/>
                <a:ext cx="821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15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295400"/>
                <a:ext cx="821453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50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650712" y="1684829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12" y="1684829"/>
                <a:ext cx="1107713" cy="369332"/>
              </a:xfrm>
              <a:prstGeom prst="rect">
                <a:avLst/>
              </a:prstGeom>
              <a:blipFill rotWithShape="1">
                <a:blip r:embed="rId27"/>
                <a:stretch>
                  <a:fillRect r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650712" y="2066666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12" y="2066666"/>
                <a:ext cx="1107713" cy="369332"/>
              </a:xfrm>
              <a:prstGeom prst="rect">
                <a:avLst/>
              </a:prstGeom>
              <a:blipFill rotWithShape="1">
                <a:blip r:embed="rId28"/>
                <a:stretch>
                  <a:fillRect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707653" y="2447666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13256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53" y="2447666"/>
                <a:ext cx="121920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31747" y="1297802"/>
                <a:ext cx="821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5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47" y="1297802"/>
                <a:ext cx="821453" cy="369332"/>
              </a:xfrm>
              <a:prstGeom prst="rect">
                <a:avLst/>
              </a:prstGeom>
              <a:blipFill rotWithShape="1">
                <a:blip r:embed="rId30"/>
                <a:stretch>
                  <a:fillRect r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34259" y="1687231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+15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59" y="1687231"/>
                <a:ext cx="1107713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734259" y="2069068"/>
                <a:ext cx="1107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59" y="2069068"/>
                <a:ext cx="1107713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91200" y="2450068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1256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450068"/>
                <a:ext cx="1219200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0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BRANCH-AND-BOUND + COLUMN GENERATION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5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RMP solution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0.2 times path 1-3-2-5-6</a:t>
                </a:r>
              </a:p>
              <a:p>
                <a:r>
                  <a:rPr lang="en-US" dirty="0"/>
                  <a:t>We use 0.8 times path 1-2-5-6</a:t>
                </a:r>
              </a:p>
              <a:p>
                <a:endParaRPr lang="en-US" dirty="0"/>
              </a:p>
              <a:p>
                <a:r>
                  <a:rPr lang="en-US" dirty="0"/>
                  <a:t>Infeasible because non-integer solution!</a:t>
                </a:r>
              </a:p>
              <a:p>
                <a:endParaRPr lang="en-US" dirty="0"/>
              </a:p>
              <a:p>
                <a:r>
                  <a:rPr lang="en-US" dirty="0"/>
                  <a:t>LP gives a lower bound on the optimal integer solution objective;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= 7.0 </a:t>
                </a:r>
              </a:p>
              <a:p>
                <a:r>
                  <a:rPr lang="en-US" dirty="0"/>
                  <a:t>Same solution from the arc flow formulation, if solvable.</a:t>
                </a:r>
              </a:p>
              <a:p>
                <a:endParaRPr lang="en-US" dirty="0"/>
              </a:p>
              <a:p>
                <a:r>
                  <a:rPr lang="en-US" dirty="0"/>
                  <a:t>So far we only solved the LP relaxation!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86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Solutions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Will now apply the branch-and-bound algorithm (we solved the root node so far)</a:t>
                </a:r>
              </a:p>
              <a:p>
                <a:endParaRPr lang="en-US" dirty="0"/>
              </a:p>
              <a:p>
                <a:r>
                  <a:rPr lang="en-US" dirty="0"/>
                  <a:t>In every B&amp;B node we have to</a:t>
                </a:r>
              </a:p>
              <a:p>
                <a:pPr lvl="1"/>
                <a:r>
                  <a:rPr lang="en-US" dirty="0"/>
                  <a:t>Apply the reformulation again</a:t>
                </a:r>
              </a:p>
              <a:p>
                <a:pPr lvl="1"/>
                <a:r>
                  <a:rPr lang="en-US" dirty="0"/>
                  <a:t>And solve the RMP by column generation</a:t>
                </a:r>
              </a:p>
              <a:p>
                <a:endParaRPr lang="en-US" dirty="0"/>
              </a:p>
              <a:p>
                <a:r>
                  <a:rPr lang="en-US" dirty="0"/>
                  <a:t>So, what do we branch on?</a:t>
                </a:r>
              </a:p>
              <a:p>
                <a:r>
                  <a:rPr lang="en-US" dirty="0"/>
                  <a:t>Seems obvious to branch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13256</m:t>
                        </m:r>
                      </m:sub>
                    </m:sSub>
                  </m:oMath>
                </a14:m>
                <a:r>
                  <a:rPr lang="en-US" dirty="0"/>
                  <a:t>=0.2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1256</m:t>
                        </m:r>
                      </m:sub>
                    </m:sSub>
                  </m:oMath>
                </a14:m>
                <a:r>
                  <a:rPr lang="en-US" dirty="0"/>
                  <a:t>=0.8.</a:t>
                </a:r>
              </a:p>
              <a:p>
                <a:pPr lvl="1"/>
                <a:r>
                  <a:rPr lang="en-US" dirty="0"/>
                  <a:t>Generally, this is a bad idea. Why?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564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on fractional 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13256</m:t>
                        </m:r>
                      </m:sub>
                    </m:sSub>
                  </m:oMath>
                </a14:m>
                <a:r>
                  <a:rPr lang="en-US" dirty="0"/>
                  <a:t>=1.0 enforces this path in the solution</a:t>
                </a:r>
              </a:p>
              <a:p>
                <a:pPr lvl="1"/>
                <a:r>
                  <a:rPr lang="en-US" dirty="0"/>
                  <a:t>This reduces the problem</a:t>
                </a:r>
              </a:p>
              <a:p>
                <a:pPr lvl="1"/>
                <a:r>
                  <a:rPr lang="en-US" dirty="0"/>
                  <a:t>The lower bound from the LP relaxation could improve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13256</m:t>
                        </m:r>
                      </m:sub>
                    </m:sSub>
                  </m:oMath>
                </a14:m>
                <a:r>
                  <a:rPr lang="en-US" dirty="0"/>
                  <a:t>=0.0 forbids this path from the solution</a:t>
                </a:r>
              </a:p>
              <a:p>
                <a:pPr lvl="1"/>
                <a:r>
                  <a:rPr lang="en-US" dirty="0"/>
                  <a:t>So what? Why would the other paths care? </a:t>
                </a:r>
              </a:p>
              <a:p>
                <a:pPr lvl="1"/>
                <a:r>
                  <a:rPr lang="en-US" dirty="0"/>
                  <a:t>The lower bound from the LP most likely remains unchanged</a:t>
                </a:r>
              </a:p>
              <a:p>
                <a:pPr lvl="1"/>
                <a:r>
                  <a:rPr lang="en-US" dirty="0"/>
                  <a:t>No advantage or information gained from this branch</a:t>
                </a:r>
              </a:p>
              <a:p>
                <a:r>
                  <a:rPr lang="en-US" dirty="0"/>
                  <a:t>Branching on the path-based master variables gives an unbalanced branch-and-bound tree</a:t>
                </a:r>
              </a:p>
              <a:p>
                <a:pPr lvl="1"/>
                <a:r>
                  <a:rPr lang="en-US" dirty="0"/>
                  <a:t>Also, how would we enforce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13256</m:t>
                        </m:r>
                      </m:sub>
                    </m:sSub>
                  </m:oMath>
                </a14:m>
                <a:r>
                  <a:rPr lang="en-US" dirty="0"/>
                  <a:t>=0.0 in the pricing problem? (this path should not be re-generated in pricing)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5715000"/>
                <a:ext cx="4876800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/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𝑖𝑗</m:t>
                              </m:r>
                            </m:e>
                            <m:sub/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b="0" i="1" baseline="-25000" smtClean="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715000"/>
                <a:ext cx="4876800" cy="808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1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Next obvious is to branch on fractional </a:t>
                </a:r>
                <a:r>
                  <a:rPr lang="en-US" dirty="0">
                    <a:solidFill>
                      <a:srgbClr val="FF0000"/>
                    </a:solidFill>
                  </a:rPr>
                  <a:t>arc</a:t>
                </a:r>
                <a:r>
                  <a:rPr lang="en-US" dirty="0"/>
                  <a:t> variables,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=0.8 </a:t>
                </a:r>
              </a:p>
              <a:p>
                <a:pPr lvl="1"/>
                <a:r>
                  <a:rPr lang="en-US" dirty="0"/>
                  <a:t>If we want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=0.0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Pricing problem:  Arc (1,2) is removed from the graph</a:t>
                </a:r>
              </a:p>
              <a:p>
                <a:pPr lvl="1"/>
                <a:r>
                  <a:rPr lang="en-US" dirty="0"/>
                  <a:t>RMP: 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1256</m:t>
                        </m:r>
                      </m:sub>
                    </m:sSub>
                  </m:oMath>
                </a14:m>
                <a:r>
                  <a:rPr lang="en-US" dirty="0"/>
                  <a:t> must be eliminated; re-optimization will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&gt;0, i.e., infeasible RMP.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444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888671" y="347043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84071" y="247983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470071" y="247983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184071" y="446103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470071" y="446103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841671" y="3470432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2278916" y="2870077"/>
            <a:ext cx="972110" cy="66731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641271" y="2708432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2278916" y="3860677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641271" y="4689632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1"/>
          </p:cNvCxnSpPr>
          <p:nvPr/>
        </p:nvCxnSpPr>
        <p:spPr>
          <a:xfrm>
            <a:off x="5860316" y="2870077"/>
            <a:ext cx="10483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3"/>
          </p:cNvCxnSpPr>
          <p:nvPr/>
        </p:nvCxnSpPr>
        <p:spPr>
          <a:xfrm flipV="1">
            <a:off x="5927271" y="3860677"/>
            <a:ext cx="981355" cy="82895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4"/>
          </p:cNvCxnSpPr>
          <p:nvPr/>
        </p:nvCxnSpPr>
        <p:spPr>
          <a:xfrm flipV="1">
            <a:off x="3412671" y="2937032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7"/>
            <a:endCxn id="7" idx="3"/>
          </p:cNvCxnSpPr>
          <p:nvPr/>
        </p:nvCxnSpPr>
        <p:spPr>
          <a:xfrm flipV="1">
            <a:off x="3574316" y="2870077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9" idx="1"/>
          </p:cNvCxnSpPr>
          <p:nvPr/>
        </p:nvCxnSpPr>
        <p:spPr>
          <a:xfrm>
            <a:off x="3574316" y="2870077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5698671" y="2937032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616" y="337586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Source node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1271" y="3364305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Sink node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4616" y="2870077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6893" y="23622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03216" y="28344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(1,7)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5398" y="415865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8448" y="3397643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41016" y="2890859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56180" y="4689632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(12,3)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07971" y="40917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(5,7)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98671" y="3511034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1762" y="418186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70819" y="2454390"/>
                <a:ext cx="1820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Branch: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=0.0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19" y="2454390"/>
                <a:ext cx="1820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20" t="-8333" r="-2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on fractional arc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Next obvious is to branch on fractional </a:t>
                </a:r>
                <a:r>
                  <a:rPr lang="en-US" dirty="0">
                    <a:solidFill>
                      <a:srgbClr val="FF0000"/>
                    </a:solidFill>
                  </a:rPr>
                  <a:t>arc</a:t>
                </a:r>
                <a:r>
                  <a:rPr lang="en-US" dirty="0"/>
                  <a:t> variables,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=0.8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Pricing problem: Delete arcs (1,2) and (3,2) from the graph </a:t>
                </a:r>
              </a:p>
              <a:p>
                <a:r>
                  <a:rPr lang="en-US" dirty="0"/>
                  <a:t>RMP: Remove all path variables in RMP that contain these arcs</a:t>
                </a:r>
              </a:p>
              <a:p>
                <a:r>
                  <a:rPr lang="en-US" dirty="0"/>
                  <a:t>Try branching on original (arc) variables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866900" y="3079177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62300" y="2088577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448300" y="2088577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162300" y="4069777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448300" y="4069777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819900" y="3079177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2257145" y="2478822"/>
            <a:ext cx="972110" cy="66731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619500" y="2317177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2257145" y="3469422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619500" y="4298377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1"/>
          </p:cNvCxnSpPr>
          <p:nvPr/>
        </p:nvCxnSpPr>
        <p:spPr>
          <a:xfrm>
            <a:off x="5838545" y="2478822"/>
            <a:ext cx="10483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3"/>
          </p:cNvCxnSpPr>
          <p:nvPr/>
        </p:nvCxnSpPr>
        <p:spPr>
          <a:xfrm flipV="1">
            <a:off x="5905500" y="3469422"/>
            <a:ext cx="981355" cy="82895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4"/>
          </p:cNvCxnSpPr>
          <p:nvPr/>
        </p:nvCxnSpPr>
        <p:spPr>
          <a:xfrm flipV="1">
            <a:off x="3390900" y="2545777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7"/>
            <a:endCxn id="7" idx="3"/>
          </p:cNvCxnSpPr>
          <p:nvPr/>
        </p:nvCxnSpPr>
        <p:spPr>
          <a:xfrm flipV="1">
            <a:off x="3552545" y="2478822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9" idx="1"/>
          </p:cNvCxnSpPr>
          <p:nvPr/>
        </p:nvCxnSpPr>
        <p:spPr>
          <a:xfrm>
            <a:off x="3552545" y="2478822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5676900" y="2545777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845" y="298461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Source node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9500" y="297305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Sink node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2845" y="2478822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05122" y="197094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1445" y="244314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(1,7)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3627" y="37674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76677" y="300638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9245" y="2499604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4409" y="4298377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(12,3)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86200" y="370044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(5,7)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76900" y="3119779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9991" y="379060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49048" y="2173632"/>
                <a:ext cx="1820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Branch: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=1.0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048" y="2173632"/>
                <a:ext cx="18201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10" t="-8333" r="-20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2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Branching: Further Ideas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try to impose ‘richer’ constraints, e.g.: branch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314855" y="32766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10255" y="22860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896255" y="22860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10255" y="4267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4896255" y="4267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267855" y="32766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705100" y="26762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067455" y="25146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067455" y="44958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1"/>
          </p:cNvCxnSpPr>
          <p:nvPr/>
        </p:nvCxnSpPr>
        <p:spPr>
          <a:xfrm>
            <a:off x="5286500" y="2676245"/>
            <a:ext cx="10483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3"/>
          </p:cNvCxnSpPr>
          <p:nvPr/>
        </p:nvCxnSpPr>
        <p:spPr>
          <a:xfrm flipV="1">
            <a:off x="5353455" y="3666845"/>
            <a:ext cx="981355" cy="82895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7"/>
            <a:endCxn id="7" idx="3"/>
          </p:cNvCxnSpPr>
          <p:nvPr/>
        </p:nvCxnSpPr>
        <p:spPr>
          <a:xfrm flipV="1">
            <a:off x="3000500" y="26762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9" idx="1"/>
          </p:cNvCxnSpPr>
          <p:nvPr/>
        </p:nvCxnSpPr>
        <p:spPr>
          <a:xfrm>
            <a:off x="3000500" y="26762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5124855" y="27432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76200" y="31820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Source node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77455" y="3170473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Sink node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90800" y="267624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9400" y="26405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(1,7)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67200" y="2697027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(2,3)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2364" y="44958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(12,3)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4155" y="38978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(5,7)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24855" y="3317202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7946" y="398802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97003" y="2371055"/>
                <a:ext cx="239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Branch: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003" y="2371055"/>
                <a:ext cx="23964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3"/>
          <p:cNvSpPr txBox="1">
            <a:spLocks/>
          </p:cNvSpPr>
          <p:nvPr/>
        </p:nvSpPr>
        <p:spPr>
          <a:xfrm>
            <a:off x="456214" y="5124212"/>
            <a:ext cx="8229600" cy="9753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 </a:t>
            </a:r>
            <a:r>
              <a:rPr lang="en-US" dirty="0" err="1"/>
              <a:t>subproblem</a:t>
            </a:r>
            <a:r>
              <a:rPr lang="en-US" dirty="0"/>
              <a:t>: Arcs (1,3) and (3,2) are removed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In RMP: Variables corresponding to paths containing these arcs must be eliminated from RMP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40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Branching: Further Ideas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try to impose ‘richer’ constraints, e.g.: branch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436762" y="32766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732162" y="22860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018162" y="22860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732162" y="4267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018162" y="42672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389762" y="3276600"/>
            <a:ext cx="457200" cy="457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1" name="Straight Arrow Connector 10"/>
          <p:cNvCxnSpPr>
            <a:stCxn id="5" idx="7"/>
            <a:endCxn id="6" idx="3"/>
          </p:cNvCxnSpPr>
          <p:nvPr/>
        </p:nvCxnSpPr>
        <p:spPr>
          <a:xfrm flipV="1">
            <a:off x="1827007" y="26762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>
            <a:off x="3189362" y="25146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2"/>
          </p:cNvCxnSpPr>
          <p:nvPr/>
        </p:nvCxnSpPr>
        <p:spPr>
          <a:xfrm>
            <a:off x="3189362" y="4495800"/>
            <a:ext cx="182880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1"/>
          </p:cNvCxnSpPr>
          <p:nvPr/>
        </p:nvCxnSpPr>
        <p:spPr>
          <a:xfrm>
            <a:off x="5408407" y="2676245"/>
            <a:ext cx="10483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3"/>
          </p:cNvCxnSpPr>
          <p:nvPr/>
        </p:nvCxnSpPr>
        <p:spPr>
          <a:xfrm flipV="1">
            <a:off x="5475362" y="3666845"/>
            <a:ext cx="981355" cy="828955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7"/>
            <a:endCxn id="7" idx="3"/>
          </p:cNvCxnSpPr>
          <p:nvPr/>
        </p:nvCxnSpPr>
        <p:spPr>
          <a:xfrm flipV="1">
            <a:off x="3122407" y="26762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9" idx="1"/>
          </p:cNvCxnSpPr>
          <p:nvPr/>
        </p:nvCxnSpPr>
        <p:spPr>
          <a:xfrm>
            <a:off x="3122407" y="2676245"/>
            <a:ext cx="1962710" cy="16579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0"/>
          </p:cNvCxnSpPr>
          <p:nvPr/>
        </p:nvCxnSpPr>
        <p:spPr>
          <a:xfrm>
            <a:off x="5246762" y="27432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07" y="31820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Source node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99362" y="3170473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Sink node</a:t>
            </a:r>
          </a:p>
          <a:p>
            <a:pPr algn="ctr"/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2707" y="2676245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(1,10)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1307" y="26405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(1,7)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89107" y="2697027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(2,3)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4271" y="4495800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(12,3)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56062" y="389786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(5,7)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46762" y="3317202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19853" y="3988028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18910" y="2371055"/>
                <a:ext cx="239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Branch: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10" y="2371055"/>
                <a:ext cx="23964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3"/>
              <p:cNvSpPr txBox="1">
                <a:spLocks/>
              </p:cNvSpPr>
              <p:nvPr/>
            </p:nvSpPr>
            <p:spPr>
              <a:xfrm>
                <a:off x="456214" y="5124212"/>
                <a:ext cx="8229600" cy="975360"/>
              </a:xfrm>
              <a:prstGeom prst="rect">
                <a:avLst/>
              </a:prstGeom>
            </p:spPr>
            <p:txBody>
              <a:bodyPr vert="horz">
                <a:normAutofit fontScale="77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dirty="0"/>
                  <a:t>In </a:t>
                </a:r>
                <a:r>
                  <a:rPr lang="en-US" dirty="0" err="1"/>
                  <a:t>subproblem</a:t>
                </a:r>
                <a:r>
                  <a:rPr lang="en-US" dirty="0"/>
                  <a:t>:  No changes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dirty="0"/>
                  <a:t>In RMP:  This constraint must be expressed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variables via the reformulation process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4" y="5124212"/>
                <a:ext cx="8229600" cy="975360"/>
              </a:xfrm>
              <a:prstGeom prst="rect">
                <a:avLst/>
              </a:prstGeom>
              <a:blipFill rotWithShape="1">
                <a:blip r:embed="rId4"/>
                <a:stretch>
                  <a:fillRect l="-296" t="-9375" b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1815625" y="3666845"/>
            <a:ext cx="972110" cy="66731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49380" y="2743200"/>
            <a:ext cx="0" cy="152400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2107" y="3964823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(10,3)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35157" y="3203811"/>
            <a:ext cx="90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2095833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continued:  branch-and-bound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697287" y="2136775"/>
            <a:ext cx="854075" cy="984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32312" y="2136774"/>
            <a:ext cx="1005465" cy="10302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930166" y="3200401"/>
            <a:ext cx="600683" cy="985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530851" y="3200401"/>
            <a:ext cx="781498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800600" y="418623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218238" y="418623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598863" y="3086100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448300" y="3119438"/>
            <a:ext cx="165100" cy="8096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455028" y="2052637"/>
            <a:ext cx="165100" cy="8096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5132965" y="2337885"/>
                <a:ext cx="1439819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altLang="en-US" sz="1600" i="1" smtClean="0">
                          <a:effectLst/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en-US" sz="1600" i="1" dirty="0">
                  <a:effectLst/>
                </a:endParaRPr>
              </a:p>
            </p:txBody>
          </p:sp>
        </mc:Choice>
        <mc:Fallback xmlns="">
          <p:sp>
            <p:nvSpPr>
              <p:cNvPr id="29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2965" y="2337885"/>
                <a:ext cx="1439819" cy="3359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2719186" y="2364348"/>
                <a:ext cx="1439818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sz="1600" i="1" dirty="0">
                  <a:effectLst/>
                </a:endParaRPr>
              </a:p>
            </p:txBody>
          </p:sp>
        </mc:Choice>
        <mc:Fallback xmlns="">
          <p:sp>
            <p:nvSpPr>
              <p:cNvPr id="40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186" y="2364348"/>
                <a:ext cx="1439818" cy="3359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6084906" y="3481238"/>
                <a:ext cx="90608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en-US" sz="1600" i="1" dirty="0">
                  <a:effectLst/>
                </a:endParaRPr>
              </a:p>
            </p:txBody>
          </p:sp>
        </mc:Choice>
        <mc:Fallback xmlns="">
          <p:sp>
            <p:nvSpPr>
              <p:cNvPr id="4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906" y="3481238"/>
                <a:ext cx="906083" cy="3359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4618383" y="1716648"/>
                <a:ext cx="623570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i="0" smtClean="0">
                          <a:effectLst/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B</m:t>
                      </m:r>
                      <m:r>
                        <a:rPr lang="en-US" altLang="en-US" sz="1600" b="0" i="0" smtClean="0">
                          <a:effectLst/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42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8383" y="1716648"/>
                <a:ext cx="623570" cy="3359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3856116" y="2958586"/>
                <a:ext cx="60433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i="0" smtClean="0">
                          <a:effectLst/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B</m:t>
                      </m:r>
                      <m:r>
                        <a:rPr lang="en-US" altLang="en-US" sz="1600" b="0" i="0" smtClean="0">
                          <a:effectLst/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4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6116" y="2958586"/>
                <a:ext cx="604333" cy="3359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0"/>
              <p:cNvSpPr>
                <a:spLocks noChangeArrowheads="1"/>
              </p:cNvSpPr>
              <p:nvPr/>
            </p:nvSpPr>
            <p:spPr bwMode="auto">
              <a:xfrm>
                <a:off x="5708015" y="2986959"/>
                <a:ext cx="60433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i="0" smtClean="0">
                          <a:effectLst/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B</m:t>
                      </m:r>
                      <m:r>
                        <a:rPr lang="en-US" altLang="en-US" sz="1600" b="0" i="0" smtClean="0">
                          <a:effectLst/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45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8015" y="2986959"/>
                <a:ext cx="604333" cy="3359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30"/>
              <p:cNvSpPr>
                <a:spLocks noChangeArrowheads="1"/>
              </p:cNvSpPr>
              <p:nvPr/>
            </p:nvSpPr>
            <p:spPr bwMode="auto">
              <a:xfrm>
                <a:off x="4981206" y="4099205"/>
                <a:ext cx="604334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i="0" smtClean="0">
                          <a:effectLst/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B</m:t>
                      </m:r>
                      <m:r>
                        <a:rPr lang="en-US" altLang="en-US" sz="1600" b="0" i="0" smtClean="0">
                          <a:effectLst/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4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1206" y="4099205"/>
                <a:ext cx="604334" cy="3359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6383338" y="4058724"/>
                <a:ext cx="604334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i="0" smtClean="0">
                          <a:effectLst/>
                          <a:latin typeface="Cambria Math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B</m:t>
                      </m:r>
                      <m:r>
                        <a:rPr lang="en-US" altLang="en-US" sz="1600" b="0" i="0" smtClean="0">
                          <a:effectLst/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4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338" y="4058724"/>
                <a:ext cx="604334" cy="33598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4410421" y="3525325"/>
                <a:ext cx="90608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sz="1600" i="1" dirty="0">
                  <a:effectLst/>
                </a:endParaRPr>
              </a:p>
            </p:txBody>
          </p:sp>
        </mc:Choice>
        <mc:Fallback xmlns="">
          <p:sp>
            <p:nvSpPr>
              <p:cNvPr id="49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421" y="3525325"/>
                <a:ext cx="906083" cy="33598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2971800" y="3200400"/>
                <a:ext cx="147367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Integer</m:t>
                      </m:r>
                      <m:acc>
                        <m:accPr>
                          <m:chr m:val="̅"/>
                          <m:ctrlP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=14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50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200400"/>
                <a:ext cx="1473673" cy="335989"/>
              </a:xfrm>
              <a:prstGeom prst="rect">
                <a:avLst/>
              </a:prstGeom>
              <a:blipFill rotWithShape="1">
                <a:blip r:embed="rId11"/>
                <a:stretch>
                  <a:fillRect b="-1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4158282" y="4435194"/>
                <a:ext cx="1473674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Integer</m:t>
                      </m:r>
                      <m:acc>
                        <m:accPr>
                          <m:chr m:val="̅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altLang="en-US" sz="1600" b="0" i="1" smtClean="0">
                          <a:effectLst/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5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8282" y="4435194"/>
                <a:ext cx="1473674" cy="335989"/>
              </a:xfrm>
              <a:prstGeom prst="rect">
                <a:avLst/>
              </a:prstGeom>
              <a:blipFill rotWithShape="1">
                <a:blip r:embed="rId12"/>
                <a:stretch>
                  <a:fillRect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0"/>
              <p:cNvSpPr>
                <a:spLocks noChangeArrowheads="1"/>
              </p:cNvSpPr>
              <p:nvPr/>
            </p:nvSpPr>
            <p:spPr bwMode="auto">
              <a:xfrm>
                <a:off x="5852566" y="4435194"/>
                <a:ext cx="1098058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smtClean="0">
                          <a:effectLst/>
                          <a:latin typeface="Cambria Math"/>
                        </a:rPr>
                        <m:t>Infeasible</m:t>
                      </m:r>
                    </m:oMath>
                  </m:oMathPara>
                </a14:m>
                <a:endParaRPr lang="en-US" altLang="en-US" sz="1600" dirty="0">
                  <a:effectLst/>
                </a:endParaRPr>
              </a:p>
            </p:txBody>
          </p:sp>
        </mc:Choice>
        <mc:Fallback xmlns="">
          <p:sp>
            <p:nvSpPr>
              <p:cNvPr id="52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2566" y="4435194"/>
                <a:ext cx="1098058" cy="33598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2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Programming Formulation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12787" y="1219200"/>
                <a:ext cx="170681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87" y="1219200"/>
                <a:ext cx="1706813" cy="800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4671" y="1942981"/>
                <a:ext cx="431887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=0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671" y="1942981"/>
                <a:ext cx="4318875" cy="8002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9400" y="2667000"/>
                <a:ext cx="168411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)∈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667000"/>
                <a:ext cx="1684114" cy="800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11902" y="3429000"/>
                <a:ext cx="265027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∀ 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02" y="3429000"/>
                <a:ext cx="2650277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3"/>
          <p:cNvSpPr txBox="1">
            <a:spLocks/>
          </p:cNvSpPr>
          <p:nvPr/>
        </p:nvSpPr>
        <p:spPr>
          <a:xfrm>
            <a:off x="533400" y="3962400"/>
            <a:ext cx="7848600" cy="2270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This problem defines a (pure) network flow problem. 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This formulation defines a polyhedron with integer vertices (</a:t>
            </a:r>
            <a:r>
              <a:rPr lang="en-US" dirty="0" err="1"/>
              <a:t>unimodularity</a:t>
            </a:r>
            <a:r>
              <a:rPr lang="en-US" dirty="0"/>
              <a:t>).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i="1" u="sng" dirty="0"/>
              <a:t>Flow decomposition theorem: </a:t>
            </a:r>
            <a:r>
              <a:rPr lang="en-US" dirty="0"/>
              <a:t>Every non-negative flow can be decomposed into flows on paths and cycles. Every (fractional) flow can thus be represented as a convex combination of path and cycle flows</a:t>
            </a:r>
          </a:p>
        </p:txBody>
      </p:sp>
    </p:spTree>
    <p:extLst>
      <p:ext uri="{BB962C8B-B14F-4D97-AF65-F5344CB8AC3E}">
        <p14:creationId xmlns:p14="http://schemas.microsoft.com/office/powerpoint/2010/main" val="25203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Path-based IP formulation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0502" y="3581400"/>
                <a:ext cx="2825261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𝑖𝑗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02" y="3581400"/>
                <a:ext cx="2825261" cy="794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7400" y="4267200"/>
                <a:ext cx="1330749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67200"/>
                <a:ext cx="1330749" cy="7949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7993" y="5029200"/>
                <a:ext cx="19199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  ∀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93" y="5029200"/>
                <a:ext cx="1919949" cy="390748"/>
              </a:xfrm>
              <a:prstGeom prst="rect">
                <a:avLst/>
              </a:prstGeom>
              <a:blipFill rotWithShape="1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/>
          <p:cNvSpPr txBox="1">
            <a:spLocks/>
          </p:cNvSpPr>
          <p:nvPr/>
        </p:nvSpPr>
        <p:spPr>
          <a:xfrm>
            <a:off x="533400" y="1219200"/>
            <a:ext cx="7848600" cy="2270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u="sng" dirty="0"/>
              <a:t>Flow decomposition theorem: </a:t>
            </a:r>
            <a:r>
              <a:rPr lang="en-US" dirty="0"/>
              <a:t>Every non-negative flow can be decomposed into flows on paths and cycles. Every (fractional) flow can thus be represented as a convex combination of path and cycle flows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5763" y="4376361"/>
            <a:ext cx="322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ea typeface="Cambria Math" panose="02040503050406030204" pitchFamily="18" charset="0"/>
              </a:rPr>
              <a:t>Convexity constraint </a:t>
            </a:r>
          </a:p>
        </p:txBody>
      </p:sp>
    </p:spTree>
    <p:extLst>
      <p:ext uri="{BB962C8B-B14F-4D97-AF65-F5344CB8AC3E}">
        <p14:creationId xmlns:p14="http://schemas.microsoft.com/office/powerpoint/2010/main" val="19876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Path-based formulation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1371600"/>
                <a:ext cx="3598164" cy="923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≔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)∈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baseline="-25000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e>
                                            <m:sub/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  <m:sub/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71600"/>
                <a:ext cx="3598164" cy="9235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3600" y="2355378"/>
                <a:ext cx="3391762" cy="84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)∈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baseline="-25000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/>
                          </m:sSub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355378"/>
                <a:ext cx="3391762" cy="8443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5800" y="4864159"/>
                <a:ext cx="265027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∀ 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64159"/>
                <a:ext cx="2650277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91000" y="3080273"/>
                <a:ext cx="1330749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080273"/>
                <a:ext cx="1330749" cy="7949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5800" y="3766073"/>
                <a:ext cx="19199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  ∀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66073"/>
                <a:ext cx="1919949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16219" y="4070873"/>
                <a:ext cx="2889381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𝑖𝑗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∀(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219" y="4070873"/>
                <a:ext cx="2889381" cy="7949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/>
              <p:cNvSpPr txBox="1">
                <a:spLocks/>
              </p:cNvSpPr>
              <p:nvPr/>
            </p:nvSpPr>
            <p:spPr>
              <a:xfrm>
                <a:off x="533400" y="5486400"/>
                <a:ext cx="7848600" cy="61416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dirty="0"/>
                  <a:t>Integrality must be preserved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b="0" i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variables</a:t>
                </a:r>
              </a:p>
            </p:txBody>
          </p:sp>
        </mc:Choice>
        <mc:Fallback xmlns="">
          <p:sp>
            <p:nvSpPr>
              <p:cNvPr id="2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7848600" cy="614161"/>
              </a:xfrm>
              <a:prstGeom prst="rect">
                <a:avLst/>
              </a:prstGeom>
              <a:blipFill rotWithShape="1">
                <a:blip r:embed="rId8"/>
                <a:stretch>
                  <a:fillRect l="-699" t="-8911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7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formulation is better?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Depends on how we solve the models</a:t>
            </a:r>
          </a:p>
          <a:p>
            <a:r>
              <a:rPr lang="en-US" dirty="0"/>
              <a:t>Both are integer programs</a:t>
            </a:r>
          </a:p>
          <a:p>
            <a:pPr lvl="1"/>
            <a:r>
              <a:rPr lang="en-US" dirty="0"/>
              <a:t>Solved using methods that build upon the basic branch-and-bound algorithm</a:t>
            </a:r>
          </a:p>
          <a:p>
            <a:r>
              <a:rPr lang="en-US" dirty="0"/>
              <a:t>Typically path-based formulations have many more variables</a:t>
            </a:r>
          </a:p>
          <a:p>
            <a:pPr lvl="1"/>
            <a:r>
              <a:rPr lang="en-US" dirty="0"/>
              <a:t>More integer variables, harder?</a:t>
            </a:r>
          </a:p>
          <a:p>
            <a:r>
              <a:rPr lang="en-US" dirty="0"/>
              <a:t>Sometimes special properties arise in network-based problems because of the fundamental structure</a:t>
            </a:r>
          </a:p>
          <a:p>
            <a:pPr lvl="1"/>
            <a:r>
              <a:rPr lang="en-US" dirty="0"/>
              <a:t>For special structures, linear optimal solutions are integral!</a:t>
            </a:r>
          </a:p>
          <a:p>
            <a:pPr lvl="2"/>
            <a:r>
              <a:rPr lang="en-US" dirty="0"/>
              <a:t>Exploits a special structure called </a:t>
            </a:r>
            <a:r>
              <a:rPr lang="en-US" i="1" dirty="0" err="1"/>
              <a:t>unimodularity</a:t>
            </a:r>
            <a:endParaRPr lang="en-US" i="1" dirty="0"/>
          </a:p>
          <a:p>
            <a:pPr lvl="1"/>
            <a:r>
              <a:rPr lang="en-US" dirty="0"/>
              <a:t>Not the case for the problems we are considering</a:t>
            </a:r>
          </a:p>
          <a:p>
            <a:r>
              <a:rPr lang="en-US" dirty="0"/>
              <a:t>Need to think about how to solve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large-scale</a:t>
            </a:r>
            <a:r>
              <a:rPr lang="en-US" dirty="0"/>
              <a:t> problems</a:t>
            </a:r>
          </a:p>
        </p:txBody>
      </p:sp>
    </p:spTree>
    <p:extLst>
      <p:ext uri="{BB962C8B-B14F-4D97-AF65-F5344CB8AC3E}">
        <p14:creationId xmlns:p14="http://schemas.microsoft.com/office/powerpoint/2010/main" val="251777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Large-scale problems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Integer problems</a:t>
            </a:r>
          </a:p>
          <a:p>
            <a:pPr lvl="1"/>
            <a:r>
              <a:rPr lang="en-US" dirty="0"/>
              <a:t>Branch-and-bound</a:t>
            </a:r>
          </a:p>
          <a:p>
            <a:pPr lvl="1"/>
            <a:endParaRPr lang="en-US" dirty="0"/>
          </a:p>
          <a:p>
            <a:r>
              <a:rPr lang="en-US" dirty="0"/>
              <a:t>Large-scale formulations</a:t>
            </a:r>
          </a:p>
          <a:p>
            <a:pPr lvl="1"/>
            <a:r>
              <a:rPr lang="en-US" dirty="0"/>
              <a:t>Linear programs</a:t>
            </a:r>
          </a:p>
          <a:p>
            <a:pPr lvl="1"/>
            <a:r>
              <a:rPr lang="en-US" dirty="0"/>
              <a:t>Not listing/enumerating all variables</a:t>
            </a:r>
          </a:p>
          <a:p>
            <a:pPr lvl="1"/>
            <a:r>
              <a:rPr lang="en-US" dirty="0"/>
              <a:t>Column generation</a:t>
            </a:r>
          </a:p>
          <a:p>
            <a:pPr lvl="1"/>
            <a:endParaRPr lang="en-US" dirty="0"/>
          </a:p>
          <a:p>
            <a:r>
              <a:rPr lang="en-US" dirty="0" err="1"/>
              <a:t>Integer+Large-scale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Combine branch-and-bound with column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4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BRANCH-AND-BOUND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1/24/2019, 1/29/2019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87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352"/>
  <p:tag name="DEFAULTHEIGHT" val="4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33302</TotalTime>
  <Words>2803</Words>
  <Application>Microsoft Office PowerPoint</Application>
  <PresentationFormat>On-screen Show (4:3)</PresentationFormat>
  <Paragraphs>549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Bookman Old Style</vt:lpstr>
      <vt:lpstr>Calibri</vt:lpstr>
      <vt:lpstr>Cambria</vt:lpstr>
      <vt:lpstr>Cambria Math</vt:lpstr>
      <vt:lpstr>Gill Sans MT</vt:lpstr>
      <vt:lpstr>Times New Roman</vt:lpstr>
      <vt:lpstr>Wingdings</vt:lpstr>
      <vt:lpstr>Wingdings 3</vt:lpstr>
      <vt:lpstr>Origin</vt:lpstr>
      <vt:lpstr>IE 598  Optimization Methods for Large-scale Network-based Systems</vt:lpstr>
      <vt:lpstr>Example</vt:lpstr>
      <vt:lpstr>Integer Programming Formulation</vt:lpstr>
      <vt:lpstr>Integer Programming Formulation</vt:lpstr>
      <vt:lpstr>Path-based IP formulation</vt:lpstr>
      <vt:lpstr>Path-based formulation</vt:lpstr>
      <vt:lpstr>Which formulation is better?</vt:lpstr>
      <vt:lpstr>Integer Large-scale problems</vt:lpstr>
      <vt:lpstr>BRANCH-AND-BOUND</vt:lpstr>
      <vt:lpstr>Solving an IP – Branch-and-bound</vt:lpstr>
      <vt:lpstr>Branch-and-Bound:  A Solution Approach for Integer Programs</vt:lpstr>
      <vt:lpstr>Bounding: The Linear Programming (LP) Relaxation</vt:lpstr>
      <vt:lpstr>Branching</vt:lpstr>
      <vt:lpstr>A Pictorial View</vt:lpstr>
      <vt:lpstr>Relationship between Bound and Tree Depth</vt:lpstr>
      <vt:lpstr>Tree pruning</vt:lpstr>
      <vt:lpstr>Branch-and-Bound Algorithm</vt:lpstr>
      <vt:lpstr>COLUMN GENERATION</vt:lpstr>
      <vt:lpstr>Solving the Path-based formulation – Root Node Relaxation (Master Problem)</vt:lpstr>
      <vt:lpstr>Can we include all the paths in the formulation?</vt:lpstr>
      <vt:lpstr>Restricted Master Problem</vt:lpstr>
      <vt:lpstr>Reflect on the concept of optimality (primal and dual optimality)</vt:lpstr>
      <vt:lpstr>Restricted Master Problem</vt:lpstr>
      <vt:lpstr>Pricing sub-problem</vt:lpstr>
      <vt:lpstr>Pricing sub-problem</vt:lpstr>
      <vt:lpstr>Graphical vision of the Pricing Sub-Problem</vt:lpstr>
      <vt:lpstr>Column Generation Algorithm</vt:lpstr>
      <vt:lpstr>Column Generation</vt:lpstr>
      <vt:lpstr>Example: Solving the LP relaxation</vt:lpstr>
      <vt:lpstr>Solving the LP relaxation</vt:lpstr>
      <vt:lpstr>BRANCH-AND-BOUND + COLUMN GENERATION</vt:lpstr>
      <vt:lpstr>The RMP solution</vt:lpstr>
      <vt:lpstr>Integer Solutions</vt:lpstr>
      <vt:lpstr>Branching on fractional paths</vt:lpstr>
      <vt:lpstr>What else can we do?</vt:lpstr>
      <vt:lpstr>Branching on fractional arc variables</vt:lpstr>
      <vt:lpstr>Branching: Further Ideas</vt:lpstr>
      <vt:lpstr>Branching: Further Ideas</vt:lpstr>
      <vt:lpstr>Example continued:  branch-and-bound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598 Large-scale Network Optimization</dc:title>
  <dc:creator>Lavanya Marla</dc:creator>
  <cp:lastModifiedBy>Bertucci, Juan Pablo</cp:lastModifiedBy>
  <cp:revision>443</cp:revision>
  <cp:lastPrinted>2007-01-22T15:46:11Z</cp:lastPrinted>
  <dcterms:created xsi:type="dcterms:W3CDTF">2009-01-28T16:01:09Z</dcterms:created>
  <dcterms:modified xsi:type="dcterms:W3CDTF">2019-12-16T00:24:40Z</dcterms:modified>
</cp:coreProperties>
</file>