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73" r:id="rId6"/>
    <p:sldId id="274" r:id="rId7"/>
    <p:sldId id="266" r:id="rId8"/>
    <p:sldId id="271" r:id="rId9"/>
    <p:sldId id="272" r:id="rId10"/>
    <p:sldId id="263" r:id="rId11"/>
    <p:sldId id="284" r:id="rId12"/>
    <p:sldId id="264" r:id="rId13"/>
    <p:sldId id="262" r:id="rId14"/>
    <p:sldId id="261" r:id="rId15"/>
    <p:sldId id="270" r:id="rId16"/>
    <p:sldId id="285" r:id="rId17"/>
    <p:sldId id="259" r:id="rId18"/>
    <p:sldId id="265" r:id="rId19"/>
    <p:sldId id="279" r:id="rId20"/>
    <p:sldId id="278" r:id="rId21"/>
    <p:sldId id="275" r:id="rId22"/>
    <p:sldId id="280" r:id="rId23"/>
    <p:sldId id="281" r:id="rId24"/>
    <p:sldId id="282" r:id="rId25"/>
    <p:sldId id="283" r:id="rId26"/>
    <p:sldId id="287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29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CB6E-BC55-48F8-98FA-8B63F864B4E4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CCE4-2AC1-4E23-B5D5-22C04960F23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CB6E-BC55-48F8-98FA-8B63F864B4E4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CCE4-2AC1-4E23-B5D5-22C04960F2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CB6E-BC55-48F8-98FA-8B63F864B4E4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CCE4-2AC1-4E23-B5D5-22C04960F2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CB6E-BC55-48F8-98FA-8B63F864B4E4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CCE4-2AC1-4E23-B5D5-22C04960F2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CB6E-BC55-48F8-98FA-8B63F864B4E4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CCE4-2AC1-4E23-B5D5-22C04960F23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CB6E-BC55-48F8-98FA-8B63F864B4E4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CCE4-2AC1-4E23-B5D5-22C04960F2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CB6E-BC55-48F8-98FA-8B63F864B4E4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CCE4-2AC1-4E23-B5D5-22C04960F2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CB6E-BC55-48F8-98FA-8B63F864B4E4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CCE4-2AC1-4E23-B5D5-22C04960F2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CB6E-BC55-48F8-98FA-8B63F864B4E4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CCE4-2AC1-4E23-B5D5-22C04960F2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CB6E-BC55-48F8-98FA-8B63F864B4E4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CCE4-2AC1-4E23-B5D5-22C04960F2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CB6E-BC55-48F8-98FA-8B63F864B4E4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B5CCE4-2AC1-4E23-B5D5-22C04960F232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A6CB6E-BC55-48F8-98FA-8B63F864B4E4}" type="datetimeFigureOut">
              <a:rPr lang="pt-BR" smtClean="0"/>
              <a:t>25/09/2016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B5CCE4-2AC1-4E23-B5D5-22C04960F232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t.wikipedia.org/wiki/Instituto_Federal_do_Paran%C3%A1" TargetMode="External"/><Relationship Id="rId4" Type="http://schemas.openxmlformats.org/officeDocument/2006/relationships/hyperlink" Target="http://www.freeiconspng.com/free-images/services-icon-png-2297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JS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t.seaicons.com/tag/xml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t.seaicons.com/tag/xml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clienteWE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Resultado de imagem para web services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7924" y="1575215"/>
            <a:ext cx="3086472" cy="3086472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6176" y="2620683"/>
            <a:ext cx="7851648" cy="995536"/>
          </a:xfrm>
        </p:spPr>
        <p:txBody>
          <a:bodyPr/>
          <a:lstStyle/>
          <a:p>
            <a:pPr algn="ctr"/>
            <a:r>
              <a:rPr lang="pt-BR" dirty="0" smtClean="0"/>
              <a:t>Web </a:t>
            </a:r>
            <a:r>
              <a:rPr lang="pt-BR" dirty="0" err="1" smtClean="0"/>
              <a:t>Services</a:t>
            </a:r>
            <a:endParaRPr lang="pt-BR" dirty="0"/>
          </a:p>
        </p:txBody>
      </p:sp>
      <p:sp>
        <p:nvSpPr>
          <p:cNvPr id="49156" name="AutoShape 4" descr="Resultado de imagem para ifsul sapucaia png"/>
          <p:cNvSpPr>
            <a:spLocks noChangeAspect="1" noChangeArrowheads="1"/>
          </p:cNvSpPr>
          <p:nvPr/>
        </p:nvSpPr>
        <p:spPr bwMode="auto">
          <a:xfrm>
            <a:off x="155575" y="-669925"/>
            <a:ext cx="3590925" cy="1400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9158" name="AutoShape 6" descr="Resultado de imagem para ifsul sapucaia png"/>
          <p:cNvSpPr>
            <a:spLocks noChangeAspect="1" noChangeArrowheads="1"/>
          </p:cNvSpPr>
          <p:nvPr/>
        </p:nvSpPr>
        <p:spPr bwMode="auto">
          <a:xfrm>
            <a:off x="155575" y="-669925"/>
            <a:ext cx="3590925" cy="1400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9160" name="AutoShape 8" descr="Resultado de imagem para ifsul sapucaia png"/>
          <p:cNvSpPr>
            <a:spLocks noChangeAspect="1" noChangeArrowheads="1"/>
          </p:cNvSpPr>
          <p:nvPr/>
        </p:nvSpPr>
        <p:spPr bwMode="auto">
          <a:xfrm>
            <a:off x="155575" y="-669925"/>
            <a:ext cx="3590925" cy="1400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9162" name="AutoShape 10" descr="Resultado de imagem para ifsul sapucaia png"/>
          <p:cNvSpPr>
            <a:spLocks noChangeAspect="1" noChangeArrowheads="1"/>
          </p:cNvSpPr>
          <p:nvPr/>
        </p:nvSpPr>
        <p:spPr bwMode="auto">
          <a:xfrm>
            <a:off x="155575" y="-669925"/>
            <a:ext cx="3590925" cy="1400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9164" name="Picture 12" descr="Resultado de imagem para ifsul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4968302"/>
            <a:ext cx="978074" cy="1309080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395536" y="5877272"/>
            <a:ext cx="492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1">
                    <a:lumMod val="85000"/>
                  </a:schemeClr>
                </a:solidFill>
                <a:cs typeface="Arial" pitchFamily="34" charset="0"/>
              </a:rPr>
              <a:t>Autores: Eduardo, Felipe, Gabriel W. e João</a:t>
            </a:r>
            <a:endParaRPr lang="pt-BR" sz="2000" dirty="0">
              <a:solidFill>
                <a:schemeClr val="tx1">
                  <a:lumMod val="8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229852" y="4599551"/>
            <a:ext cx="4684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Fonte: </a:t>
            </a:r>
            <a:r>
              <a:rPr lang="pt-BR" sz="1100" dirty="0" smtClean="0">
                <a:hlinkClick r:id="rId4"/>
              </a:rPr>
              <a:t>http://www.freeiconspng.com/free-images/services-icon-png-2297</a:t>
            </a:r>
            <a:endParaRPr lang="pt-BR" sz="1100" dirty="0" smtClean="0"/>
          </a:p>
          <a:p>
            <a:endParaRPr lang="pt-BR" sz="1100" dirty="0" smtClean="0"/>
          </a:p>
        </p:txBody>
      </p:sp>
      <p:sp>
        <p:nvSpPr>
          <p:cNvPr id="12" name="CaixaDeTexto 11"/>
          <p:cNvSpPr txBox="1"/>
          <p:nvPr/>
        </p:nvSpPr>
        <p:spPr>
          <a:xfrm>
            <a:off x="6928329" y="6597352"/>
            <a:ext cx="22156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" dirty="0" smtClean="0"/>
              <a:t>Fonte: </a:t>
            </a:r>
            <a:r>
              <a:rPr lang="pt-BR" sz="500" dirty="0" smtClean="0">
                <a:hlinkClick r:id="rId5"/>
              </a:rPr>
              <a:t>https</a:t>
            </a:r>
            <a:r>
              <a:rPr lang="pt-BR" sz="500" smtClean="0">
                <a:hlinkClick r:id="rId5"/>
              </a:rPr>
              <a:t>://pt.wikipedia.org/wiki/Instituto_Federal_do_Paran%C3%A1</a:t>
            </a:r>
            <a:endParaRPr lang="pt-BR" sz="500" dirty="0" smtClean="0"/>
          </a:p>
          <a:p>
            <a:endParaRPr lang="pt-BR" sz="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328" y="2636912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      Tecnologias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4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5688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UDDI (Universal </a:t>
            </a:r>
            <a:r>
              <a:rPr lang="pt-BR" b="1" dirty="0" err="1"/>
              <a:t>Description</a:t>
            </a:r>
            <a:r>
              <a:rPr lang="pt-BR" b="1" dirty="0"/>
              <a:t> Discovery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Integration</a:t>
            </a:r>
            <a:r>
              <a:rPr lang="pt-BR" b="1" dirty="0" smtClean="0"/>
              <a:t>): </a:t>
            </a:r>
            <a:r>
              <a:rPr lang="pt-BR" dirty="0" smtClean="0"/>
              <a:t>Forma </a:t>
            </a:r>
            <a:r>
              <a:rPr lang="pt-BR" dirty="0"/>
              <a:t>com que o servidor fornece os meios para que ocorra o acesso ao serviço. Publicando os serviços, permitindo a pesquisa destes e a ligação com consumidor.  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/>
              <a:t>WSDL:</a:t>
            </a:r>
            <a:r>
              <a:rPr lang="pt-BR" dirty="0"/>
              <a:t> Esta seria a forma com que o provedor informa ao consumidor os serviços fornecidos e como interagir com eles. Ele tem a função de descrever o Web Service.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/>
              <a:t>SOAP (</a:t>
            </a:r>
            <a:r>
              <a:rPr lang="pt-BR" b="1" dirty="0" err="1"/>
              <a:t>Simple</a:t>
            </a:r>
            <a:r>
              <a:rPr lang="pt-BR" b="1" dirty="0"/>
              <a:t> </a:t>
            </a:r>
            <a:r>
              <a:rPr lang="pt-BR" b="1" dirty="0" err="1"/>
              <a:t>Object</a:t>
            </a:r>
            <a:r>
              <a:rPr lang="pt-BR" b="1" dirty="0"/>
              <a:t> Access </a:t>
            </a:r>
            <a:r>
              <a:rPr lang="pt-BR" b="1" dirty="0" err="1"/>
              <a:t>Protocol</a:t>
            </a:r>
            <a:r>
              <a:rPr lang="pt-BR" b="1" dirty="0"/>
              <a:t>): </a:t>
            </a:r>
            <a:r>
              <a:rPr lang="pt-BR" dirty="0"/>
              <a:t>O SOAP é um protocolo para comunicação entre aplicações usando o formato XML regulamentado pela W3C. Geralmente usa-se o WSDL para descrever a estrutura das mensagens SOAP. A vantagem que este protocolo possui é a padronização para que diversas linguagens de programação consigam entender o conteúdo gerado.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920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63688" y="2505572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b="1" dirty="0" smtClean="0"/>
          </a:p>
          <a:p>
            <a:pPr marL="0" indent="0">
              <a:buSzPct val="90000"/>
              <a:buNone/>
            </a:pPr>
            <a:r>
              <a:rPr lang="pt-BR" b="1" dirty="0" smtClean="0"/>
              <a:t>REST (</a:t>
            </a:r>
            <a:r>
              <a:rPr lang="pt-BR" b="1" dirty="0"/>
              <a:t>Representational </a:t>
            </a:r>
            <a:r>
              <a:rPr lang="pt-BR" b="1" dirty="0" err="1"/>
              <a:t>State</a:t>
            </a:r>
            <a:r>
              <a:rPr lang="pt-BR" b="1" dirty="0"/>
              <a:t> </a:t>
            </a:r>
            <a:r>
              <a:rPr lang="pt-BR" b="1" dirty="0" err="1" smtClean="0"/>
              <a:t>Transfer</a:t>
            </a:r>
            <a:r>
              <a:rPr lang="pt-BR" b="1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19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JSON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 smtClean="0"/>
              <a:t>Notation</a:t>
            </a:r>
            <a:r>
              <a:rPr lang="pt-BR" dirty="0" smtClean="0"/>
              <a:t> (</a:t>
            </a:r>
            <a:r>
              <a:rPr lang="pt-BR" dirty="0"/>
              <a:t>Notação </a:t>
            </a:r>
            <a:r>
              <a:rPr lang="pt-BR" dirty="0" smtClean="0"/>
              <a:t>do Objeto </a:t>
            </a:r>
            <a:r>
              <a:rPr lang="pt-BR" dirty="0" err="1" smtClean="0"/>
              <a:t>JavaScript</a:t>
            </a:r>
            <a:r>
              <a:rPr lang="pt-BR" dirty="0" smtClean="0"/>
              <a:t>)</a:t>
            </a:r>
          </a:p>
          <a:p>
            <a:r>
              <a:rPr lang="pt-BR" dirty="0" smtClean="0"/>
              <a:t>Mais rápido que o XML, por não utilizar caracteres desnecessários.</a:t>
            </a:r>
          </a:p>
          <a:p>
            <a:r>
              <a:rPr lang="pt-BR" dirty="0" smtClean="0"/>
              <a:t>Padroniza, também, a ligação entre aplicações.</a:t>
            </a:r>
          </a:p>
          <a:p>
            <a:endParaRPr lang="pt-BR" dirty="0"/>
          </a:p>
        </p:txBody>
      </p:sp>
      <p:pic>
        <p:nvPicPr>
          <p:cNvPr id="56322" name="Picture 2" descr="Resultado de imagem para js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4653136"/>
            <a:ext cx="1734369" cy="1734369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6228184" y="6588695"/>
            <a:ext cx="277832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Fonte: </a:t>
            </a:r>
            <a:r>
              <a:rPr lang="pt-BR" sz="1100" dirty="0" smtClean="0">
                <a:hlinkClick r:id="rId3"/>
              </a:rPr>
              <a:t>https://pt.wikipedia.org/wiki/JSON</a:t>
            </a:r>
            <a:endParaRPr lang="pt-BR" sz="1100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4221088"/>
            <a:ext cx="72218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/>
              <a:t>Exemplo</a:t>
            </a:r>
            <a:r>
              <a:rPr lang="pt-BR" sz="2600" dirty="0" smtClean="0"/>
              <a:t>:</a:t>
            </a:r>
          </a:p>
          <a:p>
            <a:endParaRPr lang="pt-BR" sz="2600" dirty="0"/>
          </a:p>
          <a:p>
            <a:r>
              <a:rPr lang="pt-BR" sz="2600" dirty="0"/>
              <a:t>{"status":200,"status_message</a:t>
            </a:r>
            <a:r>
              <a:rPr lang="pt-BR" sz="2600" dirty="0" smtClean="0"/>
              <a:t>":</a:t>
            </a:r>
          </a:p>
          <a:p>
            <a:r>
              <a:rPr lang="pt-BR" sz="2600" dirty="0" smtClean="0"/>
              <a:t>"</a:t>
            </a:r>
            <a:r>
              <a:rPr lang="pt-BR" sz="2600" dirty="0"/>
              <a:t>Livro encontrado","data":299}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XML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389120"/>
          </a:xfrm>
        </p:spPr>
        <p:txBody>
          <a:bodyPr/>
          <a:lstStyle/>
          <a:p>
            <a:r>
              <a:rPr lang="pt-BR" dirty="0" err="1"/>
              <a:t>eXtensible</a:t>
            </a:r>
            <a:r>
              <a:rPr lang="pt-BR" dirty="0"/>
              <a:t> </a:t>
            </a:r>
            <a:r>
              <a:rPr lang="pt-BR" dirty="0" err="1"/>
              <a:t>Markup</a:t>
            </a:r>
            <a:r>
              <a:rPr lang="pt-BR" dirty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(Linguagem de Marcação Extensível)</a:t>
            </a:r>
          </a:p>
          <a:p>
            <a:r>
              <a:rPr lang="pt-BR" dirty="0" smtClean="0"/>
              <a:t>Uso de “TAGS”</a:t>
            </a:r>
          </a:p>
          <a:p>
            <a:r>
              <a:rPr lang="pt-BR" dirty="0" smtClean="0"/>
              <a:t>Padronizou a ligação entre aplicações, mas, com um  porém de deixar esta lenta, por uso de caracteres não necessários.</a:t>
            </a:r>
          </a:p>
          <a:p>
            <a:r>
              <a:rPr lang="pt-BR" dirty="0" smtClean="0"/>
              <a:t>Consome mais banda e torna o processamento mais lento.</a:t>
            </a:r>
            <a:endParaRPr lang="pt-BR" dirty="0"/>
          </a:p>
        </p:txBody>
      </p:sp>
      <p:pic>
        <p:nvPicPr>
          <p:cNvPr id="52226" name="Picture 2" descr="Resultado de imagem para x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5229200"/>
            <a:ext cx="1358280" cy="13582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6559638" y="6642556"/>
            <a:ext cx="25843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Fonte: </a:t>
            </a:r>
            <a:r>
              <a:rPr lang="pt-BR" sz="1100" dirty="0" smtClean="0">
                <a:hlinkClick r:id="rId3"/>
              </a:rPr>
              <a:t>http://pt.seaicons.com/tag/xml/</a:t>
            </a:r>
            <a:endParaRPr lang="pt-BR" sz="1100" dirty="0" smtClean="0"/>
          </a:p>
          <a:p>
            <a:endParaRPr lang="pt-B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XML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389120"/>
          </a:xfrm>
        </p:spPr>
        <p:txBody>
          <a:bodyPr/>
          <a:lstStyle/>
          <a:p>
            <a:r>
              <a:rPr lang="pt-BR" dirty="0" smtClean="0"/>
              <a:t>Exemplo:</a:t>
            </a:r>
          </a:p>
          <a:p>
            <a:r>
              <a:rPr lang="en-US" dirty="0" smtClean="0"/>
              <a:t>&lt;</a:t>
            </a:r>
            <a:r>
              <a:rPr lang="en-US" dirty="0" err="1"/>
              <a:t>G</a:t>
            </a:r>
            <a:r>
              <a:rPr lang="en-US" dirty="0" err="1" smtClean="0"/>
              <a:t>ato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&lt;Nome&gt;Garfield&lt;/Nome&gt;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&lt;</a:t>
            </a:r>
            <a:r>
              <a:rPr lang="en-US" dirty="0" err="1" smtClean="0"/>
              <a:t>Raca</a:t>
            </a:r>
            <a:r>
              <a:rPr lang="en-US" dirty="0" smtClean="0"/>
              <a:t>&gt;</a:t>
            </a:r>
            <a:r>
              <a:rPr lang="en-US" dirty="0" err="1" smtClean="0"/>
              <a:t>Persa</a:t>
            </a:r>
            <a:r>
              <a:rPr lang="en-US" dirty="0" smtClean="0"/>
              <a:t>&lt;/</a:t>
            </a:r>
            <a:r>
              <a:rPr lang="en-US" dirty="0" err="1" smtClean="0"/>
              <a:t>Raca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&lt;</a:t>
            </a:r>
            <a:r>
              <a:rPr lang="en-US" dirty="0" err="1" smtClean="0"/>
              <a:t>idade</a:t>
            </a:r>
            <a:r>
              <a:rPr lang="en-US" dirty="0" smtClean="0"/>
              <a:t>&gt;35&lt;/</a:t>
            </a:r>
            <a:r>
              <a:rPr lang="en-US" dirty="0" err="1" smtClean="0"/>
              <a:t>idade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&lt;/</a:t>
            </a:r>
            <a:r>
              <a:rPr lang="en-US" dirty="0" err="1" smtClean="0"/>
              <a:t>Gato</a:t>
            </a:r>
            <a:r>
              <a:rPr lang="en-US" dirty="0" smtClean="0"/>
              <a:t>&gt;</a:t>
            </a:r>
            <a:endParaRPr lang="pt-BR" dirty="0"/>
          </a:p>
        </p:txBody>
      </p:sp>
      <p:pic>
        <p:nvPicPr>
          <p:cNvPr id="52226" name="Picture 2" descr="Resultado de imagem para x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5229200"/>
            <a:ext cx="1358280" cy="135828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6559638" y="6642556"/>
            <a:ext cx="25843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Fonte: </a:t>
            </a:r>
            <a:r>
              <a:rPr lang="pt-BR" sz="1100" dirty="0" smtClean="0">
                <a:hlinkClick r:id="rId3"/>
              </a:rPr>
              <a:t>http://pt.seaicons.com/tag/xml/</a:t>
            </a:r>
            <a:endParaRPr lang="pt-BR" sz="1100" dirty="0" smtClean="0"/>
          </a:p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680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438912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\\MARK_1\Users\Public\Documents\asfsaf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5"/>
            <a:ext cx="7590849" cy="4973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770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389120"/>
          </a:xfrm>
        </p:spPr>
        <p:txBody>
          <a:bodyPr>
            <a:normAutofit/>
          </a:bodyPr>
          <a:lstStyle/>
          <a:p>
            <a:r>
              <a:rPr lang="pt-BR" dirty="0" smtClean="0"/>
              <a:t>Passo 1: Descompactem a pasta “Exemplo Final.zip” que está localizada na “temp”;</a:t>
            </a:r>
          </a:p>
          <a:p>
            <a:r>
              <a:rPr lang="pt-BR" dirty="0" smtClean="0"/>
              <a:t>Passo 2: Abram a pasta “htdocs” e copiem/colem os arquivos descompactados para dentro da mesma;</a:t>
            </a:r>
          </a:p>
          <a:p>
            <a:r>
              <a:rPr lang="pt-BR" dirty="0" smtClean="0"/>
              <a:t>Passo 3: Executem o “apache” presente no console do “</a:t>
            </a:r>
            <a:r>
              <a:rPr lang="pt-BR" dirty="0" err="1" smtClean="0"/>
              <a:t>xampp</a:t>
            </a:r>
            <a:r>
              <a:rPr lang="pt-BR" dirty="0" smtClean="0"/>
              <a:t>”;</a:t>
            </a:r>
          </a:p>
          <a:p>
            <a:r>
              <a:rPr lang="pt-BR" dirty="0" smtClean="0"/>
              <a:t>Passo 4: Iniciem o navegador e acessem: </a:t>
            </a:r>
            <a:r>
              <a:rPr lang="pt-BR" dirty="0" smtClean="0">
                <a:hlinkClick r:id="rId2"/>
              </a:rPr>
              <a:t>http://localhost/clienteWEB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14096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Análise </a:t>
            </a:r>
            <a:r>
              <a:rPr lang="pt-BR" b="1" dirty="0" smtClean="0"/>
              <a:t>do </a:t>
            </a:r>
            <a:r>
              <a:rPr lang="pt-BR" b="1" dirty="0"/>
              <a:t>Código</a:t>
            </a:r>
            <a:br>
              <a:rPr lang="pt-BR" b="1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66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1151" y="116632"/>
            <a:ext cx="8229600" cy="434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Consumidor – </a:t>
            </a:r>
            <a:r>
              <a:rPr lang="pt-BR" b="1" dirty="0" err="1"/>
              <a:t>index.php</a:t>
            </a:r>
            <a:r>
              <a:rPr lang="pt-BR" b="1" dirty="0"/>
              <a:t> - Código fonte comentado: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50944"/>
            <a:ext cx="8784976" cy="62306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67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38368"/>
          </a:xfrm>
        </p:spPr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38877"/>
            <a:ext cx="8229600" cy="4896544"/>
          </a:xfrm>
        </p:spPr>
        <p:txBody>
          <a:bodyPr/>
          <a:lstStyle/>
          <a:p>
            <a:pPr algn="just"/>
            <a:r>
              <a:rPr lang="pt-BR" dirty="0"/>
              <a:t>Este trabalho tem como objetivo instituir uma introdução </a:t>
            </a:r>
            <a:r>
              <a:rPr lang="pt-BR" dirty="0" smtClean="0"/>
              <a:t>ao Web Service. O </a:t>
            </a:r>
            <a:r>
              <a:rPr lang="pt-BR" dirty="0"/>
              <a:t>que é, como funciona, </a:t>
            </a:r>
            <a:r>
              <a:rPr lang="pt-BR" dirty="0" smtClean="0"/>
              <a:t>formas de utilização, </a:t>
            </a:r>
            <a:r>
              <a:rPr lang="pt-BR" dirty="0"/>
              <a:t>entre outros conhecimentos acerca </a:t>
            </a:r>
            <a:r>
              <a:rPr lang="pt-BR" dirty="0" smtClean="0"/>
              <a:t>do serviço</a:t>
            </a:r>
            <a:r>
              <a:rPr lang="pt-BR" dirty="0"/>
              <a:t>. Também serão introduzidas a história </a:t>
            </a:r>
            <a:r>
              <a:rPr lang="pt-BR" dirty="0" smtClean="0"/>
              <a:t>e as </a:t>
            </a:r>
            <a:r>
              <a:rPr lang="pt-BR" dirty="0"/>
              <a:t>suas </a:t>
            </a:r>
            <a:r>
              <a:rPr lang="pt-BR" dirty="0" smtClean="0"/>
              <a:t>tecnologias, </a:t>
            </a:r>
            <a:r>
              <a:rPr lang="pt-BR" dirty="0"/>
              <a:t>as facilidades trazidas pelo Web Service e a sua segurança.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434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Servidor – </a:t>
            </a:r>
            <a:r>
              <a:rPr lang="pt-BR" b="1" dirty="0" err="1"/>
              <a:t>index.php</a:t>
            </a:r>
            <a:r>
              <a:rPr lang="pt-BR" b="1" dirty="0"/>
              <a:t> – Código fonte comentado: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0944"/>
            <a:ext cx="8928992" cy="60464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96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16632"/>
            <a:ext cx="8229600" cy="557416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Servidor – </a:t>
            </a:r>
            <a:r>
              <a:rPr lang="pt-BR" b="1" dirty="0" err="1"/>
              <a:t>function.php</a:t>
            </a:r>
            <a:r>
              <a:rPr lang="pt-BR" b="1" dirty="0"/>
              <a:t> – Código fonte comentado: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74048"/>
            <a:ext cx="8928992" cy="51312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27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Passo a Passo da conexão</a:t>
            </a:r>
            <a:br>
              <a:rPr lang="pt-BR" b="1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5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88640"/>
            <a:ext cx="8229600" cy="864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Visualização da página do consumidor – Link: </a:t>
            </a:r>
            <a:r>
              <a:rPr lang="pt-BR" b="1" u="sng" dirty="0"/>
              <a:t>http://localhost/ClienteWEB/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1" y="1837722"/>
            <a:ext cx="6432303" cy="2384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aixaDeTexto 4"/>
          <p:cNvSpPr txBox="1"/>
          <p:nvPr/>
        </p:nvSpPr>
        <p:spPr>
          <a:xfrm>
            <a:off x="827584" y="4725144"/>
            <a:ext cx="76019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</a:t>
            </a:r>
            <a:r>
              <a:rPr lang="pt-BR" sz="2400" dirty="0" smtClean="0"/>
              <a:t>. Ao </a:t>
            </a:r>
            <a:r>
              <a:rPr lang="pt-BR" sz="2400" dirty="0"/>
              <a:t>digitar um item de pesquisa, como “</a:t>
            </a:r>
            <a:r>
              <a:rPr lang="pt-BR" sz="2400" dirty="0" err="1"/>
              <a:t>java</a:t>
            </a:r>
            <a:r>
              <a:rPr lang="pt-BR" sz="2400" dirty="0"/>
              <a:t>”, o código da página do cliente (consumidor), faz uma requisição a página do servidor com o link: </a:t>
            </a:r>
            <a:r>
              <a:rPr lang="pt-BR" sz="2400" u="sng" dirty="0"/>
              <a:t>http://localhost/ServidorWEB/index.php?name=java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83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4939" y="548680"/>
            <a:ext cx="8229600" cy="2952328"/>
          </a:xfrm>
        </p:spPr>
        <p:txBody>
          <a:bodyPr>
            <a:normAutofit fontScale="92500" lnSpcReduction="10000"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II. O </a:t>
            </a:r>
            <a:r>
              <a:rPr lang="pt-BR" dirty="0"/>
              <a:t>servidor realiza um $_GET no </a:t>
            </a:r>
            <a:r>
              <a:rPr lang="pt-BR" dirty="0" err="1"/>
              <a:t>name</a:t>
            </a:r>
            <a:r>
              <a:rPr lang="pt-BR" dirty="0"/>
              <a:t> pegando a informação “</a:t>
            </a:r>
            <a:r>
              <a:rPr lang="pt-BR" dirty="0" err="1"/>
              <a:t>java</a:t>
            </a:r>
            <a:r>
              <a:rPr lang="pt-BR" dirty="0"/>
              <a:t>” vinda do link e realiza a pesquisa no </a:t>
            </a:r>
            <a:r>
              <a:rPr lang="pt-BR" dirty="0" err="1"/>
              <a:t>array</a:t>
            </a:r>
            <a:r>
              <a:rPr lang="pt-BR" dirty="0"/>
              <a:t> livros, que simula um banco de dados, pegando o preço do livro. Após isto o servidor formula um JSON com os dados para retorno. Esse JSON pode ser visto navegando pelo link: </a:t>
            </a:r>
            <a:r>
              <a:rPr lang="pt-BR" u="sng" dirty="0"/>
              <a:t>http://localhost/ServidorWEB/index.php?name=java</a:t>
            </a:r>
            <a:r>
              <a:rPr lang="pt-BR" dirty="0"/>
              <a:t> diretamente como mostra a imagem abaixo: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23" y="3789041"/>
            <a:ext cx="7842939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32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9222" y="908720"/>
            <a:ext cx="8229600" cy="3384376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III. O </a:t>
            </a:r>
            <a:r>
              <a:rPr lang="pt-BR" sz="2400" dirty="0"/>
              <a:t>consumidor ao receber esse JSON o decodifica usando o “</a:t>
            </a:r>
            <a:r>
              <a:rPr lang="pt-BR" sz="2400" dirty="0" err="1"/>
              <a:t>json_decode</a:t>
            </a:r>
            <a:r>
              <a:rPr lang="pt-BR" sz="2400" dirty="0"/>
              <a:t>” e exibe os resultados usando $</a:t>
            </a:r>
            <a:r>
              <a:rPr lang="pt-BR" sz="2400" dirty="0" err="1"/>
              <a:t>result</a:t>
            </a:r>
            <a:r>
              <a:rPr lang="pt-BR" sz="2400" dirty="0"/>
              <a:t>-&gt;data e $</a:t>
            </a:r>
            <a:r>
              <a:rPr lang="pt-BR" sz="2400" dirty="0" err="1"/>
              <a:t>result</a:t>
            </a:r>
            <a:r>
              <a:rPr lang="pt-BR" sz="2400" dirty="0"/>
              <a:t>-&gt;</a:t>
            </a:r>
            <a:r>
              <a:rPr lang="pt-BR" sz="2400" dirty="0" err="1"/>
              <a:t>status_message</a:t>
            </a:r>
            <a:r>
              <a:rPr lang="pt-BR" sz="2400" dirty="0"/>
              <a:t>, onde $</a:t>
            </a:r>
            <a:r>
              <a:rPr lang="pt-BR" sz="2400" dirty="0" err="1"/>
              <a:t>result</a:t>
            </a:r>
            <a:r>
              <a:rPr lang="pt-BR" sz="2400" dirty="0"/>
              <a:t> seria o JSON decodificado, -&gt;data seria o apontamento para a informação “data” no objeto e -&gt;</a:t>
            </a:r>
            <a:r>
              <a:rPr lang="pt-BR" sz="2400" dirty="0" err="1"/>
              <a:t>status_message</a:t>
            </a:r>
            <a:r>
              <a:rPr lang="pt-BR" sz="2400" dirty="0"/>
              <a:t> seria o apontamento para a mensagem do estado da pesquisa. O resultado exibido para o cliente pode ser visto na imagem abaixo: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77072"/>
            <a:ext cx="6216732" cy="2363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22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389120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DEVMEDIA, Introdução às tecnologias Web Services: SOA SOAP, WSDL e UDDI – Parte1. Disponível em: &lt;http://www.devmedia.com.br/introducao-as-tecnologias-web-services-soa-soap-wsdl-e-uddi-parte1/2873&gt;.  Acesso em 20 de Setembro de 2016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BAR8, </a:t>
            </a:r>
            <a:r>
              <a:rPr lang="pt-BR" dirty="0" err="1"/>
              <a:t>OData</a:t>
            </a:r>
            <a:r>
              <a:rPr lang="pt-BR" dirty="0"/>
              <a:t>, REST e a SAP. Disponível em: &lt;https://bar8.com.br/abap-sap-gateway-web-service-odata-3206b247ea13#.j5d5031t6&gt;.  Acesso em 20 de Setembro de 2016.</a:t>
            </a:r>
          </a:p>
          <a:p>
            <a:r>
              <a:rPr lang="pt-BR" dirty="0" err="1"/>
              <a:t>Denisa</a:t>
            </a:r>
            <a:r>
              <a:rPr lang="pt-BR" dirty="0"/>
              <a:t> Andrade, Glossário SEO e SEM. Disponível em: &lt; http://www.denisandrade.com.br/glossario-seo-e-sem&gt;.  Acesso em 20 de Setembro de 2016.</a:t>
            </a:r>
          </a:p>
          <a:p>
            <a:r>
              <a:rPr lang="pt-BR" dirty="0"/>
              <a:t>DEVMEDIA, Trabalhando com JSON em PHP. Disponível em: &lt; http://www.devmedia.com.br/trabalhando-com-json-em-php/26716&gt;.  Acesso em 20 de Setembro de 2016.</a:t>
            </a:r>
          </a:p>
          <a:p>
            <a:r>
              <a:rPr lang="pt-BR" dirty="0"/>
              <a:t>WEBAMIGOS, Web Services. Disponível em: &lt;http://www.webartigos.com/artigos/web-services/81447&gt;.  Acesso em 23 de Setembro de 2016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DEVMEDIA, Introdução às tecnologias Web Services: SOA SOAP, WSDL e UDDI – Parte 2. Disponível em: &lt; http://www.devmedia.com.br/introducao-as-tecnologias-web-services-soa-soap-wsdl-e-uddi-parte-2/2925&gt;. Acesso em 23 de Setembro de 2016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OFICINA </a:t>
            </a:r>
            <a:r>
              <a:rPr lang="pt-BR" dirty="0"/>
              <a:t>DA NET, O que é Web Service? Disponível em: </a:t>
            </a:r>
            <a:r>
              <a:rPr lang="pt-BR" dirty="0" smtClean="0"/>
              <a:t>&lt;https</a:t>
            </a:r>
            <a:r>
              <a:rPr lang="pt-BR" dirty="0"/>
              <a:t>://www.oficinadanet.com.br/artigo/447/o_que_e_web_service&gt;. Acesso em 24 de Setembro de 2016.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103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a exploração do Web Service, consideraremos aspectos, como: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Tecnologias;</a:t>
            </a:r>
          </a:p>
          <a:p>
            <a:r>
              <a:rPr lang="pt-BR" dirty="0" smtClean="0"/>
              <a:t>Aplicabilidade;</a:t>
            </a:r>
          </a:p>
          <a:p>
            <a:r>
              <a:rPr lang="pt-BR" dirty="0" smtClean="0"/>
              <a:t>História;</a:t>
            </a:r>
          </a:p>
          <a:p>
            <a:r>
              <a:rPr lang="pt-BR" dirty="0" smtClean="0"/>
              <a:t>Código e</a:t>
            </a:r>
          </a:p>
          <a:p>
            <a:r>
              <a:rPr lang="pt-BR" dirty="0" smtClean="0"/>
              <a:t>Funcionamento.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2564904"/>
            <a:ext cx="8229600" cy="1637536"/>
          </a:xfrm>
        </p:spPr>
        <p:txBody>
          <a:bodyPr/>
          <a:lstStyle/>
          <a:p>
            <a:pPr algn="just"/>
            <a:r>
              <a:rPr lang="pt-BR" dirty="0" smtClean="0"/>
              <a:t>Web Service é uma tecnologia usada para a união de sistemas através do uso de aplicações que padronizam a comunicação entre as tecnologias.</a:t>
            </a:r>
          </a:p>
        </p:txBody>
      </p:sp>
      <p:pic>
        <p:nvPicPr>
          <p:cNvPr id="1026" name="Picture 2" descr="C:\Users\Seven\Downloads\Test-Web-Services-With-Ranore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221087"/>
            <a:ext cx="6793088" cy="236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pPr algn="ctr"/>
            <a:r>
              <a:rPr lang="pt-BR" b="1" dirty="0"/>
              <a:t>Entendendo Web Service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 </a:t>
            </a:r>
            <a:endParaRPr lang="pt-BR" dirty="0"/>
          </a:p>
          <a:p>
            <a:r>
              <a:rPr lang="pt-BR" dirty="0"/>
              <a:t>O Web Service é basicamente uma fonte de dados acessada pela rede local ou pela internet que expõem dados armazenados sem que seja necessário o fornecimento de acessos ao servidor. Ele tem como objetivo conseguir integrar sistemas sem esbarrar em problemas como linguagens, sistemas operacionais e outras tecnologias diferentes. </a:t>
            </a:r>
          </a:p>
        </p:txBody>
      </p:sp>
    </p:spTree>
    <p:extLst>
      <p:ext uri="{BB962C8B-B14F-4D97-AF65-F5344CB8AC3E}">
        <p14:creationId xmlns:p14="http://schemas.microsoft.com/office/powerpoint/2010/main" val="25802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pPr algn="ctr"/>
            <a:r>
              <a:rPr lang="pt-BR" b="1" dirty="0"/>
              <a:t>Entendendo Web Service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 </a:t>
            </a:r>
            <a:endParaRPr lang="pt-BR" dirty="0"/>
          </a:p>
          <a:p>
            <a:r>
              <a:rPr lang="pt-BR" dirty="0" smtClean="0"/>
              <a:t>Normalmente </a:t>
            </a:r>
            <a:r>
              <a:rPr lang="pt-BR" dirty="0"/>
              <a:t>o conteúdo gerado por um serviço está preso na infraestrutura do mesmo e não é compatível de forma simples com outras estruturas senão a sua, sendo assim, quando um desenvolvedor quiser utilizar as suas informações em uma aplicação que esteja desenvolvendo em outra estrutura ele se esbarra em diversos problemas de </a:t>
            </a:r>
            <a:r>
              <a:rPr lang="pt-BR" dirty="0" smtClean="0"/>
              <a:t>compatibilidade então se usa Web </a:t>
            </a:r>
            <a:r>
              <a:rPr lang="pt-BR" dirty="0"/>
              <a:t>Service </a:t>
            </a:r>
            <a:r>
              <a:rPr lang="pt-BR" dirty="0" smtClean="0"/>
              <a:t>para se prover </a:t>
            </a:r>
            <a:r>
              <a:rPr lang="pt-BR" dirty="0"/>
              <a:t>um maior nível de interação com outras </a:t>
            </a:r>
            <a:r>
              <a:rPr lang="pt-BR" dirty="0" smtClean="0"/>
              <a:t>plataformas.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2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pPr algn="ctr"/>
            <a:r>
              <a:rPr lang="pt-BR" b="1" dirty="0"/>
              <a:t>Arquitetura base Web Service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 </a:t>
            </a:r>
            <a:endParaRPr lang="pt-BR" dirty="0"/>
          </a:p>
          <a:p>
            <a:r>
              <a:rPr lang="pt-BR" dirty="0"/>
              <a:t>O Web Service tem como base a interação entre três personagens: o provedor, o consumidor e o registro de serviços. Essa interação acontece pela publicação de serviços, pesquisa de serviços e ligação entre os serviços e o consumidor. </a:t>
            </a:r>
          </a:p>
        </p:txBody>
      </p:sp>
    </p:spTree>
    <p:extLst>
      <p:ext uri="{BB962C8B-B14F-4D97-AF65-F5344CB8AC3E}">
        <p14:creationId xmlns:p14="http://schemas.microsoft.com/office/powerpoint/2010/main" val="1511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pPr algn="ctr"/>
            <a:r>
              <a:rPr lang="pt-BR" b="1" dirty="0"/>
              <a:t>Arquitetura base Web Service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389120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Resumidamente </a:t>
            </a:r>
            <a:r>
              <a:rPr lang="pt-BR" dirty="0"/>
              <a:t>o provedor cria uma descrição dos seus serviços e os registra, o consumir entende a descrição e com base nela realiza sua busca no registro feito pelo servidor.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209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pt-BR" b="1" dirty="0"/>
              <a:t>Arquitetura base Web Service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1135" y="98072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 </a:t>
            </a:r>
            <a:endParaRPr lang="pt-BR" dirty="0"/>
          </a:p>
          <a:p>
            <a:r>
              <a:rPr lang="pt-BR" dirty="0"/>
              <a:t>O Web Service tem como base a interação entre três personagens: o provedor, o consumidor e o registro de serviços. Essa interação acontece pela publicação de serviços, pesquisa de serviços e ligação entre os serviços e o consumidor. </a:t>
            </a:r>
          </a:p>
        </p:txBody>
      </p:sp>
      <p:pic>
        <p:nvPicPr>
          <p:cNvPr id="4" name="Picture 2" descr="Web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376" y="3501008"/>
            <a:ext cx="6015583" cy="287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7063" y="6181352"/>
            <a:ext cx="6768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Fonte: </a:t>
            </a:r>
            <a:r>
              <a:rPr lang="pt-BR" sz="1100" u="sng" dirty="0" smtClean="0">
                <a:solidFill>
                  <a:srgbClr val="FFC000"/>
                </a:solidFill>
              </a:rPr>
              <a:t>http</a:t>
            </a:r>
            <a:r>
              <a:rPr lang="pt-BR" sz="1100" u="sng" dirty="0">
                <a:solidFill>
                  <a:srgbClr val="FFC000"/>
                </a:solidFill>
              </a:rPr>
              <a:t>://www.criandobits.com.br/fs-programacao/fs_materias-webservice.php</a:t>
            </a:r>
          </a:p>
        </p:txBody>
      </p:sp>
    </p:spTree>
    <p:extLst>
      <p:ext uri="{BB962C8B-B14F-4D97-AF65-F5344CB8AC3E}">
        <p14:creationId xmlns:p14="http://schemas.microsoft.com/office/powerpoint/2010/main" val="193758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594</TotalTime>
  <Words>915</Words>
  <Application>Microsoft Office PowerPoint</Application>
  <PresentationFormat>Apresentação na tela (4:3)</PresentationFormat>
  <Paragraphs>86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Fluxo</vt:lpstr>
      <vt:lpstr>Web Services</vt:lpstr>
      <vt:lpstr>Introdução</vt:lpstr>
      <vt:lpstr>Resumo</vt:lpstr>
      <vt:lpstr>Definição</vt:lpstr>
      <vt:lpstr>Entendendo Web Service</vt:lpstr>
      <vt:lpstr>Entendendo Web Service</vt:lpstr>
      <vt:lpstr>Arquitetura base Web Service</vt:lpstr>
      <vt:lpstr>Arquitetura base Web Service</vt:lpstr>
      <vt:lpstr>Arquitetura base Web Service</vt:lpstr>
      <vt:lpstr>      Tecnologias</vt:lpstr>
      <vt:lpstr>Apresentação do PowerPoint</vt:lpstr>
      <vt:lpstr>Apresentação do PowerPoint</vt:lpstr>
      <vt:lpstr>JSON</vt:lpstr>
      <vt:lpstr>XML</vt:lpstr>
      <vt:lpstr>XML</vt:lpstr>
      <vt:lpstr>Apresentação do PowerPoint</vt:lpstr>
      <vt:lpstr>Prática</vt:lpstr>
      <vt:lpstr>Análise do Código </vt:lpstr>
      <vt:lpstr>Apresentação do PowerPoint</vt:lpstr>
      <vt:lpstr>Apresentação do PowerPoint</vt:lpstr>
      <vt:lpstr>Apresentação do PowerPoint</vt:lpstr>
      <vt:lpstr>Passo a Passo da conexão </vt:lpstr>
      <vt:lpstr>Apresentação do PowerPoint</vt:lpstr>
      <vt:lpstr>Apresentação do PowerPoint</vt:lpstr>
      <vt:lpstr>Apresentação do PowerPoint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Família</dc:creator>
  <cp:lastModifiedBy>Seven</cp:lastModifiedBy>
  <cp:revision>58</cp:revision>
  <dcterms:created xsi:type="dcterms:W3CDTF">2016-09-25T02:00:08Z</dcterms:created>
  <dcterms:modified xsi:type="dcterms:W3CDTF">2016-09-26T02:54:57Z</dcterms:modified>
</cp:coreProperties>
</file>