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7" r:id="rId4"/>
    <p:sldId id="303" r:id="rId5"/>
    <p:sldId id="298" r:id="rId6"/>
    <p:sldId id="302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287"/>
    <a:srgbClr val="163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EDC-7797-4B65-BC7B-F0B59DB1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DDEEB-3FD4-477D-BCB5-F0F3C283C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2A5E-C04E-4598-9C3C-7B5E54D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E2AD-30E0-403E-9E07-A266BDA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746-682D-4008-9635-7728F77E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1111036-3943-4234-891F-1A99465D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2000" cy="416887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3B9E3A1-569D-463D-88D9-018419F1A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2000" cy="57531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3F15E32-8DD0-450D-A017-45A685E595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06856" y="0"/>
            <a:ext cx="4534863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535B691-3B29-4F95-B5D0-B1DA69618E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267654"/>
            <a:ext cx="12192000" cy="259034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326C095-4540-439C-92BB-CC0DA233DE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581097"/>
            <a:ext cx="12192000" cy="28575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8ACCDD91-ED07-4DCE-AA7A-E7B49D29F5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42072" y="697563"/>
            <a:ext cx="5540352" cy="566878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49BD53A-6A80-4316-B7F9-DB1CEFA392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903" y="3831756"/>
            <a:ext cx="2222478" cy="252412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2D42F8D-DEEC-4EEB-BDDE-46D4EDCEA4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7256" y="3831756"/>
            <a:ext cx="3562350" cy="25241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07D575F-DB9E-46A3-8B9B-9DB3012AE1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1521" y="1747475"/>
            <a:ext cx="2666998" cy="33630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CF17A0-81A2-4F7B-A6EF-AC7D5D07B6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86488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89C3F18-41DD-4C25-8FA8-C93266A6D2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35401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51EAC0D-ECCE-4FF3-8DD9-7FDCDCB682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5101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8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5C5F39-7C0D-4295-9160-91355520F5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1714" y="3076061"/>
            <a:ext cx="1364344" cy="1364340"/>
          </a:xfrm>
          <a:custGeom>
            <a:avLst/>
            <a:gdLst>
              <a:gd name="connsiteX0" fmla="*/ 682172 w 1364344"/>
              <a:gd name="connsiteY0" fmla="*/ 0 h 1364340"/>
              <a:gd name="connsiteX1" fmla="*/ 1364344 w 1364344"/>
              <a:gd name="connsiteY1" fmla="*/ 682170 h 1364340"/>
              <a:gd name="connsiteX2" fmla="*/ 682172 w 1364344"/>
              <a:gd name="connsiteY2" fmla="*/ 1364340 h 1364340"/>
              <a:gd name="connsiteX3" fmla="*/ 0 w 1364344"/>
              <a:gd name="connsiteY3" fmla="*/ 682170 h 1364340"/>
              <a:gd name="connsiteX4" fmla="*/ 682172 w 1364344"/>
              <a:gd name="connsiteY4" fmla="*/ 0 h 13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344" h="1364340">
                <a:moveTo>
                  <a:pt x="682172" y="0"/>
                </a:moveTo>
                <a:cubicBezTo>
                  <a:pt x="1058926" y="0"/>
                  <a:pt x="1364344" y="305418"/>
                  <a:pt x="1364344" y="682170"/>
                </a:cubicBezTo>
                <a:cubicBezTo>
                  <a:pt x="1364344" y="1058923"/>
                  <a:pt x="1058926" y="1364340"/>
                  <a:pt x="682172" y="1364340"/>
                </a:cubicBezTo>
                <a:cubicBezTo>
                  <a:pt x="305419" y="1364340"/>
                  <a:pt x="0" y="1058923"/>
                  <a:pt x="0" y="682170"/>
                </a:cubicBezTo>
                <a:cubicBezTo>
                  <a:pt x="0" y="305418"/>
                  <a:pt x="305419" y="0"/>
                  <a:pt x="6821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35A561-0ECE-4D9D-8E65-20B41D1BAD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7542" y="3076061"/>
            <a:ext cx="1364344" cy="1364340"/>
          </a:xfrm>
          <a:custGeom>
            <a:avLst/>
            <a:gdLst>
              <a:gd name="connsiteX0" fmla="*/ 682172 w 1364344"/>
              <a:gd name="connsiteY0" fmla="*/ 0 h 1364340"/>
              <a:gd name="connsiteX1" fmla="*/ 1364344 w 1364344"/>
              <a:gd name="connsiteY1" fmla="*/ 682170 h 1364340"/>
              <a:gd name="connsiteX2" fmla="*/ 682172 w 1364344"/>
              <a:gd name="connsiteY2" fmla="*/ 1364340 h 1364340"/>
              <a:gd name="connsiteX3" fmla="*/ 0 w 1364344"/>
              <a:gd name="connsiteY3" fmla="*/ 682170 h 1364340"/>
              <a:gd name="connsiteX4" fmla="*/ 682172 w 1364344"/>
              <a:gd name="connsiteY4" fmla="*/ 0 h 13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344" h="1364340">
                <a:moveTo>
                  <a:pt x="682172" y="0"/>
                </a:moveTo>
                <a:cubicBezTo>
                  <a:pt x="1058926" y="0"/>
                  <a:pt x="1364344" y="305418"/>
                  <a:pt x="1364344" y="682170"/>
                </a:cubicBezTo>
                <a:cubicBezTo>
                  <a:pt x="1364344" y="1058923"/>
                  <a:pt x="1058926" y="1364340"/>
                  <a:pt x="682172" y="1364340"/>
                </a:cubicBezTo>
                <a:cubicBezTo>
                  <a:pt x="305419" y="1364340"/>
                  <a:pt x="0" y="1058923"/>
                  <a:pt x="0" y="682170"/>
                </a:cubicBezTo>
                <a:cubicBezTo>
                  <a:pt x="0" y="305418"/>
                  <a:pt x="305419" y="0"/>
                  <a:pt x="6821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8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11E3C5-6728-46C1-BC0D-9FAFA106AC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8537" y="4745254"/>
            <a:ext cx="1112614" cy="1110894"/>
          </a:xfrm>
          <a:custGeom>
            <a:avLst/>
            <a:gdLst>
              <a:gd name="connsiteX0" fmla="*/ 556307 w 1112614"/>
              <a:gd name="connsiteY0" fmla="*/ 0 h 1110894"/>
              <a:gd name="connsiteX1" fmla="*/ 1112614 w 1112614"/>
              <a:gd name="connsiteY1" fmla="*/ 555447 h 1110894"/>
              <a:gd name="connsiteX2" fmla="*/ 556307 w 1112614"/>
              <a:gd name="connsiteY2" fmla="*/ 1110894 h 1110894"/>
              <a:gd name="connsiteX3" fmla="*/ 0 w 1112614"/>
              <a:gd name="connsiteY3" fmla="*/ 555447 h 1110894"/>
              <a:gd name="connsiteX4" fmla="*/ 556307 w 1112614"/>
              <a:gd name="connsiteY4" fmla="*/ 0 h 111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614" h="1110894">
                <a:moveTo>
                  <a:pt x="556307" y="0"/>
                </a:moveTo>
                <a:cubicBezTo>
                  <a:pt x="863547" y="0"/>
                  <a:pt x="1112614" y="248682"/>
                  <a:pt x="1112614" y="555447"/>
                </a:cubicBezTo>
                <a:cubicBezTo>
                  <a:pt x="1112614" y="862212"/>
                  <a:pt x="863547" y="1110894"/>
                  <a:pt x="556307" y="1110894"/>
                </a:cubicBezTo>
                <a:cubicBezTo>
                  <a:pt x="249067" y="1110894"/>
                  <a:pt x="0" y="862212"/>
                  <a:pt x="0" y="555447"/>
                </a:cubicBezTo>
                <a:cubicBezTo>
                  <a:pt x="0" y="248682"/>
                  <a:pt x="249067" y="0"/>
                  <a:pt x="5563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E2150C-4555-41EF-A75D-05A64CB5C1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5021" y="2833187"/>
            <a:ext cx="1484286" cy="1481992"/>
          </a:xfrm>
          <a:custGeom>
            <a:avLst/>
            <a:gdLst>
              <a:gd name="connsiteX0" fmla="*/ 742143 w 1484286"/>
              <a:gd name="connsiteY0" fmla="*/ 0 h 1481992"/>
              <a:gd name="connsiteX1" fmla="*/ 1484286 w 1484286"/>
              <a:gd name="connsiteY1" fmla="*/ 740996 h 1481992"/>
              <a:gd name="connsiteX2" fmla="*/ 742143 w 1484286"/>
              <a:gd name="connsiteY2" fmla="*/ 1481992 h 1481992"/>
              <a:gd name="connsiteX3" fmla="*/ 0 w 1484286"/>
              <a:gd name="connsiteY3" fmla="*/ 740996 h 1481992"/>
              <a:gd name="connsiteX4" fmla="*/ 742143 w 1484286"/>
              <a:gd name="connsiteY4" fmla="*/ 0 h 14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286" h="1481992">
                <a:moveTo>
                  <a:pt x="742143" y="0"/>
                </a:moveTo>
                <a:cubicBezTo>
                  <a:pt x="1152017" y="0"/>
                  <a:pt x="1484286" y="331755"/>
                  <a:pt x="1484286" y="740996"/>
                </a:cubicBezTo>
                <a:cubicBezTo>
                  <a:pt x="1484286" y="1150237"/>
                  <a:pt x="1152017" y="1481992"/>
                  <a:pt x="742143" y="1481992"/>
                </a:cubicBezTo>
                <a:cubicBezTo>
                  <a:pt x="332269" y="1481992"/>
                  <a:pt x="0" y="1150237"/>
                  <a:pt x="0" y="740996"/>
                </a:cubicBezTo>
                <a:cubicBezTo>
                  <a:pt x="0" y="331755"/>
                  <a:pt x="332269" y="0"/>
                  <a:pt x="742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A4CE600-22B5-4348-9640-C4E71BB31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58537" y="1438475"/>
            <a:ext cx="1112614" cy="1110894"/>
          </a:xfrm>
          <a:custGeom>
            <a:avLst/>
            <a:gdLst>
              <a:gd name="connsiteX0" fmla="*/ 556307 w 1112614"/>
              <a:gd name="connsiteY0" fmla="*/ 0 h 1110894"/>
              <a:gd name="connsiteX1" fmla="*/ 1112614 w 1112614"/>
              <a:gd name="connsiteY1" fmla="*/ 555447 h 1110894"/>
              <a:gd name="connsiteX2" fmla="*/ 556307 w 1112614"/>
              <a:gd name="connsiteY2" fmla="*/ 1110894 h 1110894"/>
              <a:gd name="connsiteX3" fmla="*/ 0 w 1112614"/>
              <a:gd name="connsiteY3" fmla="*/ 555447 h 1110894"/>
              <a:gd name="connsiteX4" fmla="*/ 556307 w 1112614"/>
              <a:gd name="connsiteY4" fmla="*/ 0 h 111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614" h="1110894">
                <a:moveTo>
                  <a:pt x="556307" y="0"/>
                </a:moveTo>
                <a:cubicBezTo>
                  <a:pt x="863547" y="0"/>
                  <a:pt x="1112614" y="248682"/>
                  <a:pt x="1112614" y="555447"/>
                </a:cubicBezTo>
                <a:cubicBezTo>
                  <a:pt x="1112614" y="862212"/>
                  <a:pt x="863547" y="1110894"/>
                  <a:pt x="556307" y="1110894"/>
                </a:cubicBezTo>
                <a:cubicBezTo>
                  <a:pt x="249067" y="1110894"/>
                  <a:pt x="0" y="862212"/>
                  <a:pt x="0" y="555447"/>
                </a:cubicBezTo>
                <a:cubicBezTo>
                  <a:pt x="0" y="248682"/>
                  <a:pt x="249067" y="0"/>
                  <a:pt x="5563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9436-42CA-47E6-9B45-1CDFCF5B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A053-CF3D-4A12-99D9-3A3AE468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5286-7AFC-4E46-B004-EED48C2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E8BB-9BBC-44D1-B7CE-0B95414B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7B7A-F8ED-4895-9F20-993D275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B4D6AA0-1484-42DA-894E-C1D911E052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620" y="1018395"/>
            <a:ext cx="7234176" cy="348103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7095E4-D70A-47E6-A322-18734948AC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798595" y="1589822"/>
            <a:ext cx="7084006" cy="42198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3C652E7-9479-448B-BAD1-975D847132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4438" y="1064989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235E2E0B-F161-4411-9C21-4F2996C86C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24438" y="2552326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552977B-8413-40BC-B91B-43396EBD8E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24438" y="4026243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2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ED995B8-106B-4492-A267-932404AC0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378743"/>
            <a:ext cx="6572250" cy="41005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F80699F-242A-48CD-A18B-5B0BC65235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59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9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EC2EC18-3311-4704-A7DB-62F8C34AAC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44522"/>
            <a:ext cx="12192000" cy="456895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1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8CB76A9-D763-4CAA-98A0-885B308ED8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370" y="-1"/>
            <a:ext cx="673463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8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83B0A47-04C3-494E-8396-75FDC50969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112"/>
            <a:ext cx="5640118" cy="41379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5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B410C4-30CD-4111-B641-D77F7735E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8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2A48A-C971-4F80-91D9-DB422D9B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DBFD0-D509-453B-80F9-7570B60E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5C27-242A-4D85-BB30-1AB406FD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181-58AD-4979-B2D5-BF274DD1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90B7-23F2-4211-8E08-9926758C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5D52-D15C-4A69-AF19-71469F01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10EC-8F33-4AC8-954B-3D016E2D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A51F-BD88-447E-A0F0-A3F0FA1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CC5381E-7957-4DFF-B0A0-F71CD90E82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0800" y="0"/>
            <a:ext cx="5791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39DB53F-CE7C-47D8-B311-8FBCC58FEA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378743"/>
            <a:ext cx="6572250" cy="41005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A2008C-446E-4ADE-883F-E65AF199E5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5161" y="3476661"/>
            <a:ext cx="3309906" cy="2816360"/>
          </a:xfrm>
          <a:custGeom>
            <a:avLst/>
            <a:gdLst>
              <a:gd name="connsiteX0" fmla="*/ 100037 w 3309906"/>
              <a:gd name="connsiteY0" fmla="*/ 0 h 2816360"/>
              <a:gd name="connsiteX1" fmla="*/ 3209869 w 3309906"/>
              <a:gd name="connsiteY1" fmla="*/ 0 h 2816360"/>
              <a:gd name="connsiteX2" fmla="*/ 3309906 w 3309906"/>
              <a:gd name="connsiteY2" fmla="*/ 100037 h 2816360"/>
              <a:gd name="connsiteX3" fmla="*/ 3309906 w 3309906"/>
              <a:gd name="connsiteY3" fmla="*/ 2716323 h 2816360"/>
              <a:gd name="connsiteX4" fmla="*/ 3209869 w 3309906"/>
              <a:gd name="connsiteY4" fmla="*/ 2816360 h 2816360"/>
              <a:gd name="connsiteX5" fmla="*/ 100037 w 3309906"/>
              <a:gd name="connsiteY5" fmla="*/ 2816360 h 2816360"/>
              <a:gd name="connsiteX6" fmla="*/ 0 w 3309906"/>
              <a:gd name="connsiteY6" fmla="*/ 2716323 h 2816360"/>
              <a:gd name="connsiteX7" fmla="*/ 0 w 3309906"/>
              <a:gd name="connsiteY7" fmla="*/ 100037 h 2816360"/>
              <a:gd name="connsiteX8" fmla="*/ 100037 w 3309906"/>
              <a:gd name="connsiteY8" fmla="*/ 0 h 2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9906" h="2816360">
                <a:moveTo>
                  <a:pt x="100037" y="0"/>
                </a:moveTo>
                <a:lnTo>
                  <a:pt x="3209869" y="0"/>
                </a:lnTo>
                <a:cubicBezTo>
                  <a:pt x="3265118" y="0"/>
                  <a:pt x="3309906" y="44788"/>
                  <a:pt x="3309906" y="100037"/>
                </a:cubicBezTo>
                <a:lnTo>
                  <a:pt x="3309906" y="2716323"/>
                </a:lnTo>
                <a:cubicBezTo>
                  <a:pt x="3309906" y="2771572"/>
                  <a:pt x="3265118" y="2816360"/>
                  <a:pt x="3209869" y="2816360"/>
                </a:cubicBezTo>
                <a:lnTo>
                  <a:pt x="100037" y="2816360"/>
                </a:lnTo>
                <a:cubicBezTo>
                  <a:pt x="44788" y="2816360"/>
                  <a:pt x="0" y="2771572"/>
                  <a:pt x="0" y="2716323"/>
                </a:cubicBezTo>
                <a:lnTo>
                  <a:pt x="0" y="100037"/>
                </a:lnTo>
                <a:cubicBezTo>
                  <a:pt x="0" y="44788"/>
                  <a:pt x="44788" y="0"/>
                  <a:pt x="1000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DC69DF4-8AC3-49FF-8706-2A801203D6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0799" y="0"/>
            <a:ext cx="5791201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307D4-BD8E-4FBE-8420-E9A9EB2B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431"/>
            <a:ext cx="10515600" cy="1325563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lvl="0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45BF-8EED-4389-9468-2EC9BA18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4993"/>
            <a:ext cx="10515600" cy="402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0BAC-7CBE-47B2-8CB6-7A7852663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FE0F-5551-481C-B40B-B279CA216A2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7963-E50F-4F96-9D6F-073F3545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D51A-D845-4AE4-815B-DBD73E7C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A0C-FF21-48A9-915F-9442462BDE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  <p:sldLayoutId id="2147483672" r:id="rId12"/>
    <p:sldLayoutId id="2147483671" r:id="rId13"/>
    <p:sldLayoutId id="2147483670" r:id="rId14"/>
    <p:sldLayoutId id="2147483669" r:id="rId15"/>
    <p:sldLayoutId id="2147483668" r:id="rId16"/>
    <p:sldLayoutId id="2147483667" r:id="rId17"/>
    <p:sldLayoutId id="2147483666" r:id="rId18"/>
    <p:sldLayoutId id="2147483665" r:id="rId19"/>
    <p:sldLayoutId id="2147483664" r:id="rId20"/>
    <p:sldLayoutId id="2147483663" r:id="rId21"/>
    <p:sldLayoutId id="2147483662" r:id="rId22"/>
    <p:sldLayoutId id="2147483661" r:id="rId23"/>
    <p:sldLayoutId id="2147483660" r:id="rId24"/>
    <p:sldLayoutId id="2147483659" r:id="rId25"/>
    <p:sldLayoutId id="2147483658" r:id="rId26"/>
    <p:sldLayoutId id="2147483657" r:id="rId27"/>
    <p:sldLayoutId id="2147483656" r:id="rId28"/>
    <p:sldLayoutId id="214748365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0">
          <a:solidFill>
            <a:srgbClr val="163561"/>
          </a:solidFill>
          <a:latin typeface="Playfair Display" pitchFamily="2" charset="0"/>
          <a:ea typeface="Open Sans" panose="020B0606030504020204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2AD2-8158-4170-BAC7-D9D33A83B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32FC2-2652-4DDD-8FB9-0937A5369705}"/>
              </a:ext>
            </a:extLst>
          </p:cNvPr>
          <p:cNvSpPr/>
          <p:nvPr/>
        </p:nvSpPr>
        <p:spPr>
          <a:xfrm>
            <a:off x="0" y="-5302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1E2E">
                  <a:alpha val="70000"/>
                </a:srgbClr>
              </a:gs>
              <a:gs pos="100000">
                <a:srgbClr val="0F1E2E">
                  <a:alpha val="9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5461B-DCDD-4B80-B8A8-1D4149F51BCC}"/>
              </a:ext>
            </a:extLst>
          </p:cNvPr>
          <p:cNvGrpSpPr/>
          <p:nvPr/>
        </p:nvGrpSpPr>
        <p:grpSpPr>
          <a:xfrm>
            <a:off x="1157338" y="966008"/>
            <a:ext cx="9938794" cy="4915380"/>
            <a:chOff x="3638310" y="966008"/>
            <a:chExt cx="6122616" cy="49153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4EA06D-77AC-435E-8FA2-B9C6C4F35452}"/>
                </a:ext>
              </a:extLst>
            </p:cNvPr>
            <p:cNvSpPr/>
            <p:nvPr/>
          </p:nvSpPr>
          <p:spPr>
            <a:xfrm>
              <a:off x="3638310" y="966008"/>
              <a:ext cx="4915382" cy="491538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0">
                  <a:schemeClr val="accent2">
                    <a:alpha val="4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7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57D32C-5947-437B-8A65-139391E23B23}"/>
                </a:ext>
              </a:extLst>
            </p:cNvPr>
            <p:cNvSpPr/>
            <p:nvPr/>
          </p:nvSpPr>
          <p:spPr>
            <a:xfrm>
              <a:off x="4845544" y="966008"/>
              <a:ext cx="4915382" cy="491538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2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73" dirty="0"/>
            </a:p>
          </p:txBody>
        </p:sp>
      </p:grpSp>
      <p:sp>
        <p:nvSpPr>
          <p:cNvPr id="13" name="TextBox 55">
            <a:extLst>
              <a:ext uri="{FF2B5EF4-FFF2-40B4-BE49-F238E27FC236}">
                <a16:creationId xmlns:a16="http://schemas.microsoft.com/office/drawing/2014/main" id="{BB39B82B-09F7-4539-B169-F34B169DC2F5}"/>
              </a:ext>
            </a:extLst>
          </p:cNvPr>
          <p:cNvSpPr txBox="1"/>
          <p:nvPr/>
        </p:nvSpPr>
        <p:spPr>
          <a:xfrm>
            <a:off x="1" y="308902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IFSP – Ciência de Dados</a:t>
            </a:r>
            <a:endParaRPr lang="en-US" sz="6000" b="1" spc="600" dirty="0">
              <a:solidFill>
                <a:schemeClr val="accent1"/>
              </a:solidFill>
              <a:latin typeface="Playfair Display" pitchFamily="2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592E202-91EA-456F-A4B1-FAF87FFD56C9}"/>
              </a:ext>
            </a:extLst>
          </p:cNvPr>
          <p:cNvSpPr/>
          <p:nvPr/>
        </p:nvSpPr>
        <p:spPr>
          <a:xfrm>
            <a:off x="2480842" y="4104685"/>
            <a:ext cx="7230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Projeto Interdisciplinar do Segundo semestre do curso de Pós-Graduação em Ciência de Dados – IFSP</a:t>
            </a:r>
          </a:p>
          <a:p>
            <a:pPr algn="ctr">
              <a:buClr>
                <a:srgbClr val="E24848"/>
              </a:buClr>
            </a:pPr>
            <a:endParaRPr lang="en-US" sz="1200" noProof="1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buClr>
                <a:srgbClr val="E24848"/>
              </a:buClr>
            </a:pPr>
            <a:r>
              <a:rPr lang="en-US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Evandro Costa Ferreira (CP3021947)</a:t>
            </a:r>
          </a:p>
          <a:p>
            <a:pPr algn="ctr">
              <a:buClr>
                <a:srgbClr val="E24848"/>
              </a:buClr>
            </a:pPr>
            <a:r>
              <a:rPr lang="pt-BR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Jaqueline Jana da Silva (CP3021891)</a:t>
            </a:r>
          </a:p>
          <a:p>
            <a:pPr algn="ctr">
              <a:buClr>
                <a:srgbClr val="E24848"/>
              </a:buClr>
            </a:pPr>
            <a:r>
              <a:rPr lang="pt-BR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João Pedro de Oliveira Ferreira (CP3021696)</a:t>
            </a:r>
            <a:endParaRPr lang="en-US" sz="1200" noProof="1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1E4955-4ADA-6956-7874-0A77C1DD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310979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Mapa&#10;&#10;Descrição gerada automaticamente">
            <a:extLst>
              <a:ext uri="{FF2B5EF4-FFF2-40B4-BE49-F238E27FC236}">
                <a16:creationId xmlns:a16="http://schemas.microsoft.com/office/drawing/2014/main" id="{EC79994F-F9B3-4A10-7DFC-B6367CC305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r="9068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5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Base de Dados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7058014" y="79555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Objetivo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6400744" y="79555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7092724" y="1250065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objetivo é prever o valor de venda e de aluguel de imóveis localizados na cidade de São Paulo;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105D9-3E48-4451-BFFC-C392E6D70E8F}"/>
              </a:ext>
            </a:extLst>
          </p:cNvPr>
          <p:cNvSpPr txBox="1"/>
          <p:nvPr/>
        </p:nvSpPr>
        <p:spPr>
          <a:xfrm>
            <a:off x="7058014" y="221311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ACF3D-FE51-41B7-AC0F-F776946DF0FA}"/>
              </a:ext>
            </a:extLst>
          </p:cNvPr>
          <p:cNvSpPr txBox="1"/>
          <p:nvPr/>
        </p:nvSpPr>
        <p:spPr>
          <a:xfrm>
            <a:off x="6400744" y="221311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D6D-AC68-4C69-B1DD-3087CD83C165}"/>
              </a:ext>
            </a:extLst>
          </p:cNvPr>
          <p:cNvSpPr/>
          <p:nvPr/>
        </p:nvSpPr>
        <p:spPr>
          <a:xfrm>
            <a:off x="7092724" y="2667623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base possui cerca de 13 mil registros, sendo 6 mil linhas para venda e 7 mil linhas para aluguel;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11224-B407-436A-AF87-B12CA6BACB91}"/>
              </a:ext>
            </a:extLst>
          </p:cNvPr>
          <p:cNvSpPr txBox="1"/>
          <p:nvPr/>
        </p:nvSpPr>
        <p:spPr>
          <a:xfrm>
            <a:off x="7058014" y="35864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Variáveis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12C4F-D215-43FF-9AFE-00D19AE6D089}"/>
              </a:ext>
            </a:extLst>
          </p:cNvPr>
          <p:cNvSpPr txBox="1"/>
          <p:nvPr/>
        </p:nvSpPr>
        <p:spPr>
          <a:xfrm>
            <a:off x="6400744" y="35864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ADF55-C2CB-4F9E-A7DD-8951D9458E67}"/>
              </a:ext>
            </a:extLst>
          </p:cNvPr>
          <p:cNvSpPr/>
          <p:nvPr/>
        </p:nvSpPr>
        <p:spPr>
          <a:xfrm>
            <a:off x="7092724" y="4040971"/>
            <a:ext cx="3382309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base possui 15 variáveis 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são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elas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Price, Condo, Size, Rooms, Toilets, Suites, Parking, Elevator, Furnished, Swimming Pool,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New,District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Negotiation Type, Property Type, Latitude e Longitude;</a:t>
            </a:r>
          </a:p>
          <a:p>
            <a:pPr>
              <a:lnSpc>
                <a:spcPct val="12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DBFBF-76FB-493F-8CB4-F49776577E3B}"/>
              </a:ext>
            </a:extLst>
          </p:cNvPr>
          <p:cNvSpPr txBox="1"/>
          <p:nvPr/>
        </p:nvSpPr>
        <p:spPr>
          <a:xfrm>
            <a:off x="7058014" y="501567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alores nulos e duplicados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25B36-1B30-4F7E-84AC-E0E80F78E339}"/>
              </a:ext>
            </a:extLst>
          </p:cNvPr>
          <p:cNvSpPr txBox="1"/>
          <p:nvPr/>
        </p:nvSpPr>
        <p:spPr>
          <a:xfrm>
            <a:off x="6400744" y="501567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09BA0C-A636-488E-8708-C6882E6628EF}"/>
              </a:ext>
            </a:extLst>
          </p:cNvPr>
          <p:cNvSpPr/>
          <p:nvPr/>
        </p:nvSpPr>
        <p:spPr>
          <a:xfrm>
            <a:off x="7092724" y="5470185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base não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pussui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valores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nulos, porém possui registros duplicados que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serão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tratados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pelo ETL.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pt-BR" sz="45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E</a:t>
            </a:r>
            <a:r>
              <a:rPr lang="en-US" sz="45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TL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7058014" y="79555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Serviços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6400744" y="79555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7092724" y="1250065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Foram utilizados os seguintes serviços AWS: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IAM;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Glue;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Athena;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105D9-3E48-4451-BFFC-C392E6D70E8F}"/>
              </a:ext>
            </a:extLst>
          </p:cNvPr>
          <p:cNvSpPr txBox="1"/>
          <p:nvPr/>
        </p:nvSpPr>
        <p:spPr>
          <a:xfrm>
            <a:off x="7058014" y="221311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ACF3D-FE51-41B7-AC0F-F776946DF0FA}"/>
              </a:ext>
            </a:extLst>
          </p:cNvPr>
          <p:cNvSpPr txBox="1"/>
          <p:nvPr/>
        </p:nvSpPr>
        <p:spPr>
          <a:xfrm>
            <a:off x="6400744" y="221311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D6D-AC68-4C69-B1DD-3087CD83C165}"/>
              </a:ext>
            </a:extLst>
          </p:cNvPr>
          <p:cNvSpPr/>
          <p:nvPr/>
        </p:nvSpPr>
        <p:spPr>
          <a:xfrm>
            <a:off x="7092724" y="2667623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Utilizado para armazenar as bases puras, as bases processadas pelo Glue e saídas dos modelos;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11224-B407-436A-AF87-B12CA6BACB91}"/>
              </a:ext>
            </a:extLst>
          </p:cNvPr>
          <p:cNvSpPr txBox="1"/>
          <p:nvPr/>
        </p:nvSpPr>
        <p:spPr>
          <a:xfrm>
            <a:off x="7058014" y="35864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12C4F-D215-43FF-9AFE-00D19AE6D089}"/>
              </a:ext>
            </a:extLst>
          </p:cNvPr>
          <p:cNvSpPr txBox="1"/>
          <p:nvPr/>
        </p:nvSpPr>
        <p:spPr>
          <a:xfrm>
            <a:off x="6400744" y="35864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ADF55-C2CB-4F9E-A7DD-8951D9458E67}"/>
              </a:ext>
            </a:extLst>
          </p:cNvPr>
          <p:cNvSpPr/>
          <p:nvPr/>
        </p:nvSpPr>
        <p:spPr>
          <a:xfrm>
            <a:off x="7092724" y="4040971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Toda transformação de dados, utilizados na criação dos modelos, foram feitas via funcionalidades do Glue: datacatalog, crawler, visual ETL;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DBFBF-76FB-493F-8CB4-F49776577E3B}"/>
              </a:ext>
            </a:extLst>
          </p:cNvPr>
          <p:cNvSpPr txBox="1"/>
          <p:nvPr/>
        </p:nvSpPr>
        <p:spPr>
          <a:xfrm>
            <a:off x="7058014" y="501567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Sagemaker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25B36-1B30-4F7E-84AC-E0E80F78E339}"/>
              </a:ext>
            </a:extLst>
          </p:cNvPr>
          <p:cNvSpPr txBox="1"/>
          <p:nvPr/>
        </p:nvSpPr>
        <p:spPr>
          <a:xfrm>
            <a:off x="6400744" y="501567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09BA0C-A636-488E-8708-C6882E6628EF}"/>
              </a:ext>
            </a:extLst>
          </p:cNvPr>
          <p:cNvSpPr/>
          <p:nvPr/>
        </p:nvSpPr>
        <p:spPr>
          <a:xfrm>
            <a:off x="7092724" y="5470185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Utilizando o Sagemaker provisionamos uma instância EC2 para executar um notebook que desenvolvemos para treinar 3 modelos.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 descr="Diagrama&#10;&#10;Descrição gerada automaticamente">
            <a:extLst>
              <a:ext uri="{FF2B5EF4-FFF2-40B4-BE49-F238E27FC236}">
                <a16:creationId xmlns:a16="http://schemas.microsoft.com/office/drawing/2014/main" id="{AB0BC1F2-BD78-C329-9B83-B9401994B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9" y="1869667"/>
            <a:ext cx="5942242" cy="4616149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7E720993-0987-73D4-024F-D877377EA3BA}"/>
              </a:ext>
            </a:extLst>
          </p:cNvPr>
          <p:cNvSpPr/>
          <p:nvPr/>
        </p:nvSpPr>
        <p:spPr>
          <a:xfrm>
            <a:off x="8129139" y="1250065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S3;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Sagemaker;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28179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pt-BR" sz="4500" dirty="0" err="1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Glue</a:t>
            </a:r>
            <a:r>
              <a:rPr lang="pt-BR" sz="45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 Job</a:t>
            </a:r>
            <a:endParaRPr lang="en-US" sz="4500" dirty="0">
              <a:solidFill>
                <a:srgbClr val="163561"/>
              </a:solidFill>
              <a:latin typeface="Playfair Display" pitchFamily="2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7058014" y="79555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Estrutura dos Buckets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6400744" y="79555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7092724" y="1250065"/>
            <a:ext cx="3382309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Foram criados dois buckets: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Input-propriedades: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possui duas pastas em que são destinados os dados originais e processados;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Output-modelo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destinado aos outputs gerados pelo Sagemaker.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105D9-3E48-4451-BFFC-C392E6D70E8F}"/>
              </a:ext>
            </a:extLst>
          </p:cNvPr>
          <p:cNvSpPr txBox="1"/>
          <p:nvPr/>
        </p:nvSpPr>
        <p:spPr>
          <a:xfrm>
            <a:off x="7058014" y="221311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Ingestão de Dados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ACF3D-FE51-41B7-AC0F-F776946DF0FA}"/>
              </a:ext>
            </a:extLst>
          </p:cNvPr>
          <p:cNvSpPr txBox="1"/>
          <p:nvPr/>
        </p:nvSpPr>
        <p:spPr>
          <a:xfrm>
            <a:off x="6400744" y="221311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D6D-AC68-4C69-B1DD-3087CD83C165}"/>
              </a:ext>
            </a:extLst>
          </p:cNvPr>
          <p:cNvSpPr/>
          <p:nvPr/>
        </p:nvSpPr>
        <p:spPr>
          <a:xfrm>
            <a:off x="7092724" y="2667623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ingestão de dados inicialmente foi feita de maneira manual em um Bucket S3 em formato .csv;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11224-B407-436A-AF87-B12CA6BACB91}"/>
              </a:ext>
            </a:extLst>
          </p:cNvPr>
          <p:cNvSpPr txBox="1"/>
          <p:nvPr/>
        </p:nvSpPr>
        <p:spPr>
          <a:xfrm>
            <a:off x="7058014" y="35864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ransformações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12C4F-D215-43FF-9AFE-00D19AE6D089}"/>
              </a:ext>
            </a:extLst>
          </p:cNvPr>
          <p:cNvSpPr txBox="1"/>
          <p:nvPr/>
        </p:nvSpPr>
        <p:spPr>
          <a:xfrm>
            <a:off x="6400744" y="35864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ADF55-C2CB-4F9E-A7DD-8951D9458E67}"/>
              </a:ext>
            </a:extLst>
          </p:cNvPr>
          <p:cNvSpPr/>
          <p:nvPr/>
        </p:nvSpPr>
        <p:spPr>
          <a:xfrm>
            <a:off x="7092724" y="4040971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Mapeamento de regiões;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Remoção de registros duplicados;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Drop de colunas não utilizadas no modelo;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Separação em base de aluguel e venda.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3BE1329-770C-B12F-D9A0-3B394F59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" y="1864139"/>
            <a:ext cx="5029458" cy="4642089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E9C28812-AE36-3F6A-052E-76FF55ED644C}"/>
              </a:ext>
            </a:extLst>
          </p:cNvPr>
          <p:cNvSpPr txBox="1"/>
          <p:nvPr/>
        </p:nvSpPr>
        <p:spPr>
          <a:xfrm>
            <a:off x="7058014" y="501567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Armazenamento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85182C1A-BED4-B5B3-E109-022D0B959863}"/>
              </a:ext>
            </a:extLst>
          </p:cNvPr>
          <p:cNvSpPr txBox="1"/>
          <p:nvPr/>
        </p:nvSpPr>
        <p:spPr>
          <a:xfrm>
            <a:off x="6400744" y="501567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830D8C1-69DB-76A1-29D1-E86F196A6820}"/>
              </a:ext>
            </a:extLst>
          </p:cNvPr>
          <p:cNvSpPr/>
          <p:nvPr/>
        </p:nvSpPr>
        <p:spPr>
          <a:xfrm>
            <a:off x="7092724" y="5470185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 bases finais foram armazenadas em um Bucket S3 diferente da base original para não se perder histórico e rastreabilidade.</a:t>
            </a:r>
          </a:p>
        </p:txBody>
      </p:sp>
    </p:spTree>
    <p:extLst>
      <p:ext uri="{BB962C8B-B14F-4D97-AF65-F5344CB8AC3E}">
        <p14:creationId xmlns:p14="http://schemas.microsoft.com/office/powerpoint/2010/main" val="7695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0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Análise Exploratória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ABE33D3-0112-9789-6385-171769A1B1F7}"/>
              </a:ext>
            </a:extLst>
          </p:cNvPr>
          <p:cNvSpPr txBox="1"/>
          <p:nvPr/>
        </p:nvSpPr>
        <p:spPr>
          <a:xfrm>
            <a:off x="1462473" y="2322076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Preço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7271B70-CB23-E1AB-4E68-D8FA42BDA31C}"/>
              </a:ext>
            </a:extLst>
          </p:cNvPr>
          <p:cNvSpPr txBox="1"/>
          <p:nvPr/>
        </p:nvSpPr>
        <p:spPr>
          <a:xfrm>
            <a:off x="805203" y="2322077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F0B98E7-CCA1-31E6-4EDB-2C5764C0C9EA}"/>
              </a:ext>
            </a:extLst>
          </p:cNvPr>
          <p:cNvSpPr/>
          <p:nvPr/>
        </p:nvSpPr>
        <p:spPr>
          <a:xfrm>
            <a:off x="1497183" y="2776587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maioria dos imóveis que se encontram na região Oeste e Sul, possui uma média de preços, tanto aluguel quanto venda, superior as demais regiões.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2B15D469-5285-36F5-8DFB-8F2FCEEA2530}"/>
              </a:ext>
            </a:extLst>
          </p:cNvPr>
          <p:cNvSpPr txBox="1"/>
          <p:nvPr/>
        </p:nvSpPr>
        <p:spPr>
          <a:xfrm>
            <a:off x="1462473" y="373963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Valor do Condomínio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2A9F024D-FF11-948E-FFEF-0AE644769E2D}"/>
              </a:ext>
            </a:extLst>
          </p:cNvPr>
          <p:cNvSpPr txBox="1"/>
          <p:nvPr/>
        </p:nvSpPr>
        <p:spPr>
          <a:xfrm>
            <a:off x="805203" y="373963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4B8795A-CCF6-A0AC-35C0-9996B494D5F4}"/>
              </a:ext>
            </a:extLst>
          </p:cNvPr>
          <p:cNvSpPr/>
          <p:nvPr/>
        </p:nvSpPr>
        <p:spPr>
          <a:xfrm>
            <a:off x="1497183" y="4194145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 valores de condomínio nas regiões Oeste e Sul, são maiores em relação as demais regiões. O mesmo comportamento é visto no preço dos imóveis.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815E970-1663-E3FD-E45E-2650C0A51ED3}"/>
              </a:ext>
            </a:extLst>
          </p:cNvPr>
          <p:cNvSpPr txBox="1"/>
          <p:nvPr/>
        </p:nvSpPr>
        <p:spPr>
          <a:xfrm>
            <a:off x="1462473" y="511298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Tamanho do Imóvel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B4C25BF1-5ACF-C9B0-76C3-B74262B527E1}"/>
              </a:ext>
            </a:extLst>
          </p:cNvPr>
          <p:cNvSpPr txBox="1"/>
          <p:nvPr/>
        </p:nvSpPr>
        <p:spPr>
          <a:xfrm>
            <a:off x="805203" y="511298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CA42218-0397-1179-30AB-602DCE2F37BF}"/>
              </a:ext>
            </a:extLst>
          </p:cNvPr>
          <p:cNvSpPr/>
          <p:nvPr/>
        </p:nvSpPr>
        <p:spPr>
          <a:xfrm>
            <a:off x="1497183" y="5567493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Há uma relação direta entre o tamanho do imóvel e seu preço. Imóveis maiores, custam mais caro. O que já era esperado.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D4E4D2AF-14D5-1B3C-935C-C0D5A5AD1443}"/>
              </a:ext>
            </a:extLst>
          </p:cNvPr>
          <p:cNvSpPr txBox="1"/>
          <p:nvPr/>
        </p:nvSpPr>
        <p:spPr>
          <a:xfrm>
            <a:off x="7066325" y="232160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Banheiros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D6EB5477-B4E1-0671-8288-82FEEF37AC7E}"/>
              </a:ext>
            </a:extLst>
          </p:cNvPr>
          <p:cNvSpPr txBox="1"/>
          <p:nvPr/>
        </p:nvSpPr>
        <p:spPr>
          <a:xfrm>
            <a:off x="6409055" y="232160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45065A61-E36B-C46E-BE2E-FE537198F2F3}"/>
              </a:ext>
            </a:extLst>
          </p:cNvPr>
          <p:cNvSpPr/>
          <p:nvPr/>
        </p:nvSpPr>
        <p:spPr>
          <a:xfrm>
            <a:off x="7101035" y="2776111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média nas regiões centro, leste e norte estão bem próximas de 2 banheiros, mas na zona Oeste e Sul, a média está mais próximo de 3.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BB3C8C10-A2F0-6865-6D86-374D4343D6FB}"/>
              </a:ext>
            </a:extLst>
          </p:cNvPr>
          <p:cNvSpPr txBox="1"/>
          <p:nvPr/>
        </p:nvSpPr>
        <p:spPr>
          <a:xfrm>
            <a:off x="7066325" y="3739158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Mobília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062E03CE-2A47-D33A-6868-4D06DC1FE755}"/>
              </a:ext>
            </a:extLst>
          </p:cNvPr>
          <p:cNvSpPr txBox="1"/>
          <p:nvPr/>
        </p:nvSpPr>
        <p:spPr>
          <a:xfrm>
            <a:off x="6409055" y="3739159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95EAC3ED-06A0-FAAC-67A6-23ABE5E9FE9C}"/>
              </a:ext>
            </a:extLst>
          </p:cNvPr>
          <p:cNvSpPr/>
          <p:nvPr/>
        </p:nvSpPr>
        <p:spPr>
          <a:xfrm>
            <a:off x="7101035" y="4193669"/>
            <a:ext cx="3382309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 todas as regiões vemos que mais de 77% delas não estão mobiliadas;</a:t>
            </a: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ED89894E-ED77-0885-C173-3BF3302D98D7}"/>
              </a:ext>
            </a:extLst>
          </p:cNvPr>
          <p:cNvSpPr txBox="1"/>
          <p:nvPr/>
        </p:nvSpPr>
        <p:spPr>
          <a:xfrm>
            <a:off x="7066325" y="5112506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Imóvel novo ou usado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C67CA6FA-3716-0716-E82E-9E1B38D89F0C}"/>
              </a:ext>
            </a:extLst>
          </p:cNvPr>
          <p:cNvSpPr txBox="1"/>
          <p:nvPr/>
        </p:nvSpPr>
        <p:spPr>
          <a:xfrm>
            <a:off x="6409055" y="5112507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E00917A0-1643-222F-C546-835A9F6F1BB8}"/>
              </a:ext>
            </a:extLst>
          </p:cNvPr>
          <p:cNvSpPr/>
          <p:nvPr/>
        </p:nvSpPr>
        <p:spPr>
          <a:xfrm>
            <a:off x="7101035" y="5567017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 base, a grande maioria dos imóveis não são novos. Pode ser que essa informação não seja interessante para o modelo visto que há concentração em um valor.</a:t>
            </a:r>
          </a:p>
        </p:txBody>
      </p:sp>
    </p:spTree>
    <p:extLst>
      <p:ext uri="{BB962C8B-B14F-4D97-AF65-F5344CB8AC3E}">
        <p14:creationId xmlns:p14="http://schemas.microsoft.com/office/powerpoint/2010/main" val="23479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pt-BR" sz="45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Modelo</a:t>
            </a:r>
            <a:endParaRPr lang="en-US" sz="4500" dirty="0">
              <a:solidFill>
                <a:srgbClr val="163561"/>
              </a:solidFill>
              <a:latin typeface="Playfair Display" pitchFamily="2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7058014" y="79555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Regressão 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6400744" y="79555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7092724" y="1250065"/>
            <a:ext cx="3382309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modelo de regressão linear foi o que apresentou os maiores erros nas bases de aluguel e venda. Tal comportamento pode ser devido a simplicidade do modelo e pelo fato de algumas propriedades não terem necessariamente uma relação linear.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105D9-3E48-4451-BFFC-C392E6D70E8F}"/>
              </a:ext>
            </a:extLst>
          </p:cNvPr>
          <p:cNvSpPr txBox="1"/>
          <p:nvPr/>
        </p:nvSpPr>
        <p:spPr>
          <a:xfrm>
            <a:off x="7058014" y="221311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GBoost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ACF3D-FE51-41B7-AC0F-F776946DF0FA}"/>
              </a:ext>
            </a:extLst>
          </p:cNvPr>
          <p:cNvSpPr txBox="1"/>
          <p:nvPr/>
        </p:nvSpPr>
        <p:spPr>
          <a:xfrm>
            <a:off x="6400744" y="221311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D6D-AC68-4C69-B1DD-3087CD83C165}"/>
              </a:ext>
            </a:extLst>
          </p:cNvPr>
          <p:cNvSpPr/>
          <p:nvPr/>
        </p:nvSpPr>
        <p:spPr>
          <a:xfrm>
            <a:off x="7092724" y="2667623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XGBoost se mostrou eficiente na base de aluguel, porém ao compararmos a performance da base de venda no treino e no teste, vemos um perda de performance.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11224-B407-436A-AF87-B12CA6BACB91}"/>
              </a:ext>
            </a:extLst>
          </p:cNvPr>
          <p:cNvSpPr txBox="1"/>
          <p:nvPr/>
        </p:nvSpPr>
        <p:spPr>
          <a:xfrm>
            <a:off x="7058014" y="35864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LightGBM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12C4F-D215-43FF-9AFE-00D19AE6D089}"/>
              </a:ext>
            </a:extLst>
          </p:cNvPr>
          <p:cNvSpPr txBox="1"/>
          <p:nvPr/>
        </p:nvSpPr>
        <p:spPr>
          <a:xfrm>
            <a:off x="6400744" y="35864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ADF55-C2CB-4F9E-A7DD-8951D9458E67}"/>
              </a:ext>
            </a:extLst>
          </p:cNvPr>
          <p:cNvSpPr/>
          <p:nvPr/>
        </p:nvSpPr>
        <p:spPr>
          <a:xfrm>
            <a:off x="7092724" y="4040971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LGBM se mostrou mais estável em relação as diferenças de erros entre as bases de treino e teste. Como os erros foram na mesma ordem de grandeza, não consideramos que houve overfit ou underfit.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Tabela&#10;&#10;Descrição gerada automaticamente">
            <a:extLst>
              <a:ext uri="{FF2B5EF4-FFF2-40B4-BE49-F238E27FC236}">
                <a16:creationId xmlns:a16="http://schemas.microsoft.com/office/drawing/2014/main" id="{B3155B52-2E76-945A-534D-BA05EF5F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2114422"/>
            <a:ext cx="4067743" cy="96215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93FC46F-2E19-F75F-3286-E868EB6A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2" y="3082474"/>
            <a:ext cx="4610100" cy="355282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7D838C99-EBB5-B867-9D42-B42636A72FD6}"/>
              </a:ext>
            </a:extLst>
          </p:cNvPr>
          <p:cNvSpPr txBox="1">
            <a:spLocks/>
          </p:cNvSpPr>
          <p:nvPr/>
        </p:nvSpPr>
        <p:spPr>
          <a:xfrm>
            <a:off x="923421" y="6426787"/>
            <a:ext cx="1007987" cy="41702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pt-BR" sz="1500" b="1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Venda</a:t>
            </a:r>
            <a:endParaRPr lang="en-US" sz="1500" b="1" dirty="0">
              <a:solidFill>
                <a:srgbClr val="163561"/>
              </a:solidFill>
              <a:latin typeface="Playfair Display" pitchFamily="2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F65D27B-D315-F652-831A-5E6C8C4DC8BC}"/>
              </a:ext>
            </a:extLst>
          </p:cNvPr>
          <p:cNvSpPr txBox="1">
            <a:spLocks/>
          </p:cNvSpPr>
          <p:nvPr/>
        </p:nvSpPr>
        <p:spPr>
          <a:xfrm>
            <a:off x="3096172" y="6424199"/>
            <a:ext cx="1007987" cy="41702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pt-BR" sz="1500" b="1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Aluguel</a:t>
            </a:r>
            <a:endParaRPr lang="en-US" sz="1500" b="1" dirty="0">
              <a:solidFill>
                <a:srgbClr val="163561"/>
              </a:solidFill>
              <a:latin typeface="Playfair Display" pitchFamily="2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000" dirty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Conclusão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2561515" y="2930836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1904245" y="2930837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2596225" y="3385347"/>
            <a:ext cx="3382309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LightGBM se mostrou como modelo mais eficiente em prever o preço dos imóveis em aluguel e venda, não apresentando overfit ou underfit e possuiu performance melhor que a Regressão Linear e o XGBoost.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E27E59-B4CC-D216-7B34-C27B7A34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970"/>
            <a:ext cx="2400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133EC885-943F-9BB7-97EF-727E6EE15B98}"/>
              </a:ext>
            </a:extLst>
          </p:cNvPr>
          <p:cNvSpPr txBox="1"/>
          <p:nvPr/>
        </p:nvSpPr>
        <p:spPr>
          <a:xfrm>
            <a:off x="7032852" y="29303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EAADD5C-C3AE-6597-5503-5E90ADD5EA65}"/>
              </a:ext>
            </a:extLst>
          </p:cNvPr>
          <p:cNvSpPr txBox="1"/>
          <p:nvPr/>
        </p:nvSpPr>
        <p:spPr>
          <a:xfrm>
            <a:off x="6375582" y="29303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230D96D-BE34-4EDA-9660-3D79A6FB0861}"/>
              </a:ext>
            </a:extLst>
          </p:cNvPr>
          <p:cNvSpPr/>
          <p:nvPr/>
        </p:nvSpPr>
        <p:spPr>
          <a:xfrm>
            <a:off x="7067562" y="3384871"/>
            <a:ext cx="33823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ambiente Cloud Amazon AWS se mostrou eficiente e escalável em armazenar dados e realizar o ETL. Também se mostrou eficiente em oferecer um ambiente para treinamento de modelos.</a:t>
            </a:r>
          </a:p>
        </p:txBody>
      </p:sp>
    </p:spTree>
    <p:extLst>
      <p:ext uri="{BB962C8B-B14F-4D97-AF65-F5344CB8AC3E}">
        <p14:creationId xmlns:p14="http://schemas.microsoft.com/office/powerpoint/2010/main" val="81862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44546A"/>
      </a:accent2>
      <a:accent3>
        <a:srgbClr val="A5A5A5"/>
      </a:accent3>
      <a:accent4>
        <a:srgbClr val="7F7F7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733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Montserrat</vt:lpstr>
      <vt:lpstr>Open Sans</vt:lpstr>
      <vt:lpstr>Open Sans Light</vt:lpstr>
      <vt:lpstr>Playfair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Joao Pedro Oliveira</cp:lastModifiedBy>
  <cp:revision>387</cp:revision>
  <dcterms:created xsi:type="dcterms:W3CDTF">2020-04-24T16:41:34Z</dcterms:created>
  <dcterms:modified xsi:type="dcterms:W3CDTF">2023-12-07T01:16:22Z</dcterms:modified>
</cp:coreProperties>
</file>