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9" r:id="rId3"/>
    <p:sldId id="300" r:id="rId4"/>
    <p:sldId id="291" r:id="rId5"/>
    <p:sldId id="301" r:id="rId6"/>
    <p:sldId id="292" r:id="rId7"/>
    <p:sldId id="293" r:id="rId8"/>
    <p:sldId id="302" r:id="rId9"/>
    <p:sldId id="303" r:id="rId10"/>
    <p:sldId id="297" r:id="rId11"/>
    <p:sldId id="304" r:id="rId12"/>
    <p:sldId id="288" r:id="rId13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A0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86957" autoAdjust="0"/>
  </p:normalViewPr>
  <p:slideViewPr>
    <p:cSldViewPr>
      <p:cViewPr varScale="1">
        <p:scale>
          <a:sx n="65" d="100"/>
          <a:sy n="65" d="100"/>
        </p:scale>
        <p:origin x="19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EAFDE-C61B-49CD-A416-3E8853C4F8D4}" type="datetimeFigureOut">
              <a:rPr lang="fr-FR" smtClean="0"/>
              <a:pPr/>
              <a:t>18/04/2018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BEFA4-60F7-440A-B8C7-5E36C1C4B8F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6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0352E34-8627-43DC-803F-421A70D727D8}" type="datetimeFigureOut">
              <a:rPr lang="fr-FR"/>
              <a:pPr>
                <a:defRPr/>
              </a:pPr>
              <a:t>18/04/2018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B2796FF-5AFF-447B-B9FF-BE9C8C4C7B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972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Hi!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96FF-5AFF-447B-B9FF-BE9C8C4C7B38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87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96FF-5AFF-447B-B9FF-BE9C8C4C7B38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2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smtClean="0">
                <a:solidFill>
                  <a:srgbClr val="000000"/>
                </a:solidFill>
                <a:latin typeface="LMSans10-Regular"/>
              </a:rPr>
              <a:t>Main </a:t>
            </a:r>
            <a:r>
              <a:rPr lang="fr-FR" dirty="0" err="1" smtClean="0">
                <a:solidFill>
                  <a:srgbClr val="000000"/>
                </a:solidFill>
                <a:latin typeface="LMSans10-Regular"/>
              </a:rPr>
              <a:t>steps</a:t>
            </a:r>
            <a:r>
              <a:rPr lang="fr-FR" dirty="0" smtClean="0">
                <a:solidFill>
                  <a:srgbClr val="000000"/>
                </a:solidFill>
                <a:latin typeface="LMSans10-Regular"/>
              </a:rPr>
              <a:t> :</a:t>
            </a:r>
          </a:p>
          <a:p>
            <a:pPr algn="l"/>
            <a:r>
              <a:rPr lang="en-US" dirty="0" smtClean="0">
                <a:solidFill>
                  <a:srgbClr val="3333B3"/>
                </a:solidFill>
                <a:latin typeface="MSAM10"/>
              </a:rPr>
              <a:t>1)</a:t>
            </a:r>
            <a:r>
              <a:rPr lang="en-US" baseline="0" dirty="0" smtClean="0">
                <a:solidFill>
                  <a:srgbClr val="3333B3"/>
                </a:solidFill>
                <a:latin typeface="MSAM1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LMSans10-Regular"/>
              </a:rPr>
              <a:t>Open the FMU file</a:t>
            </a:r>
          </a:p>
          <a:p>
            <a:pPr algn="l"/>
            <a:r>
              <a:rPr lang="en-US" dirty="0" smtClean="0">
                <a:solidFill>
                  <a:srgbClr val="3333B3"/>
                </a:solidFill>
                <a:latin typeface="MSAM10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LMSans10-Regular"/>
              </a:rPr>
              <a:t>Find the input or output</a:t>
            </a:r>
            <a:r>
              <a:rPr lang="en-US" baseline="0" dirty="0" smtClean="0">
                <a:solidFill>
                  <a:srgbClr val="000000"/>
                </a:solidFill>
                <a:latin typeface="LMSans10-Regular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LMSans10-Regular"/>
              </a:rPr>
              <a:t>variables</a:t>
            </a:r>
          </a:p>
          <a:p>
            <a:pPr algn="l"/>
            <a:r>
              <a:rPr lang="en-US" dirty="0" smtClean="0">
                <a:solidFill>
                  <a:srgbClr val="3333B3"/>
                </a:solidFill>
                <a:latin typeface="MSAM10"/>
              </a:rPr>
              <a:t>3) </a:t>
            </a:r>
            <a:r>
              <a:rPr lang="en-US" dirty="0" smtClean="0">
                <a:solidFill>
                  <a:srgbClr val="000000"/>
                </a:solidFill>
                <a:latin typeface="LMSans10-Regular"/>
              </a:rPr>
              <a:t>Configure the input or </a:t>
            </a:r>
            <a:r>
              <a:rPr lang="fr-FR" dirty="0" smtClean="0">
                <a:solidFill>
                  <a:srgbClr val="000000"/>
                </a:solidFill>
                <a:latin typeface="LMSans10-Regular"/>
              </a:rPr>
              <a:t>output tag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LMSans10-Regular"/>
              </a:rPr>
              <a:t>Example : in the BIL100 test case, 6 input variables are selected from the more than </a:t>
            </a:r>
            <a:r>
              <a:rPr lang="fr-FR" dirty="0" smtClean="0">
                <a:solidFill>
                  <a:srgbClr val="000000"/>
                </a:solidFill>
                <a:latin typeface="LMSans10-Regular"/>
              </a:rPr>
              <a:t>2000 variables.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796FF-5AFF-447B-B9FF-BE9C8C4C7B38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7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9750" y="1844675"/>
            <a:ext cx="4032250" cy="1727200"/>
          </a:xfrm>
        </p:spPr>
        <p:txBody>
          <a:bodyPr/>
          <a:lstStyle>
            <a:lvl1pPr>
              <a:defRPr sz="3400" cap="none" smtClean="0"/>
            </a:lvl1pPr>
          </a:lstStyle>
          <a:p>
            <a:r>
              <a:rPr lang="fr-FR" smtClean="0"/>
              <a:t>Cliquez pour modifier le style du titre</a:t>
            </a:r>
          </a:p>
        </p:txBody>
      </p:sp>
      <p:sp>
        <p:nvSpPr>
          <p:cNvPr id="35843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539750" y="4508500"/>
            <a:ext cx="4032250" cy="576263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0" smtClean="0"/>
            </a:lvl1pPr>
          </a:lstStyle>
          <a:p>
            <a:r>
              <a:rPr lang="fr-FR" smtClean="0"/>
              <a:t>Cliquez pour modifier le style des sous-titres du masque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325" y="481013"/>
            <a:ext cx="1206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50" y="-11113"/>
            <a:ext cx="3465513" cy="689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>
          <a:xfrm>
            <a:off x="4572000" y="6381750"/>
            <a:ext cx="3887788" cy="1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1"/>
          </p:nvPr>
        </p:nvSpPr>
        <p:spPr>
          <a:xfrm>
            <a:off x="1331640" y="6278562"/>
            <a:ext cx="647700" cy="360363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1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 graphique</a:t>
            </a:r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8353425" cy="850900"/>
          </a:xfrm>
          <a:prstGeom prst="rect">
            <a:avLst/>
          </a:prstGeom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1268413"/>
            <a:ext cx="83534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43808" y="6381006"/>
            <a:ext cx="5615980" cy="154732"/>
          </a:xfrm>
          <a:prstGeom prst="rect">
            <a:avLst/>
          </a:prstGeom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/>
            </a:lvl1pPr>
          </a:lstStyle>
          <a:p>
            <a:r>
              <a:rPr lang="en-US" smtClean="0"/>
              <a:t>A-L. Popelin &amp; M. Baudin - SIAM-UQ Conference - april 2018</a:t>
            </a:r>
            <a:endParaRPr lang="fr-FR" dirty="0"/>
          </a:p>
        </p:txBody>
      </p:sp>
      <p:pic>
        <p:nvPicPr>
          <p:cNvPr id="1029" name="Picture 8" descr="logo_EDF_sommair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459788" y="6381006"/>
            <a:ext cx="380998" cy="153888"/>
          </a:xfrm>
          <a:prstGeom prst="rect">
            <a:avLst/>
          </a:prstGeom>
          <a:noFill/>
        </p:spPr>
        <p:txBody>
          <a:bodyPr wrap="none" lIns="36000" tIns="0" rIns="0" bIns="0"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latin typeface="+mn-lt"/>
                <a:cs typeface="+mn-cs"/>
              </a:rPr>
              <a:t>-  </a:t>
            </a:r>
            <a:fld id="{AA2C0434-5FD3-4A83-A12C-CC7297468DF7}" type="slidenum">
              <a:rPr lang="fr-FR" sz="100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73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pitchFamily="34" charset="0"/>
        </a:defRPr>
      </a:lvl9pPr>
    </p:titleStyle>
    <p:bodyStyle>
      <a:lvl1pPr marL="179388" indent="-179388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eaLnBrk="1" fontAlgn="base" hangingPunct="1">
        <a:spcBef>
          <a:spcPts val="600"/>
        </a:spcBef>
        <a:spcAft>
          <a:spcPct val="0"/>
        </a:spcAft>
        <a:buClr>
          <a:schemeClr val="bg2"/>
        </a:buClr>
        <a:buSzPct val="50000"/>
        <a:buFont typeface="Wingdings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42875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3600" indent="-107950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alamas@phimeca.com" TargetMode="External"/><Relationship Id="rId2" Type="http://schemas.openxmlformats.org/officeDocument/2006/relationships/hyperlink" Target="mailto:michael.baudin@edf.f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ulcain.ujf-grenoble.fr/logos/phimeca.jpg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lome-platform.org/contribution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1844824"/>
            <a:ext cx="5112568" cy="1295003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OpenTURNS</a:t>
            </a:r>
            <a:r>
              <a:rPr lang="en-US" sz="2400" dirty="0" smtClean="0"/>
              <a:t> UQ Software </a:t>
            </a:r>
            <a:br>
              <a:rPr lang="en-US" sz="2400" dirty="0" smtClean="0"/>
            </a:br>
            <a:r>
              <a:rPr lang="en-US" sz="2400" dirty="0" smtClean="0"/>
              <a:t>and its Graphical User interface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4077072"/>
            <a:ext cx="5112568" cy="2304256"/>
          </a:xfrm>
        </p:spPr>
        <p:txBody>
          <a:bodyPr>
            <a:normAutofit fontScale="85000" lnSpcReduction="20000"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r-FR" dirty="0" smtClean="0"/>
              <a:t>M. Baudin</a:t>
            </a:r>
            <a:r>
              <a:rPr lang="fr-FR" baseline="30000" dirty="0" smtClean="0"/>
              <a:t>1</a:t>
            </a:r>
            <a:r>
              <a:rPr lang="fr-FR" dirty="0" smtClean="0"/>
              <a:t>, A-L. Popelin</a:t>
            </a:r>
            <a:r>
              <a:rPr lang="fr-FR" baseline="30000" dirty="0"/>
              <a:t>1</a:t>
            </a:r>
            <a:r>
              <a:rPr lang="fr-FR" dirty="0" smtClean="0"/>
              <a:t>, A. Dutfoy</a:t>
            </a:r>
            <a:r>
              <a:rPr lang="fr-FR" baseline="30000" dirty="0"/>
              <a:t>1</a:t>
            </a:r>
            <a:r>
              <a:rPr lang="fr-FR" dirty="0" smtClean="0"/>
              <a:t>, A. Geay</a:t>
            </a:r>
            <a:r>
              <a:rPr lang="fr-FR" baseline="30000" dirty="0"/>
              <a:t>1</a:t>
            </a:r>
            <a:r>
              <a:rPr lang="fr-FR" dirty="0" smtClean="0"/>
              <a:t>, O. Mircescu</a:t>
            </a:r>
            <a:r>
              <a:rPr lang="fr-FR" baseline="30000" dirty="0"/>
              <a:t>1</a:t>
            </a:r>
            <a:endParaRPr lang="fr-FR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r-FR" dirty="0" smtClean="0"/>
              <a:t>A. Ladier</a:t>
            </a:r>
            <a:r>
              <a:rPr lang="fr-FR" baseline="30000" dirty="0" smtClean="0"/>
              <a:t>2</a:t>
            </a:r>
            <a:r>
              <a:rPr lang="fr-FR" dirty="0" smtClean="0"/>
              <a:t>, J. Schueller</a:t>
            </a:r>
            <a:r>
              <a:rPr lang="fr-FR" baseline="30000" dirty="0"/>
              <a:t>2</a:t>
            </a:r>
            <a:r>
              <a:rPr lang="fr-FR" dirty="0" smtClean="0"/>
              <a:t>, T. Yalamas</a:t>
            </a:r>
            <a:r>
              <a:rPr lang="fr-FR" baseline="30000" dirty="0" smtClean="0"/>
              <a:t>2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lphaUcPeriod"/>
            </a:pPr>
            <a:endParaRPr lang="fr-FR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baseline="30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100" baseline="30000" dirty="0"/>
              <a:t>1</a:t>
            </a:r>
            <a:r>
              <a:rPr lang="pt-BR" sz="1400" i="1" dirty="0" smtClean="0"/>
              <a:t>Electricité de France (EDF) - R&amp;D, Chatou, France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100" baseline="30000" dirty="0"/>
              <a:t>2</a:t>
            </a:r>
            <a:r>
              <a:rPr lang="pt-BR" sz="1400" i="1" dirty="0" smtClean="0"/>
              <a:t>Phimeca Engineering – Paris, France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1400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smtClean="0"/>
              <a:t>18th April 2018, SIAM-UQ 2018, California, USA</a:t>
            </a:r>
          </a:p>
        </p:txBody>
      </p:sp>
    </p:spTree>
    <p:extLst>
      <p:ext uri="{BB962C8B-B14F-4D97-AF65-F5344CB8AC3E}">
        <p14:creationId xmlns:p14="http://schemas.microsoft.com/office/powerpoint/2010/main" val="21797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models</a:t>
            </a:r>
            <a:r>
              <a:rPr lang="fr-FR" dirty="0" smtClean="0"/>
              <a:t>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fmi</a:t>
            </a:r>
            <a:r>
              <a:rPr lang="fr-FR" dirty="0" smtClean="0"/>
              <a:t> standard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95289" y="1268413"/>
            <a:ext cx="5112816" cy="2016571"/>
          </a:xfrm>
        </p:spPr>
        <p:txBody>
          <a:bodyPr/>
          <a:lstStyle/>
          <a:p>
            <a:r>
              <a:rPr lang="en-US" sz="1800" b="0" dirty="0" err="1"/>
              <a:t>Modelica</a:t>
            </a:r>
            <a:r>
              <a:rPr lang="en-US" sz="1800" b="0" dirty="0"/>
              <a:t> is an open language </a:t>
            </a:r>
            <a:r>
              <a:rPr lang="en-US" sz="1800" b="0" dirty="0" smtClean="0"/>
              <a:t>for </a:t>
            </a:r>
            <a:r>
              <a:rPr lang="fr-FR" sz="1800" b="0" dirty="0" err="1" smtClean="0"/>
              <a:t>programming</a:t>
            </a:r>
            <a:r>
              <a:rPr lang="fr-FR" sz="1800" b="0" dirty="0" smtClean="0"/>
              <a:t> </a:t>
            </a:r>
            <a:r>
              <a:rPr lang="fr-FR" sz="1800" b="0" dirty="0" err="1"/>
              <a:t>models</a:t>
            </a:r>
            <a:r>
              <a:rPr lang="fr-FR" sz="1800" b="0" dirty="0"/>
              <a:t> </a:t>
            </a:r>
            <a:r>
              <a:rPr lang="fr-FR" sz="1800" b="0" dirty="0" err="1"/>
              <a:t>based</a:t>
            </a:r>
            <a:r>
              <a:rPr lang="fr-FR" sz="1800" b="0" dirty="0"/>
              <a:t> </a:t>
            </a:r>
            <a:r>
              <a:rPr lang="fr-FR" sz="1800" b="0" dirty="0" smtClean="0"/>
              <a:t>on </a:t>
            </a:r>
            <a:r>
              <a:rPr lang="fr-FR" sz="1800" b="0" dirty="0" err="1" smtClean="0"/>
              <a:t>differential</a:t>
            </a:r>
            <a:r>
              <a:rPr lang="fr-FR" sz="1800" b="0" dirty="0" smtClean="0"/>
              <a:t> </a:t>
            </a:r>
            <a:r>
              <a:rPr lang="fr-FR" sz="1800" b="0" dirty="0" err="1"/>
              <a:t>algebraic</a:t>
            </a:r>
            <a:r>
              <a:rPr lang="fr-FR" sz="1800" b="0" dirty="0"/>
              <a:t> </a:t>
            </a:r>
            <a:r>
              <a:rPr lang="fr-FR" sz="1800" b="0" dirty="0" err="1"/>
              <a:t>systems</a:t>
            </a:r>
            <a:r>
              <a:rPr lang="fr-FR" sz="1800" b="0" dirty="0"/>
              <a:t> </a:t>
            </a:r>
            <a:r>
              <a:rPr lang="fr-FR" sz="1800" b="0" dirty="0" smtClean="0"/>
              <a:t>of </a:t>
            </a:r>
            <a:r>
              <a:rPr lang="fr-FR" sz="1800" b="0" dirty="0" err="1" smtClean="0"/>
              <a:t>equations</a:t>
            </a:r>
            <a:endParaRPr lang="fr-FR" sz="1800" b="0" dirty="0"/>
          </a:p>
          <a:p>
            <a:r>
              <a:rPr lang="en-US" sz="1800" b="0" dirty="0" smtClean="0"/>
              <a:t>Main </a:t>
            </a:r>
            <a:r>
              <a:rPr lang="en-US" sz="1800" b="0" dirty="0"/>
              <a:t>tools : </a:t>
            </a:r>
            <a:r>
              <a:rPr lang="en-US" sz="1800" b="0" dirty="0" err="1"/>
              <a:t>Dymola</a:t>
            </a:r>
            <a:r>
              <a:rPr lang="en-US" sz="1800" b="0" dirty="0"/>
              <a:t> (</a:t>
            </a:r>
            <a:r>
              <a:rPr lang="en-US" sz="1800" b="0" dirty="0" err="1" smtClean="0"/>
              <a:t>Dassault</a:t>
            </a:r>
            <a:r>
              <a:rPr lang="en-US" sz="1800" b="0" dirty="0" smtClean="0"/>
              <a:t> </a:t>
            </a:r>
            <a:r>
              <a:rPr lang="fr-FR" sz="1800" b="0" dirty="0" smtClean="0"/>
              <a:t>Systèmes</a:t>
            </a:r>
            <a:r>
              <a:rPr lang="fr-FR" sz="1800" b="0" dirty="0"/>
              <a:t>, </a:t>
            </a:r>
            <a:r>
              <a:rPr lang="fr-FR" sz="1800" b="0" dirty="0" err="1"/>
              <a:t>proprietary</a:t>
            </a:r>
            <a:r>
              <a:rPr lang="fr-FR" sz="1800" b="0" dirty="0"/>
              <a:t>), Open </a:t>
            </a:r>
            <a:r>
              <a:rPr lang="fr-FR" sz="1800" b="0" dirty="0" err="1" smtClean="0"/>
              <a:t>Modelica</a:t>
            </a:r>
            <a:r>
              <a:rPr lang="fr-FR" sz="1800" b="0" dirty="0" smtClean="0"/>
              <a:t> (open </a:t>
            </a:r>
            <a:r>
              <a:rPr lang="fr-FR" sz="1800" b="0" dirty="0"/>
              <a:t>s</a:t>
            </a:r>
            <a:r>
              <a:rPr lang="fr-FR" sz="1800" b="0" dirty="0" smtClean="0"/>
              <a:t>ource </a:t>
            </a:r>
            <a:r>
              <a:rPr lang="fr-FR" sz="1800" b="0" dirty="0" err="1"/>
              <a:t>Modelica</a:t>
            </a:r>
            <a:r>
              <a:rPr lang="fr-FR" sz="1800" b="0" dirty="0"/>
              <a:t> Consortium</a:t>
            </a:r>
            <a:r>
              <a:rPr lang="fr-FR" sz="1800" b="0" dirty="0" smtClean="0"/>
              <a:t>)</a:t>
            </a:r>
            <a:endParaRPr lang="fr-FR" sz="1800" b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46" y="1981045"/>
            <a:ext cx="920085" cy="10584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41" y="1125538"/>
            <a:ext cx="1598348" cy="8290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10" y="1900254"/>
            <a:ext cx="1825197" cy="610013"/>
          </a:xfrm>
          <a:prstGeom prst="rect">
            <a:avLst/>
          </a:prstGeom>
        </p:spPr>
      </p:pic>
      <p:sp>
        <p:nvSpPr>
          <p:cNvPr id="10" name="Espace réservé du contenu 4"/>
          <p:cNvSpPr txBox="1">
            <a:spLocks/>
          </p:cNvSpPr>
          <p:nvPr/>
        </p:nvSpPr>
        <p:spPr bwMode="auto">
          <a:xfrm>
            <a:off x="395288" y="3573016"/>
            <a:ext cx="432072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FMI (</a:t>
            </a:r>
            <a:r>
              <a:rPr lang="en-US" sz="1800" b="0" dirty="0" err="1" smtClean="0"/>
              <a:t>Functionnal</a:t>
            </a:r>
            <a:r>
              <a:rPr lang="en-US" sz="1800" b="0" dirty="0" smtClean="0"/>
              <a:t> Mock-up Interface) is a standard for input–output data </a:t>
            </a:r>
            <a:r>
              <a:rPr lang="fr-FR" sz="1800" b="0" dirty="0" smtClean="0"/>
              <a:t>interface for </a:t>
            </a:r>
            <a:r>
              <a:rPr lang="fr-FR" sz="1800" b="0" dirty="0" err="1" smtClean="0"/>
              <a:t>numerical</a:t>
            </a:r>
            <a:r>
              <a:rPr lang="fr-FR" sz="1800" b="0" dirty="0" smtClean="0"/>
              <a:t> model.</a:t>
            </a:r>
          </a:p>
          <a:p>
            <a:r>
              <a:rPr lang="fr-FR" sz="1800" b="0" dirty="0" smtClean="0"/>
              <a:t>a FMU file </a:t>
            </a:r>
            <a:r>
              <a:rPr lang="fr-FR" sz="1800" b="0" dirty="0" err="1" smtClean="0"/>
              <a:t>contains</a:t>
            </a:r>
            <a:r>
              <a:rPr lang="fr-FR" sz="1800" b="0" dirty="0" smtClean="0"/>
              <a:t> : a </a:t>
            </a:r>
            <a:r>
              <a:rPr lang="fr-FR" sz="1800" b="0" dirty="0" err="1" smtClean="0"/>
              <a:t>xml</a:t>
            </a:r>
            <a:r>
              <a:rPr lang="fr-FR" sz="1800" b="0" dirty="0" smtClean="0"/>
              <a:t> description, </a:t>
            </a:r>
            <a:r>
              <a:rPr lang="en-US" sz="1800" b="0" dirty="0" smtClean="0"/>
              <a:t>a binary to evaluate the model</a:t>
            </a:r>
            <a:endParaRPr lang="fr-FR" sz="1800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02556"/>
            <a:ext cx="4363865" cy="37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298" y="5800437"/>
            <a:ext cx="662806" cy="665015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and challenges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288" y="1268413"/>
            <a:ext cx="4819891" cy="4857750"/>
          </a:xfrm>
        </p:spPr>
        <p:txBody>
          <a:bodyPr/>
          <a:lstStyle/>
          <a:p>
            <a:r>
              <a:rPr lang="en-US" sz="2000" b="0" dirty="0"/>
              <a:t>A new module dedicated to random fields </a:t>
            </a:r>
            <a:r>
              <a:rPr lang="en-US" sz="2000" b="0" dirty="0" smtClean="0"/>
              <a:t>analysis</a:t>
            </a:r>
          </a:p>
          <a:p>
            <a:pPr lvl="1"/>
            <a:r>
              <a:rPr lang="en-US" sz="2000" dirty="0" smtClean="0"/>
              <a:t>Extend the methodology : more complex tools</a:t>
            </a:r>
          </a:p>
          <a:p>
            <a:pPr lvl="1"/>
            <a:r>
              <a:rPr lang="en-US" sz="2000" dirty="0"/>
              <a:t>Interface with codes that manage inputs and outputs as fields </a:t>
            </a:r>
          </a:p>
          <a:p>
            <a:pPr lvl="1"/>
            <a:r>
              <a:rPr lang="en-US" sz="2000" dirty="0" smtClean="0"/>
              <a:t>Large data </a:t>
            </a:r>
            <a:r>
              <a:rPr lang="en-US" sz="2000" dirty="0" smtClean="0"/>
              <a:t>volume : in-situ challenge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9" y="1248916"/>
            <a:ext cx="3671099" cy="27561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6" y="5538919"/>
            <a:ext cx="572167" cy="5721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13" y="5646930"/>
            <a:ext cx="741856" cy="2672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1" y="4240300"/>
            <a:ext cx="2092757" cy="16258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15" name="ZoneTexte 14"/>
          <p:cNvSpPr txBox="1"/>
          <p:nvPr/>
        </p:nvSpPr>
        <p:spPr>
          <a:xfrm>
            <a:off x="1167054" y="5689114"/>
            <a:ext cx="1340669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endParaRPr lang="fr-FR" sz="1600" dirty="0" smtClean="0">
              <a:solidFill>
                <a:schemeClr val="accent2"/>
              </a:solidFill>
            </a:endParaRPr>
          </a:p>
          <a:p>
            <a:r>
              <a:rPr lang="fr-FR" sz="2400" dirty="0" smtClean="0">
                <a:solidFill>
                  <a:schemeClr val="accent2"/>
                </a:solidFill>
              </a:rPr>
              <a:t>48To</a:t>
            </a:r>
          </a:p>
          <a:p>
            <a:endParaRPr lang="fr-FR" sz="1600" dirty="0" smtClean="0">
              <a:solidFill>
                <a:schemeClr val="accent2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52" y="4610937"/>
            <a:ext cx="1417883" cy="974179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5415331" y="4934617"/>
            <a:ext cx="78209" cy="5755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6695770" y="5369550"/>
            <a:ext cx="203889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endParaRPr lang="fr-FR" sz="1600" dirty="0" smtClean="0">
              <a:solidFill>
                <a:schemeClr val="accent2"/>
              </a:solidFill>
            </a:endParaRPr>
          </a:p>
          <a:p>
            <a:r>
              <a:rPr lang="fr-FR" sz="2400" dirty="0" smtClean="0">
                <a:solidFill>
                  <a:schemeClr val="accent2"/>
                </a:solidFill>
              </a:rPr>
              <a:t>~ </a:t>
            </a:r>
            <a:r>
              <a:rPr lang="fr-FR" sz="2400" dirty="0" smtClean="0">
                <a:solidFill>
                  <a:schemeClr val="accent2"/>
                </a:solidFill>
              </a:rPr>
              <a:t>Mo</a:t>
            </a:r>
          </a:p>
          <a:p>
            <a:endParaRPr lang="fr-FR" sz="1600" dirty="0" smtClean="0">
              <a:solidFill>
                <a:schemeClr val="accent2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5415332" y="4942719"/>
            <a:ext cx="78209" cy="5755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0" name="Rectangle 19"/>
          <p:cNvSpPr/>
          <p:nvPr/>
        </p:nvSpPr>
        <p:spPr>
          <a:xfrm>
            <a:off x="888561" y="4458537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1" name="Rectangle 20"/>
          <p:cNvSpPr/>
          <p:nvPr/>
        </p:nvSpPr>
        <p:spPr>
          <a:xfrm>
            <a:off x="886287" y="5053672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2" name="Rectangle 21"/>
          <p:cNvSpPr/>
          <p:nvPr/>
        </p:nvSpPr>
        <p:spPr>
          <a:xfrm>
            <a:off x="927234" y="5500155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3" name="Rectangle 22"/>
          <p:cNvSpPr/>
          <p:nvPr/>
        </p:nvSpPr>
        <p:spPr>
          <a:xfrm>
            <a:off x="1040961" y="4610937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4" name="Rectangle 23"/>
          <p:cNvSpPr/>
          <p:nvPr/>
        </p:nvSpPr>
        <p:spPr>
          <a:xfrm>
            <a:off x="1193361" y="4763337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5" name="Rectangle 24"/>
          <p:cNvSpPr/>
          <p:nvPr/>
        </p:nvSpPr>
        <p:spPr>
          <a:xfrm>
            <a:off x="1140241" y="4221088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6" name="Rectangle 25"/>
          <p:cNvSpPr/>
          <p:nvPr/>
        </p:nvSpPr>
        <p:spPr>
          <a:xfrm>
            <a:off x="1292641" y="4373488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7" name="Rectangle 26"/>
          <p:cNvSpPr/>
          <p:nvPr/>
        </p:nvSpPr>
        <p:spPr>
          <a:xfrm>
            <a:off x="2040689" y="5195909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8" name="Rectangle 27"/>
          <p:cNvSpPr/>
          <p:nvPr/>
        </p:nvSpPr>
        <p:spPr>
          <a:xfrm>
            <a:off x="2193089" y="5348309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9" name="Rectangle 28"/>
          <p:cNvSpPr/>
          <p:nvPr/>
        </p:nvSpPr>
        <p:spPr>
          <a:xfrm>
            <a:off x="2319841" y="4286420"/>
            <a:ext cx="53627" cy="575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4074663" y="4661382"/>
            <a:ext cx="1340669" cy="861774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Melissa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7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33073 0.06065 L 0.33477 0.06342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2" y="3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03 L 0.3293 -0.01435 L 0.33333 -0.01435 " pathEditMode="relative" rAng="0" ptsTypes="A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84" y="-5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463 L 0.33073 -0.08727 L 0.33477 -0.09097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3" y="-4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1.11111E-6 L 0.3142 0.0412 L 0.3181 0.04329 " pathEditMode="relative" rAng="0" ptsTypes="AAA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21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29779 0.02014 L 0.30144 0.02107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10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30351 0.0956 L 0.30729 0.1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5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28698 0.07431 L 0.29062 0.07778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375E-6 2.22222E-6 L 0.20625 -0.04028 L 0.20885 -0.04213 " pathEditMode="relative" rAng="0" ptsTypes="AAA">
                                      <p:cBhvr>
                                        <p:cTn id="20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-21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18971 -0.06157 L 0.19218 -0.06435 " pathEditMode="relative" rAng="0" ptsTypes="A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321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9167E-6 1.11111E-6 L 0.20352 0.09514 L 0.20638 0.09977 " pathEditMode="relative" rAng="0" ptsTypes="A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497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4.44444E-6 L 0.11667 0.0002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19 0.00185 L 0.07747 0.0020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047" y="5301208"/>
            <a:ext cx="8353425" cy="455017"/>
          </a:xfrm>
        </p:spPr>
        <p:txBody>
          <a:bodyPr/>
          <a:lstStyle/>
          <a:p>
            <a:pPr algn="ctr"/>
            <a:r>
              <a:rPr lang="fr-FR" sz="2400" i="1" cap="none" dirty="0" smtClean="0">
                <a:hlinkClick r:id="rId2"/>
              </a:rPr>
              <a:t>michael.baudin@edf.fr</a:t>
            </a:r>
            <a:r>
              <a:rPr lang="fr-FR" sz="2400" i="1" cap="none" dirty="0" smtClean="0"/>
              <a:t>	 </a:t>
            </a:r>
            <a:r>
              <a:rPr lang="fr-FR" sz="2400" i="1" cap="none" dirty="0" smtClean="0">
                <a:hlinkClick r:id="rId3"/>
              </a:rPr>
              <a:t>yalamas@phimeca.com</a:t>
            </a:r>
            <a:r>
              <a:rPr lang="fr-FR" sz="2400" i="1" cap="none" dirty="0" smtClean="0"/>
              <a:t/>
            </a:r>
            <a:br>
              <a:rPr lang="fr-FR" sz="2400" i="1" cap="none" dirty="0" smtClean="0"/>
            </a:br>
            <a:endParaRPr lang="fr-FR" sz="2400" i="1" cap="non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95536" y="2132856"/>
            <a:ext cx="8353425" cy="850900"/>
          </a:xfrm>
          <a:prstGeom prst="rect">
            <a:avLst/>
          </a:prstGeom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algn="ctr"/>
            <a:r>
              <a:rPr lang="fr-FR" sz="3600" dirty="0" err="1" smtClean="0"/>
              <a:t>Thank</a:t>
            </a:r>
            <a:r>
              <a:rPr lang="fr-FR" sz="3600" dirty="0" smtClean="0"/>
              <a:t> </a:t>
            </a:r>
            <a:r>
              <a:rPr lang="fr-FR" sz="3600" dirty="0" err="1" smtClean="0"/>
              <a:t>you</a:t>
            </a:r>
            <a:r>
              <a:rPr lang="fr-FR" sz="3600" dirty="0" smtClean="0"/>
              <a:t> for </a:t>
            </a:r>
            <a:r>
              <a:rPr lang="fr-FR" sz="3600" dirty="0" err="1" smtClean="0"/>
              <a:t>your</a:t>
            </a:r>
            <a:r>
              <a:rPr lang="fr-FR" sz="3600" dirty="0" smtClean="0"/>
              <a:t> attention</a:t>
            </a:r>
            <a:endParaRPr lang="fr-FR" sz="36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95536" y="3586212"/>
            <a:ext cx="8353425" cy="562868"/>
          </a:xfrm>
          <a:prstGeom prst="rect">
            <a:avLst/>
          </a:prstGeom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algn="ctr"/>
            <a:r>
              <a:rPr lang="fr-FR" sz="2400" cap="none" dirty="0" smtClean="0">
                <a:solidFill>
                  <a:schemeClr val="tx2"/>
                </a:solidFill>
              </a:rPr>
              <a:t>#11 </a:t>
            </a:r>
            <a:r>
              <a:rPr lang="fr-FR" sz="2400" cap="none" dirty="0" err="1" smtClean="0">
                <a:solidFill>
                  <a:schemeClr val="tx2"/>
                </a:solidFill>
              </a:rPr>
              <a:t>Users</a:t>
            </a:r>
            <a:r>
              <a:rPr lang="fr-FR" sz="2400" cap="none" dirty="0" smtClean="0">
                <a:solidFill>
                  <a:schemeClr val="tx2"/>
                </a:solidFill>
              </a:rPr>
              <a:t> Day – 15</a:t>
            </a:r>
            <a:r>
              <a:rPr lang="fr-FR" sz="2400" cap="none" baseline="30000" dirty="0" smtClean="0">
                <a:solidFill>
                  <a:schemeClr val="tx2"/>
                </a:solidFill>
              </a:rPr>
              <a:t>th</a:t>
            </a:r>
            <a:r>
              <a:rPr lang="fr-FR" sz="2400" cap="none" dirty="0" smtClean="0">
                <a:solidFill>
                  <a:schemeClr val="tx2"/>
                </a:solidFill>
              </a:rPr>
              <a:t> </a:t>
            </a:r>
            <a:r>
              <a:rPr lang="fr-FR" sz="2400" cap="none" dirty="0" err="1" smtClean="0">
                <a:solidFill>
                  <a:schemeClr val="tx2"/>
                </a:solidFill>
              </a:rPr>
              <a:t>June</a:t>
            </a:r>
            <a:r>
              <a:rPr lang="fr-FR" sz="2400" cap="none" dirty="0" smtClean="0">
                <a:solidFill>
                  <a:schemeClr val="tx2"/>
                </a:solidFill>
              </a:rPr>
              <a:t> 2018 – Saclay, France</a:t>
            </a:r>
            <a:br>
              <a:rPr lang="fr-FR" sz="2400" cap="none" dirty="0" smtClean="0">
                <a:solidFill>
                  <a:schemeClr val="tx2"/>
                </a:solidFill>
              </a:rPr>
            </a:br>
            <a:r>
              <a:rPr lang="fr-FR" sz="2400" cap="none" dirty="0" smtClean="0">
                <a:solidFill>
                  <a:schemeClr val="accent1"/>
                </a:solidFill>
              </a:rPr>
              <a:t>Come and </a:t>
            </a:r>
            <a:r>
              <a:rPr lang="fr-FR" sz="2400" cap="none" dirty="0" err="1" smtClean="0">
                <a:solidFill>
                  <a:schemeClr val="accent1"/>
                </a:solidFill>
              </a:rPr>
              <a:t>join</a:t>
            </a:r>
            <a:r>
              <a:rPr lang="fr-FR" sz="2400" cap="none" dirty="0" smtClean="0">
                <a:solidFill>
                  <a:schemeClr val="accent1"/>
                </a:solidFill>
              </a:rPr>
              <a:t> us! </a:t>
            </a:r>
            <a:r>
              <a:rPr lang="fr-FR" sz="2400" cap="none" dirty="0" smtClean="0">
                <a:solidFill>
                  <a:schemeClr val="tx2"/>
                </a:solidFill>
              </a:rPr>
              <a:t> </a:t>
            </a:r>
            <a:r>
              <a:rPr lang="fr-FR" sz="2400" cap="none" baseline="30000" dirty="0" smtClean="0">
                <a:solidFill>
                  <a:schemeClr val="tx2"/>
                </a:solidFill>
              </a:rPr>
              <a:t> </a:t>
            </a:r>
            <a:endParaRPr lang="fr-FR" sz="2400" cap="none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Industrial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- </a:t>
            </a:r>
            <a:r>
              <a:rPr lang="fr-FR" dirty="0" err="1" smtClean="0"/>
              <a:t>interests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95288" y="1196752"/>
            <a:ext cx="4714958" cy="4209678"/>
          </a:xfrm>
        </p:spPr>
        <p:txBody>
          <a:bodyPr/>
          <a:lstStyle/>
          <a:p>
            <a:r>
              <a:rPr lang="en-US" sz="2000" dirty="0"/>
              <a:t>Exploratory study : </a:t>
            </a:r>
            <a:r>
              <a:rPr lang="en-US" sz="2000" dirty="0">
                <a:solidFill>
                  <a:schemeClr val="accent1"/>
                </a:solidFill>
              </a:rPr>
              <a:t>understand a phenomena</a:t>
            </a:r>
            <a:r>
              <a:rPr lang="en-US" sz="2000" dirty="0"/>
              <a:t>, an experimental or industrial </a:t>
            </a:r>
            <a:r>
              <a:rPr lang="en-US" sz="2000" dirty="0" smtClean="0"/>
              <a:t>process</a:t>
            </a:r>
          </a:p>
          <a:p>
            <a:pPr marL="179387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000" dirty="0"/>
              <a:t>Safety study : evaluate a </a:t>
            </a:r>
            <a:r>
              <a:rPr lang="en-US" sz="2000" dirty="0" smtClean="0">
                <a:solidFill>
                  <a:schemeClr val="accent1"/>
                </a:solidFill>
              </a:rPr>
              <a:t>safety margin </a:t>
            </a:r>
            <a:r>
              <a:rPr lang="en-US" sz="2000" dirty="0" smtClean="0"/>
              <a:t>(failure probability, </a:t>
            </a:r>
            <a:r>
              <a:rPr lang="en-US" sz="2000" dirty="0"/>
              <a:t>rare events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Design study : </a:t>
            </a:r>
            <a:r>
              <a:rPr lang="en-US" sz="2000" dirty="0">
                <a:solidFill>
                  <a:schemeClr val="accent1"/>
                </a:solidFill>
              </a:rPr>
              <a:t>optimizing</a:t>
            </a:r>
            <a:r>
              <a:rPr lang="en-US" sz="2000" dirty="0"/>
              <a:t> and </a:t>
            </a:r>
            <a:r>
              <a:rPr lang="en-US" sz="2000" dirty="0" smtClean="0"/>
              <a:t>control </a:t>
            </a:r>
            <a:r>
              <a:rPr lang="en-US" sz="2000" dirty="0"/>
              <a:t>the </a:t>
            </a:r>
            <a:r>
              <a:rPr lang="en-US" sz="2000" dirty="0" smtClean="0"/>
              <a:t>performances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188226" y="1556792"/>
            <a:ext cx="34389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Environmental</a:t>
            </a:r>
            <a:r>
              <a:rPr lang="fr-FR" sz="1800" dirty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Physical </a:t>
            </a:r>
            <a:r>
              <a:rPr lang="fr-FR" sz="1800" dirty="0" err="1"/>
              <a:t>parameters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Process</a:t>
            </a:r>
            <a:r>
              <a:rPr lang="fr-FR" sz="1800" dirty="0"/>
              <a:t> </a:t>
            </a:r>
            <a:r>
              <a:rPr lang="fr-FR" sz="1800" dirty="0" err="1"/>
              <a:t>parameters</a:t>
            </a:r>
            <a:endParaRPr lang="fr-FR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5165509" y="4593902"/>
            <a:ext cx="34389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Output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Probability</a:t>
            </a:r>
            <a:r>
              <a:rPr lang="fr-FR" sz="1800" dirty="0"/>
              <a:t> of </a:t>
            </a:r>
            <a:r>
              <a:rPr lang="fr-FR" sz="1800" dirty="0" err="1"/>
              <a:t>failure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« Main » input </a:t>
            </a:r>
            <a:r>
              <a:rPr lang="fr-FR" sz="1800" dirty="0" err="1"/>
              <a:t>parameters</a:t>
            </a:r>
            <a:endParaRPr lang="fr-FR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5442451" y="3166102"/>
            <a:ext cx="293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err="1">
                <a:solidFill>
                  <a:srgbClr val="92D050"/>
                </a:solidFill>
              </a:rPr>
              <a:t>Process</a:t>
            </a:r>
            <a:r>
              <a:rPr lang="fr-FR" sz="1800" dirty="0">
                <a:solidFill>
                  <a:srgbClr val="92D050"/>
                </a:solidFill>
              </a:rPr>
              <a:t>: simulation code or </a:t>
            </a:r>
            <a:r>
              <a:rPr lang="fr-FR" sz="1800" dirty="0" err="1">
                <a:solidFill>
                  <a:srgbClr val="92D050"/>
                </a:solidFill>
              </a:rPr>
              <a:t>experiments</a:t>
            </a:r>
            <a:endParaRPr lang="fr-FR" sz="1800" dirty="0">
              <a:solidFill>
                <a:srgbClr val="92D050"/>
              </a:solidFill>
            </a:endParaRPr>
          </a:p>
        </p:txBody>
      </p:sp>
      <p:cxnSp>
        <p:nvCxnSpPr>
          <p:cNvPr id="9" name="Connecteur droit avec flèche 8"/>
          <p:cNvCxnSpPr>
            <a:stCxn id="6" idx="2"/>
          </p:cNvCxnSpPr>
          <p:nvPr/>
        </p:nvCxnSpPr>
        <p:spPr>
          <a:xfrm flipH="1">
            <a:off x="6907694" y="2480122"/>
            <a:ext cx="2" cy="741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7" idx="0"/>
          </p:cNvCxnSpPr>
          <p:nvPr/>
        </p:nvCxnSpPr>
        <p:spPr>
          <a:xfrm flipH="1">
            <a:off x="6884979" y="3812433"/>
            <a:ext cx="9980" cy="781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442451" y="1187460"/>
            <a:ext cx="293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err="1">
                <a:solidFill>
                  <a:srgbClr val="92D050"/>
                </a:solidFill>
              </a:rPr>
              <a:t>Uncertainties</a:t>
            </a:r>
            <a:endParaRPr lang="fr-FR" sz="1800" dirty="0">
              <a:solidFill>
                <a:srgbClr val="92D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88224" y="2638446"/>
            <a:ext cx="147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DOE</a:t>
            </a:r>
          </a:p>
        </p:txBody>
      </p:sp>
    </p:spTree>
    <p:extLst>
      <p:ext uri="{BB962C8B-B14F-4D97-AF65-F5344CB8AC3E}">
        <p14:creationId xmlns:p14="http://schemas.microsoft.com/office/powerpoint/2010/main" val="19587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4"/>
          <p:cNvSpPr txBox="1">
            <a:spLocks/>
          </p:cNvSpPr>
          <p:nvPr/>
        </p:nvSpPr>
        <p:spPr bwMode="auto">
          <a:xfrm>
            <a:off x="395288" y="1136908"/>
            <a:ext cx="4714958" cy="420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Exploratory study : </a:t>
            </a:r>
            <a:r>
              <a:rPr lang="en-US" sz="2000" dirty="0" smtClean="0">
                <a:solidFill>
                  <a:schemeClr val="accent1"/>
                </a:solidFill>
              </a:rPr>
              <a:t>understand a phenomena</a:t>
            </a:r>
            <a:r>
              <a:rPr lang="en-US" sz="2000" dirty="0" smtClean="0"/>
              <a:t>, an experimental or industrial process</a:t>
            </a:r>
          </a:p>
          <a:p>
            <a:pPr marL="179387" lvl="1" indent="0">
              <a:buFont typeface="Wingdings" pitchFamily="2" charset="2"/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Safety study : evaluate a </a:t>
            </a:r>
            <a:r>
              <a:rPr lang="en-US" sz="2000" dirty="0" smtClean="0">
                <a:solidFill>
                  <a:schemeClr val="accent1"/>
                </a:solidFill>
              </a:rPr>
              <a:t>safety margin </a:t>
            </a:r>
            <a:r>
              <a:rPr lang="en-US" sz="2000" dirty="0" smtClean="0"/>
              <a:t>(failure probability, rare events)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Design study : </a:t>
            </a:r>
            <a:r>
              <a:rPr lang="en-US" sz="2000" dirty="0" smtClean="0">
                <a:solidFill>
                  <a:schemeClr val="accent1"/>
                </a:solidFill>
              </a:rPr>
              <a:t>optimizing</a:t>
            </a:r>
            <a:r>
              <a:rPr lang="en-US" sz="2000" dirty="0" smtClean="0"/>
              <a:t> and control the performances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Industrial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- </a:t>
            </a:r>
            <a:r>
              <a:rPr lang="fr-FR" dirty="0" err="1" smtClean="0"/>
              <a:t>interests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434" y="4149080"/>
            <a:ext cx="1849038" cy="25502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46" y="836712"/>
            <a:ext cx="3338134" cy="1911631"/>
          </a:xfrm>
          <a:prstGeom prst="rect">
            <a:avLst/>
          </a:prstGeom>
        </p:spPr>
      </p:pic>
      <p:pic>
        <p:nvPicPr>
          <p:cNvPr id="14" name="Picture 6" descr="C:\Users\C61372\Documents\Activites2013\Projet Cooliss - 2013\Scilab Tec 2013\Cooliss Scilab Tec 2013 - Images\Aéroréfrigérant - Civau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46" y="2704653"/>
            <a:ext cx="1441161" cy="216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ce réservé du contenu 4"/>
          <p:cNvSpPr txBox="1">
            <a:spLocks/>
          </p:cNvSpPr>
          <p:nvPr/>
        </p:nvSpPr>
        <p:spPr bwMode="auto">
          <a:xfrm>
            <a:off x="395288" y="2132856"/>
            <a:ext cx="4714958" cy="4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/>
              <a:t> Hydraulic model</a:t>
            </a:r>
            <a:endParaRPr lang="en-US" sz="2000" dirty="0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 bwMode="auto">
          <a:xfrm>
            <a:off x="385416" y="5721739"/>
            <a:ext cx="4714958" cy="4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Renewable energy producible power</a:t>
            </a:r>
          </a:p>
        </p:txBody>
      </p:sp>
      <p:sp>
        <p:nvSpPr>
          <p:cNvPr id="21" name="Espace réservé du contenu 4"/>
          <p:cNvSpPr txBox="1">
            <a:spLocks/>
          </p:cNvSpPr>
          <p:nvPr/>
        </p:nvSpPr>
        <p:spPr bwMode="auto">
          <a:xfrm>
            <a:off x="395288" y="4044054"/>
            <a:ext cx="4714958" cy="4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Nuclear lifetime studies</a:t>
            </a:r>
          </a:p>
        </p:txBody>
      </p:sp>
    </p:spTree>
    <p:extLst>
      <p:ext uri="{BB962C8B-B14F-4D97-AF65-F5344CB8AC3E}">
        <p14:creationId xmlns:p14="http://schemas.microsoft.com/office/powerpoint/2010/main" val="24969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/>
          <p:cNvSpPr txBox="1">
            <a:spLocks/>
          </p:cNvSpPr>
          <p:nvPr/>
        </p:nvSpPr>
        <p:spPr bwMode="auto">
          <a:xfrm>
            <a:off x="4551390" y="2132856"/>
            <a:ext cx="441309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b="0" dirty="0" smtClean="0"/>
          </a:p>
          <a:p>
            <a:r>
              <a:rPr lang="fr-FR" sz="2000" b="0" dirty="0" smtClean="0"/>
              <a:t>4 </a:t>
            </a:r>
            <a:r>
              <a:rPr lang="fr-FR" sz="2000" b="0" dirty="0" err="1" smtClean="0"/>
              <a:t>Partners</a:t>
            </a:r>
            <a:r>
              <a:rPr lang="fr-FR" sz="2000" b="0" dirty="0" smtClean="0"/>
              <a:t> : </a:t>
            </a:r>
            <a:br>
              <a:rPr lang="fr-FR" sz="2000" b="0" dirty="0" smtClean="0"/>
            </a:br>
            <a:endParaRPr lang="fr-FR" sz="2000" b="0" dirty="0" smtClean="0"/>
          </a:p>
          <a:p>
            <a:r>
              <a:rPr lang="fr-FR" sz="2000" b="0" dirty="0" err="1" smtClean="0"/>
              <a:t>Since</a:t>
            </a:r>
            <a:r>
              <a:rPr lang="fr-FR" sz="2000" b="0" dirty="0" smtClean="0"/>
              <a:t> 2007</a:t>
            </a:r>
          </a:p>
          <a:p>
            <a:r>
              <a:rPr lang="fr-FR" sz="2000" b="0" dirty="0" smtClean="0"/>
              <a:t>LGPL licence </a:t>
            </a:r>
          </a:p>
          <a:p>
            <a:r>
              <a:rPr lang="fr-FR" sz="2000" b="0" dirty="0" smtClean="0"/>
              <a:t>Linux, Windows</a:t>
            </a:r>
          </a:p>
          <a:p>
            <a:r>
              <a:rPr lang="fr-FR" sz="2000" b="0" dirty="0" err="1" smtClean="0"/>
              <a:t>Programming</a:t>
            </a:r>
            <a:r>
              <a:rPr lang="fr-FR" sz="2000" b="0" dirty="0" smtClean="0"/>
              <a:t>:</a:t>
            </a:r>
          </a:p>
          <a:p>
            <a:pPr lvl="1"/>
            <a:r>
              <a:rPr lang="fr-FR" sz="2000" dirty="0" smtClean="0"/>
              <a:t>Python module</a:t>
            </a:r>
          </a:p>
          <a:p>
            <a:pPr lvl="1"/>
            <a:r>
              <a:rPr lang="fr-FR" sz="2000" dirty="0" smtClean="0"/>
              <a:t>C++ Library</a:t>
            </a:r>
          </a:p>
          <a:p>
            <a:endParaRPr lang="fr-FR" sz="20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OpenTURNS</a:t>
            </a:r>
            <a:r>
              <a:rPr lang="fr-FR" dirty="0"/>
              <a:t> : www.openturns.org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288" y="1268413"/>
            <a:ext cx="8641208" cy="648419"/>
          </a:xfrm>
        </p:spPr>
        <p:txBody>
          <a:bodyPr/>
          <a:lstStyle/>
          <a:p>
            <a:r>
              <a:rPr lang="fr-FR" sz="2000" b="0" dirty="0" err="1" smtClean="0"/>
              <a:t>Aims</a:t>
            </a:r>
            <a:r>
              <a:rPr lang="fr-FR" sz="2000" b="0" dirty="0" smtClean="0"/>
              <a:t> at </a:t>
            </a:r>
            <a:r>
              <a:rPr lang="fr-FR" sz="2000" b="0" dirty="0" err="1" smtClean="0"/>
              <a:t>adress</a:t>
            </a:r>
            <a:r>
              <a:rPr lang="fr-FR" sz="2000" b="0" dirty="0" smtClean="0"/>
              <a:t> a global </a:t>
            </a:r>
            <a:r>
              <a:rPr lang="fr-FR" sz="2000" b="0" dirty="0" err="1" smtClean="0"/>
              <a:t>framework</a:t>
            </a:r>
            <a:r>
              <a:rPr lang="fr-FR" sz="2000" b="0" dirty="0" smtClean="0"/>
              <a:t> : </a:t>
            </a:r>
            <a:r>
              <a:rPr lang="fr-FR" sz="2000" b="0" dirty="0" err="1" smtClean="0"/>
              <a:t>Uncertainty</a:t>
            </a:r>
            <a:r>
              <a:rPr lang="fr-FR" sz="2000" b="0" dirty="0" smtClean="0"/>
              <a:t> </a:t>
            </a:r>
            <a:r>
              <a:rPr lang="fr-FR" sz="2000" b="0" dirty="0"/>
              <a:t>quantification, </a:t>
            </a:r>
            <a:r>
              <a:rPr lang="fr-FR" sz="2000" b="0" dirty="0" err="1" smtClean="0"/>
              <a:t>uncertainty</a:t>
            </a:r>
            <a:r>
              <a:rPr lang="fr-FR" sz="2000" b="0" dirty="0" smtClean="0"/>
              <a:t> propagation</a:t>
            </a:r>
            <a:r>
              <a:rPr lang="fr-FR" sz="2000" b="0" dirty="0"/>
              <a:t>, </a:t>
            </a:r>
            <a:r>
              <a:rPr lang="fr-FR" sz="2000" b="0" dirty="0" err="1"/>
              <a:t>sensitivity</a:t>
            </a:r>
            <a:r>
              <a:rPr lang="fr-FR" sz="2000" b="0" dirty="0"/>
              <a:t> </a:t>
            </a:r>
            <a:r>
              <a:rPr lang="fr-FR" sz="2000" b="0" dirty="0" err="1"/>
              <a:t>analysis</a:t>
            </a:r>
            <a:r>
              <a:rPr lang="fr-FR" sz="2000" b="0" dirty="0"/>
              <a:t> </a:t>
            </a:r>
            <a:r>
              <a:rPr lang="fr-FR" sz="2000" b="0" dirty="0" smtClean="0"/>
              <a:t>and </a:t>
            </a:r>
            <a:r>
              <a:rPr lang="fr-FR" sz="2000" b="0" dirty="0" err="1" smtClean="0"/>
              <a:t>metamodeling</a:t>
            </a:r>
            <a:endParaRPr lang="fr-FR" sz="2000" dirty="0"/>
          </a:p>
        </p:txBody>
      </p:sp>
      <p:pic>
        <p:nvPicPr>
          <p:cNvPr id="17" name="Picture 6" descr="logo_E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44959"/>
            <a:ext cx="824593" cy="34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 descr="Afficher l'image en taille réell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27" y="2884131"/>
            <a:ext cx="1041803" cy="37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F:\OPENTURNS-partenariat\EDF-EADS-Phimeca\2014-2015\JourneeUtilisateursJuin2014\slides\src\LogoIMAC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92" y="2845751"/>
            <a:ext cx="796436" cy="58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 23" descr="logo-airbusgroup-head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28" y="2455468"/>
            <a:ext cx="1172530" cy="372073"/>
          </a:xfrm>
          <a:prstGeom prst="rect">
            <a:avLst/>
          </a:prstGeom>
          <a:solidFill>
            <a:srgbClr val="005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3067032" cy="3312368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OpenTURNS</a:t>
            </a:r>
            <a:r>
              <a:rPr lang="fr-FR" dirty="0"/>
              <a:t> : www.openturns.org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73367" y="5355069"/>
            <a:ext cx="3910602" cy="1502931"/>
          </a:xfrm>
          <a:solidFill>
            <a:schemeClr val="bg1"/>
          </a:solidFill>
        </p:spPr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? </a:t>
            </a:r>
          </a:p>
          <a:p>
            <a:pPr lvl="1"/>
            <a:r>
              <a:rPr lang="fr-FR" dirty="0" err="1" smtClean="0"/>
              <a:t>Conda</a:t>
            </a:r>
            <a:r>
              <a:rPr lang="fr-FR" dirty="0" smtClean="0"/>
              <a:t> Python package</a:t>
            </a:r>
          </a:p>
          <a:p>
            <a:pPr lvl="1"/>
            <a:r>
              <a:rPr lang="fr-FR" dirty="0" err="1" smtClean="0"/>
              <a:t>Github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in Debian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6"/>
          <a:stretch/>
        </p:blipFill>
        <p:spPr>
          <a:xfrm>
            <a:off x="755576" y="908720"/>
            <a:ext cx="7704856" cy="4446349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sp>
        <p:nvSpPr>
          <p:cNvPr id="14" name="Espace réservé du contenu 7"/>
          <p:cNvSpPr txBox="1">
            <a:spLocks/>
          </p:cNvSpPr>
          <p:nvPr/>
        </p:nvSpPr>
        <p:spPr bwMode="auto">
          <a:xfrm>
            <a:off x="4693970" y="5355068"/>
            <a:ext cx="4450029" cy="15029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Online documentation</a:t>
            </a:r>
          </a:p>
          <a:p>
            <a:r>
              <a:rPr lang="fr-FR" dirty="0" smtClean="0"/>
              <a:t>&gt; 10000 </a:t>
            </a:r>
            <a:r>
              <a:rPr lang="fr-FR" dirty="0" err="1" smtClean="0"/>
              <a:t>downloads</a:t>
            </a:r>
            <a:r>
              <a:rPr lang="fr-FR" dirty="0" smtClean="0"/>
              <a:t> in 2017</a:t>
            </a:r>
          </a:p>
          <a:p>
            <a:r>
              <a:rPr lang="fr-FR" dirty="0" smtClean="0"/>
              <a:t>Simulator : </a:t>
            </a:r>
            <a:r>
              <a:rPr lang="fr-FR" dirty="0" err="1" smtClean="0"/>
              <a:t>symbolic</a:t>
            </a:r>
            <a:r>
              <a:rPr lang="fr-FR" dirty="0" smtClean="0"/>
              <a:t>, Python, </a:t>
            </a:r>
            <a:r>
              <a:rPr lang="fr-FR" dirty="0" err="1" smtClean="0"/>
              <a:t>Salome</a:t>
            </a:r>
            <a:r>
              <a:rPr lang="fr-FR" dirty="0" smtClean="0"/>
              <a:t>, …  </a:t>
            </a:r>
          </a:p>
        </p:txBody>
      </p:sp>
    </p:spTree>
    <p:extLst>
      <p:ext uri="{BB962C8B-B14F-4D97-AF65-F5344CB8AC3E}">
        <p14:creationId xmlns:p14="http://schemas.microsoft.com/office/powerpoint/2010/main" val="35463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Bring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</a:t>
            </a:r>
            <a:r>
              <a:rPr lang="fr-FR" dirty="0" err="1"/>
              <a:t>Methodology</a:t>
            </a:r>
            <a:r>
              <a:rPr lang="fr-FR" dirty="0"/>
              <a:t> to </a:t>
            </a:r>
            <a:r>
              <a:rPr lang="fr-FR" dirty="0" err="1"/>
              <a:t>Engineers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395288" y="1379562"/>
            <a:ext cx="8353425" cy="32735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years ago</a:t>
            </a:r>
          </a:p>
          <a:p>
            <a:pPr lvl="1"/>
            <a:r>
              <a:rPr lang="en-US" dirty="0"/>
              <a:t>EDF </a:t>
            </a:r>
            <a:r>
              <a:rPr lang="en-US" dirty="0" smtClean="0"/>
              <a:t>R&amp;D </a:t>
            </a:r>
            <a:r>
              <a:rPr lang="en-US" dirty="0" smtClean="0"/>
              <a:t>wanted </a:t>
            </a:r>
            <a:r>
              <a:rPr lang="en-US" dirty="0"/>
              <a:t>to maximize the use of </a:t>
            </a:r>
            <a:r>
              <a:rPr lang="en-US" dirty="0" err="1" smtClean="0"/>
              <a:t>OpenTURNS</a:t>
            </a:r>
            <a:r>
              <a:rPr lang="en-US" dirty="0" smtClean="0"/>
              <a:t> and UQ approaches by </a:t>
            </a:r>
            <a:r>
              <a:rPr lang="en-US" dirty="0"/>
              <a:t>its engineer/researcher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develop </a:t>
            </a:r>
            <a:r>
              <a:rPr lang="en-US" dirty="0"/>
              <a:t>a GUI to </a:t>
            </a:r>
            <a:r>
              <a:rPr lang="en-US" dirty="0" smtClean="0"/>
              <a:t>ease the use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Phimeca has already developed an “</a:t>
            </a:r>
            <a:r>
              <a:rPr lang="en-US" dirty="0" err="1"/>
              <a:t>OpenTURNS</a:t>
            </a:r>
            <a:r>
              <a:rPr lang="en-US" dirty="0"/>
              <a:t> GUI” (</a:t>
            </a:r>
            <a:r>
              <a:rPr lang="en-US" dirty="0" err="1"/>
              <a:t>PhimecaSoft</a:t>
            </a:r>
            <a:r>
              <a:rPr lang="en-US" dirty="0"/>
              <a:t>®) which satisfy some needs of EDF R&amp;D but not all.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EDF R&amp;D and </a:t>
            </a:r>
            <a:r>
              <a:rPr lang="en-US" dirty="0" err="1"/>
              <a:t>Phimeca</a:t>
            </a:r>
            <a:r>
              <a:rPr lang="en-US" dirty="0"/>
              <a:t> </a:t>
            </a:r>
            <a:r>
              <a:rPr lang="en-US" dirty="0" smtClean="0"/>
              <a:t>decided </a:t>
            </a:r>
            <a:r>
              <a:rPr lang="en-US" dirty="0"/>
              <a:t>to start a specific partnership in order to develop a new GUI based on </a:t>
            </a:r>
            <a:r>
              <a:rPr lang="en-US" dirty="0" err="1" smtClean="0"/>
              <a:t>OpenTURNS</a:t>
            </a:r>
            <a:r>
              <a:rPr lang="en-US" dirty="0" smtClean="0"/>
              <a:t> </a:t>
            </a:r>
            <a:r>
              <a:rPr lang="en-US" dirty="0"/>
              <a:t>and “Salome Tools” :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Yacs</a:t>
            </a:r>
            <a:r>
              <a:rPr lang="en-US" dirty="0"/>
              <a:t>, ...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539552" y="4293096"/>
            <a:ext cx="8353425" cy="196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rmAutofit/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r>
              <a:rPr lang="en-US" dirty="0" smtClean="0"/>
              <a:t>This new OT GUI is now available on Salome website, in EDF Specific Salome version</a:t>
            </a:r>
          </a:p>
          <a:p>
            <a:pPr marL="0" indent="0" algn="ctr">
              <a:spcBef>
                <a:spcPts val="600"/>
              </a:spcBef>
              <a:buFont typeface="Wingdings" pitchFamily="2" charset="2"/>
              <a:buNone/>
            </a:pPr>
            <a:r>
              <a:rPr lang="en-US" dirty="0" smtClean="0">
                <a:hlinkClick r:id="rId2"/>
              </a:rPr>
              <a:t>http://www.salome-platform.org/contributions</a:t>
            </a:r>
            <a:endParaRPr lang="en-US" dirty="0" smtClean="0"/>
          </a:p>
          <a:p>
            <a:r>
              <a:rPr lang="en-US" dirty="0" smtClean="0"/>
              <a:t>Windows versions are only for partners : please contact us !</a:t>
            </a:r>
          </a:p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expectations </a:t>
            </a:r>
            <a:r>
              <a:rPr lang="fr-FR" dirty="0" err="1"/>
              <a:t>regarding</a:t>
            </a:r>
            <a:r>
              <a:rPr lang="fr-FR" dirty="0"/>
              <a:t> the GUI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720427"/>
          </a:xfrm>
        </p:spPr>
        <p:txBody>
          <a:bodyPr>
            <a:normAutofit/>
          </a:bodyPr>
          <a:lstStyle/>
          <a:p>
            <a:r>
              <a:rPr lang="en-US" sz="1800" b="0" dirty="0"/>
              <a:t>As easy to use as possible </a:t>
            </a:r>
            <a:r>
              <a:rPr lang="en-US" sz="1800" b="0" dirty="0" smtClean="0"/>
              <a:t>: UQ approaches spreading should not be restricted due to a problem of usability </a:t>
            </a:r>
          </a:p>
          <a:p>
            <a:pPr marL="0" indent="0">
              <a:buNone/>
            </a:pPr>
            <a:endParaRPr lang="en-US" sz="1800" b="0" dirty="0" smtClean="0"/>
          </a:p>
          <a:p>
            <a:endParaRPr lang="en-US" sz="1800" b="0" dirty="0" smtClean="0"/>
          </a:p>
          <a:p>
            <a:endParaRPr lang="en-US" sz="1800" b="0" dirty="0"/>
          </a:p>
          <a:p>
            <a:endParaRPr lang="fr-FR" sz="1800" b="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 bwMode="auto">
          <a:xfrm>
            <a:off x="395287" y="1988840"/>
            <a:ext cx="8353425" cy="53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rmAutofit/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Support the methodology : guide the user</a:t>
            </a:r>
          </a:p>
          <a:p>
            <a:endParaRPr lang="en-US" sz="1800" b="0" dirty="0" smtClean="0"/>
          </a:p>
          <a:p>
            <a:endParaRPr lang="en-US" sz="1800" b="0" dirty="0" smtClean="0"/>
          </a:p>
          <a:p>
            <a:endParaRPr lang="fr-FR" sz="1800" b="0" dirty="0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 bwMode="auto">
          <a:xfrm>
            <a:off x="391938" y="2636912"/>
            <a:ext cx="8353425" cy="19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rmAutofit/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For who? Variety of physics and codes at EDF</a:t>
            </a:r>
          </a:p>
          <a:p>
            <a:pPr lvl="1"/>
            <a:r>
              <a:rPr lang="en-US" sz="1800" dirty="0" smtClean="0"/>
              <a:t>Generic (not dedicated to a specific application)</a:t>
            </a:r>
          </a:p>
          <a:p>
            <a:pPr lvl="1"/>
            <a:r>
              <a:rPr lang="en-US" sz="1800" dirty="0" smtClean="0"/>
              <a:t>Linux : inside simulation platform SALOME (field physics : pre and post-processing tools, HPC resources access, …)</a:t>
            </a:r>
            <a:endParaRPr lang="en-US" dirty="0" smtClean="0"/>
          </a:p>
          <a:p>
            <a:pPr lvl="1"/>
            <a:r>
              <a:rPr lang="en-US" sz="1800" dirty="0" smtClean="0"/>
              <a:t>Windows : address the system-models users (e.g. </a:t>
            </a:r>
            <a:r>
              <a:rPr lang="en-US" sz="1800" dirty="0" err="1" smtClean="0"/>
              <a:t>Modelica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Trainings : symbolic formulas</a:t>
            </a:r>
            <a:endParaRPr lang="en-US" sz="1800" b="0" dirty="0" smtClean="0"/>
          </a:p>
          <a:p>
            <a:endParaRPr lang="en-US" sz="1800" b="0" dirty="0" smtClean="0"/>
          </a:p>
          <a:p>
            <a:endParaRPr lang="en-US" sz="1800" b="0" dirty="0" smtClean="0"/>
          </a:p>
          <a:p>
            <a:endParaRPr lang="fr-FR" sz="1800" b="0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 bwMode="auto">
          <a:xfrm>
            <a:off x="389466" y="4797152"/>
            <a:ext cx="8353425" cy="121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rmAutofit/>
          </a:bodyPr>
          <a:lstStyle>
            <a:lvl1pPr marL="179388" indent="-179388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itchFamily="2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079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Possibility to generate a Python script usable without the platform in an “expert” mode</a:t>
            </a:r>
          </a:p>
          <a:p>
            <a:r>
              <a:rPr lang="en-US" sz="1800" b="0" dirty="0" smtClean="0"/>
              <a:t>GUI language : English, French</a:t>
            </a:r>
          </a:p>
          <a:p>
            <a:pPr marL="0" indent="0">
              <a:buFont typeface="Wingdings" pitchFamily="2" charset="2"/>
              <a:buNone/>
            </a:pPr>
            <a:endParaRPr lang="en-US" sz="1800" b="0" dirty="0" smtClean="0"/>
          </a:p>
          <a:p>
            <a:endParaRPr lang="en-US" sz="1800" b="0" dirty="0" smtClean="0"/>
          </a:p>
          <a:p>
            <a:endParaRPr lang="en-US" sz="1800" b="0" dirty="0" smtClean="0"/>
          </a:p>
          <a:p>
            <a:endParaRPr lang="fr-FR" sz="1800" b="0" dirty="0"/>
          </a:p>
        </p:txBody>
      </p:sp>
    </p:spTree>
    <p:extLst>
      <p:ext uri="{BB962C8B-B14F-4D97-AF65-F5344CB8AC3E}">
        <p14:creationId xmlns:p14="http://schemas.microsoft.com/office/powerpoint/2010/main" val="23560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288" y="3154164"/>
            <a:ext cx="8353425" cy="850900"/>
          </a:xfrm>
        </p:spPr>
        <p:txBody>
          <a:bodyPr/>
          <a:lstStyle/>
          <a:p>
            <a:pPr algn="ctr"/>
            <a:r>
              <a:rPr lang="fr-FR" dirty="0" err="1" smtClean="0"/>
              <a:t>Demo</a:t>
            </a:r>
            <a:r>
              <a:rPr lang="fr-FR" dirty="0" smtClean="0"/>
              <a:t> time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7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289" y="1268413"/>
            <a:ext cx="4464744" cy="4857750"/>
          </a:xfrm>
        </p:spPr>
        <p:txBody>
          <a:bodyPr/>
          <a:lstStyle/>
          <a:p>
            <a:r>
              <a:rPr lang="fr-FR" sz="2000" b="0" dirty="0"/>
              <a:t>Morris </a:t>
            </a:r>
            <a:r>
              <a:rPr lang="fr-FR" sz="2000" b="0" dirty="0" err="1"/>
              <a:t>method</a:t>
            </a:r>
            <a:r>
              <a:rPr lang="fr-FR" sz="2000" b="0" dirty="0"/>
              <a:t> to </a:t>
            </a:r>
            <a:r>
              <a:rPr lang="fr-FR" sz="2000" b="0" dirty="0" smtClean="0"/>
              <a:t>select input </a:t>
            </a:r>
            <a:r>
              <a:rPr lang="fr-FR" sz="2000" b="0" dirty="0"/>
              <a:t>variables</a:t>
            </a:r>
          </a:p>
          <a:p>
            <a:r>
              <a:rPr lang="fr-FR" sz="2000" b="0" dirty="0" err="1" smtClean="0"/>
              <a:t>Improved</a:t>
            </a:r>
            <a:r>
              <a:rPr lang="fr-FR" sz="2000" b="0" dirty="0" smtClean="0"/>
              <a:t> </a:t>
            </a:r>
            <a:r>
              <a:rPr lang="fr-FR" sz="2000" b="0" dirty="0" err="1" smtClean="0"/>
              <a:t>metamodel</a:t>
            </a:r>
            <a:r>
              <a:rPr lang="fr-FR" sz="2000" b="0" dirty="0" smtClean="0"/>
              <a:t> validation</a:t>
            </a:r>
            <a:endParaRPr lang="fr-FR" sz="2000" b="0" dirty="0"/>
          </a:p>
          <a:p>
            <a:r>
              <a:rPr lang="fr-FR" sz="2000" b="0" dirty="0" err="1" smtClean="0"/>
              <a:t>Sobol</a:t>
            </a:r>
            <a:r>
              <a:rPr lang="fr-FR" sz="2000" b="0" dirty="0"/>
              <a:t>’ </a:t>
            </a:r>
            <a:r>
              <a:rPr lang="fr-FR" sz="2000" b="0" dirty="0" err="1"/>
              <a:t>sensitivity</a:t>
            </a:r>
            <a:r>
              <a:rPr lang="fr-FR" sz="2000" b="0" dirty="0"/>
              <a:t> </a:t>
            </a:r>
            <a:r>
              <a:rPr lang="fr-FR" sz="2000" b="0" dirty="0" smtClean="0"/>
              <a:t>indices have </a:t>
            </a:r>
            <a:r>
              <a:rPr lang="fr-FR" sz="2000" b="0" dirty="0"/>
              <a:t>confidence </a:t>
            </a:r>
            <a:r>
              <a:rPr lang="fr-FR" sz="2000" b="0" dirty="0" err="1"/>
              <a:t>intervals</a:t>
            </a:r>
            <a:endParaRPr lang="fr-FR" sz="2000" b="0" dirty="0"/>
          </a:p>
          <a:p>
            <a:r>
              <a:rPr lang="fr-FR" sz="2000" b="0" dirty="0" smtClean="0"/>
              <a:t>Monte </a:t>
            </a:r>
            <a:r>
              <a:rPr lang="fr-FR" sz="2000" b="0" dirty="0"/>
              <a:t>Carlo </a:t>
            </a:r>
            <a:r>
              <a:rPr lang="fr-FR" sz="2000" b="0" dirty="0" err="1" smtClean="0"/>
              <a:t>analysis</a:t>
            </a:r>
            <a:r>
              <a:rPr lang="fr-FR" sz="2000" b="0" dirty="0"/>
              <a:t> </a:t>
            </a:r>
            <a:r>
              <a:rPr lang="fr-FR" sz="2000" b="0" dirty="0" smtClean="0"/>
              <a:t>manages </a:t>
            </a:r>
            <a:r>
              <a:rPr lang="fr-FR" sz="2000" b="0" dirty="0" err="1"/>
              <a:t>failed</a:t>
            </a:r>
            <a:r>
              <a:rPr lang="fr-FR" sz="2000" b="0" dirty="0"/>
              <a:t> points</a:t>
            </a:r>
          </a:p>
          <a:p>
            <a:r>
              <a:rPr lang="fr-FR" sz="2000" b="0" dirty="0" err="1"/>
              <a:t>D</a:t>
            </a:r>
            <a:r>
              <a:rPr lang="fr-FR" sz="2000" b="0" dirty="0" err="1" smtClean="0"/>
              <a:t>ependence</a:t>
            </a:r>
            <a:r>
              <a:rPr lang="fr-FR" sz="2000" b="0" dirty="0" smtClean="0"/>
              <a:t> </a:t>
            </a:r>
            <a:r>
              <a:rPr lang="fr-FR" sz="2000" b="0" dirty="0"/>
              <a:t>(copula) </a:t>
            </a:r>
            <a:r>
              <a:rPr lang="fr-FR" sz="2000" b="0" dirty="0" smtClean="0"/>
              <a:t>: </a:t>
            </a:r>
            <a:r>
              <a:rPr lang="fr-FR" sz="2000" b="0" dirty="0" err="1" smtClean="0"/>
              <a:t>definition</a:t>
            </a:r>
            <a:r>
              <a:rPr lang="fr-FR" sz="2000" b="0" dirty="0" smtClean="0"/>
              <a:t> </a:t>
            </a:r>
            <a:r>
              <a:rPr lang="fr-FR" sz="2000" b="0" dirty="0"/>
              <a:t>and </a:t>
            </a:r>
            <a:r>
              <a:rPr lang="fr-FR" sz="2000" b="0" dirty="0" err="1"/>
              <a:t>inference</a:t>
            </a:r>
            <a:endParaRPr lang="fr-FR" sz="2000" b="0" dirty="0"/>
          </a:p>
          <a:p>
            <a:r>
              <a:rPr lang="fr-FR" sz="2000" b="0" dirty="0" err="1" smtClean="0"/>
              <a:t>Optimization</a:t>
            </a:r>
            <a:endParaRPr lang="fr-FR" sz="2000" b="0" dirty="0" smtClean="0"/>
          </a:p>
          <a:p>
            <a:r>
              <a:rPr lang="fr-FR" sz="2000" b="0" dirty="0" smtClean="0"/>
              <a:t>Link to the FMI </a:t>
            </a:r>
            <a:r>
              <a:rPr lang="fr-FR" sz="2000" b="0" dirty="0" err="1" smtClean="0"/>
              <a:t>models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A-L. Popelin &amp; M. Baudin - SIAM-UQ Conference - april 2018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4" t="11051" r="3538" b="29444"/>
          <a:stretch/>
        </p:blipFill>
        <p:spPr>
          <a:xfrm>
            <a:off x="4975922" y="105249"/>
            <a:ext cx="4075653" cy="302433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0" t="18500" r="2696" b="6951"/>
          <a:stretch/>
        </p:blipFill>
        <p:spPr>
          <a:xfrm>
            <a:off x="5651798" y="3344007"/>
            <a:ext cx="328295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F_PPT2003_Vert_clair_avec_photo_v1">
  <a:themeElements>
    <a:clrScheme name="EDF Vert clair avec photo 1">
      <a:dk1>
        <a:srgbClr val="7F7F7F"/>
      </a:dk1>
      <a:lt1>
        <a:srgbClr val="FFFFFF"/>
      </a:lt1>
      <a:dk2>
        <a:srgbClr val="509E2F"/>
      </a:dk2>
      <a:lt2>
        <a:srgbClr val="C4D600"/>
      </a:lt2>
      <a:accent1>
        <a:srgbClr val="FE5815"/>
      </a:accent1>
      <a:accent2>
        <a:srgbClr val="FFA02F"/>
      </a:accent2>
      <a:accent3>
        <a:srgbClr val="FFFFFF"/>
      </a:accent3>
      <a:accent4>
        <a:srgbClr val="6C6C6C"/>
      </a:accent4>
      <a:accent5>
        <a:srgbClr val="FEB4AA"/>
      </a:accent5>
      <a:accent6>
        <a:srgbClr val="E7912A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>
    <a:extraClrScheme>
      <a:clrScheme name="EDF Vert clair avec photo 1">
        <a:dk1>
          <a:srgbClr val="7F7F7F"/>
        </a:dk1>
        <a:lt1>
          <a:srgbClr val="FFFFFF"/>
        </a:lt1>
        <a:dk2>
          <a:srgbClr val="509E2F"/>
        </a:dk2>
        <a:lt2>
          <a:srgbClr val="C4D600"/>
        </a:lt2>
        <a:accent1>
          <a:srgbClr val="FE5815"/>
        </a:accent1>
        <a:accent2>
          <a:srgbClr val="FFA02F"/>
        </a:accent2>
        <a:accent3>
          <a:srgbClr val="FFFFFF"/>
        </a:accent3>
        <a:accent4>
          <a:srgbClr val="6C6C6C"/>
        </a:accent4>
        <a:accent5>
          <a:srgbClr val="FEB4AA"/>
        </a:accent5>
        <a:accent6>
          <a:srgbClr val="E7912A"/>
        </a:accent6>
        <a:hlink>
          <a:srgbClr val="005BBB"/>
        </a:hlink>
        <a:folHlink>
          <a:srgbClr val="001A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EDF_PPT2003_Vert_clair_avec_photo_v1</Template>
  <TotalTime>13466</TotalTime>
  <Words>791</Words>
  <Application>Microsoft Office PowerPoint</Application>
  <PresentationFormat>Affichage à l'écran (4:3)</PresentationFormat>
  <Paragraphs>130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LMSans10-Regular</vt:lpstr>
      <vt:lpstr>MSAM10</vt:lpstr>
      <vt:lpstr>Wingdings</vt:lpstr>
      <vt:lpstr>EDF_PPT2003_Vert_clair_avec_photo_v1</vt:lpstr>
      <vt:lpstr>OpenTURNS UQ Software  and its Graphical User interface</vt:lpstr>
      <vt:lpstr>Industrial Context - interests </vt:lpstr>
      <vt:lpstr>Industrial Context - interests </vt:lpstr>
      <vt:lpstr>OpenTURNS : www.openturns.org</vt:lpstr>
      <vt:lpstr>OpenTURNS : www.openturns.org</vt:lpstr>
      <vt:lpstr>Bring Uncertainty Methodology to Engineers</vt:lpstr>
      <vt:lpstr>Some expectations regarding the GUI</vt:lpstr>
      <vt:lpstr>Demo time</vt:lpstr>
      <vt:lpstr>New features</vt:lpstr>
      <vt:lpstr>System models : link using fmi standard</vt:lpstr>
      <vt:lpstr>Perspectives and challenges</vt:lpstr>
      <vt:lpstr>michael.baudin@edf.fr  yalamas@phimeca.com 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B00455</dc:creator>
  <cp:lastModifiedBy>POPELIN Anne-laure</cp:lastModifiedBy>
  <cp:revision>1378</cp:revision>
  <dcterms:created xsi:type="dcterms:W3CDTF">2013-04-04T06:12:11Z</dcterms:created>
  <dcterms:modified xsi:type="dcterms:W3CDTF">2018-04-18T18:32:14Z</dcterms:modified>
</cp:coreProperties>
</file>