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96" r:id="rId5"/>
    <p:sldId id="305" r:id="rId6"/>
    <p:sldId id="307" r:id="rId7"/>
    <p:sldId id="306" r:id="rId8"/>
    <p:sldId id="309" r:id="rId9"/>
    <p:sldId id="308" r:id="rId10"/>
    <p:sldId id="310" r:id="rId11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6E0944D-E2BD-4975-95A4-0806A5B6C3E3}">
          <p14:sldIdLst>
            <p14:sldId id="256"/>
            <p14:sldId id="296"/>
            <p14:sldId id="305"/>
            <p14:sldId id="307"/>
            <p14:sldId id="306"/>
            <p14:sldId id="309"/>
            <p14:sldId id="308"/>
            <p14:sldId id="31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PENDOLA" initials="MPE" lastIdx="34" clrIdx="0"/>
  <p:cmAuthor id="1" name="Thierry Yalamas" initials="TY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7211" autoAdjust="0"/>
  </p:normalViewPr>
  <p:slideViewPr>
    <p:cSldViewPr snapToGrid="0">
      <p:cViewPr>
        <p:scale>
          <a:sx n="60" d="100"/>
          <a:sy n="60" d="100"/>
        </p:scale>
        <p:origin x="-109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6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60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6354"/>
          </a:xfrm>
          <a:prstGeom prst="rect">
            <a:avLst/>
          </a:prstGeom>
        </p:spPr>
        <p:txBody>
          <a:bodyPr anchor="ctr" anchorCtr="0"/>
          <a:lstStyle>
            <a:lvl1pPr marL="180000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8784000" cy="5267535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900"/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6354"/>
          </a:xfrm>
          <a:prstGeom prst="rect">
            <a:avLst/>
          </a:prstGeom>
        </p:spPr>
        <p:txBody>
          <a:bodyPr anchor="ctr" anchorCtr="0"/>
          <a:lstStyle>
            <a:lvl1pPr marL="180000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8784000" cy="5267535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900"/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7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Arial" pitchFamily="34" charset="0"/>
                <a:cs typeface="Arial" pitchFamily="34" charset="0"/>
              </a:rPr>
              <a:t>PP-01-G</a:t>
            </a:r>
            <a:endParaRPr lang="fr-FR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5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0" y="746125"/>
            <a:ext cx="9144000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739858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2439859" y="6495733"/>
            <a:ext cx="4264283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3442" y="6490003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16" y="6255645"/>
            <a:ext cx="165857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4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0" y="746125"/>
            <a:ext cx="9144000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739858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2439859" y="6495733"/>
            <a:ext cx="4264283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3442" y="6490003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16" y="6255645"/>
            <a:ext cx="165857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9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4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OpenTURNS</a:t>
            </a: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dirty="0" err="1" smtClean="0"/>
              <a:t>User’s</a:t>
            </a:r>
            <a:r>
              <a:rPr lang="fr-FR" dirty="0" smtClean="0"/>
              <a:t> </a:t>
            </a:r>
            <a:r>
              <a:rPr lang="fr-FR" dirty="0" smtClean="0"/>
              <a:t>Day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Thierry YALAMAS</a:t>
            </a:r>
          </a:p>
          <a:p>
            <a:r>
              <a:rPr lang="fr-FR" dirty="0" smtClean="0"/>
              <a:t>Dir</a:t>
            </a:r>
            <a:r>
              <a:rPr lang="fr-FR" dirty="0" smtClean="0"/>
              <a:t>ecteur -</a:t>
            </a:r>
            <a:r>
              <a:rPr lang="fr-FR" dirty="0" smtClean="0"/>
              <a:t> </a:t>
            </a:r>
            <a:r>
              <a:rPr lang="fr-FR" dirty="0" smtClean="0"/>
              <a:t>Associé</a:t>
            </a:r>
          </a:p>
          <a:p>
            <a:r>
              <a:rPr lang="fr-FR" dirty="0" smtClean="0"/>
              <a:t>21 Juin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1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User's Day - 21/06/2016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60363" y="900113"/>
            <a:ext cx="8783637" cy="537527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Motivations historiques: fiabilité des structures</a:t>
            </a:r>
            <a:endParaRPr lang="fr-FR" dirty="0"/>
          </a:p>
          <a:p>
            <a:endParaRPr lang="fr-FR" sz="1400" dirty="0" smtClean="0"/>
          </a:p>
          <a:p>
            <a:r>
              <a:rPr lang="fr-FR" dirty="0" smtClean="0"/>
              <a:t>De la fiabilité aux incertitudes</a:t>
            </a:r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 smtClean="0"/>
              <a:t>Et maintenant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1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Fiabilité des structures (2001 – 2008)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Couplage mécano-probabiliste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550" y="1432200"/>
            <a:ext cx="6117016" cy="3474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Espace réservé du texte 2"/>
          <p:cNvSpPr txBox="1">
            <a:spLocks/>
          </p:cNvSpPr>
          <p:nvPr/>
        </p:nvSpPr>
        <p:spPr>
          <a:xfrm>
            <a:off x="360000" y="5077861"/>
            <a:ext cx="8784000" cy="151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Développements tirés par </a:t>
            </a:r>
            <a:r>
              <a:rPr lang="fr-FR" dirty="0" smtClean="0"/>
              <a:t>des besoins industriels clairs </a:t>
            </a:r>
            <a:r>
              <a:rPr lang="fr-FR" dirty="0" smtClean="0"/>
              <a:t>pour les domaines à fort enjeu de sûreté (nucléaire, armement)</a:t>
            </a:r>
          </a:p>
          <a:p>
            <a:pPr lvl="1"/>
            <a:r>
              <a:rPr lang="fr-FR" dirty="0" smtClean="0"/>
              <a:t>Justifier par le calcul la tenue d’équipements clés avec des probabilités de défaillance très faibles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Fiabilité des structures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941614" y="1196632"/>
            <a:ext cx="3181350" cy="2193925"/>
            <a:chOff x="3787" y="2929"/>
            <a:chExt cx="1428" cy="1056"/>
          </a:xfrm>
        </p:grpSpPr>
        <p:pic>
          <p:nvPicPr>
            <p:cNvPr id="8" name="Picture 5" descr="Cuve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2929"/>
              <a:ext cx="717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57" y="3294"/>
              <a:ext cx="158" cy="3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787" y="3019"/>
              <a:ext cx="606" cy="877"/>
              <a:chOff x="3787" y="3019"/>
              <a:chExt cx="606" cy="877"/>
            </a:xfrm>
          </p:grpSpPr>
          <p:pic>
            <p:nvPicPr>
              <p:cNvPr id="11" name="Picture 8" descr="Defaut_Circonf_JS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7" y="3036"/>
                <a:ext cx="606" cy="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878" y="3019"/>
                <a:ext cx="237" cy="13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03" y="4240924"/>
            <a:ext cx="3784834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82" y="1126076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2007 V178 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8" b="24158"/>
          <a:stretch>
            <a:fillRect/>
          </a:stretch>
        </p:blipFill>
        <p:spPr bwMode="auto">
          <a:xfrm>
            <a:off x="854185" y="3513138"/>
            <a:ext cx="283210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L’ingénierie des incertitudes (2008 – 2013)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220432" y="1218141"/>
            <a:ext cx="2727480" cy="1053660"/>
            <a:chOff x="2285" y="799"/>
            <a:chExt cx="1620" cy="775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285" y="799"/>
              <a:ext cx="1620" cy="72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17" y="830"/>
              <a:ext cx="47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buClr>
                  <a:srgbClr val="333399"/>
                </a:buClr>
                <a:buSzPct val="100000"/>
                <a:buFont typeface="DejaVu Sans" pitchFamily="34" charset="2"/>
                <a:buNone/>
              </a:pPr>
              <a:r>
                <a:rPr lang="fr-FR" b="1">
                  <a:solidFill>
                    <a:srgbClr val="333399"/>
                  </a:solidFill>
                </a:rPr>
                <a:t>Étape A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845" y="1122"/>
              <a:ext cx="501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buClr>
                  <a:srgbClr val="000000"/>
                </a:buClr>
                <a:buSzPct val="100000"/>
                <a:buFont typeface="DejaVu Sans" pitchFamily="34" charset="2"/>
                <a:buNone/>
              </a:pPr>
              <a:r>
                <a:rPr lang="fr-FR" sz="1400">
                  <a:solidFill>
                    <a:srgbClr val="000000"/>
                  </a:solidFill>
                </a:rPr>
                <a:t>Modèle(s)</a:t>
              </a:r>
            </a:p>
            <a:p>
              <a:pPr algn="ctr" eaLnBrk="1" hangingPunct="1">
                <a:lnSpc>
                  <a:spcPct val="125000"/>
                </a:lnSpc>
                <a:buClr>
                  <a:srgbClr val="000000"/>
                </a:buClr>
                <a:buSzPct val="100000"/>
                <a:buFont typeface="DejaVu Sans" pitchFamily="34" charset="2"/>
                <a:buNone/>
              </a:pPr>
              <a:r>
                <a:rPr lang="fr-FR" sz="1400">
                  <a:solidFill>
                    <a:srgbClr val="000000"/>
                  </a:solidFill>
                </a:rPr>
                <a:t>Critère(s)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554632" y="2700061"/>
            <a:ext cx="2060764" cy="1109401"/>
            <a:chOff x="2488" y="1887"/>
            <a:chExt cx="1224" cy="816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488" y="1887"/>
              <a:ext cx="1224" cy="816"/>
            </a:xfrm>
            <a:prstGeom prst="roundRect">
              <a:avLst>
                <a:gd name="adj" fmla="val 16667"/>
              </a:avLst>
            </a:prstGeom>
            <a:solidFill>
              <a:srgbClr val="AED1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506" y="1910"/>
              <a:ext cx="118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buClr>
                  <a:srgbClr val="000000"/>
                </a:buClr>
                <a:buSzPct val="100000"/>
                <a:buFont typeface="DejaVu Sans" pitchFamily="34" charset="2"/>
                <a:buNone/>
              </a:pPr>
              <a:r>
                <a:rPr lang="fr-FR" sz="1400">
                  <a:solidFill>
                    <a:srgbClr val="000000"/>
                  </a:solidFill>
                </a:rPr>
                <a:t>Modèle physique</a:t>
              </a:r>
            </a:p>
          </p:txBody>
        </p:sp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" y="2137"/>
              <a:ext cx="336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19681" y="1218141"/>
            <a:ext cx="2727480" cy="2589962"/>
            <a:chOff x="567" y="799"/>
            <a:chExt cx="1620" cy="1905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657" y="1888"/>
              <a:ext cx="1224" cy="816"/>
              <a:chOff x="657" y="1888"/>
              <a:chExt cx="1224" cy="816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>
                <a:off x="657" y="1888"/>
                <a:ext cx="1224" cy="816"/>
              </a:xfrm>
              <a:prstGeom prst="roundRect">
                <a:avLst>
                  <a:gd name="adj" fmla="val 16667"/>
                </a:avLst>
              </a:prstGeom>
              <a:solidFill>
                <a:srgbClr val="AED1F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1" name="Group 14"/>
              <p:cNvGrpSpPr>
                <a:grpSpLocks/>
              </p:cNvGrpSpPr>
              <p:nvPr/>
            </p:nvGrpSpPr>
            <p:grpSpPr bwMode="auto">
              <a:xfrm>
                <a:off x="855" y="2069"/>
                <a:ext cx="709" cy="563"/>
                <a:chOff x="855" y="2069"/>
                <a:chExt cx="709" cy="563"/>
              </a:xfrm>
            </p:grpSpPr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878" y="2069"/>
                  <a:ext cx="1" cy="56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" name="Freeform 16"/>
                <p:cNvSpPr>
                  <a:spLocks noChangeArrowheads="1"/>
                </p:cNvSpPr>
                <p:nvPr/>
              </p:nvSpPr>
              <p:spPr bwMode="auto">
                <a:xfrm>
                  <a:off x="860" y="2069"/>
                  <a:ext cx="37" cy="54"/>
                </a:xfrm>
                <a:custGeom>
                  <a:avLst/>
                  <a:gdLst>
                    <a:gd name="T0" fmla="*/ 37 w 37"/>
                    <a:gd name="T1" fmla="*/ 54 h 54"/>
                    <a:gd name="T2" fmla="*/ 18 w 37"/>
                    <a:gd name="T3" fmla="*/ 0 h 54"/>
                    <a:gd name="T4" fmla="*/ 0 w 37"/>
                    <a:gd name="T5" fmla="*/ 54 h 54"/>
                    <a:gd name="T6" fmla="*/ 37 w 37"/>
                    <a:gd name="T7" fmla="*/ 54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" h="54">
                      <a:moveTo>
                        <a:pt x="37" y="54"/>
                      </a:move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3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55" y="2602"/>
                  <a:ext cx="710" cy="6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6" name="Freeform 18"/>
                <p:cNvSpPr>
                  <a:spLocks noChangeArrowheads="1"/>
                </p:cNvSpPr>
                <p:nvPr/>
              </p:nvSpPr>
              <p:spPr bwMode="auto">
                <a:xfrm>
                  <a:off x="1511" y="2585"/>
                  <a:ext cx="54" cy="36"/>
                </a:xfrm>
                <a:custGeom>
                  <a:avLst/>
                  <a:gdLst>
                    <a:gd name="T0" fmla="*/ 0 w 54"/>
                    <a:gd name="T1" fmla="*/ 0 h 36"/>
                    <a:gd name="T2" fmla="*/ 54 w 54"/>
                    <a:gd name="T3" fmla="*/ 19 h 36"/>
                    <a:gd name="T4" fmla="*/ 0 w 54"/>
                    <a:gd name="T5" fmla="*/ 36 h 36"/>
                    <a:gd name="T6" fmla="*/ 0 w 54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36">
                      <a:moveTo>
                        <a:pt x="0" y="0"/>
                      </a:moveTo>
                      <a:lnTo>
                        <a:pt x="54" y="19"/>
                      </a:lnTo>
                      <a:lnTo>
                        <a:pt x="0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7" name="Freeform 19"/>
                <p:cNvSpPr>
                  <a:spLocks noChangeArrowheads="1"/>
                </p:cNvSpPr>
                <p:nvPr/>
              </p:nvSpPr>
              <p:spPr bwMode="auto">
                <a:xfrm>
                  <a:off x="1015" y="2129"/>
                  <a:ext cx="439" cy="477"/>
                </a:xfrm>
                <a:custGeom>
                  <a:avLst/>
                  <a:gdLst>
                    <a:gd name="T0" fmla="*/ 433 w 439"/>
                    <a:gd name="T1" fmla="*/ 460 h 477"/>
                    <a:gd name="T2" fmla="*/ 407 w 439"/>
                    <a:gd name="T3" fmla="*/ 458 h 477"/>
                    <a:gd name="T4" fmla="*/ 384 w 439"/>
                    <a:gd name="T5" fmla="*/ 454 h 477"/>
                    <a:gd name="T6" fmla="*/ 359 w 439"/>
                    <a:gd name="T7" fmla="*/ 452 h 477"/>
                    <a:gd name="T8" fmla="*/ 345 w 439"/>
                    <a:gd name="T9" fmla="*/ 449 h 477"/>
                    <a:gd name="T10" fmla="*/ 326 w 439"/>
                    <a:gd name="T11" fmla="*/ 447 h 477"/>
                    <a:gd name="T12" fmla="*/ 313 w 439"/>
                    <a:gd name="T13" fmla="*/ 443 h 477"/>
                    <a:gd name="T14" fmla="*/ 300 w 439"/>
                    <a:gd name="T15" fmla="*/ 441 h 477"/>
                    <a:gd name="T16" fmla="*/ 290 w 439"/>
                    <a:gd name="T17" fmla="*/ 439 h 477"/>
                    <a:gd name="T18" fmla="*/ 279 w 439"/>
                    <a:gd name="T19" fmla="*/ 435 h 477"/>
                    <a:gd name="T20" fmla="*/ 265 w 439"/>
                    <a:gd name="T21" fmla="*/ 431 h 477"/>
                    <a:gd name="T22" fmla="*/ 246 w 439"/>
                    <a:gd name="T23" fmla="*/ 424 h 477"/>
                    <a:gd name="T24" fmla="*/ 229 w 439"/>
                    <a:gd name="T25" fmla="*/ 416 h 477"/>
                    <a:gd name="T26" fmla="*/ 212 w 439"/>
                    <a:gd name="T27" fmla="*/ 405 h 477"/>
                    <a:gd name="T28" fmla="*/ 200 w 439"/>
                    <a:gd name="T29" fmla="*/ 395 h 477"/>
                    <a:gd name="T30" fmla="*/ 189 w 439"/>
                    <a:gd name="T31" fmla="*/ 382 h 477"/>
                    <a:gd name="T32" fmla="*/ 164 w 439"/>
                    <a:gd name="T33" fmla="*/ 351 h 477"/>
                    <a:gd name="T34" fmla="*/ 158 w 439"/>
                    <a:gd name="T35" fmla="*/ 338 h 477"/>
                    <a:gd name="T36" fmla="*/ 132 w 439"/>
                    <a:gd name="T37" fmla="*/ 282 h 477"/>
                    <a:gd name="T38" fmla="*/ 113 w 439"/>
                    <a:gd name="T39" fmla="*/ 238 h 477"/>
                    <a:gd name="T40" fmla="*/ 97 w 439"/>
                    <a:gd name="T41" fmla="*/ 191 h 477"/>
                    <a:gd name="T42" fmla="*/ 88 w 439"/>
                    <a:gd name="T43" fmla="*/ 164 h 477"/>
                    <a:gd name="T44" fmla="*/ 78 w 439"/>
                    <a:gd name="T45" fmla="*/ 137 h 477"/>
                    <a:gd name="T46" fmla="*/ 71 w 439"/>
                    <a:gd name="T47" fmla="*/ 112 h 477"/>
                    <a:gd name="T48" fmla="*/ 59 w 439"/>
                    <a:gd name="T49" fmla="*/ 82 h 477"/>
                    <a:gd name="T50" fmla="*/ 50 w 439"/>
                    <a:gd name="T51" fmla="*/ 51 h 477"/>
                    <a:gd name="T52" fmla="*/ 36 w 439"/>
                    <a:gd name="T53" fmla="*/ 26 h 477"/>
                    <a:gd name="T54" fmla="*/ 32 w 439"/>
                    <a:gd name="T55" fmla="*/ 17 h 477"/>
                    <a:gd name="T56" fmla="*/ 23 w 439"/>
                    <a:gd name="T57" fmla="*/ 5 h 477"/>
                    <a:gd name="T58" fmla="*/ 13 w 439"/>
                    <a:gd name="T59" fmla="*/ 3 h 477"/>
                    <a:gd name="T60" fmla="*/ 0 w 439"/>
                    <a:gd name="T61" fmla="*/ 1 h 477"/>
                    <a:gd name="T62" fmla="*/ 4 w 439"/>
                    <a:gd name="T63" fmla="*/ 17 h 477"/>
                    <a:gd name="T64" fmla="*/ 9 w 439"/>
                    <a:gd name="T65" fmla="*/ 15 h 477"/>
                    <a:gd name="T66" fmla="*/ 9 w 439"/>
                    <a:gd name="T67" fmla="*/ 17 h 477"/>
                    <a:gd name="T68" fmla="*/ 13 w 439"/>
                    <a:gd name="T69" fmla="*/ 19 h 477"/>
                    <a:gd name="T70" fmla="*/ 17 w 439"/>
                    <a:gd name="T71" fmla="*/ 26 h 477"/>
                    <a:gd name="T72" fmla="*/ 25 w 439"/>
                    <a:gd name="T73" fmla="*/ 34 h 477"/>
                    <a:gd name="T74" fmla="*/ 34 w 439"/>
                    <a:gd name="T75" fmla="*/ 59 h 477"/>
                    <a:gd name="T76" fmla="*/ 44 w 439"/>
                    <a:gd name="T77" fmla="*/ 89 h 477"/>
                    <a:gd name="T78" fmla="*/ 55 w 439"/>
                    <a:gd name="T79" fmla="*/ 116 h 477"/>
                    <a:gd name="T80" fmla="*/ 63 w 439"/>
                    <a:gd name="T81" fmla="*/ 141 h 477"/>
                    <a:gd name="T82" fmla="*/ 72 w 439"/>
                    <a:gd name="T83" fmla="*/ 168 h 477"/>
                    <a:gd name="T84" fmla="*/ 82 w 439"/>
                    <a:gd name="T85" fmla="*/ 194 h 477"/>
                    <a:gd name="T86" fmla="*/ 97 w 439"/>
                    <a:gd name="T87" fmla="*/ 242 h 477"/>
                    <a:gd name="T88" fmla="*/ 116 w 439"/>
                    <a:gd name="T89" fmla="*/ 290 h 477"/>
                    <a:gd name="T90" fmla="*/ 143 w 439"/>
                    <a:gd name="T91" fmla="*/ 345 h 477"/>
                    <a:gd name="T92" fmla="*/ 153 w 439"/>
                    <a:gd name="T93" fmla="*/ 359 h 477"/>
                    <a:gd name="T94" fmla="*/ 177 w 439"/>
                    <a:gd name="T95" fmla="*/ 393 h 477"/>
                    <a:gd name="T96" fmla="*/ 189 w 439"/>
                    <a:gd name="T97" fmla="*/ 407 h 477"/>
                    <a:gd name="T98" fmla="*/ 204 w 439"/>
                    <a:gd name="T99" fmla="*/ 416 h 477"/>
                    <a:gd name="T100" fmla="*/ 221 w 439"/>
                    <a:gd name="T101" fmla="*/ 428 h 477"/>
                    <a:gd name="T102" fmla="*/ 239 w 439"/>
                    <a:gd name="T103" fmla="*/ 439 h 477"/>
                    <a:gd name="T104" fmla="*/ 258 w 439"/>
                    <a:gd name="T105" fmla="*/ 447 h 477"/>
                    <a:gd name="T106" fmla="*/ 271 w 439"/>
                    <a:gd name="T107" fmla="*/ 450 h 477"/>
                    <a:gd name="T108" fmla="*/ 286 w 439"/>
                    <a:gd name="T109" fmla="*/ 454 h 477"/>
                    <a:gd name="T110" fmla="*/ 300 w 439"/>
                    <a:gd name="T111" fmla="*/ 456 h 477"/>
                    <a:gd name="T112" fmla="*/ 313 w 439"/>
                    <a:gd name="T113" fmla="*/ 460 h 477"/>
                    <a:gd name="T114" fmla="*/ 328 w 439"/>
                    <a:gd name="T115" fmla="*/ 462 h 477"/>
                    <a:gd name="T116" fmla="*/ 345 w 439"/>
                    <a:gd name="T117" fmla="*/ 466 h 477"/>
                    <a:gd name="T118" fmla="*/ 365 w 439"/>
                    <a:gd name="T119" fmla="*/ 468 h 477"/>
                    <a:gd name="T120" fmla="*/ 384 w 439"/>
                    <a:gd name="T121" fmla="*/ 471 h 477"/>
                    <a:gd name="T122" fmla="*/ 412 w 439"/>
                    <a:gd name="T123" fmla="*/ 473 h 477"/>
                    <a:gd name="T124" fmla="*/ 435 w 439"/>
                    <a:gd name="T125" fmla="*/ 477 h 477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439" h="477">
                      <a:moveTo>
                        <a:pt x="437" y="462"/>
                      </a:moveTo>
                      <a:lnTo>
                        <a:pt x="439" y="462"/>
                      </a:lnTo>
                      <a:lnTo>
                        <a:pt x="433" y="460"/>
                      </a:lnTo>
                      <a:lnTo>
                        <a:pt x="420" y="460"/>
                      </a:lnTo>
                      <a:lnTo>
                        <a:pt x="416" y="458"/>
                      </a:lnTo>
                      <a:lnTo>
                        <a:pt x="407" y="458"/>
                      </a:lnTo>
                      <a:lnTo>
                        <a:pt x="401" y="456"/>
                      </a:lnTo>
                      <a:lnTo>
                        <a:pt x="387" y="456"/>
                      </a:lnTo>
                      <a:lnTo>
                        <a:pt x="384" y="454"/>
                      </a:lnTo>
                      <a:lnTo>
                        <a:pt x="374" y="454"/>
                      </a:lnTo>
                      <a:lnTo>
                        <a:pt x="368" y="452"/>
                      </a:lnTo>
                      <a:lnTo>
                        <a:pt x="359" y="452"/>
                      </a:lnTo>
                      <a:lnTo>
                        <a:pt x="355" y="450"/>
                      </a:lnTo>
                      <a:lnTo>
                        <a:pt x="349" y="450"/>
                      </a:lnTo>
                      <a:lnTo>
                        <a:pt x="345" y="449"/>
                      </a:lnTo>
                      <a:lnTo>
                        <a:pt x="336" y="449"/>
                      </a:lnTo>
                      <a:lnTo>
                        <a:pt x="332" y="447"/>
                      </a:lnTo>
                      <a:lnTo>
                        <a:pt x="326" y="447"/>
                      </a:lnTo>
                      <a:lnTo>
                        <a:pt x="323" y="445"/>
                      </a:lnTo>
                      <a:lnTo>
                        <a:pt x="317" y="445"/>
                      </a:lnTo>
                      <a:lnTo>
                        <a:pt x="313" y="443"/>
                      </a:lnTo>
                      <a:lnTo>
                        <a:pt x="309" y="443"/>
                      </a:lnTo>
                      <a:lnTo>
                        <a:pt x="303" y="441"/>
                      </a:lnTo>
                      <a:lnTo>
                        <a:pt x="300" y="441"/>
                      </a:lnTo>
                      <a:lnTo>
                        <a:pt x="294" y="439"/>
                      </a:lnTo>
                      <a:lnTo>
                        <a:pt x="288" y="439"/>
                      </a:lnTo>
                      <a:lnTo>
                        <a:pt x="290" y="439"/>
                      </a:lnTo>
                      <a:lnTo>
                        <a:pt x="284" y="437"/>
                      </a:lnTo>
                      <a:lnTo>
                        <a:pt x="281" y="437"/>
                      </a:lnTo>
                      <a:lnTo>
                        <a:pt x="279" y="435"/>
                      </a:lnTo>
                      <a:lnTo>
                        <a:pt x="271" y="433"/>
                      </a:lnTo>
                      <a:lnTo>
                        <a:pt x="267" y="433"/>
                      </a:lnTo>
                      <a:lnTo>
                        <a:pt x="265" y="431"/>
                      </a:lnTo>
                      <a:lnTo>
                        <a:pt x="260" y="429"/>
                      </a:lnTo>
                      <a:lnTo>
                        <a:pt x="252" y="426"/>
                      </a:lnTo>
                      <a:lnTo>
                        <a:pt x="246" y="424"/>
                      </a:lnTo>
                      <a:lnTo>
                        <a:pt x="239" y="420"/>
                      </a:lnTo>
                      <a:lnTo>
                        <a:pt x="233" y="420"/>
                      </a:lnTo>
                      <a:lnTo>
                        <a:pt x="229" y="416"/>
                      </a:lnTo>
                      <a:lnTo>
                        <a:pt x="221" y="412"/>
                      </a:lnTo>
                      <a:lnTo>
                        <a:pt x="218" y="408"/>
                      </a:lnTo>
                      <a:lnTo>
                        <a:pt x="212" y="405"/>
                      </a:lnTo>
                      <a:lnTo>
                        <a:pt x="208" y="403"/>
                      </a:lnTo>
                      <a:lnTo>
                        <a:pt x="206" y="399"/>
                      </a:lnTo>
                      <a:lnTo>
                        <a:pt x="200" y="395"/>
                      </a:lnTo>
                      <a:lnTo>
                        <a:pt x="197" y="391"/>
                      </a:lnTo>
                      <a:lnTo>
                        <a:pt x="193" y="385"/>
                      </a:lnTo>
                      <a:lnTo>
                        <a:pt x="189" y="382"/>
                      </a:lnTo>
                      <a:lnTo>
                        <a:pt x="185" y="376"/>
                      </a:lnTo>
                      <a:lnTo>
                        <a:pt x="179" y="372"/>
                      </a:lnTo>
                      <a:lnTo>
                        <a:pt x="164" y="351"/>
                      </a:lnTo>
                      <a:lnTo>
                        <a:pt x="160" y="343"/>
                      </a:lnTo>
                      <a:lnTo>
                        <a:pt x="156" y="338"/>
                      </a:lnTo>
                      <a:lnTo>
                        <a:pt x="158" y="338"/>
                      </a:lnTo>
                      <a:lnTo>
                        <a:pt x="139" y="300"/>
                      </a:lnTo>
                      <a:lnTo>
                        <a:pt x="135" y="290"/>
                      </a:lnTo>
                      <a:lnTo>
                        <a:pt x="132" y="282"/>
                      </a:lnTo>
                      <a:lnTo>
                        <a:pt x="124" y="263"/>
                      </a:lnTo>
                      <a:lnTo>
                        <a:pt x="120" y="256"/>
                      </a:lnTo>
                      <a:lnTo>
                        <a:pt x="113" y="238"/>
                      </a:lnTo>
                      <a:lnTo>
                        <a:pt x="111" y="229"/>
                      </a:lnTo>
                      <a:lnTo>
                        <a:pt x="99" y="200"/>
                      </a:lnTo>
                      <a:lnTo>
                        <a:pt x="97" y="191"/>
                      </a:lnTo>
                      <a:lnTo>
                        <a:pt x="93" y="181"/>
                      </a:lnTo>
                      <a:lnTo>
                        <a:pt x="90" y="173"/>
                      </a:lnTo>
                      <a:lnTo>
                        <a:pt x="88" y="164"/>
                      </a:lnTo>
                      <a:lnTo>
                        <a:pt x="84" y="154"/>
                      </a:lnTo>
                      <a:lnTo>
                        <a:pt x="82" y="147"/>
                      </a:lnTo>
                      <a:lnTo>
                        <a:pt x="78" y="137"/>
                      </a:lnTo>
                      <a:lnTo>
                        <a:pt x="76" y="129"/>
                      </a:lnTo>
                      <a:lnTo>
                        <a:pt x="72" y="120"/>
                      </a:lnTo>
                      <a:lnTo>
                        <a:pt x="71" y="112"/>
                      </a:lnTo>
                      <a:lnTo>
                        <a:pt x="67" y="105"/>
                      </a:lnTo>
                      <a:lnTo>
                        <a:pt x="63" y="87"/>
                      </a:lnTo>
                      <a:lnTo>
                        <a:pt x="59" y="82"/>
                      </a:lnTo>
                      <a:lnTo>
                        <a:pt x="57" y="76"/>
                      </a:lnTo>
                      <a:lnTo>
                        <a:pt x="55" y="70"/>
                      </a:lnTo>
                      <a:lnTo>
                        <a:pt x="50" y="51"/>
                      </a:lnTo>
                      <a:lnTo>
                        <a:pt x="48" y="47"/>
                      </a:lnTo>
                      <a:lnTo>
                        <a:pt x="46" y="42"/>
                      </a:lnTo>
                      <a:lnTo>
                        <a:pt x="36" y="26"/>
                      </a:lnTo>
                      <a:lnTo>
                        <a:pt x="34" y="24"/>
                      </a:lnTo>
                      <a:lnTo>
                        <a:pt x="32" y="21"/>
                      </a:lnTo>
                      <a:lnTo>
                        <a:pt x="32" y="17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3" y="5"/>
                      </a:lnTo>
                      <a:lnTo>
                        <a:pt x="21" y="5"/>
                      </a:lnTo>
                      <a:lnTo>
                        <a:pt x="17" y="1"/>
                      </a:lnTo>
                      <a:lnTo>
                        <a:pt x="13" y="3"/>
                      </a:lnTo>
                      <a:lnTo>
                        <a:pt x="13" y="1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4" y="17"/>
                      </a:lnTo>
                      <a:lnTo>
                        <a:pt x="2" y="17"/>
                      </a:lnTo>
                      <a:lnTo>
                        <a:pt x="8" y="17"/>
                      </a:lnTo>
                      <a:lnTo>
                        <a:pt x="9" y="15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9" y="17"/>
                      </a:lnTo>
                      <a:lnTo>
                        <a:pt x="13" y="21"/>
                      </a:lnTo>
                      <a:lnTo>
                        <a:pt x="15" y="21"/>
                      </a:lnTo>
                      <a:lnTo>
                        <a:pt x="13" y="19"/>
                      </a:lnTo>
                      <a:lnTo>
                        <a:pt x="13" y="21"/>
                      </a:lnTo>
                      <a:lnTo>
                        <a:pt x="17" y="24"/>
                      </a:lnTo>
                      <a:lnTo>
                        <a:pt x="17" y="26"/>
                      </a:lnTo>
                      <a:lnTo>
                        <a:pt x="21" y="28"/>
                      </a:lnTo>
                      <a:lnTo>
                        <a:pt x="23" y="32"/>
                      </a:lnTo>
                      <a:lnTo>
                        <a:pt x="25" y="34"/>
                      </a:lnTo>
                      <a:lnTo>
                        <a:pt x="30" y="49"/>
                      </a:lnTo>
                      <a:lnTo>
                        <a:pt x="32" y="55"/>
                      </a:lnTo>
                      <a:lnTo>
                        <a:pt x="34" y="59"/>
                      </a:lnTo>
                      <a:lnTo>
                        <a:pt x="40" y="74"/>
                      </a:lnTo>
                      <a:lnTo>
                        <a:pt x="42" y="80"/>
                      </a:lnTo>
                      <a:lnTo>
                        <a:pt x="44" y="89"/>
                      </a:lnTo>
                      <a:lnTo>
                        <a:pt x="48" y="95"/>
                      </a:lnTo>
                      <a:lnTo>
                        <a:pt x="51" y="108"/>
                      </a:lnTo>
                      <a:lnTo>
                        <a:pt x="55" y="116"/>
                      </a:lnTo>
                      <a:lnTo>
                        <a:pt x="57" y="124"/>
                      </a:lnTo>
                      <a:lnTo>
                        <a:pt x="61" y="133"/>
                      </a:lnTo>
                      <a:lnTo>
                        <a:pt x="63" y="141"/>
                      </a:lnTo>
                      <a:lnTo>
                        <a:pt x="67" y="150"/>
                      </a:lnTo>
                      <a:lnTo>
                        <a:pt x="69" y="158"/>
                      </a:lnTo>
                      <a:lnTo>
                        <a:pt x="72" y="168"/>
                      </a:lnTo>
                      <a:lnTo>
                        <a:pt x="74" y="177"/>
                      </a:lnTo>
                      <a:lnTo>
                        <a:pt x="78" y="189"/>
                      </a:lnTo>
                      <a:lnTo>
                        <a:pt x="82" y="194"/>
                      </a:lnTo>
                      <a:lnTo>
                        <a:pt x="84" y="204"/>
                      </a:lnTo>
                      <a:lnTo>
                        <a:pt x="95" y="233"/>
                      </a:lnTo>
                      <a:lnTo>
                        <a:pt x="97" y="242"/>
                      </a:lnTo>
                      <a:lnTo>
                        <a:pt x="105" y="263"/>
                      </a:lnTo>
                      <a:lnTo>
                        <a:pt x="109" y="271"/>
                      </a:lnTo>
                      <a:lnTo>
                        <a:pt x="116" y="290"/>
                      </a:lnTo>
                      <a:lnTo>
                        <a:pt x="120" y="298"/>
                      </a:lnTo>
                      <a:lnTo>
                        <a:pt x="124" y="307"/>
                      </a:lnTo>
                      <a:lnTo>
                        <a:pt x="143" y="345"/>
                      </a:lnTo>
                      <a:lnTo>
                        <a:pt x="145" y="345"/>
                      </a:lnTo>
                      <a:lnTo>
                        <a:pt x="149" y="351"/>
                      </a:lnTo>
                      <a:lnTo>
                        <a:pt x="153" y="359"/>
                      </a:lnTo>
                      <a:lnTo>
                        <a:pt x="168" y="384"/>
                      </a:lnTo>
                      <a:lnTo>
                        <a:pt x="174" y="387"/>
                      </a:lnTo>
                      <a:lnTo>
                        <a:pt x="177" y="393"/>
                      </a:lnTo>
                      <a:lnTo>
                        <a:pt x="181" y="397"/>
                      </a:lnTo>
                      <a:lnTo>
                        <a:pt x="185" y="403"/>
                      </a:lnTo>
                      <a:lnTo>
                        <a:pt x="189" y="407"/>
                      </a:lnTo>
                      <a:lnTo>
                        <a:pt x="195" y="410"/>
                      </a:lnTo>
                      <a:lnTo>
                        <a:pt x="200" y="414"/>
                      </a:lnTo>
                      <a:lnTo>
                        <a:pt x="204" y="416"/>
                      </a:lnTo>
                      <a:lnTo>
                        <a:pt x="206" y="420"/>
                      </a:lnTo>
                      <a:lnTo>
                        <a:pt x="214" y="424"/>
                      </a:lnTo>
                      <a:lnTo>
                        <a:pt x="221" y="428"/>
                      </a:lnTo>
                      <a:lnTo>
                        <a:pt x="225" y="431"/>
                      </a:lnTo>
                      <a:lnTo>
                        <a:pt x="231" y="435"/>
                      </a:lnTo>
                      <a:lnTo>
                        <a:pt x="239" y="439"/>
                      </a:lnTo>
                      <a:lnTo>
                        <a:pt x="244" y="441"/>
                      </a:lnTo>
                      <a:lnTo>
                        <a:pt x="252" y="445"/>
                      </a:lnTo>
                      <a:lnTo>
                        <a:pt x="258" y="447"/>
                      </a:lnTo>
                      <a:lnTo>
                        <a:pt x="263" y="449"/>
                      </a:lnTo>
                      <a:lnTo>
                        <a:pt x="267" y="449"/>
                      </a:lnTo>
                      <a:lnTo>
                        <a:pt x="271" y="450"/>
                      </a:lnTo>
                      <a:lnTo>
                        <a:pt x="277" y="452"/>
                      </a:lnTo>
                      <a:lnTo>
                        <a:pt x="281" y="452"/>
                      </a:lnTo>
                      <a:lnTo>
                        <a:pt x="286" y="454"/>
                      </a:lnTo>
                      <a:lnTo>
                        <a:pt x="290" y="454"/>
                      </a:lnTo>
                      <a:lnTo>
                        <a:pt x="296" y="456"/>
                      </a:lnTo>
                      <a:lnTo>
                        <a:pt x="300" y="456"/>
                      </a:lnTo>
                      <a:lnTo>
                        <a:pt x="305" y="458"/>
                      </a:lnTo>
                      <a:lnTo>
                        <a:pt x="309" y="458"/>
                      </a:lnTo>
                      <a:lnTo>
                        <a:pt x="313" y="460"/>
                      </a:lnTo>
                      <a:lnTo>
                        <a:pt x="319" y="460"/>
                      </a:lnTo>
                      <a:lnTo>
                        <a:pt x="323" y="462"/>
                      </a:lnTo>
                      <a:lnTo>
                        <a:pt x="328" y="462"/>
                      </a:lnTo>
                      <a:lnTo>
                        <a:pt x="332" y="464"/>
                      </a:lnTo>
                      <a:lnTo>
                        <a:pt x="342" y="464"/>
                      </a:lnTo>
                      <a:lnTo>
                        <a:pt x="345" y="466"/>
                      </a:lnTo>
                      <a:lnTo>
                        <a:pt x="351" y="466"/>
                      </a:lnTo>
                      <a:lnTo>
                        <a:pt x="355" y="468"/>
                      </a:lnTo>
                      <a:lnTo>
                        <a:pt x="365" y="468"/>
                      </a:lnTo>
                      <a:lnTo>
                        <a:pt x="370" y="470"/>
                      </a:lnTo>
                      <a:lnTo>
                        <a:pt x="380" y="470"/>
                      </a:lnTo>
                      <a:lnTo>
                        <a:pt x="384" y="471"/>
                      </a:lnTo>
                      <a:lnTo>
                        <a:pt x="397" y="471"/>
                      </a:lnTo>
                      <a:lnTo>
                        <a:pt x="403" y="473"/>
                      </a:lnTo>
                      <a:lnTo>
                        <a:pt x="412" y="473"/>
                      </a:lnTo>
                      <a:lnTo>
                        <a:pt x="416" y="475"/>
                      </a:lnTo>
                      <a:lnTo>
                        <a:pt x="429" y="475"/>
                      </a:lnTo>
                      <a:lnTo>
                        <a:pt x="435" y="477"/>
                      </a:lnTo>
                      <a:lnTo>
                        <a:pt x="437" y="477"/>
                      </a:lnTo>
                      <a:lnTo>
                        <a:pt x="437" y="4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8" name="Freeform 20"/>
                <p:cNvSpPr>
                  <a:spLocks noChangeArrowheads="1"/>
                </p:cNvSpPr>
                <p:nvPr/>
              </p:nvSpPr>
              <p:spPr bwMode="auto">
                <a:xfrm>
                  <a:off x="900" y="2130"/>
                  <a:ext cx="124" cy="478"/>
                </a:xfrm>
                <a:custGeom>
                  <a:avLst/>
                  <a:gdLst>
                    <a:gd name="T0" fmla="*/ 16 w 124"/>
                    <a:gd name="T1" fmla="*/ 476 h 478"/>
                    <a:gd name="T2" fmla="*/ 21 w 124"/>
                    <a:gd name="T3" fmla="*/ 434 h 478"/>
                    <a:gd name="T4" fmla="*/ 27 w 124"/>
                    <a:gd name="T5" fmla="*/ 404 h 478"/>
                    <a:gd name="T6" fmla="*/ 31 w 124"/>
                    <a:gd name="T7" fmla="*/ 375 h 478"/>
                    <a:gd name="T8" fmla="*/ 37 w 124"/>
                    <a:gd name="T9" fmla="*/ 346 h 478"/>
                    <a:gd name="T10" fmla="*/ 44 w 124"/>
                    <a:gd name="T11" fmla="*/ 306 h 478"/>
                    <a:gd name="T12" fmla="*/ 56 w 124"/>
                    <a:gd name="T13" fmla="*/ 239 h 478"/>
                    <a:gd name="T14" fmla="*/ 60 w 124"/>
                    <a:gd name="T15" fmla="*/ 214 h 478"/>
                    <a:gd name="T16" fmla="*/ 71 w 124"/>
                    <a:gd name="T17" fmla="*/ 159 h 478"/>
                    <a:gd name="T18" fmla="*/ 81 w 124"/>
                    <a:gd name="T19" fmla="*/ 109 h 478"/>
                    <a:gd name="T20" fmla="*/ 88 w 124"/>
                    <a:gd name="T21" fmla="*/ 79 h 478"/>
                    <a:gd name="T22" fmla="*/ 90 w 124"/>
                    <a:gd name="T23" fmla="*/ 65 h 478"/>
                    <a:gd name="T24" fmla="*/ 96 w 124"/>
                    <a:gd name="T25" fmla="*/ 52 h 478"/>
                    <a:gd name="T26" fmla="*/ 100 w 124"/>
                    <a:gd name="T27" fmla="*/ 41 h 478"/>
                    <a:gd name="T28" fmla="*/ 102 w 124"/>
                    <a:gd name="T29" fmla="*/ 31 h 478"/>
                    <a:gd name="T30" fmla="*/ 105 w 124"/>
                    <a:gd name="T31" fmla="*/ 25 h 478"/>
                    <a:gd name="T32" fmla="*/ 109 w 124"/>
                    <a:gd name="T33" fmla="*/ 20 h 478"/>
                    <a:gd name="T34" fmla="*/ 115 w 124"/>
                    <a:gd name="T35" fmla="*/ 16 h 478"/>
                    <a:gd name="T36" fmla="*/ 123 w 124"/>
                    <a:gd name="T37" fmla="*/ 16 h 478"/>
                    <a:gd name="T38" fmla="*/ 124 w 124"/>
                    <a:gd name="T39" fmla="*/ 0 h 478"/>
                    <a:gd name="T40" fmla="*/ 103 w 124"/>
                    <a:gd name="T41" fmla="*/ 2 h 478"/>
                    <a:gd name="T42" fmla="*/ 103 w 124"/>
                    <a:gd name="T43" fmla="*/ 2 h 478"/>
                    <a:gd name="T44" fmla="*/ 94 w 124"/>
                    <a:gd name="T45" fmla="*/ 14 h 478"/>
                    <a:gd name="T46" fmla="*/ 90 w 124"/>
                    <a:gd name="T47" fmla="*/ 23 h 478"/>
                    <a:gd name="T48" fmla="*/ 84 w 124"/>
                    <a:gd name="T49" fmla="*/ 37 h 478"/>
                    <a:gd name="T50" fmla="*/ 81 w 124"/>
                    <a:gd name="T51" fmla="*/ 44 h 478"/>
                    <a:gd name="T52" fmla="*/ 75 w 124"/>
                    <a:gd name="T53" fmla="*/ 62 h 478"/>
                    <a:gd name="T54" fmla="*/ 73 w 124"/>
                    <a:gd name="T55" fmla="*/ 75 h 478"/>
                    <a:gd name="T56" fmla="*/ 65 w 124"/>
                    <a:gd name="T57" fmla="*/ 106 h 478"/>
                    <a:gd name="T58" fmla="*/ 56 w 124"/>
                    <a:gd name="T59" fmla="*/ 155 h 478"/>
                    <a:gd name="T60" fmla="*/ 44 w 124"/>
                    <a:gd name="T61" fmla="*/ 211 h 478"/>
                    <a:gd name="T62" fmla="*/ 41 w 124"/>
                    <a:gd name="T63" fmla="*/ 235 h 478"/>
                    <a:gd name="T64" fmla="*/ 29 w 124"/>
                    <a:gd name="T65" fmla="*/ 302 h 478"/>
                    <a:gd name="T66" fmla="*/ 21 w 124"/>
                    <a:gd name="T67" fmla="*/ 342 h 478"/>
                    <a:gd name="T68" fmla="*/ 16 w 124"/>
                    <a:gd name="T69" fmla="*/ 371 h 478"/>
                    <a:gd name="T70" fmla="*/ 12 w 124"/>
                    <a:gd name="T71" fmla="*/ 400 h 478"/>
                    <a:gd name="T72" fmla="*/ 6 w 124"/>
                    <a:gd name="T73" fmla="*/ 430 h 478"/>
                    <a:gd name="T74" fmla="*/ 0 w 124"/>
                    <a:gd name="T75" fmla="*/ 476 h 478"/>
                    <a:gd name="T76" fmla="*/ 16 w 124"/>
                    <a:gd name="T77" fmla="*/ 478 h 4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24" h="478">
                      <a:moveTo>
                        <a:pt x="16" y="478"/>
                      </a:moveTo>
                      <a:lnTo>
                        <a:pt x="16" y="476"/>
                      </a:lnTo>
                      <a:lnTo>
                        <a:pt x="20" y="448"/>
                      </a:lnTo>
                      <a:lnTo>
                        <a:pt x="21" y="434"/>
                      </a:lnTo>
                      <a:lnTo>
                        <a:pt x="25" y="419"/>
                      </a:lnTo>
                      <a:lnTo>
                        <a:pt x="27" y="404"/>
                      </a:lnTo>
                      <a:lnTo>
                        <a:pt x="29" y="390"/>
                      </a:lnTo>
                      <a:lnTo>
                        <a:pt x="31" y="375"/>
                      </a:lnTo>
                      <a:lnTo>
                        <a:pt x="35" y="362"/>
                      </a:lnTo>
                      <a:lnTo>
                        <a:pt x="37" y="346"/>
                      </a:lnTo>
                      <a:lnTo>
                        <a:pt x="41" y="320"/>
                      </a:lnTo>
                      <a:lnTo>
                        <a:pt x="44" y="306"/>
                      </a:lnTo>
                      <a:lnTo>
                        <a:pt x="52" y="253"/>
                      </a:lnTo>
                      <a:lnTo>
                        <a:pt x="56" y="239"/>
                      </a:lnTo>
                      <a:lnTo>
                        <a:pt x="58" y="228"/>
                      </a:lnTo>
                      <a:lnTo>
                        <a:pt x="60" y="214"/>
                      </a:lnTo>
                      <a:lnTo>
                        <a:pt x="67" y="169"/>
                      </a:lnTo>
                      <a:lnTo>
                        <a:pt x="71" y="159"/>
                      </a:lnTo>
                      <a:lnTo>
                        <a:pt x="73" y="148"/>
                      </a:lnTo>
                      <a:lnTo>
                        <a:pt x="81" y="109"/>
                      </a:lnTo>
                      <a:lnTo>
                        <a:pt x="86" y="86"/>
                      </a:lnTo>
                      <a:lnTo>
                        <a:pt x="88" y="79"/>
                      </a:lnTo>
                      <a:lnTo>
                        <a:pt x="90" y="73"/>
                      </a:lnTo>
                      <a:lnTo>
                        <a:pt x="90" y="65"/>
                      </a:lnTo>
                      <a:lnTo>
                        <a:pt x="94" y="56"/>
                      </a:lnTo>
                      <a:lnTo>
                        <a:pt x="96" y="52"/>
                      </a:lnTo>
                      <a:lnTo>
                        <a:pt x="98" y="46"/>
                      </a:lnTo>
                      <a:lnTo>
                        <a:pt x="100" y="41"/>
                      </a:lnTo>
                      <a:lnTo>
                        <a:pt x="100" y="37"/>
                      </a:lnTo>
                      <a:lnTo>
                        <a:pt x="102" y="31"/>
                      </a:lnTo>
                      <a:lnTo>
                        <a:pt x="105" y="29"/>
                      </a:lnTo>
                      <a:lnTo>
                        <a:pt x="105" y="25"/>
                      </a:lnTo>
                      <a:lnTo>
                        <a:pt x="109" y="21"/>
                      </a:lnTo>
                      <a:lnTo>
                        <a:pt x="109" y="20"/>
                      </a:lnTo>
                      <a:lnTo>
                        <a:pt x="111" y="18"/>
                      </a:lnTo>
                      <a:lnTo>
                        <a:pt x="115" y="16"/>
                      </a:lnTo>
                      <a:lnTo>
                        <a:pt x="115" y="14"/>
                      </a:lnTo>
                      <a:lnTo>
                        <a:pt x="123" y="16"/>
                      </a:lnTo>
                      <a:lnTo>
                        <a:pt x="121" y="16"/>
                      </a:lnTo>
                      <a:lnTo>
                        <a:pt x="124" y="0"/>
                      </a:lnTo>
                      <a:lnTo>
                        <a:pt x="123" y="0"/>
                      </a:lnTo>
                      <a:lnTo>
                        <a:pt x="103" y="2"/>
                      </a:lnTo>
                      <a:lnTo>
                        <a:pt x="103" y="4"/>
                      </a:lnTo>
                      <a:lnTo>
                        <a:pt x="103" y="2"/>
                      </a:lnTo>
                      <a:lnTo>
                        <a:pt x="94" y="12"/>
                      </a:lnTo>
                      <a:lnTo>
                        <a:pt x="94" y="14"/>
                      </a:lnTo>
                      <a:lnTo>
                        <a:pt x="90" y="18"/>
                      </a:lnTo>
                      <a:lnTo>
                        <a:pt x="90" y="23"/>
                      </a:lnTo>
                      <a:lnTo>
                        <a:pt x="84" y="33"/>
                      </a:lnTo>
                      <a:lnTo>
                        <a:pt x="84" y="37"/>
                      </a:lnTo>
                      <a:lnTo>
                        <a:pt x="83" y="39"/>
                      </a:lnTo>
                      <a:lnTo>
                        <a:pt x="81" y="44"/>
                      </a:lnTo>
                      <a:lnTo>
                        <a:pt x="79" y="48"/>
                      </a:lnTo>
                      <a:lnTo>
                        <a:pt x="75" y="62"/>
                      </a:lnTo>
                      <a:lnTo>
                        <a:pt x="75" y="69"/>
                      </a:lnTo>
                      <a:lnTo>
                        <a:pt x="73" y="75"/>
                      </a:lnTo>
                      <a:lnTo>
                        <a:pt x="71" y="83"/>
                      </a:lnTo>
                      <a:lnTo>
                        <a:pt x="65" y="106"/>
                      </a:lnTo>
                      <a:lnTo>
                        <a:pt x="58" y="144"/>
                      </a:lnTo>
                      <a:lnTo>
                        <a:pt x="56" y="155"/>
                      </a:lnTo>
                      <a:lnTo>
                        <a:pt x="52" y="165"/>
                      </a:lnTo>
                      <a:lnTo>
                        <a:pt x="44" y="211"/>
                      </a:lnTo>
                      <a:lnTo>
                        <a:pt x="42" y="224"/>
                      </a:lnTo>
                      <a:lnTo>
                        <a:pt x="41" y="235"/>
                      </a:lnTo>
                      <a:lnTo>
                        <a:pt x="37" y="249"/>
                      </a:lnTo>
                      <a:lnTo>
                        <a:pt x="29" y="302"/>
                      </a:lnTo>
                      <a:lnTo>
                        <a:pt x="25" y="316"/>
                      </a:lnTo>
                      <a:lnTo>
                        <a:pt x="21" y="342"/>
                      </a:lnTo>
                      <a:lnTo>
                        <a:pt x="20" y="358"/>
                      </a:lnTo>
                      <a:lnTo>
                        <a:pt x="16" y="371"/>
                      </a:lnTo>
                      <a:lnTo>
                        <a:pt x="14" y="386"/>
                      </a:lnTo>
                      <a:lnTo>
                        <a:pt x="12" y="400"/>
                      </a:lnTo>
                      <a:lnTo>
                        <a:pt x="10" y="415"/>
                      </a:lnTo>
                      <a:lnTo>
                        <a:pt x="6" y="430"/>
                      </a:lnTo>
                      <a:lnTo>
                        <a:pt x="4" y="444"/>
                      </a:lnTo>
                      <a:lnTo>
                        <a:pt x="0" y="476"/>
                      </a:lnTo>
                      <a:lnTo>
                        <a:pt x="0" y="474"/>
                      </a:lnTo>
                      <a:lnTo>
                        <a:pt x="16" y="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1216" y="1973"/>
                <a:ext cx="489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Clr>
                    <a:srgbClr val="000000"/>
                  </a:buClr>
                  <a:buSzPct val="100000"/>
                  <a:buFont typeface="DejaVu Sans" pitchFamily="34" charset="2"/>
                  <a:buNone/>
                </a:pPr>
                <a:r>
                  <a:rPr lang="fr-FR" sz="1400" dirty="0">
                    <a:solidFill>
                      <a:srgbClr val="000000"/>
                    </a:solidFill>
                  </a:rPr>
                  <a:t>Variables</a:t>
                </a:r>
              </a:p>
              <a:p>
                <a:pPr eaLnBrk="1" hangingPunct="1">
                  <a:lnSpc>
                    <a:spcPct val="125000"/>
                  </a:lnSpc>
                  <a:buClr>
                    <a:srgbClr val="000000"/>
                  </a:buClr>
                  <a:buSzPct val="100000"/>
                  <a:buFont typeface="DejaVu Sans" pitchFamily="34" charset="2"/>
                  <a:buNone/>
                </a:pPr>
                <a:r>
                  <a:rPr lang="fr-FR" sz="1400" dirty="0">
                    <a:solidFill>
                      <a:srgbClr val="000000"/>
                    </a:solidFill>
                  </a:rPr>
                  <a:t>aléatoires</a:t>
                </a:r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567" y="799"/>
              <a:ext cx="1620" cy="775"/>
              <a:chOff x="567" y="799"/>
              <a:chExt cx="1620" cy="775"/>
            </a:xfrm>
          </p:grpSpPr>
          <p:sp>
            <p:nvSpPr>
              <p:cNvPr id="17" name="AutoShape 23"/>
              <p:cNvSpPr>
                <a:spLocks noChangeArrowheads="1"/>
              </p:cNvSpPr>
              <p:nvPr/>
            </p:nvSpPr>
            <p:spPr bwMode="auto">
              <a:xfrm>
                <a:off x="567" y="799"/>
                <a:ext cx="1620" cy="72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 bwMode="auto">
              <a:xfrm>
                <a:off x="1100" y="830"/>
                <a:ext cx="48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Clr>
                    <a:srgbClr val="333399"/>
                  </a:buClr>
                  <a:buSzPct val="100000"/>
                  <a:buFont typeface="DejaVu Sans" pitchFamily="34" charset="2"/>
                  <a:buNone/>
                </a:pPr>
                <a:r>
                  <a:rPr lang="fr-FR" b="1" dirty="0">
                    <a:solidFill>
                      <a:srgbClr val="333399"/>
                    </a:solidFill>
                  </a:rPr>
                  <a:t>Étape B</a:t>
                </a:r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724" y="1122"/>
                <a:ext cx="1304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algn="ctr" eaLnBrk="1" hangingPunct="1">
                  <a:lnSpc>
                    <a:spcPct val="125000"/>
                  </a:lnSpc>
                  <a:buClr>
                    <a:srgbClr val="000000"/>
                  </a:buClr>
                  <a:buSzPct val="100000"/>
                  <a:buFont typeface="DejaVu Sans" pitchFamily="34" charset="2"/>
                  <a:buNone/>
                </a:pPr>
                <a:r>
                  <a:rPr lang="fr-FR" sz="1400">
                    <a:solidFill>
                      <a:srgbClr val="000000"/>
                    </a:solidFill>
                  </a:rPr>
                  <a:t>Quantification</a:t>
                </a:r>
                <a:br>
                  <a:rPr lang="fr-FR" sz="1400">
                    <a:solidFill>
                      <a:srgbClr val="000000"/>
                    </a:solidFill>
                  </a:rPr>
                </a:br>
                <a:r>
                  <a:rPr lang="fr-FR" sz="1400">
                    <a:solidFill>
                      <a:srgbClr val="000000"/>
                    </a:solidFill>
                  </a:rPr>
                  <a:t>des sources d’incertitudes</a:t>
                </a:r>
              </a:p>
            </p:txBody>
          </p:sp>
        </p:grp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720182" y="2405193"/>
            <a:ext cx="5500417" cy="2781662"/>
            <a:chOff x="1479" y="1796"/>
            <a:chExt cx="3267" cy="2046"/>
          </a:xfrm>
        </p:grpSpPr>
        <p:sp>
          <p:nvSpPr>
            <p:cNvPr id="30" name="AutoShape 27"/>
            <p:cNvSpPr>
              <a:spLocks/>
            </p:cNvSpPr>
            <p:nvPr/>
          </p:nvSpPr>
          <p:spPr bwMode="auto">
            <a:xfrm flipH="1" flipV="1">
              <a:off x="1479" y="1796"/>
              <a:ext cx="3267" cy="16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2083 w 21600"/>
                <a:gd name="T19" fmla="*/ 0 h 21600"/>
                <a:gd name="T20" fmla="*/ 19623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046" y="4473"/>
                  </a:moveTo>
                  <a:cubicBezTo>
                    <a:pt x="4077" y="1664"/>
                    <a:pt x="7333" y="-1"/>
                    <a:pt x="10800" y="0"/>
                  </a:cubicBezTo>
                  <a:cubicBezTo>
                    <a:pt x="14313" y="0"/>
                    <a:pt x="17607" y="1709"/>
                    <a:pt x="19630" y="4581"/>
                  </a:cubicBezTo>
                  <a:lnTo>
                    <a:pt x="10800" y="10800"/>
                  </a:lnTo>
                  <a:lnTo>
                    <a:pt x="2046" y="4473"/>
                  </a:lnTo>
                  <a:close/>
                </a:path>
                <a:path w="21600" h="21600" fill="none">
                  <a:moveTo>
                    <a:pt x="2046" y="4473"/>
                  </a:moveTo>
                  <a:cubicBezTo>
                    <a:pt x="4077" y="1664"/>
                    <a:pt x="7333" y="-1"/>
                    <a:pt x="10800" y="0"/>
                  </a:cubicBezTo>
                  <a:cubicBezTo>
                    <a:pt x="14313" y="0"/>
                    <a:pt x="17607" y="1709"/>
                    <a:pt x="19630" y="4581"/>
                  </a:cubicBezTo>
                </a:path>
              </a:pathLst>
            </a:custGeom>
            <a:noFill/>
            <a:ln w="152280">
              <a:solidFill>
                <a:srgbClr val="AED1F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2289" y="3067"/>
              <a:ext cx="1633" cy="775"/>
              <a:chOff x="2289" y="3067"/>
              <a:chExt cx="1633" cy="775"/>
            </a:xfrm>
          </p:grpSpPr>
          <p:sp>
            <p:nvSpPr>
              <p:cNvPr id="32" name="AutoShape 29"/>
              <p:cNvSpPr>
                <a:spLocks noChangeArrowheads="1"/>
              </p:cNvSpPr>
              <p:nvPr/>
            </p:nvSpPr>
            <p:spPr bwMode="auto">
              <a:xfrm>
                <a:off x="2289" y="3067"/>
                <a:ext cx="1633" cy="72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2805" y="3098"/>
                <a:ext cx="517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Clr>
                    <a:srgbClr val="333399"/>
                  </a:buClr>
                  <a:buSzPct val="100000"/>
                  <a:buFont typeface="DejaVu Sans" pitchFamily="34" charset="2"/>
                  <a:buNone/>
                </a:pPr>
                <a:r>
                  <a:rPr lang="fr-FR" b="1">
                    <a:solidFill>
                      <a:srgbClr val="333399"/>
                    </a:solidFill>
                  </a:rPr>
                  <a:t>Étape C’</a:t>
                </a: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2710" y="3390"/>
                <a:ext cx="790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algn="ctr" eaLnBrk="1" hangingPunct="1">
                  <a:lnSpc>
                    <a:spcPct val="125000"/>
                  </a:lnSpc>
                  <a:buClr>
                    <a:srgbClr val="000000"/>
                  </a:buClr>
                  <a:buSzPct val="100000"/>
                  <a:buFont typeface="DejaVu Sans" pitchFamily="34" charset="2"/>
                  <a:buNone/>
                </a:pPr>
                <a:r>
                  <a:rPr lang="fr-FR" sz="1400" dirty="0">
                    <a:solidFill>
                      <a:srgbClr val="000000"/>
                    </a:solidFill>
                  </a:rPr>
                  <a:t>Hiérarchisation</a:t>
                </a:r>
                <a:br>
                  <a:rPr lang="fr-FR" sz="1400" dirty="0">
                    <a:solidFill>
                      <a:srgbClr val="000000"/>
                    </a:solidFill>
                  </a:rPr>
                </a:br>
                <a:r>
                  <a:rPr lang="fr-FR" sz="1400" dirty="0">
                    <a:solidFill>
                      <a:srgbClr val="000000"/>
                    </a:solidFill>
                  </a:rPr>
                  <a:t>des incertitudes</a:t>
                </a:r>
              </a:p>
            </p:txBody>
          </p:sp>
        </p:grp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2858483" y="1218140"/>
            <a:ext cx="6022342" cy="2588603"/>
            <a:chOff x="2057" y="799"/>
            <a:chExt cx="3577" cy="1904"/>
          </a:xfrm>
        </p:grpSpPr>
        <p:grpSp>
          <p:nvGrpSpPr>
            <p:cNvPr id="36" name="Group 33"/>
            <p:cNvGrpSpPr>
              <a:grpSpLocks/>
            </p:cNvGrpSpPr>
            <p:nvPr/>
          </p:nvGrpSpPr>
          <p:grpSpPr bwMode="auto">
            <a:xfrm>
              <a:off x="4014" y="799"/>
              <a:ext cx="1620" cy="775"/>
              <a:chOff x="4014" y="799"/>
              <a:chExt cx="1620" cy="775"/>
            </a:xfrm>
          </p:grpSpPr>
          <p:sp>
            <p:nvSpPr>
              <p:cNvPr id="42" name="AutoShape 34"/>
              <p:cNvSpPr>
                <a:spLocks noChangeArrowheads="1"/>
              </p:cNvSpPr>
              <p:nvPr/>
            </p:nvSpPr>
            <p:spPr bwMode="auto">
              <a:xfrm>
                <a:off x="4014" y="799"/>
                <a:ext cx="1620" cy="72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Text Box 35"/>
              <p:cNvSpPr txBox="1">
                <a:spLocks noChangeArrowheads="1"/>
              </p:cNvSpPr>
              <p:nvPr/>
            </p:nvSpPr>
            <p:spPr bwMode="auto">
              <a:xfrm>
                <a:off x="4548" y="830"/>
                <a:ext cx="48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Clr>
                    <a:srgbClr val="333399"/>
                  </a:buClr>
                  <a:buSzPct val="100000"/>
                  <a:buFont typeface="DejaVu Sans" pitchFamily="34" charset="2"/>
                  <a:buNone/>
                </a:pPr>
                <a:r>
                  <a:rPr lang="fr-FR" b="1">
                    <a:solidFill>
                      <a:srgbClr val="333399"/>
                    </a:solidFill>
                  </a:rPr>
                  <a:t>Étape C</a:t>
                </a:r>
              </a:p>
            </p:txBody>
          </p:sp>
          <p:sp>
            <p:nvSpPr>
              <p:cNvPr id="44" name="Text Box 36"/>
              <p:cNvSpPr txBox="1">
                <a:spLocks noChangeArrowheads="1"/>
              </p:cNvSpPr>
              <p:nvPr/>
            </p:nvSpPr>
            <p:spPr bwMode="auto">
              <a:xfrm>
                <a:off x="4428" y="1122"/>
                <a:ext cx="790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algn="ctr" eaLnBrk="1" hangingPunct="1">
                  <a:lnSpc>
                    <a:spcPct val="125000"/>
                  </a:lnSpc>
                  <a:buClr>
                    <a:srgbClr val="000000"/>
                  </a:buClr>
                  <a:buSzPct val="100000"/>
                  <a:buFont typeface="DejaVu Sans" pitchFamily="34" charset="2"/>
                  <a:buNone/>
                </a:pPr>
                <a:r>
                  <a:rPr lang="fr-FR" sz="1400">
                    <a:solidFill>
                      <a:srgbClr val="000000"/>
                    </a:solidFill>
                  </a:rPr>
                  <a:t>Propagation </a:t>
                </a:r>
                <a:br>
                  <a:rPr lang="fr-FR" sz="1400">
                    <a:solidFill>
                      <a:srgbClr val="000000"/>
                    </a:solidFill>
                  </a:rPr>
                </a:br>
                <a:r>
                  <a:rPr lang="fr-FR" sz="1400">
                    <a:solidFill>
                      <a:srgbClr val="000000"/>
                    </a:solidFill>
                  </a:rPr>
                  <a:t>des incertitudes</a:t>
                </a:r>
              </a:p>
            </p:txBody>
          </p:sp>
        </p:grp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4212" y="1887"/>
              <a:ext cx="1224" cy="816"/>
              <a:chOff x="4212" y="1887"/>
              <a:chExt cx="1224" cy="816"/>
            </a:xfrm>
          </p:grpSpPr>
          <p:sp>
            <p:nvSpPr>
              <p:cNvPr id="40" name="AutoShape 38"/>
              <p:cNvSpPr>
                <a:spLocks noChangeArrowheads="1"/>
              </p:cNvSpPr>
              <p:nvPr/>
            </p:nvSpPr>
            <p:spPr bwMode="auto">
              <a:xfrm>
                <a:off x="4212" y="1887"/>
                <a:ext cx="1224" cy="816"/>
              </a:xfrm>
              <a:prstGeom prst="roundRect">
                <a:avLst>
                  <a:gd name="adj" fmla="val 16667"/>
                </a:avLst>
              </a:prstGeom>
              <a:solidFill>
                <a:srgbClr val="AED1F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4326" y="1996"/>
                <a:ext cx="997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algn="ctr" eaLnBrk="1" hangingPunct="1">
                  <a:lnSpc>
                    <a:spcPct val="125000"/>
                  </a:lnSpc>
                  <a:buClr>
                    <a:srgbClr val="000000"/>
                  </a:buClr>
                  <a:buSzPct val="100000"/>
                  <a:buFont typeface="DejaVu Sans" pitchFamily="34" charset="2"/>
                  <a:buNone/>
                </a:pPr>
                <a:r>
                  <a:rPr lang="fr-FR" sz="1400">
                    <a:solidFill>
                      <a:srgbClr val="000000"/>
                    </a:solidFill>
                  </a:rPr>
                  <a:t>Densité de proba.</a:t>
                </a:r>
                <a:br>
                  <a:rPr lang="fr-FR" sz="1400">
                    <a:solidFill>
                      <a:srgbClr val="000000"/>
                    </a:solidFill>
                  </a:rPr>
                </a:br>
                <a:r>
                  <a:rPr lang="fr-FR" sz="1400">
                    <a:solidFill>
                      <a:srgbClr val="000000"/>
                    </a:solidFill>
                  </a:rPr>
                  <a:t>Moments </a:t>
                </a:r>
              </a:p>
              <a:p>
                <a:pPr algn="ctr" eaLnBrk="1" hangingPunct="1">
                  <a:lnSpc>
                    <a:spcPct val="125000"/>
                  </a:lnSpc>
                  <a:buClr>
                    <a:srgbClr val="000000"/>
                  </a:buClr>
                  <a:buSzPct val="100000"/>
                  <a:buFont typeface="DejaVu Sans" pitchFamily="34" charset="2"/>
                  <a:buNone/>
                </a:pPr>
                <a:r>
                  <a:rPr lang="fr-FR" sz="1400">
                    <a:solidFill>
                      <a:srgbClr val="000000"/>
                    </a:solidFill>
                  </a:rPr>
                  <a:t>Prob. de défaillance</a:t>
                </a:r>
              </a:p>
            </p:txBody>
          </p:sp>
        </p:grp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057" y="2296"/>
              <a:ext cx="363" cy="1"/>
            </a:xfrm>
            <a:prstGeom prst="line">
              <a:avLst/>
            </a:prstGeom>
            <a:noFill/>
            <a:ln w="101520">
              <a:solidFill>
                <a:srgbClr val="AED1F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3780" y="2296"/>
              <a:ext cx="363" cy="1"/>
            </a:xfrm>
            <a:prstGeom prst="line">
              <a:avLst/>
            </a:prstGeom>
            <a:noFill/>
            <a:ln w="101520">
              <a:solidFill>
                <a:srgbClr val="AED1F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2050" name="Picture 2" descr="http://www.chorus-project.fr:5640/dokuwiki/lib/exe/fetch.php?cache=&amp;media=u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58" y="5265686"/>
            <a:ext cx="6777747" cy="10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L’ingénierie des incertitudes (2008 – 2013)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18469" y="900113"/>
            <a:ext cx="8783637" cy="537527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6" name="Espace réservé du texte 4"/>
          <p:cNvSpPr txBox="1">
            <a:spLocks/>
          </p:cNvSpPr>
          <p:nvPr/>
        </p:nvSpPr>
        <p:spPr>
          <a:xfrm>
            <a:off x="134391" y="1052512"/>
            <a:ext cx="8783637" cy="5375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Au début d’</a:t>
            </a:r>
            <a:r>
              <a:rPr lang="fr-FR" dirty="0" err="1" smtClean="0"/>
              <a:t>OpenTURNS</a:t>
            </a:r>
            <a:r>
              <a:rPr lang="fr-FR" dirty="0" smtClean="0"/>
              <a:t>, existence en parallèle à Phimeca :</a:t>
            </a:r>
          </a:p>
          <a:p>
            <a:pPr lvl="1"/>
            <a:r>
              <a:rPr lang="fr-FR" dirty="0" smtClean="0"/>
              <a:t>D’un début d’activité de spécifications/développement dans </a:t>
            </a:r>
            <a:r>
              <a:rPr lang="fr-FR" dirty="0" err="1" smtClean="0"/>
              <a:t>OpenTURNS</a:t>
            </a:r>
            <a:r>
              <a:rPr lang="fr-FR" dirty="0" smtClean="0"/>
              <a:t>  sous forme partiellement partenariale, partiellement prestataire </a:t>
            </a:r>
          </a:p>
          <a:p>
            <a:pPr lvl="1"/>
            <a:r>
              <a:rPr lang="fr-FR" dirty="0" smtClean="0"/>
              <a:t>De l’activité historique :</a:t>
            </a:r>
          </a:p>
          <a:p>
            <a:pPr lvl="2"/>
            <a:r>
              <a:rPr lang="fr-FR" dirty="0" smtClean="0"/>
              <a:t>De développement, utilisation et commercialisation de </a:t>
            </a:r>
            <a:r>
              <a:rPr lang="fr-FR" dirty="0" err="1" smtClean="0"/>
              <a:t>PhimecaSoft</a:t>
            </a:r>
            <a:endParaRPr lang="fr-FR" dirty="0" smtClean="0"/>
          </a:p>
          <a:p>
            <a:pPr lvl="2"/>
            <a:r>
              <a:rPr lang="fr-FR" dirty="0" smtClean="0"/>
              <a:t>De réalisation d’études sans </a:t>
            </a:r>
            <a:r>
              <a:rPr lang="fr-FR" dirty="0" err="1" smtClean="0"/>
              <a:t>OpenTURNS</a:t>
            </a:r>
            <a:r>
              <a:rPr lang="fr-FR" dirty="0" smtClean="0"/>
              <a:t> (</a:t>
            </a:r>
            <a:r>
              <a:rPr lang="fr-FR" dirty="0" err="1" smtClean="0"/>
              <a:t>PhimecaSoft</a:t>
            </a:r>
            <a:r>
              <a:rPr lang="fr-FR" dirty="0" smtClean="0"/>
              <a:t>, </a:t>
            </a:r>
            <a:r>
              <a:rPr lang="fr-FR" dirty="0" err="1" smtClean="0"/>
              <a:t>Mathcad</a:t>
            </a:r>
            <a:r>
              <a:rPr lang="fr-FR" dirty="0" smtClean="0"/>
              <a:t>, …). La révolution python de Phimeca n’est pas encore arrivée.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Courant 2008, un pari : l’heure des  vrais choix</a:t>
            </a:r>
          </a:p>
          <a:p>
            <a:pPr lvl="1"/>
            <a:r>
              <a:rPr lang="fr-FR" dirty="0" smtClean="0"/>
              <a:t>Mise en développement d’une nouvelle version de </a:t>
            </a:r>
            <a:r>
              <a:rPr lang="fr-FR" dirty="0" err="1" smtClean="0"/>
              <a:t>PhimecaSoft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A l</a:t>
            </a:r>
            <a:r>
              <a:rPr lang="fr-FR" b="1" dirty="0" smtClean="0"/>
              <a:t>’IHM</a:t>
            </a:r>
            <a:r>
              <a:rPr lang="fr-FR" dirty="0" smtClean="0"/>
              <a:t> repensée pour se mettre </a:t>
            </a:r>
            <a:r>
              <a:rPr lang="fr-FR" b="1" dirty="0" smtClean="0"/>
              <a:t>en phase avec la méthodologie incertitudes </a:t>
            </a:r>
            <a:r>
              <a:rPr lang="fr-FR" dirty="0" smtClean="0"/>
              <a:t>(étapes A, B, C)</a:t>
            </a:r>
          </a:p>
          <a:p>
            <a:pPr lvl="2"/>
            <a:r>
              <a:rPr lang="fr-FR" dirty="0" smtClean="0"/>
              <a:t>Avec des commandes type </a:t>
            </a:r>
            <a:r>
              <a:rPr lang="fr-FR" b="1" dirty="0" smtClean="0"/>
              <a:t>python</a:t>
            </a:r>
            <a:r>
              <a:rPr lang="fr-FR" dirty="0" smtClean="0"/>
              <a:t> (et non plus fortran)</a:t>
            </a:r>
          </a:p>
          <a:p>
            <a:pPr lvl="2"/>
            <a:r>
              <a:rPr lang="fr-FR" b="1" dirty="0" smtClean="0"/>
              <a:t>Sur base </a:t>
            </a:r>
            <a:r>
              <a:rPr lang="fr-FR" b="1" dirty="0" err="1" smtClean="0"/>
              <a:t>OpenTURNS</a:t>
            </a:r>
            <a:endParaRPr lang="fr-FR" b="1" dirty="0" smtClean="0"/>
          </a:p>
          <a:p>
            <a:pPr lvl="1"/>
            <a:endParaRPr lang="fr-FR" b="1" dirty="0" smtClean="0"/>
          </a:p>
          <a:p>
            <a:pPr lvl="1"/>
            <a:r>
              <a:rPr lang="fr-FR" dirty="0" smtClean="0"/>
              <a:t>A la même période, </a:t>
            </a:r>
            <a:r>
              <a:rPr lang="fr-FR" b="1" dirty="0" smtClean="0"/>
              <a:t>choix du python comme outil pour le prototypage et les études hors </a:t>
            </a:r>
            <a:r>
              <a:rPr lang="fr-FR" b="1" dirty="0" err="1" smtClean="0"/>
              <a:t>PhimecaSoft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3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8594814" cy="5267535"/>
          </a:xfrm>
        </p:spPr>
        <p:txBody>
          <a:bodyPr/>
          <a:lstStyle/>
          <a:p>
            <a:r>
              <a:rPr lang="fr-FR" dirty="0" smtClean="0"/>
              <a:t>Repartir des besoins des industriels</a:t>
            </a:r>
          </a:p>
          <a:p>
            <a:pPr lvl="1"/>
            <a:r>
              <a:rPr lang="fr-FR" b="1" dirty="0" smtClean="0"/>
              <a:t>Conception robuste</a:t>
            </a:r>
          </a:p>
          <a:p>
            <a:pPr lvl="2"/>
            <a:r>
              <a:rPr lang="fr-FR" b="1" dirty="0" smtClean="0"/>
              <a:t>Justification de performances (et non de défaillance)</a:t>
            </a:r>
            <a:endParaRPr lang="fr-FR" b="1" dirty="0"/>
          </a:p>
          <a:p>
            <a:pPr lvl="2"/>
            <a:r>
              <a:rPr lang="fr-FR" b="1" dirty="0" smtClean="0"/>
              <a:t>Robustesse des performances</a:t>
            </a:r>
          </a:p>
          <a:p>
            <a:pPr lvl="2"/>
            <a:r>
              <a:rPr lang="fr-FR" b="1" dirty="0" smtClean="0"/>
              <a:t>Dès l’amont du cycle de conception </a:t>
            </a:r>
            <a:r>
              <a:rPr lang="fr-FR" dirty="0" smtClean="0"/>
              <a:t>=&gt; incertitudes dans les modèles système, couplage </a:t>
            </a:r>
            <a:r>
              <a:rPr lang="fr-FR" dirty="0" err="1" smtClean="0"/>
              <a:t>OpenTURNS</a:t>
            </a:r>
            <a:r>
              <a:rPr lang="fr-FR" dirty="0" smtClean="0"/>
              <a:t> et </a:t>
            </a:r>
            <a:r>
              <a:rPr lang="fr-FR" dirty="0" err="1" smtClean="0"/>
              <a:t>PyFMI</a:t>
            </a:r>
            <a:r>
              <a:rPr lang="fr-FR" dirty="0" smtClean="0"/>
              <a:t> (</a:t>
            </a:r>
            <a:r>
              <a:rPr lang="fr-FR" dirty="0" err="1" smtClean="0"/>
              <a:t>Dymola</a:t>
            </a:r>
            <a:r>
              <a:rPr lang="fr-FR" dirty="0" smtClean="0"/>
              <a:t>, </a:t>
            </a:r>
            <a:r>
              <a:rPr lang="fr-FR" dirty="0" err="1" smtClean="0"/>
              <a:t>Modelica</a:t>
            </a:r>
            <a:r>
              <a:rPr lang="fr-FR" dirty="0" smtClean="0"/>
              <a:t>)…</a:t>
            </a:r>
          </a:p>
          <a:p>
            <a:pPr lvl="1"/>
            <a:r>
              <a:rPr lang="fr-FR" b="1" dirty="0" smtClean="0"/>
              <a:t>Optimisation de durée de vie / Maintenance</a:t>
            </a:r>
            <a:endParaRPr lang="fr-FR" b="1" dirty="0"/>
          </a:p>
          <a:p>
            <a:pPr lvl="1"/>
            <a:r>
              <a:rPr lang="fr-FR" b="1" dirty="0" smtClean="0"/>
              <a:t>Construction de courbes de fragilité / courbes de POD</a:t>
            </a:r>
            <a:endParaRPr lang="fr-FR" b="1" dirty="0"/>
          </a:p>
          <a:p>
            <a:pPr lvl="1"/>
            <a:r>
              <a:rPr lang="fr-FR" b="1" dirty="0" smtClean="0"/>
              <a:t>Data Science de l’ingénieur ?</a:t>
            </a:r>
          </a:p>
          <a:p>
            <a:pPr lvl="1"/>
            <a:r>
              <a:rPr lang="fr-FR" b="1" dirty="0"/>
              <a:t>Intégration opérationnelle dans des plateformes « standards » </a:t>
            </a:r>
          </a:p>
          <a:p>
            <a:pPr lvl="2"/>
            <a:r>
              <a:rPr lang="fr-FR" dirty="0"/>
              <a:t>IHM avec EDF dans </a:t>
            </a:r>
            <a:r>
              <a:rPr lang="fr-FR" dirty="0" err="1"/>
              <a:t>Salome</a:t>
            </a:r>
            <a:endParaRPr lang="fr-FR" dirty="0"/>
          </a:p>
          <a:p>
            <a:pPr lvl="2"/>
            <a:r>
              <a:rPr lang="fr-FR" dirty="0"/>
              <a:t>IHM pour </a:t>
            </a:r>
            <a:r>
              <a:rPr lang="fr-FR" dirty="0" err="1"/>
              <a:t>Ansys</a:t>
            </a:r>
            <a:r>
              <a:rPr lang="fr-FR" dirty="0"/>
              <a:t>, Optimus,…</a:t>
            </a:r>
          </a:p>
          <a:p>
            <a:pPr marL="457200" lvl="1" indent="0">
              <a:buNone/>
            </a:pPr>
            <a:endParaRPr lang="fr-FR" b="1" dirty="0" smtClean="0"/>
          </a:p>
          <a:p>
            <a:pPr lvl="0"/>
            <a:r>
              <a:rPr lang="fr-FR" dirty="0" smtClean="0"/>
              <a:t>En capitalisant / mutualisant les développements méthodologiques dans </a:t>
            </a:r>
            <a:r>
              <a:rPr lang="fr-FR" dirty="0" err="1" smtClean="0"/>
              <a:t>OpenTURNS</a:t>
            </a:r>
            <a:endParaRPr lang="fr-FR" dirty="0"/>
          </a:p>
          <a:p>
            <a:pPr lvl="1"/>
            <a:endParaRPr lang="fr-FR" b="1" dirty="0" smtClean="0"/>
          </a:p>
          <a:p>
            <a:pPr lvl="1"/>
            <a:endParaRPr lang="fr-FR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Phimeca, Solutions for </a:t>
            </a:r>
            <a:r>
              <a:rPr lang="fr-FR" dirty="0" err="1" smtClean="0"/>
              <a:t>Robust</a:t>
            </a:r>
            <a:r>
              <a:rPr lang="fr-FR" dirty="0" smtClean="0"/>
              <a:t> Engineering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User's Day - 21/06/2016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8594814" cy="5267535"/>
          </a:xfrm>
        </p:spPr>
        <p:txBody>
          <a:bodyPr/>
          <a:lstStyle/>
          <a:p>
            <a:r>
              <a:rPr lang="fr-FR" dirty="0" smtClean="0"/>
              <a:t>Calculs et dimensionnement mécanique</a:t>
            </a:r>
            <a:endParaRPr lang="fr-FR" dirty="0" smtClean="0"/>
          </a:p>
          <a:p>
            <a:pPr marL="457200" lvl="1" indent="0">
              <a:buNone/>
            </a:pPr>
            <a:endParaRPr lang="fr-FR" b="1" dirty="0" smtClean="0"/>
          </a:p>
          <a:p>
            <a:pPr lvl="0"/>
            <a:r>
              <a:rPr lang="fr-FR" dirty="0" smtClean="0"/>
              <a:t>Développements numériques pour la simulation</a:t>
            </a:r>
          </a:p>
          <a:p>
            <a:pPr lvl="1"/>
            <a:r>
              <a:rPr lang="fr-FR" dirty="0" err="1" smtClean="0"/>
              <a:t>Code_Aster</a:t>
            </a:r>
            <a:endParaRPr lang="fr-FR" dirty="0" smtClean="0"/>
          </a:p>
          <a:p>
            <a:pPr lvl="1"/>
            <a:r>
              <a:rPr lang="fr-FR" dirty="0" err="1" smtClean="0"/>
              <a:t>Ansys</a:t>
            </a:r>
            <a:endParaRPr lang="fr-FR" dirty="0" smtClean="0"/>
          </a:p>
          <a:p>
            <a:pPr lvl="1"/>
            <a:r>
              <a:rPr lang="fr-FR" dirty="0" err="1" smtClean="0"/>
              <a:t>Abaqus</a:t>
            </a:r>
            <a:endParaRPr lang="fr-FR" dirty="0"/>
          </a:p>
          <a:p>
            <a:pPr lvl="1"/>
            <a:endParaRPr lang="fr-FR" b="1" dirty="0" smtClean="0"/>
          </a:p>
          <a:p>
            <a:pPr lvl="0"/>
            <a:r>
              <a:rPr lang="fr-FR" dirty="0" smtClean="0"/>
              <a:t>Optimisation, fiabilité et robustesse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Ingénierie Système</a:t>
            </a:r>
            <a:endParaRPr lang="fr-FR" dirty="0"/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pPr lvl="1"/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6969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-01-G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PP-01-G (Présentations Phimeca)</Template>
  <TotalTime>10259</TotalTime>
  <Words>382</Words>
  <Application>Microsoft Office PowerPoint</Application>
  <PresentationFormat>Affichage à l'écran (4:3)</PresentationFormat>
  <Paragraphs>99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PP-01-G (Présentations Phimeca)</vt:lpstr>
      <vt:lpstr>Phimeca (body)</vt:lpstr>
      <vt:lpstr>1_Phimeca (body)</vt:lpstr>
      <vt:lpstr>OpenTURNS - User’s Day Introduction</vt:lpstr>
      <vt:lpstr>Plan</vt:lpstr>
      <vt:lpstr>Fiabilité des structures (2001 – 2008)</vt:lpstr>
      <vt:lpstr>Fiabilité des structures</vt:lpstr>
      <vt:lpstr>L’ingénierie des incertitudes (2008 – 2013)</vt:lpstr>
      <vt:lpstr>L’ingénierie des incertitudes (2008 – 2013)</vt:lpstr>
      <vt:lpstr>Et maintenant ?</vt:lpstr>
      <vt:lpstr>Phimeca, Solutions for Robust Engineering</vt:lpstr>
    </vt:vector>
  </TitlesOfParts>
  <Company>Phimeca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Conseil d’administration Février 2015</dc:title>
  <dc:creator>yalamas</dc:creator>
  <cp:lastModifiedBy>Thierry Yalamas</cp:lastModifiedBy>
  <cp:revision>113</cp:revision>
  <cp:lastPrinted>2012-06-08T12:37:26Z</cp:lastPrinted>
  <dcterms:created xsi:type="dcterms:W3CDTF">2015-02-12T07:42:50Z</dcterms:created>
  <dcterms:modified xsi:type="dcterms:W3CDTF">2016-06-20T21:24:03Z</dcterms:modified>
</cp:coreProperties>
</file>