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notesMasterIdLst>
    <p:notesMasterId r:id="rId15"/>
  </p:notesMasterIdLst>
  <p:handoutMasterIdLst>
    <p:handoutMasterId r:id="rId16"/>
  </p:handoutMasterIdLst>
  <p:sldIdLst>
    <p:sldId id="460" r:id="rId2"/>
    <p:sldId id="326" r:id="rId3"/>
    <p:sldId id="532" r:id="rId4"/>
    <p:sldId id="548" r:id="rId5"/>
    <p:sldId id="535" r:id="rId6"/>
    <p:sldId id="541" r:id="rId7"/>
    <p:sldId id="543" r:id="rId8"/>
    <p:sldId id="549" r:id="rId9"/>
    <p:sldId id="539" r:id="rId10"/>
    <p:sldId id="550" r:id="rId11"/>
    <p:sldId id="540" r:id="rId12"/>
    <p:sldId id="538" r:id="rId13"/>
    <p:sldId id="536" r:id="rId14"/>
  </p:sldIdLst>
  <p:sldSz cx="9144000" cy="6858000" type="screen4x3"/>
  <p:notesSz cx="6797675" cy="9926638"/>
  <p:custDataLst>
    <p:tags r:id="rId17"/>
  </p:custDataLst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C3F"/>
    <a:srgbClr val="006C31"/>
    <a:srgbClr val="FF3300"/>
    <a:srgbClr val="000000"/>
    <a:srgbClr val="828282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7" autoAdjust="0"/>
    <p:restoredTop sz="81070" autoAdjust="0"/>
  </p:normalViewPr>
  <p:slideViewPr>
    <p:cSldViewPr>
      <p:cViewPr varScale="1">
        <p:scale>
          <a:sx n="57" d="100"/>
          <a:sy n="57" d="100"/>
        </p:scale>
        <p:origin x="15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88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>
      <p:cViewPr varScale="1">
        <p:scale>
          <a:sx n="67" d="100"/>
          <a:sy n="67" d="100"/>
        </p:scale>
        <p:origin x="-2844" y="-12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fr-FR"/>
              <a:t>Mon Pied de page</a:t>
            </a:r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9811139-9D1C-4D9C-BCDD-A33EAB6C013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989246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fr-FR"/>
              <a:t>Mon Pied de page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852523-003C-4ECA-BAD7-E0C8D74FC1D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657514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"/>
          <p:cNvSpPr>
            <a:spLocks noGrp="1" noChangeArrowheads="1"/>
          </p:cNvSpPr>
          <p:nvPr>
            <p:ph type="sldNum" sz="quarter" idx="5"/>
          </p:nvPr>
        </p:nvSpPr>
        <p:spPr>
          <a:xfrm>
            <a:off x="0" y="9426575"/>
            <a:ext cx="6796088" cy="498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237" tIns="47117" rIns="94237" bIns="47117" anchor="ctr"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B3EA2A-AEC9-4C6B-9A0E-FE352E53855E}" type="slidenum">
              <a:rPr lang="fr-FR" altLang="fr-FR" sz="1000" smtClean="0"/>
              <a:pPr>
                <a:spcBef>
                  <a:spcPct val="0"/>
                </a:spcBef>
              </a:pPr>
              <a:t>2</a:t>
            </a:fld>
            <a:endParaRPr lang="fr-FR" altLang="fr-FR" sz="1000" smtClean="0"/>
          </a:p>
        </p:txBody>
      </p:sp>
      <p:sp>
        <p:nvSpPr>
          <p:cNvPr id="819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6575" y="458788"/>
            <a:ext cx="5724525" cy="4292600"/>
          </a:xfrm>
          <a:ln/>
        </p:spPr>
      </p:sp>
      <p:sp>
        <p:nvSpPr>
          <p:cNvPr id="819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66713" y="4876800"/>
            <a:ext cx="6242050" cy="5119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6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fr-FR" altLang="fr-FR" sz="11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80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smtClean="0">
              <a:latin typeface="Arial" panose="020B0604020202020204" pitchFamily="34" charset="0"/>
            </a:endParaRPr>
          </a:p>
        </p:txBody>
      </p:sp>
      <p:sp>
        <p:nvSpPr>
          <p:cNvPr id="1229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5998604-0C2A-4165-B5E5-B190C9961C08}" type="slidenum">
              <a:rPr lang="fr-FR" altLang="fr-FR" smtClean="0"/>
              <a:pPr/>
              <a:t>5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178478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smtClean="0">
              <a:latin typeface="Arial" panose="020B0604020202020204" pitchFamily="34" charset="0"/>
            </a:endParaRPr>
          </a:p>
        </p:txBody>
      </p:sp>
      <p:sp>
        <p:nvSpPr>
          <p:cNvPr id="1741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61D6C33-DFC6-4D02-AD4E-BA28E50F15F9}" type="slidenum">
              <a:rPr lang="fr-FR" altLang="fr-FR" smtClean="0"/>
              <a:pPr/>
              <a:t>7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4191022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  <p:sp>
        <p:nvSpPr>
          <p:cNvPr id="2355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952F1B-5DAF-4281-BA4D-F05919709C94}" type="slidenum">
              <a:rPr lang="fr-FR" altLang="fr-FR" smtClean="0"/>
              <a:pPr>
                <a:spcBef>
                  <a:spcPct val="0"/>
                </a:spcBef>
              </a:pPr>
              <a:t>12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53996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  <p:sp>
        <p:nvSpPr>
          <p:cNvPr id="2560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9435A6-2CC0-4AF3-AFFC-89F7FB3E14CF}" type="slidenum">
              <a:rPr lang="fr-FR" altLang="fr-FR" smtClean="0"/>
              <a:pPr>
                <a:spcBef>
                  <a:spcPct val="0"/>
                </a:spcBef>
              </a:pPr>
              <a:t>13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71868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481013"/>
            <a:ext cx="1206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363" y="-12700"/>
            <a:ext cx="3462337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39750" y="1844675"/>
            <a:ext cx="4032250" cy="1727200"/>
          </a:xfrm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 sz="3400" cap="none" smtClean="0"/>
            </a:lvl1pPr>
          </a:lstStyle>
          <a:p>
            <a:r>
              <a:rPr lang="fr-FR" smtClean="0"/>
              <a:t>Cliquez pour modifier le style du titre</a:t>
            </a:r>
          </a:p>
        </p:txBody>
      </p:sp>
      <p:sp>
        <p:nvSpPr>
          <p:cNvPr id="35843" name="Espace réservé du texte 2"/>
          <p:cNvSpPr>
            <a:spLocks noGrp="1"/>
          </p:cNvSpPr>
          <p:nvPr>
            <p:ph type="subTitle" idx="1"/>
          </p:nvPr>
        </p:nvSpPr>
        <p:spPr>
          <a:xfrm>
            <a:off x="539750" y="4508500"/>
            <a:ext cx="4032250" cy="576263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0" smtClean="0"/>
            </a:lvl1pPr>
          </a:lstStyle>
          <a:p>
            <a:r>
              <a:rPr lang="fr-FR" smtClean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57686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Titre de la formation  |  jj/mm/aaaa</a:t>
            </a:r>
          </a:p>
        </p:txBody>
      </p:sp>
    </p:spTree>
    <p:extLst>
      <p:ext uri="{BB962C8B-B14F-4D97-AF65-F5344CB8AC3E}">
        <p14:creationId xmlns:p14="http://schemas.microsoft.com/office/powerpoint/2010/main" val="333551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31801" y="1474788"/>
            <a:ext cx="4125913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10114" y="1474788"/>
            <a:ext cx="41275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fr-FR"/>
              <a:t>Projet MOVIE : Comité de gestion TI-SA |  31/05/2016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604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2761" y="922710"/>
            <a:ext cx="8353425" cy="850106"/>
          </a:xfrm>
        </p:spPr>
        <p:txBody>
          <a:bodyPr/>
          <a:lstStyle>
            <a:lvl1pPr>
              <a:defRPr sz="3800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395288" y="2060575"/>
            <a:ext cx="8353425" cy="4032250"/>
          </a:xfrm>
        </p:spPr>
        <p:txBody>
          <a:bodyPr/>
          <a:lstStyle>
            <a:lvl1pPr marL="358775" indent="-358775">
              <a:buSzPct val="125000"/>
              <a:buFont typeface="+mj-lt"/>
              <a:buAutoNum type="arabicPeriod"/>
              <a:defRPr sz="1300" cap="all" baseline="0"/>
            </a:lvl1pPr>
            <a:lvl2pPr marL="360000" indent="0">
              <a:spcBef>
                <a:spcPts val="0"/>
              </a:spcBef>
              <a:buClr>
                <a:schemeClr val="bg1"/>
              </a:buClr>
              <a:buSzPct val="25000"/>
              <a:buFontTx/>
              <a:buNone/>
              <a:defRPr sz="1300" cap="all" baseline="0"/>
            </a:lvl2pPr>
            <a:lvl3pPr marL="360000" indent="0">
              <a:spcBef>
                <a:spcPts val="0"/>
              </a:spcBef>
              <a:buFontTx/>
              <a:buNone/>
              <a:defRPr sz="1300" cap="all" baseline="0"/>
            </a:lvl3pPr>
            <a:lvl4pPr marL="360000" indent="0">
              <a:spcBef>
                <a:spcPts val="0"/>
              </a:spcBef>
              <a:buFontTx/>
              <a:buNone/>
              <a:defRPr sz="1300" cap="all" baseline="0"/>
            </a:lvl4pPr>
            <a:lvl5pPr marL="360000" indent="0">
              <a:spcBef>
                <a:spcPts val="0"/>
              </a:spcBef>
              <a:buFontTx/>
              <a:buNone/>
              <a:defRPr sz="1300" cap="all" baseline="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Titre de la formation  |  jj/mm/aaaa</a:t>
            </a:r>
          </a:p>
        </p:txBody>
      </p:sp>
    </p:spTree>
    <p:extLst>
      <p:ext uri="{BB962C8B-B14F-4D97-AF65-F5344CB8AC3E}">
        <p14:creationId xmlns:p14="http://schemas.microsoft.com/office/powerpoint/2010/main" val="138898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8" y="1557338"/>
            <a:ext cx="8353424" cy="4568826"/>
          </a:xfrm>
        </p:spPr>
        <p:txBody>
          <a:bodyPr/>
          <a:lstStyle>
            <a:lvl1pPr marL="0" indent="0">
              <a:buClr>
                <a:schemeClr val="bg1"/>
              </a:buClr>
              <a:buSzPct val="25000"/>
              <a:buFontTx/>
              <a:buNone/>
              <a:defRPr sz="22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Titre de la formation  |  jj/mm/aaaa</a:t>
            </a:r>
          </a:p>
        </p:txBody>
      </p:sp>
    </p:spTree>
    <p:extLst>
      <p:ext uri="{BB962C8B-B14F-4D97-AF65-F5344CB8AC3E}">
        <p14:creationId xmlns:p14="http://schemas.microsoft.com/office/powerpoint/2010/main" val="13589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Titre de la formation  |  jj/mm/aaaa</a:t>
            </a:r>
          </a:p>
        </p:txBody>
      </p:sp>
    </p:spTree>
    <p:extLst>
      <p:ext uri="{BB962C8B-B14F-4D97-AF65-F5344CB8AC3E}">
        <p14:creationId xmlns:p14="http://schemas.microsoft.com/office/powerpoint/2010/main" val="44901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1268414"/>
            <a:ext cx="3816673" cy="48577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2"/>
          </p:nvPr>
        </p:nvSpPr>
        <p:spPr>
          <a:xfrm>
            <a:off x="4932040" y="1268413"/>
            <a:ext cx="3816673" cy="453685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4932040" y="5876925"/>
            <a:ext cx="3816673" cy="180425"/>
          </a:xfrm>
        </p:spPr>
        <p:txBody>
          <a:bodyPr tIns="36000" bIns="36000">
            <a:spAutoFit/>
          </a:bodyPr>
          <a:lstStyle>
            <a:lvl1pPr marL="0" indent="0" algn="r">
              <a:spcBef>
                <a:spcPts val="0"/>
              </a:spcBef>
              <a:buFontTx/>
              <a:buNone/>
              <a:defRPr sz="700" b="0" baseline="0"/>
            </a:lvl1pPr>
            <a:lvl2pPr marL="0" indent="0" algn="r">
              <a:spcBef>
                <a:spcPts val="0"/>
              </a:spcBef>
              <a:buFontTx/>
              <a:buNone/>
              <a:defRPr sz="600"/>
            </a:lvl2pPr>
            <a:lvl3pPr marL="0" indent="0" algn="r">
              <a:spcBef>
                <a:spcPts val="0"/>
              </a:spcBef>
              <a:buFontTx/>
              <a:buNone/>
              <a:defRPr sz="600"/>
            </a:lvl3pPr>
            <a:lvl4pPr marL="0" indent="0" algn="r">
              <a:spcBef>
                <a:spcPts val="0"/>
              </a:spcBef>
              <a:buFontTx/>
              <a:buNone/>
              <a:defRPr sz="600"/>
            </a:lvl4pPr>
            <a:lvl5pPr marL="0" indent="0" algn="r">
              <a:spcBef>
                <a:spcPts val="0"/>
              </a:spcBef>
              <a:buFontTx/>
              <a:buNone/>
              <a:defRPr sz="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Titre de la formation  |  jj/mm/aaaa</a:t>
            </a:r>
          </a:p>
        </p:txBody>
      </p:sp>
    </p:spTree>
    <p:extLst>
      <p:ext uri="{BB962C8B-B14F-4D97-AF65-F5344CB8AC3E}">
        <p14:creationId xmlns:p14="http://schemas.microsoft.com/office/powerpoint/2010/main" val="320495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encad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1268414"/>
            <a:ext cx="4176713" cy="48577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/>
          </p:nvPr>
        </p:nvSpPr>
        <p:spPr>
          <a:xfrm>
            <a:off x="6084888" y="1268413"/>
            <a:ext cx="2663825" cy="4824883"/>
          </a:xfrm>
          <a:solidFill>
            <a:schemeClr val="accent1"/>
          </a:solidFill>
        </p:spPr>
        <p:txBody>
          <a:bodyPr lIns="72000" tIns="72000" rIns="72000" bIns="72000"/>
          <a:lstStyle>
            <a:lvl1pPr marL="0" indent="0" algn="ctr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Tx/>
              <a:buNone/>
              <a:defRPr sz="1200" b="0" cap="all" baseline="0">
                <a:solidFill>
                  <a:schemeClr val="bg1"/>
                </a:solidFill>
              </a:defRPr>
            </a:lvl1pPr>
            <a:lvl2pPr marL="108000" indent="-108000">
              <a:buClr>
                <a:schemeClr val="bg1"/>
              </a:buClr>
              <a:buFont typeface="Wingdings" pitchFamily="2" charset="2"/>
              <a:buChar char="n"/>
              <a:defRPr sz="1200">
                <a:solidFill>
                  <a:schemeClr val="bg1"/>
                </a:solidFill>
              </a:defRPr>
            </a:lvl2pPr>
            <a:lvl3pPr marL="216000" indent="-108000"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 marL="538163" indent="-174625">
              <a:defRPr sz="1000">
                <a:solidFill>
                  <a:schemeClr val="bg1"/>
                </a:solidFill>
              </a:defRPr>
            </a:lvl4pPr>
            <a:lvl5pPr marL="714375" indent="-176213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Titre de la formation  |  jj/mm/aaaa</a:t>
            </a:r>
          </a:p>
        </p:txBody>
      </p:sp>
    </p:spTree>
    <p:extLst>
      <p:ext uri="{BB962C8B-B14F-4D97-AF65-F5344CB8AC3E}">
        <p14:creationId xmlns:p14="http://schemas.microsoft.com/office/powerpoint/2010/main" val="326362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5" name="Espace réservé du graphique 4"/>
          <p:cNvSpPr>
            <a:spLocks noGrp="1"/>
          </p:cNvSpPr>
          <p:nvPr>
            <p:ph type="chart" sz="quarter" idx="11"/>
          </p:nvPr>
        </p:nvSpPr>
        <p:spPr>
          <a:xfrm>
            <a:off x="971550" y="1557338"/>
            <a:ext cx="7200900" cy="4319587"/>
          </a:xfrm>
        </p:spPr>
        <p:txBody>
          <a:bodyPr rtlCol="0">
            <a:noAutofit/>
          </a:bodyPr>
          <a:lstStyle/>
          <a:p>
            <a:pPr lvl="0"/>
            <a:endParaRPr lang="fr-FR" noProof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Titre de la formation  |  jj/mm/aaaa</a:t>
            </a:r>
          </a:p>
        </p:txBody>
      </p:sp>
    </p:spTree>
    <p:extLst>
      <p:ext uri="{BB962C8B-B14F-4D97-AF65-F5344CB8AC3E}">
        <p14:creationId xmlns:p14="http://schemas.microsoft.com/office/powerpoint/2010/main" val="231155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1"/>
          </p:nvPr>
        </p:nvSpPr>
        <p:spPr>
          <a:xfrm>
            <a:off x="971550" y="1557338"/>
            <a:ext cx="7200900" cy="4319587"/>
          </a:xfrm>
        </p:spPr>
        <p:txBody>
          <a:bodyPr rtlCol="0">
            <a:noAutofit/>
          </a:bodyPr>
          <a:lstStyle/>
          <a:p>
            <a:pPr lvl="0"/>
            <a:endParaRPr lang="fr-FR" noProof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Titre de la formation  |  jj/mm/aaaa</a:t>
            </a:r>
          </a:p>
        </p:txBody>
      </p:sp>
    </p:spTree>
    <p:extLst>
      <p:ext uri="{BB962C8B-B14F-4D97-AF65-F5344CB8AC3E}">
        <p14:creationId xmlns:p14="http://schemas.microsoft.com/office/powerpoint/2010/main" val="9345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Titre de la formation  |  jj/mm/aaaa</a:t>
            </a:r>
          </a:p>
        </p:txBody>
      </p:sp>
    </p:spTree>
    <p:extLst>
      <p:ext uri="{BB962C8B-B14F-4D97-AF65-F5344CB8AC3E}">
        <p14:creationId xmlns:p14="http://schemas.microsoft.com/office/powerpoint/2010/main" val="418646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5288" y="274638"/>
            <a:ext cx="8353425" cy="850900"/>
          </a:xfrm>
          <a:prstGeom prst="rect">
            <a:avLst/>
          </a:prstGeom>
        </p:spPr>
        <p:txBody>
          <a:bodyPr vert="horz" lIns="36000" tIns="0" rIns="36000" bIns="0" rtlCol="0" anchor="t" anchorCtr="0">
            <a:no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395288" y="1268413"/>
            <a:ext cx="835342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2000" y="6381750"/>
            <a:ext cx="3887788" cy="153988"/>
          </a:xfrm>
          <a:prstGeom prst="rect">
            <a:avLst/>
          </a:prstGeom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noAutofit/>
          </a:bodyPr>
          <a:lstStyle>
            <a:lvl1pPr algn="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Titre de la formation  |  jj/mm/aaaa</a:t>
            </a:r>
          </a:p>
        </p:txBody>
      </p:sp>
      <p:pic>
        <p:nvPicPr>
          <p:cNvPr id="1029" name="Picture 8" descr="logo_EDF_sommair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291263"/>
            <a:ext cx="6223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8459788" y="6381750"/>
            <a:ext cx="368300" cy="152400"/>
          </a:xfrm>
          <a:prstGeom prst="rect">
            <a:avLst/>
          </a:prstGeom>
          <a:noFill/>
        </p:spPr>
        <p:txBody>
          <a:bodyPr wrap="none" lIns="3600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sz="1000" smtClean="0"/>
              <a:t>|  </a:t>
            </a:r>
            <a:fld id="{1823C088-3AFE-4925-9BAE-1F1C65189FC3}" type="slidenum">
              <a:rPr lang="fr-FR" altLang="fr-FR" sz="1000" smtClean="0"/>
              <a:pPr eaLnBrk="1" hangingPunct="1">
                <a:defRPr/>
              </a:pPr>
              <a:t>‹N°›</a:t>
            </a:fld>
            <a:endParaRPr lang="fr-FR" altLang="fr-FR" sz="10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3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 cap="all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ts val="18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4287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3600" indent="-10795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OpenTURNS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 ET 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</a:rPr>
              <a:t>Paraview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fr-FR" sz="3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Michaël Baudin (EDF)</a:t>
            </a:r>
            <a:br>
              <a:rPr lang="fr-FR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Mathieu Westphal (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Kitware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fr-FR" sz="2400" dirty="0">
                <a:solidFill>
                  <a:schemeClr val="bg1">
                    <a:lumMod val="50000"/>
                  </a:schemeClr>
                </a:solidFill>
              </a:rPr>
            </a:b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Pourquoi faire ?</a:t>
            </a:r>
            <a:endParaRPr lang="fr-FR" dirty="0"/>
          </a:p>
        </p:txBody>
      </p:sp>
      <p:pic>
        <p:nvPicPr>
          <p:cNvPr id="6148" name="Picture 6" descr="C:\Users\F41871\Documents\Dossiers R&amp;D\RH\Catalogue Itech\2014\Icono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1" r="40755"/>
          <a:stretch>
            <a:fillRect/>
          </a:stretch>
        </p:blipFill>
        <p:spPr bwMode="auto">
          <a:xfrm>
            <a:off x="4752975" y="0"/>
            <a:ext cx="43910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ZoneTexte 5"/>
          <p:cNvSpPr txBox="1">
            <a:spLocks noChangeArrowheads="1"/>
          </p:cNvSpPr>
          <p:nvPr/>
        </p:nvSpPr>
        <p:spPr bwMode="auto">
          <a:xfrm>
            <a:off x="500063" y="6215063"/>
            <a:ext cx="2928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>
              <a:spcBef>
                <a:spcPts val="1800"/>
              </a:spcBef>
              <a:buClr>
                <a:schemeClr val="accent1"/>
              </a:buClr>
              <a:buFont typeface="Wingdings" panose="05000000000000000000" pitchFamily="2" charset="2"/>
              <a:buChar char="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100" b="0"/>
              <a:t>Copyright © EDF - KitWare 2017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88640"/>
            <a:ext cx="1080120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fr-FR" dirty="0" smtClean="0"/>
              <a:t>D’autre </a:t>
            </a:r>
            <a:r>
              <a:rPr lang="fr-FR" dirty="0" err="1" smtClean="0"/>
              <a:t>ACTEURs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8" name="Espace réservé du contenu 10"/>
          <p:cNvSpPr>
            <a:spLocks noGrp="1"/>
          </p:cNvSpPr>
          <p:nvPr>
            <p:ph sz="half" idx="1"/>
          </p:nvPr>
        </p:nvSpPr>
        <p:spPr>
          <a:xfrm>
            <a:off x="431799" y="1303338"/>
            <a:ext cx="8316913" cy="4849812"/>
          </a:xfrm>
        </p:spPr>
        <p:txBody>
          <a:bodyPr/>
          <a:lstStyle/>
          <a:p>
            <a:pPr marL="108000" indent="0" eaLnBrk="1" hangingPunct="1">
              <a:spcBef>
                <a:spcPts val="0"/>
              </a:spcBef>
              <a:buFontTx/>
              <a:buNone/>
              <a:defRPr/>
            </a:pPr>
            <a:r>
              <a:rPr lang="fr-FR" altLang="fr-FR" sz="1600" dirty="0" err="1" smtClean="0"/>
              <a:t>Kitware</a:t>
            </a:r>
            <a:r>
              <a:rPr lang="fr-FR" altLang="fr-FR" sz="1600" dirty="0" smtClean="0"/>
              <a:t> </a:t>
            </a:r>
            <a:r>
              <a:rPr lang="fr-FR" altLang="fr-FR" sz="1600" b="0" dirty="0" smtClean="0"/>
              <a:t>développe activement </a:t>
            </a:r>
            <a:r>
              <a:rPr lang="fr-FR" altLang="fr-FR" sz="1600" b="0" dirty="0" err="1" smtClean="0"/>
              <a:t>ParaView</a:t>
            </a:r>
            <a:r>
              <a:rPr lang="fr-FR" altLang="fr-FR" sz="1600" b="0" dirty="0" smtClean="0"/>
              <a:t> et VTK afin de fournir des outils de visualisation 2D de qualité, en particulier en ce qui concerne la visualisation statistique : </a:t>
            </a:r>
          </a:p>
          <a:p>
            <a:pPr marL="108000" indent="0" eaLnBrk="1" hangingPunct="1">
              <a:spcBef>
                <a:spcPts val="0"/>
              </a:spcBef>
              <a:buFontTx/>
              <a:buNone/>
              <a:defRPr/>
            </a:pPr>
            <a:endParaRPr lang="fr-FR" altLang="fr-FR" sz="1600" b="0" dirty="0"/>
          </a:p>
          <a:p>
            <a:pPr marL="393750" indent="-285750" eaLnBrk="1" hangingPunct="1">
              <a:spcBef>
                <a:spcPts val="0"/>
              </a:spcBef>
              <a:defRPr/>
            </a:pPr>
            <a:r>
              <a:rPr lang="fr-FR" altLang="fr-FR" sz="1600" b="0" dirty="0" smtClean="0"/>
              <a:t>Refonte des Line Chart </a:t>
            </a:r>
            <a:r>
              <a:rPr lang="fr-FR" altLang="fr-FR" sz="1600" b="0" dirty="0" err="1" smtClean="0"/>
              <a:t>View</a:t>
            </a:r>
            <a:r>
              <a:rPr lang="fr-FR" altLang="fr-FR" sz="1600" b="0" dirty="0" smtClean="0"/>
              <a:t> en général à venir en 2017</a:t>
            </a:r>
          </a:p>
          <a:p>
            <a:pPr marL="393750" indent="-285750" eaLnBrk="1" hangingPunct="1">
              <a:spcBef>
                <a:spcPts val="0"/>
              </a:spcBef>
              <a:defRPr/>
            </a:pPr>
            <a:endParaRPr lang="fr-FR" altLang="fr-FR" sz="1600" b="0" dirty="0"/>
          </a:p>
          <a:p>
            <a:pPr marL="393750" indent="-285750" eaLnBrk="1" hangingPunct="1">
              <a:spcBef>
                <a:spcPts val="0"/>
              </a:spcBef>
              <a:defRPr/>
            </a:pPr>
            <a:r>
              <a:rPr lang="fr-FR" altLang="fr-FR" sz="1600" b="0" dirty="0" smtClean="0"/>
              <a:t>En 2016, Ajout des Quartile Chart </a:t>
            </a:r>
            <a:r>
              <a:rPr lang="fr-FR" altLang="fr-FR" sz="1600" b="0" dirty="0" err="1" smtClean="0"/>
              <a:t>View</a:t>
            </a:r>
            <a:r>
              <a:rPr lang="fr-FR" altLang="fr-FR" sz="1600" b="0" dirty="0" smtClean="0"/>
              <a:t>, financé par </a:t>
            </a:r>
            <a:r>
              <a:rPr lang="fr-FR" altLang="fr-FR" sz="1600" b="0" dirty="0" err="1" smtClean="0"/>
              <a:t>Sandia</a:t>
            </a:r>
            <a:r>
              <a:rPr lang="fr-FR" altLang="fr-FR" sz="1600" b="0" dirty="0" smtClean="0"/>
              <a:t> National </a:t>
            </a:r>
            <a:r>
              <a:rPr lang="fr-FR" altLang="fr-FR" sz="1600" b="0" dirty="0" err="1" smtClean="0"/>
              <a:t>Laboratories</a:t>
            </a:r>
            <a:r>
              <a:rPr lang="fr-FR" altLang="fr-FR" sz="1600" b="0" dirty="0" smtClean="0"/>
              <a:t>,</a:t>
            </a:r>
          </a:p>
          <a:p>
            <a:pPr marL="108000" indent="0" eaLnBrk="1" hangingPunct="1">
              <a:spcBef>
                <a:spcPts val="0"/>
              </a:spcBef>
              <a:buNone/>
              <a:defRPr/>
            </a:pPr>
            <a:r>
              <a:rPr lang="fr-FR" altLang="fr-FR" sz="1600" b="0" dirty="0" smtClean="0"/>
              <a:t>Un des contributeur principal de </a:t>
            </a:r>
            <a:r>
              <a:rPr lang="fr-FR" altLang="fr-FR" sz="1600" b="0" dirty="0" err="1" smtClean="0"/>
              <a:t>ParaView</a:t>
            </a:r>
            <a:r>
              <a:rPr lang="fr-FR" altLang="fr-FR" sz="1600" b="0" dirty="0" smtClean="0"/>
              <a:t>.</a:t>
            </a:r>
          </a:p>
          <a:p>
            <a:pPr marL="393750" indent="-285750" eaLnBrk="1" hangingPunct="1">
              <a:spcBef>
                <a:spcPts val="0"/>
              </a:spcBef>
              <a:defRPr/>
            </a:pPr>
            <a:endParaRPr lang="fr-FR" altLang="fr-FR" sz="1600" b="0" dirty="0"/>
          </a:p>
          <a:p>
            <a:pPr marL="393750" indent="-285750" eaLnBrk="1" hangingPunct="1">
              <a:spcBef>
                <a:spcPts val="0"/>
              </a:spcBef>
              <a:defRPr/>
            </a:pPr>
            <a:r>
              <a:rPr lang="fr-FR" altLang="fr-FR" sz="1600" b="0" dirty="0" smtClean="0"/>
              <a:t>Et Evidemment, </a:t>
            </a:r>
            <a:r>
              <a:rPr lang="fr-FR" altLang="fr-FR" sz="1600" b="0" dirty="0" err="1" smtClean="0"/>
              <a:t>OpenTURNS</a:t>
            </a:r>
            <a:endParaRPr lang="fr-FR" altLang="fr-FR" sz="1600" b="0" dirty="0" smtClean="0"/>
          </a:p>
          <a:p>
            <a:pPr marL="393750" indent="-285750" eaLnBrk="1" hangingPunct="1">
              <a:spcBef>
                <a:spcPts val="0"/>
              </a:spcBef>
              <a:defRPr/>
            </a:pPr>
            <a:endParaRPr lang="fr-FR" altLang="fr-FR" sz="16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62" t="15468" r="776" b="2307"/>
          <a:stretch/>
        </p:blipFill>
        <p:spPr>
          <a:xfrm>
            <a:off x="5076304" y="3068960"/>
            <a:ext cx="3672408" cy="300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6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fr-FR" dirty="0"/>
              <a:t>Démonstration : </a:t>
            </a:r>
            <a:r>
              <a:rPr lang="fr-FR" dirty="0" err="1"/>
              <a:t>Density</a:t>
            </a:r>
            <a:r>
              <a:rPr lang="fr-FR" dirty="0"/>
              <a:t> </a:t>
            </a:r>
            <a:r>
              <a:rPr lang="fr-FR" dirty="0" smtClean="0"/>
              <a:t>MAP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2696"/>
            <a:ext cx="8903495" cy="59766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3913" y="2276475"/>
            <a:ext cx="8353425" cy="850900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MERCI !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noProof="1" smtClean="0"/>
              <a:t>Références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119063" y="1125538"/>
            <a:ext cx="8629650" cy="225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7525" indent="-285750" defTabSz="8905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905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905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905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905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r>
              <a:rPr lang="fr-FR" altLang="fr-FR" b="1" noProof="1"/>
              <a:t>Visualizing Statistical Analysis of Curve Datasets in ParaView, Alejandro Ribés, Joachim Pouderoux, Anne-Laure Popelin and Bertrand Iooss, IEEE Symposium on Visual Analytics Science and Technology 2014, November 9-14, Paris, France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r>
              <a:rPr lang="fr-FR" altLang="fr-FR" b="1"/>
              <a:t>Quantification des incertitudes dans les modèles hydrauliques sous la plateforme SALOME : Application au cas bidimensionnel de la Garonne, Cedric GOEURY, Thomas DAVID, 2015, H-P73-2015-04539-FR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endParaRPr lang="fr-FR" altLang="fr-FR" b="1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382588" y="922338"/>
            <a:ext cx="8353425" cy="850900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2051" name="Rectangle 46"/>
          <p:cNvSpPr>
            <a:spLocks noGrp="1" noChangeArrowheads="1"/>
          </p:cNvSpPr>
          <p:nvPr>
            <p:ph type="body" sz="quarter" idx="11"/>
          </p:nvPr>
        </p:nvSpPr>
        <p:spPr bwMode="gray">
          <a:solidFill>
            <a:schemeClr val="accent3"/>
          </a:solidFill>
          <a:ln algn="ctr"/>
        </p:spPr>
        <p:txBody>
          <a:bodyPr lIns="72000"/>
          <a:lstStyle/>
          <a:p>
            <a:pPr eaLnBrk="1" hangingPunct="1">
              <a:lnSpc>
                <a:spcPct val="110000"/>
              </a:lnSpc>
              <a:spcBef>
                <a:spcPct val="60000"/>
              </a:spcBef>
              <a:buClr>
                <a:schemeClr val="accent2"/>
              </a:buClr>
              <a:buFont typeface="Courier New" pitchFamily="49" charset="0"/>
              <a:buChar char="o"/>
              <a:defRPr/>
            </a:pPr>
            <a:endParaRPr lang="fr-FR" sz="1600" dirty="0" smtClean="0"/>
          </a:p>
          <a:p>
            <a:pPr eaLnBrk="1" hangingPunct="1">
              <a:lnSpc>
                <a:spcPct val="110000"/>
              </a:lnSpc>
              <a:spcBef>
                <a:spcPct val="60000"/>
              </a:spcBef>
              <a:buClr>
                <a:schemeClr val="accent2"/>
              </a:buClr>
              <a:buFont typeface="Courier New" pitchFamily="49" charset="0"/>
              <a:buChar char="o"/>
              <a:defRPr/>
            </a:pPr>
            <a:r>
              <a:rPr lang="fr-FR" sz="1600" dirty="0" smtClean="0"/>
              <a:t>L’</a:t>
            </a:r>
            <a:r>
              <a:rPr lang="fr-FR" sz="1600" dirty="0" err="1" smtClean="0"/>
              <a:t>iHM</a:t>
            </a:r>
            <a:r>
              <a:rPr lang="fr-FR" sz="1600" dirty="0" smtClean="0"/>
              <a:t> d’</a:t>
            </a:r>
            <a:r>
              <a:rPr lang="fr-FR" sz="1600" dirty="0" err="1" smtClean="0"/>
              <a:t>OpenTURNS</a:t>
            </a:r>
            <a:r>
              <a:rPr lang="fr-FR" sz="1600" dirty="0" smtClean="0"/>
              <a:t> dans SALOME (MB)</a:t>
            </a:r>
          </a:p>
          <a:p>
            <a:pPr eaLnBrk="1" hangingPunct="1">
              <a:lnSpc>
                <a:spcPct val="110000"/>
              </a:lnSpc>
              <a:spcBef>
                <a:spcPct val="60000"/>
              </a:spcBef>
              <a:buClr>
                <a:schemeClr val="accent2"/>
              </a:buClr>
              <a:buFont typeface="Courier New" pitchFamily="49" charset="0"/>
              <a:buChar char="o"/>
              <a:defRPr/>
            </a:pPr>
            <a:r>
              <a:rPr lang="fr-FR" sz="1600" dirty="0" smtClean="0"/>
              <a:t>Démonstration : Plot Matrix et </a:t>
            </a:r>
            <a:r>
              <a:rPr lang="fr-FR" sz="1600" dirty="0" err="1" smtClean="0"/>
              <a:t>Parallel</a:t>
            </a:r>
            <a:r>
              <a:rPr lang="fr-FR" sz="1600" dirty="0" smtClean="0"/>
              <a:t> </a:t>
            </a:r>
            <a:r>
              <a:rPr lang="fr-FR" sz="1600" dirty="0" err="1" smtClean="0"/>
              <a:t>Coordinate</a:t>
            </a:r>
            <a:r>
              <a:rPr lang="fr-FR" sz="1600" dirty="0" smtClean="0"/>
              <a:t> Plot (MB)</a:t>
            </a:r>
          </a:p>
          <a:p>
            <a:pPr eaLnBrk="1" hangingPunct="1">
              <a:lnSpc>
                <a:spcPct val="110000"/>
              </a:lnSpc>
              <a:spcBef>
                <a:spcPct val="60000"/>
              </a:spcBef>
              <a:buClr>
                <a:schemeClr val="accent2"/>
              </a:buClr>
              <a:buFont typeface="Courier New" pitchFamily="49" charset="0"/>
              <a:buChar char="o"/>
              <a:defRPr/>
            </a:pPr>
            <a:r>
              <a:rPr lang="fr-FR" sz="1600" dirty="0" smtClean="0"/>
              <a:t>Visualisation </a:t>
            </a:r>
            <a:r>
              <a:rPr lang="fr-FR" sz="1600" dirty="0"/>
              <a:t>de champs (MB)</a:t>
            </a:r>
          </a:p>
          <a:p>
            <a:pPr eaLnBrk="1" hangingPunct="1">
              <a:lnSpc>
                <a:spcPct val="110000"/>
              </a:lnSpc>
              <a:spcBef>
                <a:spcPct val="60000"/>
              </a:spcBef>
              <a:buClr>
                <a:schemeClr val="accent2"/>
              </a:buClr>
              <a:buFont typeface="Courier New" pitchFamily="49" charset="0"/>
              <a:buChar char="o"/>
              <a:defRPr/>
            </a:pPr>
            <a:r>
              <a:rPr lang="fr-FR" sz="1600" dirty="0" smtClean="0"/>
              <a:t>L’intégration d’OT dans PV (MW)</a:t>
            </a:r>
          </a:p>
          <a:p>
            <a:pPr eaLnBrk="1" hangingPunct="1">
              <a:lnSpc>
                <a:spcPct val="110000"/>
              </a:lnSpc>
              <a:spcBef>
                <a:spcPct val="60000"/>
              </a:spcBef>
              <a:buClr>
                <a:schemeClr val="accent2"/>
              </a:buClr>
              <a:buFont typeface="Courier New" pitchFamily="49" charset="0"/>
              <a:buChar char="o"/>
              <a:defRPr/>
            </a:pPr>
            <a:r>
              <a:rPr lang="fr-FR" sz="1600" dirty="0" smtClean="0"/>
              <a:t>D’autres ACTEURS? </a:t>
            </a:r>
            <a:r>
              <a:rPr lang="fr-FR" sz="1600" smtClean="0"/>
              <a:t>(MW)</a:t>
            </a:r>
            <a:endParaRPr lang="fr-FR" sz="1600" dirty="0" smtClean="0"/>
          </a:p>
          <a:p>
            <a:pPr eaLnBrk="1" hangingPunct="1">
              <a:lnSpc>
                <a:spcPct val="110000"/>
              </a:lnSpc>
              <a:spcBef>
                <a:spcPct val="60000"/>
              </a:spcBef>
              <a:buClr>
                <a:schemeClr val="accent2"/>
              </a:buClr>
              <a:buFont typeface="Courier New" pitchFamily="49" charset="0"/>
              <a:buChar char="o"/>
              <a:defRPr/>
            </a:pPr>
            <a:r>
              <a:rPr lang="fr-FR" sz="1600" dirty="0"/>
              <a:t>Démonstration : </a:t>
            </a:r>
            <a:r>
              <a:rPr lang="fr-FR" sz="1600" dirty="0" err="1" smtClean="0"/>
              <a:t>Density</a:t>
            </a:r>
            <a:r>
              <a:rPr lang="fr-FR" sz="1600" dirty="0" smtClean="0"/>
              <a:t> MAP </a:t>
            </a:r>
            <a:r>
              <a:rPr lang="fr-FR" sz="1600" dirty="0"/>
              <a:t>(</a:t>
            </a:r>
            <a:r>
              <a:rPr lang="fr-FR" sz="1600" dirty="0" smtClean="0"/>
              <a:t>MW)</a:t>
            </a:r>
            <a:endParaRPr lang="fr-FR" sz="1600" dirty="0"/>
          </a:p>
          <a:p>
            <a:pPr marL="0" indent="0" eaLnBrk="1" hangingPunct="1">
              <a:lnSpc>
                <a:spcPct val="110000"/>
              </a:lnSpc>
              <a:spcBef>
                <a:spcPct val="60000"/>
              </a:spcBef>
              <a:buClr>
                <a:schemeClr val="accent2"/>
              </a:buClr>
              <a:buFont typeface="+mj-lt"/>
              <a:buNone/>
              <a:defRPr/>
            </a:pPr>
            <a:endParaRPr lang="fr-FR" sz="16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altLang="fr-FR" dirty="0" smtClean="0"/>
              <a:t>Qui ? Pourquoi ?</a:t>
            </a:r>
          </a:p>
        </p:txBody>
      </p:sp>
      <p:sp>
        <p:nvSpPr>
          <p:cNvPr id="61443" name="Espace réservé du contenu 10"/>
          <p:cNvSpPr>
            <a:spLocks noGrp="1"/>
          </p:cNvSpPr>
          <p:nvPr>
            <p:ph sz="half" idx="1"/>
          </p:nvPr>
        </p:nvSpPr>
        <p:spPr>
          <a:xfrm>
            <a:off x="431800" y="1303338"/>
            <a:ext cx="7626350" cy="4849812"/>
          </a:xfrm>
        </p:spPr>
        <p:txBody>
          <a:bodyPr/>
          <a:lstStyle/>
          <a:p>
            <a:pPr marL="108000" indent="0" eaLnBrk="1" hangingPunct="1">
              <a:spcBef>
                <a:spcPts val="0"/>
              </a:spcBef>
              <a:buFontTx/>
              <a:buNone/>
              <a:defRPr/>
            </a:pPr>
            <a:r>
              <a:rPr lang="fr-FR" altLang="fr-FR" sz="1600" dirty="0" smtClean="0"/>
              <a:t>Qui ?</a:t>
            </a:r>
          </a:p>
          <a:p>
            <a:pPr marL="108000" indent="0" eaLnBrk="1" hangingPunct="1">
              <a:spcBef>
                <a:spcPts val="0"/>
              </a:spcBef>
              <a:buFontTx/>
              <a:buNone/>
              <a:defRPr/>
            </a:pPr>
            <a:endParaRPr lang="fr-FR" altLang="fr-FR" sz="1600" dirty="0" smtClean="0"/>
          </a:p>
          <a:p>
            <a:pPr marL="393750" indent="-285750" eaLnBrk="1" hangingPunct="1">
              <a:spcBef>
                <a:spcPts val="0"/>
              </a:spcBef>
              <a:defRPr/>
            </a:pPr>
            <a:r>
              <a:rPr lang="fr-FR" altLang="fr-FR" sz="1600" dirty="0" smtClean="0"/>
              <a:t>EDF :</a:t>
            </a:r>
          </a:p>
          <a:p>
            <a:pPr marL="573137" lvl="1" indent="-285750" eaLnBrk="1" hangingPunct="1">
              <a:spcBef>
                <a:spcPts val="0"/>
              </a:spcBef>
              <a:defRPr/>
            </a:pPr>
            <a:r>
              <a:rPr lang="fr-FR" altLang="fr-FR" sz="1600" dirty="0"/>
              <a:t>PRISME : A.-L</a:t>
            </a:r>
            <a:r>
              <a:rPr lang="fr-FR" altLang="fr-FR" sz="1600" dirty="0" smtClean="0"/>
              <a:t>. </a:t>
            </a:r>
            <a:r>
              <a:rPr lang="fr-FR" altLang="fr-FR" sz="1600" dirty="0" err="1" smtClean="0"/>
              <a:t>Popelin</a:t>
            </a:r>
            <a:r>
              <a:rPr lang="fr-FR" altLang="fr-FR" sz="1600" dirty="0"/>
              <a:t>, B</a:t>
            </a:r>
            <a:r>
              <a:rPr lang="fr-FR" altLang="fr-FR" sz="1600" dirty="0" smtClean="0"/>
              <a:t>. </a:t>
            </a:r>
            <a:r>
              <a:rPr lang="fr-FR" altLang="fr-FR" sz="1600" dirty="0" err="1" smtClean="0"/>
              <a:t>Iooss</a:t>
            </a:r>
            <a:r>
              <a:rPr lang="fr-FR" altLang="fr-FR" sz="1600" dirty="0"/>
              <a:t>, M</a:t>
            </a:r>
            <a:r>
              <a:rPr lang="fr-FR" altLang="fr-FR" sz="1600" dirty="0" smtClean="0"/>
              <a:t>. Baudin</a:t>
            </a:r>
            <a:endParaRPr lang="fr-FR" altLang="fr-FR" sz="1600" dirty="0"/>
          </a:p>
          <a:p>
            <a:pPr marL="573137" lvl="1" indent="-285750" eaLnBrk="1" hangingPunct="1">
              <a:spcBef>
                <a:spcPts val="0"/>
              </a:spcBef>
              <a:defRPr/>
            </a:pPr>
            <a:r>
              <a:rPr lang="fr-FR" altLang="fr-FR" sz="1600" dirty="0"/>
              <a:t>PERICLES : A</a:t>
            </a:r>
            <a:r>
              <a:rPr lang="fr-FR" altLang="fr-FR" sz="1600" dirty="0" smtClean="0"/>
              <a:t>. </a:t>
            </a:r>
            <a:r>
              <a:rPr lang="fr-FR" altLang="fr-FR" sz="1600" dirty="0" err="1" smtClean="0"/>
              <a:t>Geay</a:t>
            </a:r>
            <a:r>
              <a:rPr lang="fr-FR" altLang="fr-FR" sz="1600" dirty="0"/>
              <a:t>, A</a:t>
            </a:r>
            <a:r>
              <a:rPr lang="fr-FR" altLang="fr-FR" sz="1600" dirty="0" smtClean="0"/>
              <a:t>. </a:t>
            </a:r>
            <a:r>
              <a:rPr lang="fr-FR" altLang="fr-FR" sz="1600" dirty="0" err="1" smtClean="0"/>
              <a:t>Ribes</a:t>
            </a:r>
            <a:r>
              <a:rPr lang="fr-FR" altLang="fr-FR" sz="1600" dirty="0"/>
              <a:t>, </a:t>
            </a:r>
            <a:r>
              <a:rPr lang="fr-FR" altLang="fr-FR" sz="1600" dirty="0" smtClean="0"/>
              <a:t>A. </a:t>
            </a:r>
            <a:r>
              <a:rPr lang="fr-FR" altLang="fr-FR" sz="1600" dirty="0" err="1" smtClean="0"/>
              <a:t>Dutfoy</a:t>
            </a:r>
            <a:r>
              <a:rPr lang="fr-FR" altLang="fr-FR" sz="1600" dirty="0" smtClean="0"/>
              <a:t>, </a:t>
            </a:r>
            <a:r>
              <a:rPr lang="fr-FR" sz="1600" dirty="0"/>
              <a:t>T. </a:t>
            </a:r>
            <a:r>
              <a:rPr lang="fr-FR" sz="1600" dirty="0" err="1"/>
              <a:t>Autrusson</a:t>
            </a:r>
            <a:r>
              <a:rPr lang="fr-FR" sz="1600" dirty="0"/>
              <a:t>, C. </a:t>
            </a:r>
            <a:r>
              <a:rPr lang="fr-FR" sz="1600" dirty="0" err="1"/>
              <a:t>Aguerre</a:t>
            </a:r>
            <a:r>
              <a:rPr lang="fr-FR" sz="1600" dirty="0"/>
              <a:t>, </a:t>
            </a:r>
            <a:r>
              <a:rPr lang="fr-FR" sz="1600" dirty="0" smtClean="0"/>
              <a:t>P</a:t>
            </a:r>
            <a:r>
              <a:rPr lang="fr-FR" sz="1600" dirty="0"/>
              <a:t>. </a:t>
            </a:r>
            <a:r>
              <a:rPr lang="fr-FR" sz="1600" dirty="0" err="1"/>
              <a:t>Lebailly</a:t>
            </a:r>
            <a:endParaRPr lang="fr-FR" altLang="fr-FR" sz="1600" dirty="0"/>
          </a:p>
          <a:p>
            <a:pPr marL="573137" lvl="1" indent="-285750" eaLnBrk="1" hangingPunct="1">
              <a:spcBef>
                <a:spcPts val="0"/>
              </a:spcBef>
              <a:defRPr/>
            </a:pPr>
            <a:r>
              <a:rPr lang="fr-FR" altLang="fr-FR" sz="1600" dirty="0"/>
              <a:t>LNHE : C</a:t>
            </a:r>
            <a:r>
              <a:rPr lang="fr-FR" altLang="fr-FR" sz="1600" dirty="0" smtClean="0"/>
              <a:t>. </a:t>
            </a:r>
            <a:r>
              <a:rPr lang="fr-FR" altLang="fr-FR" sz="1600" dirty="0" err="1" smtClean="0"/>
              <a:t>Goeury</a:t>
            </a:r>
            <a:r>
              <a:rPr lang="fr-FR" altLang="fr-FR" sz="1600" dirty="0"/>
              <a:t>, Y</a:t>
            </a:r>
            <a:r>
              <a:rPr lang="fr-FR" altLang="fr-FR" sz="1600" dirty="0" smtClean="0"/>
              <a:t>. </a:t>
            </a:r>
            <a:r>
              <a:rPr lang="fr-FR" altLang="fr-FR" sz="1600" dirty="0" err="1" smtClean="0"/>
              <a:t>Audouin</a:t>
            </a:r>
            <a:endParaRPr lang="fr-FR" altLang="fr-FR" sz="1600" dirty="0"/>
          </a:p>
          <a:p>
            <a:pPr marL="393750" indent="-285750" eaLnBrk="1" hangingPunct="1">
              <a:spcBef>
                <a:spcPts val="0"/>
              </a:spcBef>
              <a:defRPr/>
            </a:pPr>
            <a:endParaRPr lang="fr-FR" altLang="fr-FR" sz="1600" dirty="0" smtClean="0"/>
          </a:p>
          <a:p>
            <a:pPr marL="393750" indent="-285750" eaLnBrk="1" hangingPunct="1">
              <a:spcBef>
                <a:spcPts val="0"/>
              </a:spcBef>
              <a:defRPr/>
            </a:pPr>
            <a:r>
              <a:rPr lang="fr-FR" altLang="fr-FR" sz="1600" dirty="0" err="1" smtClean="0"/>
              <a:t>Phiméca</a:t>
            </a:r>
            <a:r>
              <a:rPr lang="fr-FR" altLang="fr-FR" sz="1600" dirty="0" smtClean="0"/>
              <a:t> : </a:t>
            </a:r>
            <a:r>
              <a:rPr lang="fr-FR" altLang="fr-FR" sz="1600" b="0" dirty="0" smtClean="0"/>
              <a:t>T. Yalamas, J. Schueller, A. Ladier</a:t>
            </a:r>
          </a:p>
          <a:p>
            <a:pPr marL="393750" indent="-285750" eaLnBrk="1" hangingPunct="1">
              <a:spcBef>
                <a:spcPts val="0"/>
              </a:spcBef>
              <a:defRPr/>
            </a:pPr>
            <a:endParaRPr lang="fr-FR" altLang="fr-FR" sz="1600" dirty="0" smtClean="0"/>
          </a:p>
          <a:p>
            <a:pPr marL="393750" indent="-285750" eaLnBrk="1" hangingPunct="1">
              <a:spcBef>
                <a:spcPts val="0"/>
              </a:spcBef>
              <a:defRPr/>
            </a:pPr>
            <a:r>
              <a:rPr lang="fr-FR" altLang="fr-FR" sz="1600" dirty="0" err="1" smtClean="0"/>
              <a:t>Kitware</a:t>
            </a:r>
            <a:r>
              <a:rPr lang="fr-FR" altLang="fr-FR" sz="1600" dirty="0" smtClean="0"/>
              <a:t> : </a:t>
            </a:r>
            <a:r>
              <a:rPr lang="fr-FR" altLang="fr-FR" sz="1600" b="0" dirty="0" smtClean="0"/>
              <a:t>M. Westphal, J. </a:t>
            </a:r>
            <a:r>
              <a:rPr lang="fr-FR" altLang="fr-FR" sz="1600" b="0" dirty="0" err="1" smtClean="0"/>
              <a:t>Pouderoux</a:t>
            </a:r>
            <a:endParaRPr lang="fr-FR" altLang="fr-FR" sz="1600" b="0" dirty="0" smtClean="0"/>
          </a:p>
          <a:p>
            <a:pPr marL="108000" indent="0" eaLnBrk="1" hangingPunct="1">
              <a:spcBef>
                <a:spcPts val="0"/>
              </a:spcBef>
              <a:buFontTx/>
              <a:buNone/>
              <a:defRPr/>
            </a:pPr>
            <a:endParaRPr lang="fr-FR" altLang="fr-FR" sz="1600" b="0" dirty="0"/>
          </a:p>
          <a:p>
            <a:pPr marL="108000" indent="0" eaLnBrk="1" hangingPunct="1">
              <a:spcBef>
                <a:spcPts val="0"/>
              </a:spcBef>
              <a:buFontTx/>
              <a:buNone/>
              <a:defRPr/>
            </a:pPr>
            <a:r>
              <a:rPr lang="fr-FR" altLang="fr-FR" sz="1600" dirty="0" smtClean="0"/>
              <a:t>Utiliser </a:t>
            </a:r>
            <a:r>
              <a:rPr lang="fr-FR" altLang="fr-FR" sz="1600" dirty="0" err="1" smtClean="0"/>
              <a:t>Paraview</a:t>
            </a:r>
            <a:r>
              <a:rPr lang="fr-FR" altLang="fr-FR" sz="1600" dirty="0" smtClean="0"/>
              <a:t> : pour quels objectifs ?</a:t>
            </a:r>
          </a:p>
          <a:p>
            <a:pPr marL="108000" indent="0" eaLnBrk="1" hangingPunct="1">
              <a:spcBef>
                <a:spcPts val="0"/>
              </a:spcBef>
              <a:buFontTx/>
              <a:buNone/>
              <a:defRPr/>
            </a:pPr>
            <a:endParaRPr lang="fr-FR" altLang="fr-FR" sz="1600" dirty="0" smtClean="0"/>
          </a:p>
          <a:p>
            <a:pPr marL="393750" indent="-285750" eaLnBrk="1" hangingPunct="1">
              <a:spcBef>
                <a:spcPts val="0"/>
              </a:spcBef>
              <a:defRPr/>
            </a:pPr>
            <a:r>
              <a:rPr lang="fr-FR" altLang="fr-FR" sz="1600" b="0" dirty="0" smtClean="0"/>
              <a:t>Traitement des incertitudes : exploration interactive de données, lien entre les vues</a:t>
            </a:r>
          </a:p>
          <a:p>
            <a:pPr marL="393750" indent="-285750" eaLnBrk="1" hangingPunct="1">
              <a:spcBef>
                <a:spcPts val="0"/>
              </a:spcBef>
              <a:defRPr/>
            </a:pPr>
            <a:r>
              <a:rPr lang="fr-FR" altLang="fr-FR" sz="1600" b="0" dirty="0" smtClean="0"/>
              <a:t>Interface graphique d’</a:t>
            </a:r>
            <a:r>
              <a:rPr lang="fr-FR" altLang="fr-FR" sz="1600" b="0" dirty="0" err="1" smtClean="0"/>
              <a:t>OpenTURNS</a:t>
            </a:r>
            <a:r>
              <a:rPr lang="fr-FR" altLang="fr-FR" sz="1600" b="0" dirty="0" smtClean="0"/>
              <a:t> dans SALOME : </a:t>
            </a:r>
            <a:r>
              <a:rPr lang="fr-FR" sz="1600" b="0" dirty="0"/>
              <a:t>profiter de la puissance de PV pour améliorer les outils classiques de visualisation pour l’exploration d’un échantillon de données</a:t>
            </a:r>
            <a:endParaRPr lang="fr-FR" altLang="fr-FR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altLang="fr-FR" dirty="0" smtClean="0"/>
              <a:t>RAPPEL : Interface graphique d’</a:t>
            </a:r>
            <a:r>
              <a:rPr lang="fr-FR" altLang="fr-FR" dirty="0" err="1" smtClean="0"/>
              <a:t>OpenTURNS</a:t>
            </a:r>
            <a:r>
              <a:rPr lang="fr-FR" altLang="fr-FR" dirty="0" smtClean="0"/>
              <a:t> dans SALOME</a:t>
            </a:r>
          </a:p>
        </p:txBody>
      </p:sp>
      <p:sp>
        <p:nvSpPr>
          <p:cNvPr id="61443" name="Espace réservé du contenu 10"/>
          <p:cNvSpPr>
            <a:spLocks noGrp="1"/>
          </p:cNvSpPr>
          <p:nvPr>
            <p:ph sz="half" idx="1"/>
          </p:nvPr>
        </p:nvSpPr>
        <p:spPr>
          <a:xfrm>
            <a:off x="431800" y="1303338"/>
            <a:ext cx="7626350" cy="4849812"/>
          </a:xfrm>
        </p:spPr>
        <p:txBody>
          <a:bodyPr/>
          <a:lstStyle/>
          <a:p>
            <a:pPr marL="108000" indent="0" eaLnBrk="1" hangingPunct="1">
              <a:spcBef>
                <a:spcPts val="0"/>
              </a:spcBef>
              <a:buFontTx/>
              <a:buNone/>
              <a:defRPr/>
            </a:pPr>
            <a:r>
              <a:rPr lang="fr-FR" altLang="fr-FR" sz="1600" dirty="0" smtClean="0"/>
              <a:t>Développement en partenariat avec </a:t>
            </a:r>
            <a:r>
              <a:rPr lang="fr-FR" altLang="fr-FR" sz="1600" dirty="0" err="1" smtClean="0"/>
              <a:t>Phiméca</a:t>
            </a:r>
            <a:r>
              <a:rPr lang="fr-FR" altLang="fr-FR" sz="1600" dirty="0" smtClean="0"/>
              <a:t> </a:t>
            </a:r>
            <a:r>
              <a:rPr lang="fr-FR" altLang="fr-FR" sz="1600" dirty="0"/>
              <a:t>(</a:t>
            </a:r>
            <a:r>
              <a:rPr lang="fr-FR" altLang="fr-FR" sz="1600" dirty="0" smtClean="0"/>
              <a:t>2016 – 2018)</a:t>
            </a:r>
          </a:p>
          <a:p>
            <a:pPr marL="1080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fr-FR" altLang="fr-FR" sz="1600" b="0" dirty="0" smtClean="0"/>
              <a:t>Un comité de pilotage tous </a:t>
            </a:r>
            <a:r>
              <a:rPr lang="fr-FR" altLang="fr-FR" sz="1600" b="0" dirty="0"/>
              <a:t>les deux mois</a:t>
            </a:r>
          </a:p>
          <a:p>
            <a:pPr marL="108000" indent="0" eaLnBrk="1" hangingPunct="1">
              <a:spcBef>
                <a:spcPts val="0"/>
              </a:spcBef>
              <a:buFontTx/>
              <a:buNone/>
              <a:defRPr/>
            </a:pPr>
            <a:endParaRPr lang="fr-FR" altLang="fr-FR" sz="1600" dirty="0" smtClean="0"/>
          </a:p>
          <a:p>
            <a:pPr marL="108000" indent="0" eaLnBrk="1" hangingPunct="1">
              <a:spcBef>
                <a:spcPts val="0"/>
              </a:spcBef>
              <a:buFontTx/>
              <a:buNone/>
              <a:defRPr/>
            </a:pPr>
            <a:r>
              <a:rPr lang="fr-FR" altLang="fr-FR" sz="1600" dirty="0" smtClean="0"/>
              <a:t>Implémentation</a:t>
            </a:r>
            <a:endParaRPr lang="fr-FR" altLang="fr-FR" sz="1600" dirty="0"/>
          </a:p>
          <a:p>
            <a:pPr marL="1080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fr-FR" altLang="fr-FR" sz="1600" b="0" dirty="0"/>
              <a:t>Générique : pas spécifique à une application</a:t>
            </a:r>
          </a:p>
          <a:p>
            <a:pPr marL="1080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fr-FR" altLang="fr-FR" sz="1600" b="0" dirty="0"/>
              <a:t>« Basique » : toutes les méthodes de base de ABCC</a:t>
            </a:r>
            <a:r>
              <a:rPr lang="fr-FR" altLang="fr-FR" sz="1600" b="0" dirty="0" smtClean="0"/>
              <a:t>’</a:t>
            </a:r>
          </a:p>
          <a:p>
            <a:pPr marL="1080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fr-FR" altLang="fr-FR" sz="1600" b="0" dirty="0" smtClean="0"/>
              <a:t>Open Source (LGPL)</a:t>
            </a:r>
          </a:p>
          <a:p>
            <a:pPr marL="108000" indent="0" eaLnBrk="1" hangingPunct="1">
              <a:spcBef>
                <a:spcPts val="0"/>
              </a:spcBef>
              <a:buFontTx/>
              <a:buNone/>
              <a:defRPr/>
            </a:pPr>
            <a:endParaRPr lang="fr-FR" altLang="fr-FR" sz="1600" dirty="0" smtClean="0"/>
          </a:p>
          <a:p>
            <a:pPr marL="108000" indent="0" eaLnBrk="1" hangingPunct="1">
              <a:spcBef>
                <a:spcPts val="0"/>
              </a:spcBef>
              <a:buFontTx/>
              <a:buNone/>
              <a:defRPr/>
            </a:pPr>
            <a:r>
              <a:rPr lang="fr-FR" altLang="fr-FR" sz="1600" dirty="0" smtClean="0"/>
              <a:t>Diffusion : </a:t>
            </a:r>
            <a:r>
              <a:rPr lang="fr-FR" altLang="fr-FR" sz="1600" b="0" dirty="0" smtClean="0"/>
              <a:t>SALOME pour Calibre (1</a:t>
            </a:r>
            <a:r>
              <a:rPr lang="fr-FR" altLang="fr-FR" sz="1600" b="0" baseline="30000" dirty="0" smtClean="0"/>
              <a:t>ère</a:t>
            </a:r>
            <a:r>
              <a:rPr lang="fr-FR" altLang="fr-FR" sz="1600" b="0" dirty="0" smtClean="0"/>
              <a:t> version </a:t>
            </a:r>
            <a:r>
              <a:rPr lang="fr-FR" altLang="fr-FR" sz="1600" b="0" dirty="0"/>
              <a:t>SALOME 7.8 </a:t>
            </a:r>
            <a:r>
              <a:rPr lang="fr-FR" altLang="fr-FR" sz="1600" b="0" dirty="0" smtClean="0"/>
              <a:t>– été 2016) (*)</a:t>
            </a:r>
          </a:p>
          <a:p>
            <a:pPr marL="108000" indent="0" eaLnBrk="1" hangingPunct="1">
              <a:spcBef>
                <a:spcPts val="0"/>
              </a:spcBef>
              <a:buFontTx/>
              <a:buNone/>
              <a:defRPr/>
            </a:pPr>
            <a:endParaRPr lang="fr-FR" altLang="fr-FR" sz="1600" dirty="0" smtClean="0"/>
          </a:p>
          <a:p>
            <a:pPr marL="108000" indent="0" eaLnBrk="1" hangingPunct="1">
              <a:spcBef>
                <a:spcPts val="0"/>
              </a:spcBef>
              <a:buFontTx/>
              <a:buNone/>
              <a:defRPr/>
            </a:pPr>
            <a:r>
              <a:rPr lang="fr-FR" altLang="fr-FR" sz="1600" dirty="0" smtClean="0"/>
              <a:t>Objectifs du projet</a:t>
            </a:r>
          </a:p>
          <a:p>
            <a:pPr marL="1080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fr-FR" altLang="fr-FR" sz="1600" b="0" dirty="0" err="1" smtClean="0"/>
              <a:t>Wrapper</a:t>
            </a:r>
            <a:r>
              <a:rPr lang="fr-FR" altLang="fr-FR" sz="1600" b="0" dirty="0" smtClean="0"/>
              <a:t> automatique : nouvelle interface de YACS (PERICLES)</a:t>
            </a:r>
          </a:p>
          <a:p>
            <a:pPr marL="1080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fr-FR" altLang="fr-FR" sz="1600" b="0" dirty="0" smtClean="0"/>
              <a:t>Graphiques « classiques » pour analyser les résultats de l’étude</a:t>
            </a:r>
          </a:p>
          <a:p>
            <a:pPr marL="1080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fr-FR" altLang="fr-FR" sz="1600" b="0" dirty="0" smtClean="0"/>
              <a:t>Utiliser la puissance de </a:t>
            </a:r>
            <a:r>
              <a:rPr lang="fr-FR" altLang="fr-FR" sz="1600" b="0" dirty="0" err="1" smtClean="0"/>
              <a:t>Paravis</a:t>
            </a:r>
            <a:r>
              <a:rPr lang="fr-FR" altLang="fr-FR" sz="1600" b="0" dirty="0" smtClean="0"/>
              <a:t> pour la visualisation avancée</a:t>
            </a:r>
          </a:p>
          <a:p>
            <a:pPr marL="1080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fr-FR" altLang="fr-FR" sz="1600" b="0" dirty="0" smtClean="0"/>
              <a:t>Faciliter le lien entre l’assimilation de données (ADAO) et </a:t>
            </a:r>
            <a:r>
              <a:rPr lang="fr-FR" altLang="fr-FR" sz="1600" b="0" dirty="0" err="1" smtClean="0"/>
              <a:t>OpenTURNS</a:t>
            </a:r>
            <a:endParaRPr lang="fr-FR" altLang="fr-FR" sz="1600" b="0" dirty="0" smtClean="0"/>
          </a:p>
          <a:p>
            <a:pPr marL="1080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fr-FR" altLang="fr-FR" sz="1600" b="0" dirty="0" smtClean="0"/>
              <a:t>A plus long terme : offrir le même service pour les codes 0D-1D</a:t>
            </a:r>
          </a:p>
          <a:p>
            <a:pPr marL="1080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fr-FR" altLang="fr-FR" sz="1600" b="0" dirty="0"/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fr-FR" altLang="fr-FR" sz="1600" b="0" dirty="0" smtClean="0"/>
              <a:t>(*) SALOME : plateforme EDF-CEA-</a:t>
            </a:r>
            <a:r>
              <a:rPr lang="fr-FR" altLang="fr-FR" sz="1600" b="0" dirty="0" err="1" smtClean="0"/>
              <a:t>OpenCascade</a:t>
            </a:r>
            <a:r>
              <a:rPr lang="fr-FR" altLang="fr-FR" sz="1600" b="0" dirty="0" smtClean="0"/>
              <a:t> pour le pré et le post-traitement de calculs (géométrie, maillage, chaînage, couplage, distribution et lancement du calcul, visualisation)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fr-FR" dirty="0"/>
              <a:t>Démonstration : Plot Matrix et </a:t>
            </a:r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Coordinate</a:t>
            </a:r>
            <a:r>
              <a:rPr lang="fr-FR" dirty="0"/>
              <a:t> Plot (MB)</a:t>
            </a:r>
          </a:p>
        </p:txBody>
      </p:sp>
      <p:pic>
        <p:nvPicPr>
          <p:cNvPr id="11267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1557338"/>
            <a:ext cx="67119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fr-FR" dirty="0" smtClean="0"/>
              <a:t>Visualisation </a:t>
            </a:r>
            <a:r>
              <a:rPr lang="fr-FR" dirty="0"/>
              <a:t>de champs (MB)</a:t>
            </a:r>
            <a:br>
              <a:rPr lang="fr-FR" dirty="0"/>
            </a:br>
            <a:endParaRPr lang="fr-FR" dirty="0"/>
          </a:p>
        </p:txBody>
      </p:sp>
      <p:sp>
        <p:nvSpPr>
          <p:cNvPr id="61443" name="Espace réservé du contenu 10"/>
          <p:cNvSpPr>
            <a:spLocks noGrp="1"/>
          </p:cNvSpPr>
          <p:nvPr>
            <p:ph sz="half" idx="1"/>
          </p:nvPr>
        </p:nvSpPr>
        <p:spPr>
          <a:xfrm>
            <a:off x="431800" y="1303338"/>
            <a:ext cx="3564136" cy="4849812"/>
          </a:xfrm>
        </p:spPr>
        <p:txBody>
          <a:bodyPr/>
          <a:lstStyle/>
          <a:p>
            <a:pPr marL="108000" indent="0" eaLnBrk="1" hangingPunct="1">
              <a:spcBef>
                <a:spcPts val="0"/>
              </a:spcBef>
              <a:buFontTx/>
              <a:buNone/>
              <a:defRPr/>
            </a:pPr>
            <a:r>
              <a:rPr lang="fr-FR" altLang="fr-FR" sz="1600" dirty="0" smtClean="0"/>
              <a:t>Au-delà du cas vecteur &gt; vecteur : les champs</a:t>
            </a:r>
          </a:p>
          <a:p>
            <a:pPr marL="1080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fr-FR" altLang="fr-FR" sz="1600" b="0" dirty="0" smtClean="0"/>
              <a:t>vecteur &gt; champ 1D (par exemple, fonction du temps)</a:t>
            </a:r>
          </a:p>
          <a:p>
            <a:pPr marL="1080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fr-FR" altLang="fr-FR" sz="1600" b="0" dirty="0" smtClean="0"/>
              <a:t>vecteur &gt; champs 2D (par exemple, fonction de l’espace)</a:t>
            </a:r>
            <a:endParaRPr lang="fr-FR" altLang="fr-FR" sz="1600" b="0" dirty="0"/>
          </a:p>
          <a:p>
            <a:pPr marL="108000" indent="0" eaLnBrk="1" hangingPunct="1">
              <a:spcBef>
                <a:spcPts val="0"/>
              </a:spcBef>
              <a:buFontTx/>
              <a:buNone/>
              <a:defRPr/>
            </a:pPr>
            <a:endParaRPr lang="fr-FR" altLang="fr-FR" sz="1600" b="0" dirty="0" smtClean="0"/>
          </a:p>
          <a:p>
            <a:pPr marL="10800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fr-FR" altLang="fr-FR" sz="1600" dirty="0"/>
              <a:t>Champs 1D : vue d’ensemble</a:t>
            </a:r>
          </a:p>
          <a:p>
            <a:pPr marL="1080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fr-FR" altLang="fr-FR" sz="1600" b="0" dirty="0" smtClean="0"/>
              <a:t>Exemple : analyse d’un échantillon de courbes, simulation 0D/1D</a:t>
            </a:r>
          </a:p>
          <a:p>
            <a:pPr marL="1080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fr-FR" altLang="fr-FR" sz="1600" b="0" dirty="0" smtClean="0"/>
              <a:t>Visualisation du « plat de nouilles » : </a:t>
            </a:r>
            <a:r>
              <a:rPr lang="fr-FR" altLang="fr-FR" sz="1600" b="0" noProof="1" smtClean="0"/>
              <a:t>i</a:t>
            </a:r>
            <a:r>
              <a:rPr lang="fr-FR" sz="1600" b="0" noProof="1" smtClean="0"/>
              <a:t>mplémentation PV en C, prestation Kitware (2013-2016)</a:t>
            </a:r>
          </a:p>
          <a:p>
            <a:pPr marL="1080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fr-FR" altLang="fr-FR" sz="1600" b="0" dirty="0" smtClean="0"/>
              <a:t>Objectifs 2017 </a:t>
            </a:r>
            <a:r>
              <a:rPr lang="fr-FR" altLang="fr-FR" sz="1600" b="0" dirty="0"/>
              <a:t>– 2018 : industrialisation </a:t>
            </a:r>
            <a:r>
              <a:rPr lang="fr-FR" altLang="fr-FR" sz="1600" b="0" dirty="0" smtClean="0"/>
              <a:t>de la propagation à travers un modèle 0D/1D grâce au FMU (propagation</a:t>
            </a:r>
            <a:r>
              <a:rPr lang="fr-FR" altLang="fr-FR" sz="1600" b="0" dirty="0"/>
              <a:t>, analyse statistique</a:t>
            </a:r>
            <a:r>
              <a:rPr lang="fr-FR" altLang="fr-FR" sz="1600" b="0" dirty="0" smtClean="0"/>
              <a:t>)</a:t>
            </a:r>
          </a:p>
          <a:p>
            <a:pPr marL="1080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fr-FR" altLang="fr-FR" sz="1600" b="0" dirty="0"/>
          </a:p>
        </p:txBody>
      </p:sp>
      <p:pic>
        <p:nvPicPr>
          <p:cNvPr id="8194" name="Picture 4" descr="image00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3" r="3124"/>
          <a:stretch/>
        </p:blipFill>
        <p:spPr bwMode="auto">
          <a:xfrm>
            <a:off x="4117958" y="2996952"/>
            <a:ext cx="4618112" cy="264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contenu 10"/>
          <p:cNvSpPr>
            <a:spLocks noGrp="1"/>
          </p:cNvSpPr>
          <p:nvPr>
            <p:ph sz="half" idx="1"/>
          </p:nvPr>
        </p:nvSpPr>
        <p:spPr>
          <a:xfrm>
            <a:off x="4644946" y="5646518"/>
            <a:ext cx="3959502" cy="506631"/>
          </a:xfrm>
        </p:spPr>
        <p:txBody>
          <a:bodyPr/>
          <a:lstStyle/>
          <a:p>
            <a:pPr marL="108000" indent="0" eaLnBrk="1" hangingPunct="1">
              <a:spcBef>
                <a:spcPts val="0"/>
              </a:spcBef>
              <a:buFontTx/>
              <a:buNone/>
              <a:defRPr/>
            </a:pPr>
            <a:r>
              <a:rPr lang="fr-FR" altLang="fr-FR" sz="1600" dirty="0" smtClean="0"/>
              <a:t>Cent trajectoires en fonction du temps</a:t>
            </a:r>
            <a:endParaRPr lang="fr-FR" altLang="fr-FR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altLang="fr-FR" dirty="0" err="1"/>
              <a:t>Paraview</a:t>
            </a:r>
            <a:r>
              <a:rPr lang="fr-FR" altLang="fr-FR" dirty="0"/>
              <a:t> : Visualiser un plat de nouilles</a:t>
            </a:r>
          </a:p>
        </p:txBody>
      </p:sp>
      <p:pic>
        <p:nvPicPr>
          <p:cNvPr id="16387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20" y="1141360"/>
            <a:ext cx="7783760" cy="511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60000"/>
              </a:spcBef>
              <a:buClr>
                <a:schemeClr val="accent2"/>
              </a:buClr>
              <a:defRPr/>
            </a:pPr>
            <a:r>
              <a:rPr lang="fr-FR" dirty="0" smtClean="0"/>
              <a:t>Visualisation </a:t>
            </a:r>
            <a:r>
              <a:rPr lang="fr-FR" dirty="0"/>
              <a:t>de champs (MB)</a:t>
            </a:r>
            <a:br>
              <a:rPr lang="fr-FR" dirty="0"/>
            </a:br>
            <a:endParaRPr lang="fr-FR" dirty="0"/>
          </a:p>
        </p:txBody>
      </p:sp>
      <p:sp>
        <p:nvSpPr>
          <p:cNvPr id="61443" name="Espace réservé du contenu 10"/>
          <p:cNvSpPr>
            <a:spLocks noGrp="1"/>
          </p:cNvSpPr>
          <p:nvPr>
            <p:ph sz="half" idx="1"/>
          </p:nvPr>
        </p:nvSpPr>
        <p:spPr>
          <a:xfrm>
            <a:off x="431800" y="1303338"/>
            <a:ext cx="3420120" cy="4849812"/>
          </a:xfrm>
        </p:spPr>
        <p:txBody>
          <a:bodyPr/>
          <a:lstStyle/>
          <a:p>
            <a:pPr marL="10800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fr-FR" altLang="fr-FR" sz="1600" dirty="0" smtClean="0"/>
              <a:t>Champs </a:t>
            </a:r>
            <a:r>
              <a:rPr lang="fr-FR" altLang="fr-FR" sz="1600" dirty="0"/>
              <a:t>2D : vue </a:t>
            </a:r>
            <a:r>
              <a:rPr lang="fr-FR" altLang="fr-FR" sz="1600" dirty="0" smtClean="0"/>
              <a:t>d’ensemble</a:t>
            </a:r>
          </a:p>
          <a:p>
            <a:pPr marL="1080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fr-FR" altLang="fr-FR" sz="1600" b="0" dirty="0" smtClean="0"/>
              <a:t>Exemple : simulation hydraulique (Telemac2D)</a:t>
            </a:r>
          </a:p>
          <a:p>
            <a:pPr marL="1080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fr-FR" altLang="fr-FR" sz="1600" b="0" dirty="0" smtClean="0"/>
              <a:t>2016 - 2017 : évolution de PV pour fournir un widget (sans ouvrir la vue PV)</a:t>
            </a:r>
          </a:p>
          <a:p>
            <a:pPr marL="1080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fr-FR" altLang="fr-FR" sz="1600" b="0" dirty="0" smtClean="0"/>
              <a:t>Visualisation : cartes 2D</a:t>
            </a:r>
          </a:p>
          <a:p>
            <a:pPr marL="1080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fr-FR" altLang="fr-FR" sz="1600" b="0" dirty="0"/>
              <a:t>Objectifs </a:t>
            </a:r>
            <a:r>
              <a:rPr lang="fr-FR" altLang="fr-FR" sz="1600" b="0" dirty="0" smtClean="0"/>
              <a:t>2017 – 2018 : industrialisation du calcul (propagation, analyse statistique)</a:t>
            </a:r>
            <a:endParaRPr lang="fr-FR" altLang="fr-FR" sz="1600" b="0" dirty="0"/>
          </a:p>
          <a:p>
            <a:pPr marL="108000" indent="0" eaLnBrk="1" hangingPunct="1">
              <a:spcBef>
                <a:spcPts val="0"/>
              </a:spcBef>
              <a:buFontTx/>
              <a:buNone/>
              <a:defRPr/>
            </a:pPr>
            <a:endParaRPr lang="fr-FR" altLang="fr-FR" sz="1600" b="0" dirty="0" smtClean="0"/>
          </a:p>
        </p:txBody>
      </p:sp>
      <p:pic>
        <p:nvPicPr>
          <p:cNvPr id="4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1"/>
          <a:stretch>
            <a:fillRect/>
          </a:stretch>
        </p:blipFill>
        <p:spPr>
          <a:xfrm>
            <a:off x="4427984" y="1412776"/>
            <a:ext cx="3981450" cy="3511550"/>
          </a:xfrm>
        </p:spPr>
      </p:pic>
    </p:spTree>
    <p:extLst>
      <p:ext uri="{BB962C8B-B14F-4D97-AF65-F5344CB8AC3E}">
        <p14:creationId xmlns:p14="http://schemas.microsoft.com/office/powerpoint/2010/main" val="286791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altLang="fr-FR" dirty="0" smtClean="0"/>
              <a:t>INTEGRATION D’OT DANS PV</a:t>
            </a:r>
          </a:p>
        </p:txBody>
      </p:sp>
      <p:sp>
        <p:nvSpPr>
          <p:cNvPr id="5" name="Espace réservé du contenu 10"/>
          <p:cNvSpPr>
            <a:spLocks noGrp="1"/>
          </p:cNvSpPr>
          <p:nvPr>
            <p:ph sz="half" idx="1"/>
          </p:nvPr>
        </p:nvSpPr>
        <p:spPr>
          <a:xfrm>
            <a:off x="431799" y="1303338"/>
            <a:ext cx="8316913" cy="4849812"/>
          </a:xfrm>
        </p:spPr>
        <p:txBody>
          <a:bodyPr/>
          <a:lstStyle/>
          <a:p>
            <a:pPr marL="108000" indent="0" eaLnBrk="1" hangingPunct="1">
              <a:spcBef>
                <a:spcPts val="0"/>
              </a:spcBef>
              <a:buNone/>
              <a:defRPr/>
            </a:pPr>
            <a:r>
              <a:rPr lang="fr-FR" altLang="fr-FR" sz="1600" dirty="0" smtClean="0"/>
              <a:t>Première étape </a:t>
            </a:r>
            <a:r>
              <a:rPr lang="fr-FR" altLang="fr-FR" sz="1600" dirty="0"/>
              <a:t>: </a:t>
            </a:r>
            <a:r>
              <a:rPr lang="fr-FR" altLang="fr-FR" sz="1600" b="0" dirty="0" smtClean="0"/>
              <a:t>Réalisation de filtre VTK basé sur </a:t>
            </a:r>
            <a:r>
              <a:rPr lang="fr-FR" altLang="fr-FR" sz="1600" b="0" dirty="0" err="1"/>
              <a:t>OpenTURNS</a:t>
            </a:r>
            <a:r>
              <a:rPr lang="fr-FR" altLang="fr-FR" sz="1600" b="0" dirty="0"/>
              <a:t> et </a:t>
            </a:r>
            <a:r>
              <a:rPr lang="fr-FR" altLang="fr-FR" sz="1600" b="0" dirty="0" smtClean="0"/>
              <a:t>tests dans </a:t>
            </a:r>
            <a:r>
              <a:rPr lang="fr-FR" altLang="fr-FR" sz="1600" b="0" dirty="0" err="1" smtClean="0"/>
              <a:t>ParaView</a:t>
            </a:r>
            <a:r>
              <a:rPr lang="fr-FR" altLang="fr-FR" sz="1600" b="0" dirty="0" smtClean="0"/>
              <a:t> à l’aide d’un plugin. Déjà réalisé.</a:t>
            </a:r>
            <a:endParaRPr lang="fr-FR" altLang="fr-FR" sz="1600" b="0" dirty="0"/>
          </a:p>
          <a:p>
            <a:pPr marL="108000" indent="0" eaLnBrk="1" hangingPunct="1">
              <a:spcBef>
                <a:spcPts val="0"/>
              </a:spcBef>
              <a:buFontTx/>
              <a:buNone/>
              <a:defRPr/>
            </a:pPr>
            <a:endParaRPr lang="fr-FR" altLang="fr-FR" sz="1600" dirty="0" smtClean="0"/>
          </a:p>
          <a:p>
            <a:pPr marL="108000" indent="0" eaLnBrk="1" hangingPunct="1">
              <a:spcBef>
                <a:spcPts val="0"/>
              </a:spcBef>
              <a:buFontTx/>
              <a:buNone/>
              <a:defRPr/>
            </a:pPr>
            <a:r>
              <a:rPr lang="fr-FR" altLang="fr-FR" sz="1600" dirty="0" smtClean="0"/>
              <a:t>Deuxième étape : </a:t>
            </a:r>
            <a:r>
              <a:rPr lang="fr-FR" altLang="fr-FR" sz="1600" b="0" dirty="0" smtClean="0"/>
              <a:t>Permettre à un utilisateur qui compile </a:t>
            </a:r>
            <a:r>
              <a:rPr lang="fr-FR" altLang="fr-FR" sz="1600" b="0" dirty="0" err="1" smtClean="0"/>
              <a:t>ParaView</a:t>
            </a:r>
            <a:r>
              <a:rPr lang="fr-FR" altLang="fr-FR" sz="1600" b="0" dirty="0" smtClean="0"/>
              <a:t> ou sa propre application VTK/</a:t>
            </a:r>
            <a:r>
              <a:rPr lang="fr-FR" altLang="fr-FR" sz="1600" b="0" dirty="0" err="1" smtClean="0"/>
              <a:t>ParaView</a:t>
            </a:r>
            <a:r>
              <a:rPr lang="fr-FR" altLang="fr-FR" sz="1600" b="0" dirty="0" smtClean="0"/>
              <a:t> d’exploiter des nouvelles fonctionnalités basées sur </a:t>
            </a:r>
            <a:r>
              <a:rPr lang="fr-FR" altLang="fr-FR" sz="1600" b="0" dirty="0" err="1"/>
              <a:t>OpenTURNS</a:t>
            </a:r>
            <a:r>
              <a:rPr lang="fr-FR" altLang="fr-FR" sz="1600" b="0" dirty="0"/>
              <a:t>.</a:t>
            </a:r>
            <a:endParaRPr lang="fr-FR" altLang="fr-FR" sz="1600" b="0" dirty="0" smtClean="0"/>
          </a:p>
          <a:p>
            <a:pPr marL="108000" indent="0" eaLnBrk="1" hangingPunct="1">
              <a:spcBef>
                <a:spcPts val="0"/>
              </a:spcBef>
              <a:buFontTx/>
              <a:buNone/>
              <a:defRPr/>
            </a:pPr>
            <a:r>
              <a:rPr lang="fr-FR" altLang="fr-FR" sz="1600" b="0" dirty="0" smtClean="0"/>
              <a:t>Juin 2017.</a:t>
            </a:r>
          </a:p>
          <a:p>
            <a:pPr marL="108000" indent="0" eaLnBrk="1" hangingPunct="1">
              <a:spcBef>
                <a:spcPts val="0"/>
              </a:spcBef>
              <a:buFontTx/>
              <a:buNone/>
              <a:defRPr/>
            </a:pPr>
            <a:endParaRPr lang="fr-FR" altLang="fr-FR" sz="1600" b="0" dirty="0"/>
          </a:p>
          <a:p>
            <a:pPr marL="108000" indent="0" eaLnBrk="1" hangingPunct="1">
              <a:spcBef>
                <a:spcPts val="0"/>
              </a:spcBef>
              <a:buNone/>
              <a:defRPr/>
            </a:pPr>
            <a:r>
              <a:rPr lang="fr-FR" altLang="fr-FR" sz="1600" dirty="0" smtClean="0"/>
              <a:t>Troisième étape: </a:t>
            </a:r>
            <a:r>
              <a:rPr lang="fr-FR" altLang="fr-FR" sz="1600" b="0" dirty="0" smtClean="0"/>
              <a:t>Proposer en téléchargement libre une version </a:t>
            </a:r>
            <a:r>
              <a:rPr lang="fr-FR" altLang="fr-FR" sz="1600" b="0" dirty="0"/>
              <a:t>binaire expérimentale </a:t>
            </a:r>
            <a:r>
              <a:rPr lang="fr-FR" altLang="fr-FR" sz="1600" b="0" dirty="0" smtClean="0"/>
              <a:t>de </a:t>
            </a:r>
            <a:r>
              <a:rPr lang="fr-FR" altLang="fr-FR" sz="1600" b="0" dirty="0" err="1" smtClean="0"/>
              <a:t>ParaView</a:t>
            </a:r>
            <a:r>
              <a:rPr lang="fr-FR" altLang="fr-FR" sz="1600" b="0" dirty="0" smtClean="0"/>
              <a:t> contenant la librairie </a:t>
            </a:r>
            <a:r>
              <a:rPr lang="fr-FR" altLang="fr-FR" sz="1600" b="0" dirty="0" err="1" smtClean="0"/>
              <a:t>OpenTURNS</a:t>
            </a:r>
            <a:r>
              <a:rPr lang="fr-FR" altLang="fr-FR" sz="1600" b="0" dirty="0" smtClean="0"/>
              <a:t>, permettant donc à tous d’utiliser ces nouvelles fonctionnalités. </a:t>
            </a:r>
          </a:p>
          <a:p>
            <a:pPr marL="108000" indent="0" eaLnBrk="1" hangingPunct="1">
              <a:spcBef>
                <a:spcPts val="0"/>
              </a:spcBef>
              <a:buNone/>
              <a:defRPr/>
            </a:pPr>
            <a:r>
              <a:rPr lang="fr-FR" altLang="fr-FR" sz="1600" b="0" dirty="0" smtClean="0"/>
              <a:t>Courant 2017.</a:t>
            </a:r>
          </a:p>
          <a:p>
            <a:pPr marL="108000" indent="0" eaLnBrk="1" hangingPunct="1">
              <a:spcBef>
                <a:spcPts val="0"/>
              </a:spcBef>
              <a:buNone/>
              <a:defRPr/>
            </a:pPr>
            <a:endParaRPr lang="fr-FR" altLang="fr-FR" sz="1600" b="0" dirty="0"/>
          </a:p>
          <a:p>
            <a:pPr marL="108000" indent="0" eaLnBrk="1" hangingPunct="1">
              <a:spcBef>
                <a:spcPts val="0"/>
              </a:spcBef>
              <a:buNone/>
              <a:defRPr/>
            </a:pPr>
            <a:r>
              <a:rPr lang="fr-FR" altLang="fr-FR" sz="1600" b="0" dirty="0" smtClean="0"/>
              <a:t>Si la communauté est réactive et intéressée</a:t>
            </a:r>
            <a:endParaRPr lang="fr-FR" altLang="fr-FR" sz="1600" b="0" dirty="0"/>
          </a:p>
          <a:p>
            <a:pPr marL="108000" indent="0" eaLnBrk="1" hangingPunct="1">
              <a:spcBef>
                <a:spcPts val="0"/>
              </a:spcBef>
              <a:buNone/>
              <a:defRPr/>
            </a:pPr>
            <a:r>
              <a:rPr lang="fr-FR" altLang="fr-FR" sz="1600" dirty="0" smtClean="0"/>
              <a:t>Quatrième étape</a:t>
            </a:r>
            <a:r>
              <a:rPr lang="fr-FR" altLang="fr-FR" sz="1600" dirty="0"/>
              <a:t>: </a:t>
            </a:r>
            <a:r>
              <a:rPr lang="fr-FR" altLang="fr-FR" sz="1600" b="0" dirty="0" smtClean="0"/>
              <a:t>Intégration </a:t>
            </a:r>
            <a:r>
              <a:rPr lang="fr-FR" altLang="fr-FR" sz="1600" b="0" dirty="0" err="1"/>
              <a:t>OpenTURNS</a:t>
            </a:r>
            <a:r>
              <a:rPr lang="fr-FR" altLang="fr-FR" sz="1600" b="0" dirty="0"/>
              <a:t> en </a:t>
            </a:r>
            <a:r>
              <a:rPr lang="fr-FR" altLang="fr-FR" sz="1600" b="0" dirty="0" smtClean="0"/>
              <a:t>tant que bibliothèque externe de VTK et activation de la fonctionnalité dans la version release de </a:t>
            </a:r>
            <a:r>
              <a:rPr lang="fr-FR" altLang="fr-FR" sz="1600" b="0" dirty="0" err="1" smtClean="0"/>
              <a:t>ParaView</a:t>
            </a:r>
            <a:endParaRPr lang="fr-FR" altLang="fr-FR" sz="1600" b="0" dirty="0"/>
          </a:p>
          <a:p>
            <a:pPr marL="108000" indent="0" eaLnBrk="1" hangingPunct="1">
              <a:spcBef>
                <a:spcPts val="0"/>
              </a:spcBef>
              <a:buFontTx/>
              <a:buNone/>
              <a:defRPr/>
            </a:pPr>
            <a:endParaRPr lang="fr-FR" altLang="fr-FR" sz="1600" b="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89" y="5738935"/>
            <a:ext cx="7416824" cy="419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DF Orange foncé avec photo">
  <a:themeElements>
    <a:clrScheme name="EDF Orange foncé avec photo 1">
      <a:dk1>
        <a:srgbClr val="7F7F7F"/>
      </a:dk1>
      <a:lt1>
        <a:srgbClr val="FFFFFF"/>
      </a:lt1>
      <a:dk2>
        <a:srgbClr val="509E2F"/>
      </a:dk2>
      <a:lt2>
        <a:srgbClr val="C4D600"/>
      </a:lt2>
      <a:accent1>
        <a:srgbClr val="FE5815"/>
      </a:accent1>
      <a:accent2>
        <a:srgbClr val="FFA02F"/>
      </a:accent2>
      <a:accent3>
        <a:srgbClr val="FFFFFF"/>
      </a:accent3>
      <a:accent4>
        <a:srgbClr val="6C6C6C"/>
      </a:accent4>
      <a:accent5>
        <a:srgbClr val="FEB4AA"/>
      </a:accent5>
      <a:accent6>
        <a:srgbClr val="E7912A"/>
      </a:accent6>
      <a:hlink>
        <a:srgbClr val="005BBB"/>
      </a:hlink>
      <a:folHlink>
        <a:srgbClr val="001A7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36000" tIns="36000" rIns="36000" bIns="36000" rtlCol="0" anchor="ctr"/>
      <a:lstStyle>
        <a:defPPr algn="ctr"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36000" tIns="0" rIns="36000" bIns="0" rtlCol="0">
        <a:spAutoFit/>
      </a:bodyPr>
      <a:lstStyle>
        <a:defPPr>
          <a:defRPr sz="1600" smtClean="0"/>
        </a:defPPr>
      </a:lstStyle>
    </a:txDef>
  </a:objectDefaults>
  <a:extraClrSchemeLst>
    <a:extraClrScheme>
      <a:clrScheme name="EDF Orange foncé avec photo 1">
        <a:dk1>
          <a:srgbClr val="7F7F7F"/>
        </a:dk1>
        <a:lt1>
          <a:srgbClr val="FFFFFF"/>
        </a:lt1>
        <a:dk2>
          <a:srgbClr val="509E2F"/>
        </a:dk2>
        <a:lt2>
          <a:srgbClr val="C4D600"/>
        </a:lt2>
        <a:accent1>
          <a:srgbClr val="FE5815"/>
        </a:accent1>
        <a:accent2>
          <a:srgbClr val="FFA02F"/>
        </a:accent2>
        <a:accent3>
          <a:srgbClr val="FFFFFF"/>
        </a:accent3>
        <a:accent4>
          <a:srgbClr val="6C6C6C"/>
        </a:accent4>
        <a:accent5>
          <a:srgbClr val="FEB4AA"/>
        </a:accent5>
        <a:accent6>
          <a:srgbClr val="E7912A"/>
        </a:accent6>
        <a:hlink>
          <a:srgbClr val="005BBB"/>
        </a:hlink>
        <a:folHlink>
          <a:srgbClr val="001A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5316</TotalTime>
  <Words>607</Words>
  <Application>Microsoft Office PowerPoint</Application>
  <PresentationFormat>Affichage à l'écran (4:3)</PresentationFormat>
  <Paragraphs>94</Paragraphs>
  <Slides>13</Slides>
  <Notes>5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Wingdings</vt:lpstr>
      <vt:lpstr>EDF Orange foncé avec photo</vt:lpstr>
      <vt:lpstr>think-cell Slide</vt:lpstr>
      <vt:lpstr>OpenTURNS ET Paraview Michaël Baudin (EDF) Mathieu Westphal (Kitware) </vt:lpstr>
      <vt:lpstr>Sommaire</vt:lpstr>
      <vt:lpstr>Qui ? Pourquoi ?</vt:lpstr>
      <vt:lpstr>RAPPEL : Interface graphique d’OpenTURNS dans SALOME</vt:lpstr>
      <vt:lpstr>Démonstration : Plot Matrix et Parallel Coordinate Plot (MB)</vt:lpstr>
      <vt:lpstr>Visualisation de champs (MB) </vt:lpstr>
      <vt:lpstr>Paraview : Visualiser un plat de nouilles</vt:lpstr>
      <vt:lpstr>Visualisation de champs (MB) </vt:lpstr>
      <vt:lpstr>INTEGRATION D’OT DANS PV</vt:lpstr>
      <vt:lpstr>D’autre ACTEURs ?</vt:lpstr>
      <vt:lpstr>Démonstration : Density MAP</vt:lpstr>
      <vt:lpstr>MERCI !</vt:lpstr>
      <vt:lpstr>Références</vt:lpstr>
    </vt:vector>
  </TitlesOfParts>
  <Company>EDF - Gaz de France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plénière OPUS</dc:title>
  <dc:creator>michael.baudin@edf.fr</dc:creator>
  <cp:lastModifiedBy>BAUDIN Michael</cp:lastModifiedBy>
  <cp:revision>468</cp:revision>
  <dcterms:created xsi:type="dcterms:W3CDTF">2010-01-08T13:33:56Z</dcterms:created>
  <dcterms:modified xsi:type="dcterms:W3CDTF">2017-06-23T09:11:21Z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0008007808000000000001023700</vt:lpwstr>
  </property>
</Properties>
</file>