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5120000" cx="10692000"/>
  <p:notesSz cx="6858000" cy="9144000"/>
  <p:embeddedFontLst>
    <p:embeddedFont>
      <p:font typeface="Lexend"/>
      <p:regular r:id="rId9"/>
      <p:bold r:id="rId10"/>
    </p:embeddedFont>
    <p:embeddedFont>
      <p:font typeface="Comfortaa"/>
      <p:regular r:id="rId11"/>
      <p:bold r:id="rId12"/>
    </p:embeddedFon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747775"/>
          </p15:clr>
        </p15:guide>
        <p15:guide id="2" pos="33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regular.fntdata"/><Relationship Id="rId10" Type="http://schemas.openxmlformats.org/officeDocument/2006/relationships/font" Target="fonts/Lexend-bold.fntdata"/><Relationship Id="rId13" Type="http://schemas.openxmlformats.org/officeDocument/2006/relationships/font" Target="fonts/Questrial-regular.fntdata"/><Relationship Id="rId12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926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926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Cosas que busco: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Desde lejos se entienda que es un trabajo sobre pajaritos y bosques de eucaliptus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Poco texto, La informacion mas tediosa concentrarla en graficos y esquemas. Solo viendo las imagenes que se entienda que hicimos y que resultamos obtuvimos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Secciones bien definidas.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Ver paleta de colores con valen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68773543086ede_25:notes"/>
          <p:cNvSpPr/>
          <p:nvPr>
            <p:ph idx="2" type="sldImg"/>
          </p:nvPr>
        </p:nvSpPr>
        <p:spPr>
          <a:xfrm>
            <a:off x="2216926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68773543086ede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6846c5f60_1_1:notes"/>
          <p:cNvSpPr/>
          <p:nvPr>
            <p:ph idx="2" type="sldImg"/>
          </p:nvPr>
        </p:nvSpPr>
        <p:spPr>
          <a:xfrm>
            <a:off x="2216926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6846c5f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2188777"/>
            <a:ext cx="9963000" cy="6033900"/>
          </a:xfrm>
          <a:prstGeom prst="rect">
            <a:avLst/>
          </a:prstGeom>
        </p:spPr>
        <p:txBody>
          <a:bodyPr anchorCtr="0" anchor="b" bIns="160850" lIns="160850" spcFirstLastPara="1" rIns="160850" wrap="square" tIns="160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8331286"/>
            <a:ext cx="9963000" cy="23301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3251601"/>
            <a:ext cx="9963000" cy="5772000"/>
          </a:xfrm>
          <a:prstGeom prst="rect">
            <a:avLst/>
          </a:prstGeom>
        </p:spPr>
        <p:txBody>
          <a:bodyPr anchorCtr="0" anchor="b" bIns="160850" lIns="160850" spcFirstLastPara="1" rIns="160850" wrap="square" tIns="160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9266383"/>
            <a:ext cx="9963000" cy="38238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6322709"/>
            <a:ext cx="9963000" cy="24747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1308210"/>
            <a:ext cx="9963000" cy="16836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3387853"/>
            <a:ext cx="9963000" cy="100431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1308210"/>
            <a:ext cx="9963000" cy="16836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3387853"/>
            <a:ext cx="4677000" cy="100431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3387853"/>
            <a:ext cx="4677000" cy="100431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1308210"/>
            <a:ext cx="9963000" cy="16836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1633260"/>
            <a:ext cx="3283500" cy="2221500"/>
          </a:xfrm>
          <a:prstGeom prst="rect">
            <a:avLst/>
          </a:prstGeom>
        </p:spPr>
        <p:txBody>
          <a:bodyPr anchorCtr="0" anchor="b" bIns="160850" lIns="160850" spcFirstLastPara="1" rIns="160850" wrap="square" tIns="160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4084913"/>
            <a:ext cx="3283500" cy="93462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1323276"/>
            <a:ext cx="7445700" cy="120255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367"/>
            <a:ext cx="5346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0850" lIns="160850" spcFirstLastPara="1" rIns="160850" wrap="square" tIns="160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3625081"/>
            <a:ext cx="4730100" cy="4357500"/>
          </a:xfrm>
          <a:prstGeom prst="rect">
            <a:avLst/>
          </a:prstGeom>
        </p:spPr>
        <p:txBody>
          <a:bodyPr anchorCtr="0" anchor="b" bIns="160850" lIns="160850" spcFirstLastPara="1" rIns="160850" wrap="square" tIns="160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8240010"/>
            <a:ext cx="4730100" cy="36306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2128514"/>
            <a:ext cx="4486500" cy="10862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12436336"/>
            <a:ext cx="7014300" cy="17787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1308210"/>
            <a:ext cx="99630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0850" lIns="160850" spcFirstLastPara="1" rIns="160850" wrap="square" tIns="160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3387853"/>
            <a:ext cx="99630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0850" lIns="160850" spcFirstLastPara="1" rIns="160850" wrap="square" tIns="16085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13708144"/>
            <a:ext cx="6417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0850" lIns="160850" spcFirstLastPara="1" rIns="160850" wrap="square" tIns="16085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13" Type="http://schemas.openxmlformats.org/officeDocument/2006/relationships/image" Target="../media/image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15" Type="http://schemas.openxmlformats.org/officeDocument/2006/relationships/image" Target="../media/image12.png"/><Relationship Id="rId14" Type="http://schemas.openxmlformats.org/officeDocument/2006/relationships/image" Target="../media/image9.png"/><Relationship Id="rId17" Type="http://schemas.openxmlformats.org/officeDocument/2006/relationships/image" Target="../media/image18.png"/><Relationship Id="rId16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11.jp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5.jpg"/><Relationship Id="rId8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C6B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71850" y="12546100"/>
            <a:ext cx="7127400" cy="1990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0050" y="2335900"/>
            <a:ext cx="3255000" cy="47025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8075" y="6087963"/>
            <a:ext cx="3346500" cy="1022700"/>
          </a:xfrm>
          <a:prstGeom prst="rect">
            <a:avLst/>
          </a:prstGeom>
          <a:solidFill>
            <a:srgbClr val="FFBE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828200" y="2322275"/>
            <a:ext cx="6567000" cy="5338500"/>
          </a:xfrm>
          <a:prstGeom prst="rect">
            <a:avLst/>
          </a:prstGeom>
          <a:solidFill>
            <a:srgbClr val="F6ECE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140500" y="140950"/>
            <a:ext cx="9404700" cy="1425000"/>
          </a:xfrm>
          <a:prstGeom prst="rect">
            <a:avLst/>
          </a:prstGeom>
        </p:spPr>
        <p:txBody>
          <a:bodyPr anchorCtr="0" anchor="ctr" bIns="160850" lIns="160850" spcFirstLastPara="1" rIns="160850" wrap="square" tIns="160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Estudio de los </a:t>
            </a:r>
            <a:r>
              <a:rPr b="1"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ensambles de aves</a:t>
            </a:r>
            <a:r>
              <a:rPr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 las </a:t>
            </a:r>
            <a:r>
              <a:rPr b="1"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Plantaciones de Eucaliptos</a:t>
            </a:r>
            <a:r>
              <a:rPr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del Río</a:t>
            </a:r>
            <a:r>
              <a:rPr lang="es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Uruguay en Entre Ríos, Argentina.</a:t>
            </a:r>
            <a:endParaRPr sz="6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52900" y="1985900"/>
            <a:ext cx="2566500" cy="740700"/>
          </a:xfrm>
          <a:prstGeom prst="roundRect">
            <a:avLst>
              <a:gd fmla="val 16667" name="adj"/>
            </a:avLst>
          </a:prstGeom>
          <a:solidFill>
            <a:srgbClr val="FFBD6D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41300" y="2052350"/>
            <a:ext cx="278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Questrial"/>
                <a:ea typeface="Questrial"/>
                <a:cs typeface="Questrial"/>
                <a:sym typeface="Questrial"/>
              </a:rPr>
              <a:t>INTRODUCCIÓN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21950" y="4232875"/>
            <a:ext cx="2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05300" y="7774875"/>
            <a:ext cx="2446800" cy="740700"/>
          </a:xfrm>
          <a:prstGeom prst="roundRect">
            <a:avLst>
              <a:gd fmla="val 16667" name="adj"/>
            </a:avLst>
          </a:prstGeom>
          <a:solidFill>
            <a:srgbClr val="FFBD6D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04975" y="7868175"/>
            <a:ext cx="21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Questrial"/>
                <a:ea typeface="Questrial"/>
                <a:cs typeface="Questrial"/>
                <a:sym typeface="Questrial"/>
              </a:rPr>
              <a:t>RESULTADOS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04000" y="1492313"/>
            <a:ext cx="901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</a:t>
            </a:r>
            <a:r>
              <a:rPr lang="es" sz="1600">
                <a:solidFill>
                  <a:schemeClr val="lt1"/>
                </a:solidFill>
              </a:rPr>
              <a:t>Pellettieri Julieta, Amitrano Sciarrotta Valentín, Corellano Ezequiel.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950" y="89400"/>
            <a:ext cx="1314424" cy="13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5655175" y="12090188"/>
            <a:ext cx="2446800" cy="600300"/>
          </a:xfrm>
          <a:prstGeom prst="roundRect">
            <a:avLst>
              <a:gd fmla="val 16667" name="adj"/>
            </a:avLst>
          </a:prstGeom>
          <a:solidFill>
            <a:srgbClr val="FFBD6D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659625" y="12107913"/>
            <a:ext cx="244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Questrial"/>
                <a:ea typeface="Questrial"/>
                <a:cs typeface="Questrial"/>
                <a:sym typeface="Questrial"/>
              </a:rPr>
              <a:t>CONCLUSIÓN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04000" y="2717375"/>
            <a:ext cx="30600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estrial"/>
                <a:ea typeface="Questrial"/>
                <a:cs typeface="Questrial"/>
                <a:sym typeface="Questrial"/>
              </a:rPr>
              <a:t>Con el avance de la </a:t>
            </a:r>
            <a:r>
              <a:rPr b="1" lang="es">
                <a:latin typeface="Questrial"/>
                <a:ea typeface="Questrial"/>
                <a:cs typeface="Questrial"/>
                <a:sym typeface="Questrial"/>
              </a:rPr>
              <a:t>deforestación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de áreas naturales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para la producci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ón maderera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resulta crucial evaluar los perjui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cios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del cambio del uso de la tierra en las comunidades nativas (1, 2). 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Las </a:t>
            </a:r>
            <a:r>
              <a:rPr b="1" lang="es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aves</a:t>
            </a:r>
            <a:r>
              <a:rPr lang="es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al responder rápidamente a cambios ambientales resultan un buen indicador del impacto antrópico (3).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Questrial"/>
                <a:ea typeface="Questrial"/>
                <a:cs typeface="Questrial"/>
                <a:sym typeface="Questrial"/>
              </a:rPr>
              <a:t>Este trabajo se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enfoca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en evaluar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cómo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se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ven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afectad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os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los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ensambles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de aves en </a:t>
            </a:r>
            <a:r>
              <a:rPr b="1" lang="es">
                <a:latin typeface="Questrial"/>
                <a:ea typeface="Questrial"/>
                <a:cs typeface="Questrial"/>
                <a:sym typeface="Questrial"/>
              </a:rPr>
              <a:t>plantaciones de Eucaliptos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próximas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a las costas del Río Uruguay.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>
                <a:latin typeface="Questrial"/>
                <a:ea typeface="Questrial"/>
                <a:cs typeface="Questrial"/>
                <a:sym typeface="Questrial"/>
              </a:rPr>
              <a:t>Se espera una menor </a:t>
            </a:r>
            <a:r>
              <a:rPr b="1" lang="es" sz="1500">
                <a:latin typeface="Questrial"/>
                <a:ea typeface="Questrial"/>
                <a:cs typeface="Questrial"/>
                <a:sym typeface="Questrial"/>
              </a:rPr>
              <a:t> diversidad</a:t>
            </a:r>
            <a:r>
              <a:rPr lang="es" sz="1500">
                <a:latin typeface="Questrial"/>
                <a:ea typeface="Questrial"/>
                <a:cs typeface="Questrial"/>
                <a:sym typeface="Questrial"/>
              </a:rPr>
              <a:t> en ambientes con mayor </a:t>
            </a:r>
            <a:r>
              <a:rPr lang="es" sz="1500">
                <a:latin typeface="Questrial"/>
                <a:ea typeface="Questrial"/>
                <a:cs typeface="Questrial"/>
                <a:sym typeface="Questrial"/>
              </a:rPr>
              <a:t>intervención</a:t>
            </a:r>
            <a:r>
              <a:rPr lang="es" sz="1500">
                <a:latin typeface="Questrial"/>
                <a:ea typeface="Questrial"/>
                <a:cs typeface="Questrial"/>
                <a:sym typeface="Questrial"/>
              </a:rPr>
              <a:t> antrópica. Y un alto </a:t>
            </a:r>
            <a:r>
              <a:rPr b="1" lang="es" sz="1500">
                <a:latin typeface="Questrial"/>
                <a:ea typeface="Questrial"/>
                <a:cs typeface="Questrial"/>
                <a:sym typeface="Questrial"/>
              </a:rPr>
              <a:t>anidamiento</a:t>
            </a:r>
            <a:r>
              <a:rPr b="1" lang="es" sz="15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 sz="1500">
                <a:latin typeface="Questrial"/>
                <a:ea typeface="Questrial"/>
                <a:cs typeface="Questrial"/>
                <a:sym typeface="Questrial"/>
              </a:rPr>
              <a:t>entre ambientes. 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2900" y="14552250"/>
            <a:ext cx="1056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(1) MUÑOZ</a:t>
            </a:r>
            <a:r>
              <a:rPr lang="es" sz="900">
                <a:solidFill>
                  <a:schemeClr val="dk2"/>
                </a:solidFill>
              </a:rPr>
              <a:t>,</a:t>
            </a:r>
            <a:r>
              <a:rPr lang="es" sz="900">
                <a:solidFill>
                  <a:schemeClr val="dk2"/>
                </a:solidFill>
              </a:rPr>
              <a:t> J.</a:t>
            </a:r>
            <a:r>
              <a:rPr lang="es" sz="900">
                <a:solidFill>
                  <a:schemeClr val="dk2"/>
                </a:solidFill>
              </a:rPr>
              <a:t>;</a:t>
            </a:r>
            <a:r>
              <a:rPr lang="es" sz="900">
                <a:solidFill>
                  <a:schemeClr val="dk2"/>
                </a:solidFill>
              </a:rPr>
              <a:t> MILERA, S.; ROMERO, C.; BRIZUELA, A. (2005). Bosques nativos y selvas ribereñas en la Provincia de Entre Ríos. INSUGEO Miscelánea 14: 169-182. Tucumán. Argentina.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(2) </a:t>
            </a:r>
            <a:r>
              <a:rPr lang="es" sz="900">
                <a:solidFill>
                  <a:schemeClr val="dk2"/>
                </a:solidFill>
              </a:rPr>
              <a:t>Pujato, J (1998). Plantaciones de Pinos y Eucaliptos en la mesopotamia argentina. XIII Jornadas forestales de Entre Ríos.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(3) </a:t>
            </a:r>
            <a:r>
              <a:rPr lang="es" sz="900">
                <a:solidFill>
                  <a:schemeClr val="dk2"/>
                </a:solidFill>
              </a:rPr>
              <a:t>Matuoka et al. (2020). Effects of anthropogenic disturbances on bird functional diversity: A global meta-analysis. Ecological Indicators, 116 (September) (2020), Article 106471.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4">
            <a:alphaModFix/>
          </a:blip>
          <a:srcRect b="16586" l="4027" r="45690" t="52923"/>
          <a:stretch/>
        </p:blipFill>
        <p:spPr>
          <a:xfrm>
            <a:off x="6788400" y="5937754"/>
            <a:ext cx="1160400" cy="111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5">
            <a:alphaModFix/>
          </a:blip>
          <a:srcRect b="5573" l="15068" r="16060" t="49799"/>
          <a:stretch/>
        </p:blipFill>
        <p:spPr>
          <a:xfrm>
            <a:off x="5451825" y="5931604"/>
            <a:ext cx="1160400" cy="1128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6">
            <a:alphaModFix/>
          </a:blip>
          <a:srcRect b="9328" l="21760" r="31251" t="59885"/>
          <a:stretch/>
        </p:blipFill>
        <p:spPr>
          <a:xfrm>
            <a:off x="4115250" y="5925304"/>
            <a:ext cx="1160400" cy="1140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7">
            <a:alphaModFix/>
          </a:blip>
          <a:srcRect b="4502" l="17577" r="27146" t="59452"/>
          <a:stretch/>
        </p:blipFill>
        <p:spPr>
          <a:xfrm>
            <a:off x="8737275" y="5928004"/>
            <a:ext cx="1160400" cy="1135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8">
            <a:alphaModFix/>
          </a:blip>
          <a:srcRect b="0" l="0" r="42472" t="0"/>
          <a:stretch/>
        </p:blipFill>
        <p:spPr>
          <a:xfrm>
            <a:off x="4017900" y="2433775"/>
            <a:ext cx="2064300" cy="151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3"/>
          <p:cNvGrpSpPr/>
          <p:nvPr/>
        </p:nvGrpSpPr>
        <p:grpSpPr>
          <a:xfrm>
            <a:off x="3884984" y="3734253"/>
            <a:ext cx="2330117" cy="338694"/>
            <a:chOff x="4622787" y="4404475"/>
            <a:chExt cx="2376700" cy="295751"/>
          </a:xfrm>
        </p:grpSpPr>
        <p:sp>
          <p:nvSpPr>
            <p:cNvPr id="76" name="Google Shape;76;p13"/>
            <p:cNvSpPr/>
            <p:nvPr/>
          </p:nvSpPr>
          <p:spPr>
            <a:xfrm rot="-5400000">
              <a:off x="4616035" y="4461634"/>
              <a:ext cx="136800" cy="114300"/>
            </a:xfrm>
            <a:prstGeom prst="triangle">
              <a:avLst>
                <a:gd fmla="val 50000" name="adj"/>
              </a:avLst>
            </a:prstGeom>
            <a:solidFill>
              <a:srgbClr val="FEE5C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5633859">
              <a:off x="4616029" y="4570943"/>
              <a:ext cx="136816" cy="114267"/>
            </a:xfrm>
            <a:prstGeom prst="triangle">
              <a:avLst>
                <a:gd fmla="val 50000" name="adj"/>
              </a:avLst>
            </a:prstGeom>
            <a:solidFill>
              <a:srgbClr val="FEE5C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5400000">
              <a:off x="6869440" y="4574676"/>
              <a:ext cx="136800" cy="114300"/>
            </a:xfrm>
            <a:prstGeom prst="triangle">
              <a:avLst>
                <a:gd fmla="val 50000" name="adj"/>
              </a:avLst>
            </a:prstGeom>
            <a:solidFill>
              <a:srgbClr val="FEE5C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5166141">
              <a:off x="6869429" y="4465401"/>
              <a:ext cx="136816" cy="114267"/>
            </a:xfrm>
            <a:prstGeom prst="triangle">
              <a:avLst>
                <a:gd fmla="val 50000" name="adj"/>
              </a:avLst>
            </a:prstGeom>
            <a:solidFill>
              <a:srgbClr val="FEE5C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721950" y="4404475"/>
              <a:ext cx="2182800" cy="228600"/>
            </a:xfrm>
            <a:prstGeom prst="rect">
              <a:avLst/>
            </a:prstGeom>
            <a:solidFill>
              <a:srgbClr val="FEE5C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089300" y="3684900"/>
            <a:ext cx="25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potrero, </a:t>
            </a:r>
            <a:r>
              <a:rPr i="1" lang="es" sz="1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 Rios, Argentina</a:t>
            </a:r>
            <a:endParaRPr i="1" sz="1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5593800" y="1973275"/>
            <a:ext cx="4011000" cy="740700"/>
          </a:xfrm>
          <a:prstGeom prst="roundRect">
            <a:avLst>
              <a:gd fmla="val 16667" name="adj"/>
            </a:avLst>
          </a:prstGeom>
          <a:solidFill>
            <a:srgbClr val="FFBD6D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5382900" y="2047425"/>
            <a:ext cx="443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Questrial"/>
                <a:ea typeface="Questrial"/>
                <a:cs typeface="Questrial"/>
                <a:sym typeface="Questrial"/>
              </a:rPr>
              <a:t>MATERIALES y MÉTODOS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 rot="5400000">
            <a:off x="4707508" y="3815920"/>
            <a:ext cx="929634" cy="2509451"/>
            <a:chOff x="9051515" y="2885640"/>
            <a:chExt cx="929634" cy="2509451"/>
          </a:xfrm>
        </p:grpSpPr>
        <p:cxnSp>
          <p:nvCxnSpPr>
            <p:cNvPr id="85" name="Google Shape;85;p13"/>
            <p:cNvCxnSpPr>
              <a:stCxn id="86" idx="0"/>
              <a:endCxn id="87" idx="7"/>
            </p:cNvCxnSpPr>
            <p:nvPr/>
          </p:nvCxnSpPr>
          <p:spPr>
            <a:xfrm flipH="1" rot="-5400000">
              <a:off x="8381844" y="4021290"/>
              <a:ext cx="2282100" cy="1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3"/>
            <p:cNvSpPr/>
            <p:nvPr/>
          </p:nvSpPr>
          <p:spPr>
            <a:xfrm>
              <a:off x="9475944" y="4683303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9475944" y="4424278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475944" y="4167940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9475944" y="3911628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573864">
              <a:off x="9475966" y="3657111"/>
              <a:ext cx="83055" cy="83055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475944" y="3399415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475944" y="3148040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475944" y="3144665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9475944" y="2885640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9475944" y="4923778"/>
              <a:ext cx="83100" cy="83100"/>
            </a:xfrm>
            <a:prstGeom prst="ellipse">
              <a:avLst/>
            </a:prstGeom>
            <a:solidFill>
              <a:srgbClr val="269C9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9051515" y="4948490"/>
              <a:ext cx="446601" cy="446601"/>
              <a:chOff x="7995171" y="5017260"/>
              <a:chExt cx="613800" cy="613800"/>
            </a:xfrm>
          </p:grpSpPr>
          <p:sp>
            <p:nvSpPr>
              <p:cNvPr id="87" name="Google Shape;87;p13"/>
              <p:cNvSpPr/>
              <p:nvPr/>
            </p:nvSpPr>
            <p:spPr>
              <a:xfrm rot="2700000">
                <a:off x="8088454" y="5103754"/>
                <a:ext cx="427234" cy="440810"/>
              </a:xfrm>
              <a:prstGeom prst="teardrop">
                <a:avLst>
                  <a:gd fmla="val 113518" name="adj"/>
                </a:avLst>
              </a:prstGeom>
              <a:solidFill>
                <a:srgbClr val="87C6B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8202905" y="5225004"/>
                <a:ext cx="198300" cy="198300"/>
              </a:xfrm>
              <a:prstGeom prst="ellipse">
                <a:avLst/>
              </a:prstGeom>
              <a:solidFill>
                <a:srgbClr val="269C9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9" name="Google Shape;99;p13"/>
            <p:cNvCxnSpPr/>
            <p:nvPr/>
          </p:nvCxnSpPr>
          <p:spPr>
            <a:xfrm>
              <a:off x="9604800" y="4448925"/>
              <a:ext cx="4800" cy="28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3"/>
            <p:cNvSpPr txBox="1"/>
            <p:nvPr/>
          </p:nvSpPr>
          <p:spPr>
            <a:xfrm rot="-5398618">
              <a:off x="9400199" y="4381725"/>
              <a:ext cx="746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434343"/>
                  </a:solidFill>
                </a:rPr>
                <a:t>150 m</a:t>
              </a:r>
              <a:endParaRPr sz="1500">
                <a:solidFill>
                  <a:srgbClr val="434343"/>
                </a:solidFill>
              </a:endParaRPr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4750050" y="5528950"/>
            <a:ext cx="27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Plantación de Eucalipto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389475" y="5560225"/>
            <a:ext cx="18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Bosque Nativo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9">
            <a:alphaModFix/>
          </a:blip>
          <a:srcRect b="2092" l="1366" r="5071" t="3228"/>
          <a:stretch/>
        </p:blipFill>
        <p:spPr>
          <a:xfrm>
            <a:off x="6961725" y="3420672"/>
            <a:ext cx="2231875" cy="2196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6179925" y="2697475"/>
            <a:ext cx="406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9C91"/>
                </a:solidFill>
                <a:latin typeface="Questrial"/>
                <a:ea typeface="Questrial"/>
                <a:cs typeface="Questrial"/>
                <a:sym typeface="Questrial"/>
              </a:rPr>
              <a:t>2.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Se espera 5’ en silencio en cada punto de muestreo antes de empezar el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registro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69C91"/>
                </a:solidFill>
                <a:latin typeface="Questrial"/>
                <a:ea typeface="Questrial"/>
                <a:cs typeface="Questrial"/>
                <a:sym typeface="Questrial"/>
              </a:rPr>
              <a:t>3.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Avistaje de aves 50m a la redonda durante 10’.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977425" y="3974300"/>
            <a:ext cx="26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9C91"/>
                </a:solidFill>
                <a:latin typeface="Questrial"/>
                <a:ea typeface="Questrial"/>
                <a:cs typeface="Questrial"/>
                <a:sym typeface="Questrial"/>
              </a:rPr>
              <a:t>1.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>
                <a:latin typeface="Questrial"/>
                <a:ea typeface="Questrial"/>
                <a:cs typeface="Questrial"/>
                <a:sym typeface="Questrial"/>
              </a:rPr>
              <a:t>Se disponen 10 puntos de muestreo en cada ambiente.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930300" y="7038400"/>
            <a:ext cx="13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Questrial"/>
                <a:ea typeface="Questrial"/>
                <a:cs typeface="Questrial"/>
                <a:sym typeface="Questrial"/>
              </a:rPr>
              <a:t>Renovales de menos de 1 año.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217975" y="7038400"/>
            <a:ext cx="16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Questrial"/>
                <a:ea typeface="Questrial"/>
                <a:cs typeface="Questrial"/>
                <a:sym typeface="Questrial"/>
              </a:rPr>
              <a:t>Plantación de entre 4 y 7 años de edad.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797925" y="7038400"/>
            <a:ext cx="13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Questrial"/>
                <a:ea typeface="Questrial"/>
                <a:cs typeface="Questrial"/>
                <a:sym typeface="Questrial"/>
              </a:rPr>
              <a:t>Plantación de 10 años de edad.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439000" y="7038400"/>
            <a:ext cx="1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Questrial"/>
                <a:ea typeface="Questrial"/>
                <a:cs typeface="Questrial"/>
                <a:sym typeface="Questrial"/>
              </a:rPr>
              <a:t>Bosque en </a:t>
            </a:r>
            <a:r>
              <a:rPr lang="es" sz="1200">
                <a:latin typeface="Questrial"/>
                <a:ea typeface="Questrial"/>
                <a:cs typeface="Questrial"/>
                <a:sym typeface="Questrial"/>
              </a:rPr>
              <a:t>galería</a:t>
            </a:r>
            <a:r>
              <a:rPr lang="es" sz="1200">
                <a:latin typeface="Questrial"/>
                <a:ea typeface="Questrial"/>
                <a:cs typeface="Questrial"/>
                <a:sym typeface="Questrial"/>
              </a:rPr>
              <a:t> en la costa del Uruguay.</a:t>
            </a:r>
            <a:endParaRPr sz="1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9193600" y="3904725"/>
            <a:ext cx="666900" cy="666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3"/>
          <p:cNvCxnSpPr>
            <a:endCxn id="110" idx="6"/>
          </p:cNvCxnSpPr>
          <p:nvPr/>
        </p:nvCxnSpPr>
        <p:spPr>
          <a:xfrm flipH="1" rot="10800000">
            <a:off x="9596500" y="4238175"/>
            <a:ext cx="264000" cy="42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/>
        </p:nvSpPr>
        <p:spPr>
          <a:xfrm>
            <a:off x="9728275" y="4384525"/>
            <a:ext cx="666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4D79"/>
                </a:solidFill>
              </a:rPr>
              <a:t>50 m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13" name="Google Shape;113;p13"/>
          <p:cNvSpPr/>
          <p:nvPr/>
        </p:nvSpPr>
        <p:spPr>
          <a:xfrm rot="5400000">
            <a:off x="9412450" y="4123562"/>
            <a:ext cx="229200" cy="229200"/>
          </a:xfrm>
          <a:prstGeom prst="ellipse">
            <a:avLst/>
          </a:prstGeom>
          <a:solidFill>
            <a:srgbClr val="269C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9412450" y="4926863"/>
            <a:ext cx="4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434343"/>
                </a:solidFill>
                <a:latin typeface="Questrial"/>
                <a:ea typeface="Questrial"/>
                <a:cs typeface="Questrial"/>
                <a:sym typeface="Questrial"/>
              </a:rPr>
              <a:t>10’</a:t>
            </a:r>
            <a:endParaRPr sz="1700">
              <a:solidFill>
                <a:srgbClr val="43434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10">
            <a:alphaModFix/>
          </a:blip>
          <a:srcRect b="21233" l="20035" r="22769" t="22800"/>
          <a:stretch/>
        </p:blipFill>
        <p:spPr>
          <a:xfrm>
            <a:off x="9123338" y="4980712"/>
            <a:ext cx="34612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/>
          <p:nvPr/>
        </p:nvSpPr>
        <p:spPr>
          <a:xfrm>
            <a:off x="4006500" y="5846600"/>
            <a:ext cx="723000" cy="295800"/>
          </a:xfrm>
          <a:prstGeom prst="roundRect">
            <a:avLst>
              <a:gd fmla="val 16667" name="adj"/>
            </a:avLst>
          </a:prstGeom>
          <a:solidFill>
            <a:srgbClr val="ECAE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3965275" y="5763650"/>
            <a:ext cx="90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Questrial"/>
                <a:ea typeface="Questrial"/>
                <a:cs typeface="Questrial"/>
                <a:sym typeface="Questrial"/>
              </a:rPr>
              <a:t>Joven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5299850" y="6658700"/>
            <a:ext cx="1222200" cy="338700"/>
          </a:xfrm>
          <a:prstGeom prst="roundRect">
            <a:avLst>
              <a:gd fmla="val 16667" name="adj"/>
            </a:avLst>
          </a:prstGeom>
          <a:solidFill>
            <a:srgbClr val="DDC1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5275650" y="6597213"/>
            <a:ext cx="13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Questrial"/>
                <a:ea typeface="Questrial"/>
                <a:cs typeface="Questrial"/>
                <a:sym typeface="Questrial"/>
              </a:rPr>
              <a:t>Intermedio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20" name="Google Shape;120;p13"/>
          <p:cNvGrpSpPr/>
          <p:nvPr/>
        </p:nvGrpSpPr>
        <p:grpSpPr>
          <a:xfrm>
            <a:off x="6721725" y="5862638"/>
            <a:ext cx="988500" cy="461700"/>
            <a:chOff x="6725825" y="6390550"/>
            <a:chExt cx="988500" cy="461700"/>
          </a:xfrm>
        </p:grpSpPr>
        <p:sp>
          <p:nvSpPr>
            <p:cNvPr id="121" name="Google Shape;121;p13"/>
            <p:cNvSpPr/>
            <p:nvPr/>
          </p:nvSpPr>
          <p:spPr>
            <a:xfrm>
              <a:off x="6725825" y="6452050"/>
              <a:ext cx="988500" cy="338700"/>
            </a:xfrm>
            <a:prstGeom prst="roundRect">
              <a:avLst>
                <a:gd fmla="val 16667" name="adj"/>
              </a:avLst>
            </a:prstGeom>
            <a:solidFill>
              <a:srgbClr val="7E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 txBox="1"/>
            <p:nvPr/>
          </p:nvSpPr>
          <p:spPr>
            <a:xfrm>
              <a:off x="6725825" y="6390550"/>
              <a:ext cx="98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Questrial"/>
                  <a:ea typeface="Questrial"/>
                  <a:cs typeface="Questrial"/>
                  <a:sym typeface="Questrial"/>
                </a:rPr>
                <a:t>Maduro</a:t>
              </a:r>
              <a:endParaRPr sz="18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8389475" y="6223875"/>
            <a:ext cx="1030500" cy="461700"/>
            <a:chOff x="6910200" y="6482550"/>
            <a:chExt cx="1030500" cy="461700"/>
          </a:xfrm>
        </p:grpSpPr>
        <p:sp>
          <p:nvSpPr>
            <p:cNvPr id="124" name="Google Shape;124;p13"/>
            <p:cNvSpPr/>
            <p:nvPr/>
          </p:nvSpPr>
          <p:spPr>
            <a:xfrm>
              <a:off x="6931200" y="6544050"/>
              <a:ext cx="988500" cy="338700"/>
            </a:xfrm>
            <a:prstGeom prst="roundRect">
              <a:avLst>
                <a:gd fmla="val 16667" name="adj"/>
              </a:avLst>
            </a:prstGeom>
            <a:solidFill>
              <a:srgbClr val="28B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6910200" y="6482550"/>
              <a:ext cx="103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Questrial"/>
                  <a:ea typeface="Questrial"/>
                  <a:cs typeface="Questrial"/>
                  <a:sym typeface="Questrial"/>
                </a:rPr>
                <a:t>Reserva</a:t>
              </a:r>
              <a:endParaRPr sz="1800"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6595439" y="9071554"/>
            <a:ext cx="3907702" cy="2368559"/>
            <a:chOff x="5176450" y="8926425"/>
            <a:chExt cx="4548600" cy="2661900"/>
          </a:xfrm>
        </p:grpSpPr>
        <p:sp>
          <p:nvSpPr>
            <p:cNvPr id="127" name="Google Shape;127;p13"/>
            <p:cNvSpPr/>
            <p:nvPr/>
          </p:nvSpPr>
          <p:spPr>
            <a:xfrm>
              <a:off x="5176450" y="8926425"/>
              <a:ext cx="4548600" cy="2661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3"/>
            <p:cNvPicPr preferRelativeResize="0"/>
            <p:nvPr/>
          </p:nvPicPr>
          <p:blipFill rotWithShape="1">
            <a:blip r:embed="rId11">
              <a:alphaModFix/>
            </a:blip>
            <a:srcRect b="21905" l="0" r="0" t="0"/>
            <a:stretch/>
          </p:blipFill>
          <p:spPr>
            <a:xfrm>
              <a:off x="5200300" y="8962537"/>
              <a:ext cx="4500900" cy="2196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3"/>
            <p:cNvPicPr preferRelativeResize="0"/>
            <p:nvPr/>
          </p:nvPicPr>
          <p:blipFill rotWithShape="1">
            <a:blip r:embed="rId11">
              <a:alphaModFix/>
            </a:blip>
            <a:srcRect b="0" l="26846" r="17396" t="87959"/>
            <a:stretch/>
          </p:blipFill>
          <p:spPr>
            <a:xfrm>
              <a:off x="7372625" y="11149375"/>
              <a:ext cx="2269025" cy="338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3"/>
            <p:cNvPicPr preferRelativeResize="0"/>
            <p:nvPr/>
          </p:nvPicPr>
          <p:blipFill rotWithShape="1">
            <a:blip r:embed="rId11">
              <a:alphaModFix/>
            </a:blip>
            <a:srcRect b="9378" l="29326" r="22956" t="76395"/>
            <a:stretch/>
          </p:blipFill>
          <p:spPr>
            <a:xfrm>
              <a:off x="5224950" y="11117700"/>
              <a:ext cx="2147676" cy="4001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3"/>
          <p:cNvGrpSpPr/>
          <p:nvPr/>
        </p:nvGrpSpPr>
        <p:grpSpPr>
          <a:xfrm>
            <a:off x="2876684" y="9066221"/>
            <a:ext cx="3646017" cy="2368559"/>
            <a:chOff x="452050" y="8885825"/>
            <a:chExt cx="4455600" cy="2661900"/>
          </a:xfrm>
        </p:grpSpPr>
        <p:sp>
          <p:nvSpPr>
            <p:cNvPr id="132" name="Google Shape;132;p13"/>
            <p:cNvSpPr/>
            <p:nvPr/>
          </p:nvSpPr>
          <p:spPr>
            <a:xfrm>
              <a:off x="452050" y="8885825"/>
              <a:ext cx="4455600" cy="2661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3"/>
            <p:cNvPicPr preferRelativeResize="0"/>
            <p:nvPr/>
          </p:nvPicPr>
          <p:blipFill rotWithShape="1">
            <a:blip r:embed="rId12">
              <a:alphaModFix/>
            </a:blip>
            <a:srcRect b="21476" l="0" r="0" t="0"/>
            <a:stretch/>
          </p:blipFill>
          <p:spPr>
            <a:xfrm>
              <a:off x="504000" y="8968125"/>
              <a:ext cx="4258801" cy="2090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3"/>
            <p:cNvPicPr preferRelativeResize="0"/>
            <p:nvPr/>
          </p:nvPicPr>
          <p:blipFill rotWithShape="1">
            <a:blip r:embed="rId12">
              <a:alphaModFix/>
            </a:blip>
            <a:srcRect b="10377" l="33224" r="25849" t="78509"/>
            <a:stretch/>
          </p:blipFill>
          <p:spPr>
            <a:xfrm>
              <a:off x="2731650" y="11051204"/>
              <a:ext cx="2055557" cy="348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12">
              <a:alphaModFix/>
            </a:blip>
            <a:srcRect b="0" l="32115" r="22260" t="88887"/>
            <a:stretch/>
          </p:blipFill>
          <p:spPr>
            <a:xfrm>
              <a:off x="548315" y="11041150"/>
              <a:ext cx="2183337" cy="3323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3"/>
          <p:cNvSpPr txBox="1"/>
          <p:nvPr/>
        </p:nvSpPr>
        <p:spPr>
          <a:xfrm>
            <a:off x="328075" y="8438575"/>
            <a:ext cx="22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Anidamiento 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931000" y="7813075"/>
            <a:ext cx="745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 comparó riqueza (curvas de rarefacción) y se evaluó anidamiento </a:t>
            </a:r>
            <a:r>
              <a:rPr lang="es" sz="1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(índice NODF)</a:t>
            </a:r>
            <a:r>
              <a:rPr lang="es" sz="1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entre </a:t>
            </a:r>
            <a:r>
              <a:rPr lang="es" sz="1700">
                <a:solidFill>
                  <a:schemeClr val="lt1"/>
                </a:solidFill>
                <a:highlight>
                  <a:srgbClr val="28B1B1"/>
                </a:highlight>
                <a:latin typeface="Questrial"/>
                <a:ea typeface="Questrial"/>
                <a:cs typeface="Questrial"/>
                <a:sym typeface="Questrial"/>
              </a:rPr>
              <a:t>reserva</a:t>
            </a:r>
            <a:r>
              <a:rPr lang="es" sz="1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y </a:t>
            </a:r>
            <a:r>
              <a:rPr lang="es" sz="1700">
                <a:solidFill>
                  <a:schemeClr val="lt1"/>
                </a:solidFill>
                <a:highlight>
                  <a:srgbClr val="D0C469"/>
                </a:highlight>
                <a:latin typeface="Questrial"/>
                <a:ea typeface="Questrial"/>
                <a:cs typeface="Questrial"/>
                <a:sym typeface="Questrial"/>
              </a:rPr>
              <a:t>plantación</a:t>
            </a:r>
            <a:r>
              <a:rPr lang="es" sz="1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y entre los distintos estadíos de la plantación.</a:t>
            </a:r>
            <a:endParaRPr sz="17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3483900" y="12649250"/>
            <a:ext cx="306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registró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una mayor </a:t>
            </a:r>
            <a:r>
              <a:rPr b="1" lang="es" sz="1500">
                <a:solidFill>
                  <a:schemeClr val="dk1"/>
                </a:solidFill>
                <a:highlight>
                  <a:srgbClr val="00B1B0"/>
                </a:highlight>
                <a:latin typeface="Questrial"/>
                <a:ea typeface="Questrial"/>
                <a:cs typeface="Questrial"/>
                <a:sym typeface="Questrial"/>
              </a:rPr>
              <a:t>diversidad</a:t>
            </a:r>
            <a:r>
              <a:rPr b="1"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 aves en la reserva y un </a:t>
            </a:r>
            <a:r>
              <a:rPr b="1" lang="es" sz="1500">
                <a:solidFill>
                  <a:schemeClr val="dk1"/>
                </a:solidFill>
                <a:highlight>
                  <a:srgbClr val="F4CA5F"/>
                </a:highlight>
                <a:latin typeface="Questrial"/>
                <a:ea typeface="Questrial"/>
                <a:cs typeface="Questrial"/>
                <a:sym typeface="Questrial"/>
              </a:rPr>
              <a:t>alto recambio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 especies entre los dos ambientes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erca de la mitad de las especies registradas en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plantación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no fueron registradas en ambientes naturales.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6536100" y="12649250"/>
            <a:ext cx="3907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 cuanto a los distintos estadios de plantación se estimó una </a:t>
            </a:r>
            <a:r>
              <a:rPr b="1" lang="es" sz="1500">
                <a:solidFill>
                  <a:schemeClr val="dk1"/>
                </a:solidFill>
                <a:highlight>
                  <a:srgbClr val="E9DD97"/>
                </a:highlight>
                <a:latin typeface="Questrial"/>
                <a:ea typeface="Questrial"/>
                <a:cs typeface="Questrial"/>
                <a:sym typeface="Questrial"/>
              </a:rPr>
              <a:t>máxima</a:t>
            </a:r>
            <a:r>
              <a:rPr b="1" lang="es" sz="1500">
                <a:solidFill>
                  <a:schemeClr val="dk1"/>
                </a:solidFill>
                <a:highlight>
                  <a:srgbClr val="E9DD97"/>
                </a:highlight>
                <a:latin typeface="Questrial"/>
                <a:ea typeface="Questrial"/>
                <a:cs typeface="Questrial"/>
                <a:sym typeface="Questrial"/>
              </a:rPr>
              <a:t> riqueza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específica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en las plantaciones de entre 4 y 7 años de edad (intermedio) y la plantación joven resultó ser el ambiente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más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es" sz="1500">
                <a:solidFill>
                  <a:schemeClr val="dk1"/>
                </a:solidFill>
                <a:highlight>
                  <a:srgbClr val="FFBD6D"/>
                </a:highlight>
                <a:latin typeface="Questrial"/>
                <a:ea typeface="Questrial"/>
                <a:cs typeface="Questrial"/>
                <a:sym typeface="Questrial"/>
              </a:rPr>
              <a:t>pobre</a:t>
            </a:r>
            <a:r>
              <a:rPr b="1"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se registró anidamiento entre estadios de 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plantación</a:t>
            </a:r>
            <a:r>
              <a:rPr lang="es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4918500" y="8529675"/>
            <a:ext cx="34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Estimación de Riqueza</a:t>
            </a:r>
            <a:r>
              <a:rPr lang="es" sz="2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750" y="7053744"/>
            <a:ext cx="1314426" cy="147071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 txBox="1"/>
          <p:nvPr/>
        </p:nvSpPr>
        <p:spPr>
          <a:xfrm>
            <a:off x="2875275" y="11419600"/>
            <a:ext cx="767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Figura 1: Curvas de rarefacción realizadas e</a:t>
            </a:r>
            <a:r>
              <a:rPr lang="es" sz="1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mpleando  el software iNEXT Online (Chao 2022). (A) Comparación entre Reserva Natural y Plantación. (B) Comparación de los 3 estadios de la plantación.</a:t>
            </a:r>
            <a:endParaRPr sz="13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276400" y="1261550"/>
            <a:ext cx="904200" cy="15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3"/>
          <p:cNvSpPr txBox="1"/>
          <p:nvPr/>
        </p:nvSpPr>
        <p:spPr>
          <a:xfrm>
            <a:off x="2819400" y="9028900"/>
            <a:ext cx="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6582075" y="902870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597265" y="8963409"/>
            <a:ext cx="2097211" cy="2371973"/>
            <a:chOff x="593065" y="9437184"/>
            <a:chExt cx="2097211" cy="2371973"/>
          </a:xfrm>
        </p:grpSpPr>
        <p:sp>
          <p:nvSpPr>
            <p:cNvPr id="147" name="Google Shape;147;p13"/>
            <p:cNvSpPr/>
            <p:nvPr/>
          </p:nvSpPr>
          <p:spPr>
            <a:xfrm>
              <a:off x="875919" y="10323556"/>
              <a:ext cx="1559700" cy="1485600"/>
            </a:xfrm>
            <a:prstGeom prst="ellipse">
              <a:avLst/>
            </a:prstGeom>
            <a:solidFill>
              <a:srgbClr val="F1C953"/>
            </a:solidFill>
            <a:ln cap="flat" cmpd="sng" w="28575">
              <a:solidFill>
                <a:srgbClr val="B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93065" y="9437184"/>
              <a:ext cx="1742100" cy="1638600"/>
            </a:xfrm>
            <a:prstGeom prst="ellipse">
              <a:avLst/>
            </a:prstGeom>
            <a:solidFill>
              <a:srgbClr val="0A8483">
                <a:alpha val="52499"/>
              </a:srgbClr>
            </a:solidFill>
            <a:ln cap="flat" cmpd="sng" w="28575">
              <a:solidFill>
                <a:srgbClr val="0A84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709126" y="9696636"/>
              <a:ext cx="713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3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22</a:t>
              </a:r>
              <a:endParaRPr b="1" sz="3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0" name="Google Shape;150;p13"/>
            <p:cNvSpPr txBox="1"/>
            <p:nvPr/>
          </p:nvSpPr>
          <p:spPr>
            <a:xfrm rot="870">
              <a:off x="1044142" y="10313381"/>
              <a:ext cx="118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10 </a:t>
              </a:r>
              <a:r>
                <a:rPr lang="es" sz="1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Compartidas</a:t>
              </a:r>
              <a:endParaRPr sz="1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1" name="Google Shape;151;p13"/>
            <p:cNvSpPr txBox="1"/>
            <p:nvPr/>
          </p:nvSpPr>
          <p:spPr>
            <a:xfrm>
              <a:off x="1074957" y="11015046"/>
              <a:ext cx="519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6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9</a:t>
              </a:r>
              <a:endParaRPr b="1" sz="2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2" name="Google Shape;152;p13"/>
            <p:cNvSpPr txBox="1"/>
            <p:nvPr/>
          </p:nvSpPr>
          <p:spPr>
            <a:xfrm>
              <a:off x="1298876" y="11015060"/>
              <a:ext cx="1391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chemeClr val="lt1"/>
                  </a:solidFill>
                </a:rPr>
                <a:t>E</a:t>
              </a:r>
              <a:r>
                <a:rPr lang="es" sz="1300">
                  <a:solidFill>
                    <a:schemeClr val="lt1"/>
                  </a:solidFill>
                </a:rPr>
                <a:t>xclusivas  Plantación</a:t>
              </a:r>
              <a:endParaRPr sz="1300"/>
            </a:p>
          </p:txBody>
        </p:sp>
        <p:sp>
          <p:nvSpPr>
            <p:cNvPr id="153" name="Google Shape;153;p13"/>
            <p:cNvSpPr txBox="1"/>
            <p:nvPr/>
          </p:nvSpPr>
          <p:spPr>
            <a:xfrm>
              <a:off x="1259025" y="9748475"/>
              <a:ext cx="118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</a:rPr>
                <a:t>Exclusivas  de Reserva</a:t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54" name="Google Shape;15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46173" y="8838652"/>
            <a:ext cx="1030500" cy="628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3"/>
          <p:cNvGrpSpPr/>
          <p:nvPr/>
        </p:nvGrpSpPr>
        <p:grpSpPr>
          <a:xfrm>
            <a:off x="715739" y="11293213"/>
            <a:ext cx="1816299" cy="2719063"/>
            <a:chOff x="1474751" y="11960838"/>
            <a:chExt cx="1816299" cy="2719063"/>
          </a:xfrm>
        </p:grpSpPr>
        <p:sp>
          <p:nvSpPr>
            <p:cNvPr id="156" name="Google Shape;156;p13"/>
            <p:cNvSpPr/>
            <p:nvPr/>
          </p:nvSpPr>
          <p:spPr>
            <a:xfrm>
              <a:off x="1971593" y="12039850"/>
              <a:ext cx="332100" cy="338700"/>
            </a:xfrm>
            <a:prstGeom prst="roundRect">
              <a:avLst>
                <a:gd fmla="val 16667" name="adj"/>
              </a:avLst>
            </a:prstGeom>
            <a:solidFill>
              <a:srgbClr val="DDC1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951180" y="12022338"/>
              <a:ext cx="332100" cy="338700"/>
            </a:xfrm>
            <a:prstGeom prst="roundRect">
              <a:avLst>
                <a:gd fmla="val 16667" name="adj"/>
              </a:avLst>
            </a:prstGeom>
            <a:solidFill>
              <a:srgbClr val="ECA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461380" y="12040525"/>
              <a:ext cx="332100" cy="338700"/>
            </a:xfrm>
            <a:prstGeom prst="roundRect">
              <a:avLst>
                <a:gd fmla="val 16667" name="adj"/>
              </a:avLst>
            </a:prstGeom>
            <a:solidFill>
              <a:srgbClr val="7E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13"/>
            <p:cNvGrpSpPr/>
            <p:nvPr/>
          </p:nvGrpSpPr>
          <p:grpSpPr>
            <a:xfrm>
              <a:off x="1474751" y="11960838"/>
              <a:ext cx="1816299" cy="2719063"/>
              <a:chOff x="1474751" y="11656038"/>
              <a:chExt cx="1816299" cy="2719063"/>
            </a:xfrm>
          </p:grpSpPr>
          <p:grpSp>
            <p:nvGrpSpPr>
              <p:cNvPr id="160" name="Google Shape;160;p13"/>
              <p:cNvGrpSpPr/>
              <p:nvPr/>
            </p:nvGrpSpPr>
            <p:grpSpPr>
              <a:xfrm>
                <a:off x="1474751" y="11673550"/>
                <a:ext cx="346145" cy="461700"/>
                <a:chOff x="6910200" y="6482550"/>
                <a:chExt cx="1030500" cy="461700"/>
              </a:xfrm>
            </p:grpSpPr>
            <p:sp>
              <p:nvSpPr>
                <p:cNvPr id="161" name="Google Shape;161;p13"/>
                <p:cNvSpPr/>
                <p:nvPr/>
              </p:nvSpPr>
              <p:spPr>
                <a:xfrm>
                  <a:off x="6931200" y="6544050"/>
                  <a:ext cx="988500" cy="338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28B1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3"/>
                <p:cNvSpPr txBox="1"/>
                <p:nvPr/>
              </p:nvSpPr>
              <p:spPr>
                <a:xfrm>
                  <a:off x="6910200" y="6482550"/>
                  <a:ext cx="10305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800">
                      <a:latin typeface="Questrial"/>
                      <a:ea typeface="Questrial"/>
                      <a:cs typeface="Questrial"/>
                      <a:sym typeface="Questrial"/>
                    </a:rPr>
                    <a:t>R</a:t>
                  </a:r>
                  <a:endParaRPr sz="1800"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sp>
            <p:nvSpPr>
              <p:cNvPr id="163" name="Google Shape;163;p13"/>
              <p:cNvSpPr txBox="1"/>
              <p:nvPr/>
            </p:nvSpPr>
            <p:spPr>
              <a:xfrm>
                <a:off x="1964539" y="11673550"/>
                <a:ext cx="346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latin typeface="Questrial"/>
                    <a:ea typeface="Questrial"/>
                    <a:cs typeface="Questrial"/>
                    <a:sym typeface="Questrial"/>
                  </a:rPr>
                  <a:t> I</a:t>
                </a:r>
                <a:endParaRPr sz="18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64" name="Google Shape;164;p13"/>
              <p:cNvSpPr txBox="1"/>
              <p:nvPr/>
            </p:nvSpPr>
            <p:spPr>
              <a:xfrm>
                <a:off x="2454326" y="11674225"/>
                <a:ext cx="346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latin typeface="Questrial"/>
                    <a:ea typeface="Questrial"/>
                    <a:cs typeface="Questrial"/>
                    <a:sym typeface="Questrial"/>
                  </a:rPr>
                  <a:t>M</a:t>
                </a:r>
                <a:endParaRPr sz="18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65" name="Google Shape;165;p13"/>
              <p:cNvSpPr txBox="1"/>
              <p:nvPr/>
            </p:nvSpPr>
            <p:spPr>
              <a:xfrm>
                <a:off x="2944126" y="11656038"/>
                <a:ext cx="3462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800">
                    <a:latin typeface="Questrial"/>
                    <a:ea typeface="Questrial"/>
                    <a:cs typeface="Questrial"/>
                    <a:sym typeface="Questrial"/>
                  </a:rPr>
                  <a:t>J</a:t>
                </a:r>
                <a:endParaRPr sz="1800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66" name="Google Shape;166;p13"/>
              <p:cNvSpPr txBox="1"/>
              <p:nvPr/>
            </p:nvSpPr>
            <p:spPr>
              <a:xfrm>
                <a:off x="1475750" y="13974900"/>
                <a:ext cx="181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pic>
        <p:nvPicPr>
          <p:cNvPr id="167" name="Google Shape;167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6425" y="11682650"/>
            <a:ext cx="1984575" cy="151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17">
            <a:alphaModFix/>
          </a:blip>
          <a:srcRect b="1893" l="0" r="0" t="0"/>
          <a:stretch/>
        </p:blipFill>
        <p:spPr>
          <a:xfrm>
            <a:off x="-98650" y="9692150"/>
            <a:ext cx="1619250" cy="19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93900" y="13161700"/>
            <a:ext cx="3170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Figura 2: Estructura de la comunidad de los 4 ambientes. Cada fila corresponde a una especie, y la banda pintada indica presencia. Los </a:t>
            </a:r>
            <a:r>
              <a:rPr lang="es" sz="1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índices</a:t>
            </a:r>
            <a:r>
              <a:rPr lang="es" sz="13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de NODF de ambas comparaciones resultaron no significativos (p valor &gt; 0,05)</a:t>
            </a:r>
            <a:endParaRPr sz="13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64468" y="1308210"/>
            <a:ext cx="9963000" cy="16836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64468" y="3387853"/>
            <a:ext cx="9963000" cy="100431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76" y="109426"/>
            <a:ext cx="4394625" cy="4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25" y="745425"/>
            <a:ext cx="3307850" cy="3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63" y="5100150"/>
            <a:ext cx="4850550" cy="2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00" y="7859452"/>
            <a:ext cx="4681100" cy="26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7">
            <a:alphaModFix/>
          </a:blip>
          <a:srcRect b="5573" l="15068" r="16060" t="49799"/>
          <a:stretch/>
        </p:blipFill>
        <p:spPr>
          <a:xfrm>
            <a:off x="4847875" y="8352675"/>
            <a:ext cx="5595600" cy="544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8">
            <a:alphaModFix/>
          </a:blip>
          <a:srcRect b="4502" l="17577" r="27146" t="59452"/>
          <a:stretch/>
        </p:blipFill>
        <p:spPr>
          <a:xfrm>
            <a:off x="1719775" y="4826650"/>
            <a:ext cx="4491000" cy="4394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9">
            <a:alphaModFix/>
          </a:blip>
          <a:srcRect b="16586" l="4027" r="45690" t="52923"/>
          <a:stretch/>
        </p:blipFill>
        <p:spPr>
          <a:xfrm>
            <a:off x="1030375" y="563800"/>
            <a:ext cx="3817500" cy="367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10">
            <a:alphaModFix/>
          </a:blip>
          <a:srcRect b="-10095" l="-15642" r="-5057" t="-13774"/>
          <a:stretch/>
        </p:blipFill>
        <p:spPr>
          <a:xfrm rot="-9361489">
            <a:off x="-299793" y="9505963"/>
            <a:ext cx="7428740" cy="43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11">
            <a:alphaModFix/>
          </a:blip>
          <a:srcRect b="16370" l="41394" r="-1533" t="16370"/>
          <a:stretch/>
        </p:blipFill>
        <p:spPr>
          <a:xfrm>
            <a:off x="8425425" y="9654550"/>
            <a:ext cx="2613900" cy="324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10775" y="4695913"/>
            <a:ext cx="2095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364468" y="1308210"/>
            <a:ext cx="9963000" cy="1683600"/>
          </a:xfrm>
          <a:prstGeom prst="rect">
            <a:avLst/>
          </a:prstGeom>
        </p:spPr>
        <p:txBody>
          <a:bodyPr anchorCtr="0" anchor="t" bIns="160850" lIns="160850" spcFirstLastPara="1" rIns="160850" wrap="square" tIns="160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50" y="3610125"/>
            <a:ext cx="477202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925" y="3716300"/>
            <a:ext cx="4772025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474" y="8669300"/>
            <a:ext cx="4263125" cy="42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