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26"/>
  </p:notesMasterIdLst>
  <p:handoutMasterIdLst>
    <p:handoutMasterId r:id="rId27"/>
  </p:handoutMasterIdLst>
  <p:sldIdLst>
    <p:sldId id="256" r:id="rId2"/>
    <p:sldId id="1185" r:id="rId3"/>
    <p:sldId id="1212" r:id="rId4"/>
    <p:sldId id="1220" r:id="rId5"/>
    <p:sldId id="1225" r:id="rId6"/>
    <p:sldId id="1221" r:id="rId7"/>
    <p:sldId id="1226" r:id="rId8"/>
    <p:sldId id="1223" r:id="rId9"/>
    <p:sldId id="1224" r:id="rId10"/>
    <p:sldId id="1202" r:id="rId11"/>
    <p:sldId id="1211" r:id="rId12"/>
    <p:sldId id="1228" r:id="rId13"/>
    <p:sldId id="1213" r:id="rId14"/>
    <p:sldId id="1215" r:id="rId15"/>
    <p:sldId id="1227" r:id="rId16"/>
    <p:sldId id="1214" r:id="rId17"/>
    <p:sldId id="1208" r:id="rId18"/>
    <p:sldId id="1217" r:id="rId19"/>
    <p:sldId id="1207" r:id="rId20"/>
    <p:sldId id="1218" r:id="rId21"/>
    <p:sldId id="1216" r:id="rId22"/>
    <p:sldId id="1219" r:id="rId23"/>
    <p:sldId id="1222" r:id="rId24"/>
    <p:sldId id="1177" r:id="rId25"/>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varScale="1">
        <p:scale>
          <a:sx n="56" d="100"/>
          <a:sy n="56" d="100"/>
        </p:scale>
        <p:origin x="612" y="33"/>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2015/8/4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マトリクスウィンドウタブ</a:t>
            </a: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編集</a:t>
            </a:r>
            <a:r>
              <a:rPr lang="ja-JP" altLang="en-US" sz="1600" dirty="0" smtClean="0">
                <a:solidFill>
                  <a:schemeClr val="tx1"/>
                </a:solidFill>
                <a:latin typeface="HGPｺﾞｼｯｸM" pitchFamily="50" charset="-128"/>
                <a:ea typeface="HGPｺﾞｼｯｸM" pitchFamily="50" charset="-128"/>
              </a:rPr>
              <a:t>フィールドタブ</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smtClean="0">
                <a:solidFill>
                  <a:schemeClr val="tx1"/>
                </a:solidFill>
                <a:latin typeface="HGPｺﾞｼｯｸM" pitchFamily="50" charset="-128"/>
                <a:ea typeface="HGPｺﾞｼｯｸM" pitchFamily="50" charset="-128"/>
              </a:rPr>
              <a:t>検索フィールドタブ</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マトリクスウィンドウの設定概要</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a:t>
            </a:r>
            <a:r>
              <a:rPr lang="en-US" altLang="ja-JP" sz="1000" dirty="0" smtClean="0">
                <a:solidFill>
                  <a:schemeClr val="tx1"/>
                </a:solidFill>
              </a:rPr>
              <a:t>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Tab of Matrix Window</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Tree>
    <p:extLst>
      <p:ext uri="{BB962C8B-B14F-4D97-AF65-F5344CB8AC3E}">
        <p14:creationId xmlns:p14="http://schemas.microsoft.com/office/powerpoint/2010/main" val="32126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編集フィールド</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納品数量</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編集対象となる項目の表示順番を制御します。値が小さい順に並びます。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smtClean="0">
                <a:solidFill>
                  <a:schemeClr val="tx1"/>
                </a:solidFill>
              </a:rPr>
              <a:t>編集対象となりフィールドを選択します。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長さ</a:t>
            </a:r>
            <a:r>
              <a:rPr lang="en-US" altLang="ja-JP" sz="1050" dirty="0" smtClean="0">
                <a:solidFill>
                  <a:schemeClr val="tx1"/>
                </a:solidFill>
              </a:rPr>
              <a:t>…</a:t>
            </a:r>
            <a:r>
              <a:rPr lang="ja-JP" altLang="en-US" sz="1050" dirty="0" smtClean="0">
                <a:solidFill>
                  <a:schemeClr val="tx1"/>
                </a:solidFill>
              </a:rPr>
              <a:t>表示フィールドの幅を設定します。</a:t>
            </a:r>
            <a:endParaRPr lang="en-US" altLang="ja-JP" sz="1050" dirty="0" smtClean="0">
              <a:solidFill>
                <a:schemeClr val="tx1"/>
              </a:solidFill>
            </a:endParaRPr>
          </a:p>
        </p:txBody>
      </p:sp>
    </p:spTree>
    <p:extLst>
      <p:ext uri="{BB962C8B-B14F-4D97-AF65-F5344CB8AC3E}">
        <p14:creationId xmlns:p14="http://schemas.microsoft.com/office/powerpoint/2010/main" val="375836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検索フィールドタブ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636889"/>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2338122"/>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品目カテゴリ</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検索フィールドの表示順番を制御します。値が小さい順に並びます。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a:solidFill>
                  <a:schemeClr val="tx1"/>
                </a:solidFill>
              </a:rPr>
              <a:t>検索</a:t>
            </a:r>
            <a:r>
              <a:rPr lang="ja-JP" altLang="en-US" sz="1050" dirty="0" smtClean="0">
                <a:solidFill>
                  <a:schemeClr val="tx1"/>
                </a:solidFill>
              </a:rPr>
              <a:t>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必須</a:t>
            </a:r>
            <a:r>
              <a:rPr lang="en-US" altLang="ja-JP" sz="1050" dirty="0" smtClean="0">
                <a:solidFill>
                  <a:schemeClr val="tx1"/>
                </a:solidFill>
              </a:rPr>
              <a:t>…</a:t>
            </a:r>
            <a:r>
              <a:rPr lang="ja-JP" altLang="en-US" sz="1050" dirty="0" smtClean="0">
                <a:solidFill>
                  <a:schemeClr val="tx1"/>
                </a:solidFill>
              </a:rPr>
              <a:t>検索条件の入力を必須にするかどうか設定します。</a:t>
            </a:r>
            <a:r>
              <a:rPr lang="en-US" altLang="ja-JP" sz="1050" dirty="0" smtClean="0">
                <a:solidFill>
                  <a:schemeClr val="tx1"/>
                </a:solidFill>
              </a:rPr>
              <a:t>※</a:t>
            </a:r>
            <a:r>
              <a:rPr lang="ja-JP" altLang="en-US" sz="1050" dirty="0" smtClean="0">
                <a:solidFill>
                  <a:schemeClr val="tx1"/>
                </a:solidFill>
              </a:rPr>
              <a:t>必須フィールドを</a:t>
            </a:r>
            <a:r>
              <a:rPr lang="en-US" altLang="ja-JP" sz="1050" dirty="0" smtClean="0">
                <a:solidFill>
                  <a:schemeClr val="tx1"/>
                </a:solidFill>
              </a:rPr>
              <a:t>ON</a:t>
            </a:r>
            <a:r>
              <a:rPr lang="ja-JP" altLang="en-US" sz="1050" dirty="0" smtClean="0">
                <a:solidFill>
                  <a:schemeClr val="tx1"/>
                </a:solidFill>
              </a:rPr>
              <a:t>にする場合、そのカラムは、縦軸</a:t>
            </a:r>
            <a:r>
              <a:rPr lang="en-US" altLang="ja-JP" sz="1050" dirty="0" smtClean="0">
                <a:solidFill>
                  <a:schemeClr val="tx1"/>
                </a:solidFill>
              </a:rPr>
              <a:t>(X</a:t>
            </a:r>
            <a:r>
              <a:rPr lang="ja-JP" altLang="en-US" sz="1050" dirty="0" smtClean="0">
                <a:solidFill>
                  <a:schemeClr val="tx1"/>
                </a:solidFill>
              </a:rPr>
              <a:t>軸</a:t>
            </a:r>
            <a:r>
              <a:rPr lang="en-US" altLang="ja-JP" sz="1050" dirty="0" smtClean="0">
                <a:solidFill>
                  <a:schemeClr val="tx1"/>
                </a:solidFill>
              </a:rPr>
              <a:t>/</a:t>
            </a:r>
            <a:r>
              <a:rPr lang="ja-JP" altLang="en-US" sz="1050" dirty="0" smtClean="0">
                <a:solidFill>
                  <a:schemeClr val="tx1"/>
                </a:solidFill>
              </a:rPr>
              <a:t>列</a:t>
            </a:r>
            <a:r>
              <a:rPr lang="en-US" altLang="ja-JP" sz="1050" dirty="0" smtClean="0">
                <a:solidFill>
                  <a:schemeClr val="tx1"/>
                </a:solidFill>
              </a:rPr>
              <a:t>)</a:t>
            </a:r>
            <a:r>
              <a:rPr lang="ja-JP" altLang="en-US" sz="1050" dirty="0" smtClean="0">
                <a:solidFill>
                  <a:schemeClr val="tx1"/>
                </a:solidFill>
              </a:rPr>
              <a:t>となるカラムと横軸</a:t>
            </a:r>
            <a:r>
              <a:rPr lang="en-US" altLang="ja-JP" sz="1050" dirty="0" smtClean="0">
                <a:solidFill>
                  <a:schemeClr val="tx1"/>
                </a:solidFill>
              </a:rPr>
              <a:t>(Y</a:t>
            </a:r>
            <a:r>
              <a:rPr lang="ja-JP" altLang="en-US" sz="1050" dirty="0" smtClean="0">
                <a:solidFill>
                  <a:schemeClr val="tx1"/>
                </a:solidFill>
              </a:rPr>
              <a:t>軸／行</a:t>
            </a:r>
            <a:r>
              <a:rPr lang="en-US" altLang="ja-JP" sz="1050" dirty="0" smtClean="0">
                <a:solidFill>
                  <a:schemeClr val="tx1"/>
                </a:solidFill>
              </a:rPr>
              <a:t>)</a:t>
            </a:r>
            <a:r>
              <a:rPr lang="ja-JP" altLang="en-US" sz="1050" dirty="0" smtClean="0">
                <a:solidFill>
                  <a:schemeClr val="tx1"/>
                </a:solidFill>
              </a:rPr>
              <a:t>となるカラムを含めた複合ユニーク制約が必要になります。</a:t>
            </a:r>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Tree>
    <p:extLst>
      <p:ext uri="{BB962C8B-B14F-4D97-AF65-F5344CB8AC3E}">
        <p14:creationId xmlns:p14="http://schemas.microsoft.com/office/powerpoint/2010/main" val="4215809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5261" y="2132856"/>
            <a:ext cx="8543151" cy="4104456"/>
          </a:xfrm>
          <a:prstGeom prst="rect">
            <a:avLst/>
          </a:prstGeom>
          <a:ln>
            <a:solidFill>
              <a:schemeClr val="accent1"/>
            </a:solidFill>
          </a:ln>
        </p:spPr>
      </p:pic>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Secret Configurations</a:t>
            </a:r>
          </a:p>
        </p:txBody>
      </p:sp>
      <p:sp>
        <p:nvSpPr>
          <p:cNvPr id="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If there is contain “test” word at description field in matrix window tab, All field in Matrix window is Edit status.</a:t>
            </a:r>
          </a:p>
          <a:p>
            <a:r>
              <a:rPr lang="en-US" altLang="ja-JP" sz="1400" dirty="0">
                <a:solidFill>
                  <a:schemeClr val="tx1"/>
                </a:solidFill>
              </a:rPr>
              <a:t>This secret configurations can be expensive when large blocks of data are involved.</a:t>
            </a:r>
            <a:endParaRPr lang="en-US" altLang="ja-JP" sz="1400" dirty="0" smtClean="0">
              <a:solidFill>
                <a:schemeClr val="tx1"/>
              </a:solidFill>
            </a:endParaRPr>
          </a:p>
        </p:txBody>
      </p:sp>
    </p:spTree>
    <p:extLst>
      <p:ext uri="{BB962C8B-B14F-4D97-AF65-F5344CB8AC3E}">
        <p14:creationId xmlns:p14="http://schemas.microsoft.com/office/powerpoint/2010/main" val="28280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フォーム</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フォーム</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ja-JP" altLang="en-US" sz="800" dirty="0" smtClean="0"/>
              <a:t>フォーム</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フォーム</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クライアント</a:t>
            </a:r>
            <a:r>
              <a:rPr lang="en-US" altLang="ja-JP" sz="800" dirty="0" smtClean="0">
                <a:solidFill>
                  <a:schemeClr val="tx1"/>
                </a:solidFill>
                <a:latin typeface="Meiryo UI" pitchFamily="50" charset="-128"/>
                <a:ea typeface="Meiryo UI" pitchFamily="50" charset="-128"/>
                <a:cs typeface="Meiryo UI" pitchFamily="50" charset="-128"/>
              </a:rPr>
              <a:t>+</a:t>
            </a:r>
            <a:r>
              <a:rPr lang="ja-JP" altLang="en-US" sz="800" dirty="0">
                <a:solidFill>
                  <a:schemeClr val="tx1"/>
                </a:solidFill>
                <a:latin typeface="Meiryo UI" pitchFamily="50" charset="-128"/>
                <a:ea typeface="Meiryo UI" pitchFamily="50" charset="-128"/>
                <a:cs typeface="Meiryo UI" pitchFamily="50" charset="-128"/>
              </a:rPr>
              <a:t>組織</a:t>
            </a: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データアクセスレベル</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エンティティタイプ</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コメント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ベータ機能</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クラス名</a:t>
            </a: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ヘルプコンテキスト</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259632"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クラス名には、</a:t>
            </a:r>
            <a:endParaRPr kumimoji="1"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lang="en-US" altLang="ja-JP" sz="1050" dirty="0" err="1" smtClean="0">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 </a:t>
            </a:r>
          </a:p>
          <a:p>
            <a:pPr algn="l"/>
            <a:r>
              <a:rPr lang="ja-JP" altLang="en-US" sz="1050" dirty="0" smtClean="0">
                <a:solidFill>
                  <a:schemeClr val="tx1"/>
                </a:solidFill>
                <a:latin typeface="メイリオ" panose="020B0604030504040204" pitchFamily="50" charset="-128"/>
                <a:ea typeface="メイリオ" panose="020B0604030504040204" pitchFamily="50" charset="-128"/>
              </a:rPr>
              <a:t>　</a:t>
            </a:r>
            <a:r>
              <a:rPr lang="en-US" altLang="ja-JP" sz="1050" dirty="0" smtClean="0">
                <a:solidFill>
                  <a:schemeClr val="tx1"/>
                </a:solidFill>
                <a:latin typeface="メイリオ" panose="020B0604030504040204" pitchFamily="50" charset="-128"/>
                <a:ea typeface="メイリオ" panose="020B0604030504040204" pitchFamily="50" charset="-128"/>
              </a:rPr>
              <a:t>+ </a:t>
            </a:r>
            <a:r>
              <a:rPr lang="ja-JP" altLang="en-US" sz="1050" dirty="0" smtClean="0">
                <a:solidFill>
                  <a:schemeClr val="tx1"/>
                </a:solidFill>
                <a:latin typeface="メイリオ" panose="020B0604030504040204" pitchFamily="50" charset="-128"/>
                <a:ea typeface="メイリオ" panose="020B0604030504040204" pitchFamily="50" charset="-128"/>
              </a:rPr>
              <a:t>マトリクスウィンドウの検索キー</a:t>
            </a:r>
            <a:endParaRPr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を設定します。</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7275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7273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7273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561608"/>
            <a:ext cx="8635144" cy="1151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4725144"/>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p:txBody>
      </p:sp>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1856346"/>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a:t>
            </a:r>
            <a:r>
              <a:rPr lang="ja-JP" altLang="en-US" sz="1200" dirty="0" smtClean="0">
                <a:solidFill>
                  <a:schemeClr val="tx1"/>
                </a:solidFill>
              </a:rPr>
              <a:t>（</a:t>
            </a:r>
            <a:r>
              <a:rPr lang="en-US" altLang="ja-JP" sz="1200" b="1" dirty="0" smtClean="0">
                <a:solidFill>
                  <a:srgbClr val="FF3300"/>
                </a:solidFill>
              </a:rPr>
              <a:t>※Under Development</a:t>
            </a:r>
            <a:r>
              <a:rPr lang="ja-JP" altLang="en-US" sz="1200" dirty="0" smtClean="0">
                <a:solidFill>
                  <a:schemeClr val="tx1"/>
                </a:solidFill>
              </a:rPr>
              <a:t>）</a:t>
            </a:r>
            <a:endParaRPr kumimoji="1" lang="en-US" altLang="ja-JP" sz="1200" dirty="0" smtClean="0">
              <a:solidFill>
                <a:schemeClr val="tx1"/>
              </a:solidFill>
            </a:endParaRPr>
          </a:p>
        </p:txBody>
      </p:sp>
      <p:sp>
        <p:nvSpPr>
          <p:cNvPr id="75" name="強調線吹き出し 1 (枠付き) 74"/>
          <p:cNvSpPr/>
          <p:nvPr/>
        </p:nvSpPr>
        <p:spPr>
          <a:xfrm>
            <a:off x="6156176" y="4291311"/>
            <a:ext cx="2880320" cy="143166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22962</TotalTime>
  <Words>2573</Words>
  <Application>Microsoft Office PowerPoint</Application>
  <PresentationFormat>画面に合わせる (4:3)</PresentationFormat>
  <Paragraphs>652</Paragraphs>
  <Slides>24</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3254</cp:revision>
  <cp:lastPrinted>2013-06-11T01:49:54Z</cp:lastPrinted>
  <dcterms:created xsi:type="dcterms:W3CDTF">2008-04-08T09:41:37Z</dcterms:created>
  <dcterms:modified xsi:type="dcterms:W3CDTF">2015-08-04T04:36:50Z</dcterms:modified>
</cp:coreProperties>
</file>