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30"/>
  </p:notesMasterIdLst>
  <p:handoutMasterIdLst>
    <p:handoutMasterId r:id="rId31"/>
  </p:handoutMasterIdLst>
  <p:sldIdLst>
    <p:sldId id="256" r:id="rId2"/>
    <p:sldId id="1185" r:id="rId3"/>
    <p:sldId id="1212" r:id="rId4"/>
    <p:sldId id="1220" r:id="rId5"/>
    <p:sldId id="1225" r:id="rId6"/>
    <p:sldId id="1221" r:id="rId7"/>
    <p:sldId id="1226" r:id="rId8"/>
    <p:sldId id="1223" r:id="rId9"/>
    <p:sldId id="1224" r:id="rId10"/>
    <p:sldId id="1202" r:id="rId11"/>
    <p:sldId id="1211" r:id="rId12"/>
    <p:sldId id="1234" r:id="rId13"/>
    <p:sldId id="1228" r:id="rId14"/>
    <p:sldId id="1213" r:id="rId15"/>
    <p:sldId id="1215" r:id="rId16"/>
    <p:sldId id="1214" r:id="rId17"/>
    <p:sldId id="1208" r:id="rId18"/>
    <p:sldId id="1217" r:id="rId19"/>
    <p:sldId id="1207" r:id="rId20"/>
    <p:sldId id="1218" r:id="rId21"/>
    <p:sldId id="1216" r:id="rId22"/>
    <p:sldId id="1219" r:id="rId23"/>
    <p:sldId id="1222" r:id="rId24"/>
    <p:sldId id="1230" r:id="rId25"/>
    <p:sldId id="1231" r:id="rId26"/>
    <p:sldId id="1232" r:id="rId27"/>
    <p:sldId id="1233" r:id="rId28"/>
    <p:sldId id="1177" r:id="rId29"/>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90" autoAdjust="0"/>
  </p:normalViewPr>
  <p:slideViewPr>
    <p:cSldViewPr showGuides="1">
      <p:cViewPr varScale="1">
        <p:scale>
          <a:sx n="76" d="100"/>
          <a:sy n="76" d="100"/>
        </p:scale>
        <p:origin x="822" y="39"/>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2015/9/25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5.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34"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39.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dirty="0" smtClean="0">
                <a:solidFill>
                  <a:schemeClr val="tx2">
                    <a:lumMod val="75000"/>
                  </a:schemeClr>
                </a:solidFill>
              </a:rPr>
              <a:t>Configurations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a:solidFill>
                  <a:schemeClr val="tx1"/>
                </a:solidFill>
              </a:rPr>
              <a:t>Window of Matrix Window </a:t>
            </a:r>
            <a:r>
              <a:rPr lang="en-US" altLang="ja-JP" dirty="0" smtClean="0">
                <a:solidFill>
                  <a:schemeClr val="tx1"/>
                </a:solidFill>
              </a:rPr>
              <a:t>Configurations is comprised of Matrix Window tab and Edit Field tab, Search Field tab.</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Matrix Window tab</a:t>
            </a:r>
            <a:endParaRPr lang="ja-JP" altLang="en-US" sz="1600" dirty="0">
              <a:solidFill>
                <a:schemeClr val="tx1"/>
              </a:solidFill>
              <a:latin typeface="HGPｺﾞｼｯｸM" pitchFamily="50" charset="-128"/>
              <a:ea typeface="HGPｺﾞｼｯｸM" pitchFamily="50" charset="-128"/>
            </a:endParaRP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JP_MatrixWindow</a:t>
            </a:r>
            <a:r>
              <a:rPr kumimoji="1" lang="en-US" altLang="ja-JP" sz="1400" dirty="0" smtClean="0">
                <a:solidFill>
                  <a:schemeClr val="tx2"/>
                </a:solidFill>
              </a:rPr>
              <a:t> table</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Edit Field tab</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JP_MatrixField</a:t>
            </a:r>
            <a:r>
              <a:rPr kumimoji="1" lang="en-US" altLang="ja-JP" sz="1400" dirty="0" smtClean="0">
                <a:solidFill>
                  <a:schemeClr val="tx2"/>
                </a:solidFill>
              </a:rPr>
              <a:t> table</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347864" y="3068960"/>
            <a:ext cx="5473999" cy="864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In the Matrix Window tab, Set a window and tab , X-axis Field, Y-axis Field, to create Matrix Window.</a:t>
            </a: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200" dirty="0" smtClean="0">
                <a:solidFill>
                  <a:schemeClr val="tx1"/>
                </a:solidFill>
              </a:rPr>
              <a:t>In the Edit Field tab, set editable </a:t>
            </a:r>
            <a:r>
              <a:rPr lang="en-US" altLang="ja-JP" sz="1200" dirty="0">
                <a:solidFill>
                  <a:schemeClr val="tx1"/>
                </a:solidFill>
              </a:rPr>
              <a:t>f</a:t>
            </a:r>
            <a:r>
              <a:rPr lang="en-US" altLang="ja-JP" sz="1200" dirty="0" smtClean="0">
                <a:solidFill>
                  <a:schemeClr val="tx1"/>
                </a:solidFill>
              </a:rPr>
              <a:t>ields in Matrix Window.</a:t>
            </a: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en-US" altLang="ja-JP" sz="1600" dirty="0" smtClean="0">
                <a:solidFill>
                  <a:schemeClr val="tx1"/>
                </a:solidFill>
                <a:latin typeface="HGPｺﾞｼｯｸM" pitchFamily="50" charset="-128"/>
                <a:ea typeface="HGPｺﾞｼｯｸM" pitchFamily="50" charset="-128"/>
              </a:rPr>
              <a:t>Search Field tab</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JP_MatrixSearchField</a:t>
            </a:r>
            <a:r>
              <a:rPr kumimoji="1" lang="en-US" altLang="ja-JP" sz="1400" dirty="0" smtClean="0">
                <a:solidFill>
                  <a:schemeClr val="tx2"/>
                </a:solidFill>
              </a:rPr>
              <a:t> table</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200" dirty="0" smtClean="0">
                <a:solidFill>
                  <a:schemeClr val="tx1"/>
                </a:solidFill>
              </a:rPr>
              <a:t>In the Search Field Tab, set fields that is search condition in Matrix Window.</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Overview of Matrix Window Configurations</a:t>
            </a: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009558"/>
            <a:ext cx="5112568" cy="372369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a:t>
            </a:r>
            <a:r>
              <a:rPr lang="en-US" altLang="ja-JP" sz="1050" dirty="0" err="1" smtClean="0">
                <a:solidFill>
                  <a:schemeClr val="tx1"/>
                </a:solidFill>
                <a:latin typeface="HGPｺﾞｼｯｸM" pitchFamily="50" charset="-128"/>
                <a:ea typeface="HGPｺﾞｼｯｸM" pitchFamily="50" charset="-128"/>
              </a:rPr>
              <a:t>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Client*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Organization*</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AD_Tab_ID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Tab*</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Key Field*</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Row Key Field*</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AD_Window_ID</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Window*</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Search Key</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Name</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052736"/>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00" u="sng" dirty="0" smtClean="0">
                <a:solidFill>
                  <a:schemeClr val="tx1"/>
                </a:solidFill>
              </a:rPr>
              <a:t>Search Key</a:t>
            </a:r>
            <a:r>
              <a:rPr lang="en-US" altLang="ja-JP" sz="1000" dirty="0" smtClean="0">
                <a:solidFill>
                  <a:schemeClr val="tx1"/>
                </a:solidFill>
              </a:rPr>
              <a:t>…Identifier of Matrix Window.</a:t>
            </a:r>
          </a:p>
          <a:p>
            <a:pPr marL="171450" indent="-171450">
              <a:buFont typeface="Arial" panose="020B0604020202020204" pitchFamily="34" charset="0"/>
              <a:buChar char="•"/>
            </a:pPr>
            <a:r>
              <a:rPr lang="en-US" altLang="ja-JP" sz="1000" u="sng" dirty="0" smtClean="0">
                <a:solidFill>
                  <a:schemeClr val="tx1"/>
                </a:solidFill>
              </a:rPr>
              <a:t>Name</a:t>
            </a:r>
            <a:r>
              <a:rPr lang="en-US" altLang="ja-JP" sz="1000" dirty="0" smtClean="0">
                <a:solidFill>
                  <a:schemeClr val="tx1"/>
                </a:solidFill>
              </a:rPr>
              <a:t>…Name of Matrix Window.</a:t>
            </a:r>
          </a:p>
          <a:p>
            <a:pPr marL="171450" indent="-171450">
              <a:buFont typeface="Arial" panose="020B0604020202020204" pitchFamily="34" charset="0"/>
              <a:buChar char="•"/>
            </a:pPr>
            <a:r>
              <a:rPr lang="en-US" altLang="ja-JP" sz="1000" u="sng" dirty="0" smtClean="0">
                <a:solidFill>
                  <a:schemeClr val="tx1"/>
                </a:solidFill>
              </a:rPr>
              <a:t>Window</a:t>
            </a:r>
            <a:r>
              <a:rPr lang="en-US" altLang="ja-JP" sz="1000" dirty="0" smtClean="0">
                <a:solidFill>
                  <a:schemeClr val="tx1"/>
                </a:solidFill>
              </a:rPr>
              <a:t>…Matrix Window is created from Window.</a:t>
            </a:r>
          </a:p>
          <a:p>
            <a:pPr marL="171450" indent="-171450">
              <a:buFont typeface="Arial" panose="020B0604020202020204" pitchFamily="34" charset="0"/>
              <a:buChar char="•"/>
            </a:pPr>
            <a:r>
              <a:rPr lang="ja-JP" altLang="en-US" sz="1000" dirty="0" smtClean="0">
                <a:solidFill>
                  <a:schemeClr val="tx1"/>
                </a:solidFill>
              </a:rPr>
              <a:t> </a:t>
            </a:r>
            <a:r>
              <a:rPr lang="en-US" altLang="ja-JP" sz="1000" u="sng" dirty="0" smtClean="0">
                <a:solidFill>
                  <a:schemeClr val="tx1"/>
                </a:solidFill>
              </a:rPr>
              <a:t>Tab</a:t>
            </a:r>
            <a:r>
              <a:rPr lang="en-US" altLang="ja-JP" sz="1000" dirty="0" smtClean="0">
                <a:solidFill>
                  <a:schemeClr val="tx1"/>
                </a:solidFill>
              </a:rPr>
              <a:t>…Matrix Window is created from a Tab in the window. If tab is read only, Matrix Window become a read only window.</a:t>
            </a:r>
          </a:p>
          <a:p>
            <a:pPr marL="171450" indent="-171450">
              <a:buFont typeface="Arial" panose="020B0604020202020204" pitchFamily="34" charset="0"/>
              <a:buChar char="•"/>
            </a:pPr>
            <a:r>
              <a:rPr lang="en-US" altLang="ja-JP" sz="1000" u="sng" dirty="0" smtClean="0">
                <a:solidFill>
                  <a:schemeClr val="tx1"/>
                </a:solidFill>
              </a:rPr>
              <a:t>Page Size</a:t>
            </a:r>
            <a:r>
              <a:rPr lang="en-US" altLang="ja-JP" sz="1000" dirty="0">
                <a:solidFill>
                  <a:schemeClr val="tx1"/>
                </a:solidFill>
              </a:rPr>
              <a:t>… rows per </a:t>
            </a:r>
            <a:r>
              <a:rPr lang="en-US" altLang="ja-JP" sz="1000" dirty="0" smtClean="0">
                <a:solidFill>
                  <a:schemeClr val="tx1"/>
                </a:solidFill>
              </a:rPr>
              <a:t>page.</a:t>
            </a:r>
          </a:p>
          <a:p>
            <a:pPr marL="171450" indent="-171450">
              <a:buFont typeface="Arial" panose="020B0604020202020204" pitchFamily="34" charset="0"/>
              <a:buChar char="•"/>
            </a:pPr>
            <a:r>
              <a:rPr lang="en-US" altLang="ja-JP" sz="1000" u="sng" dirty="0" err="1" smtClean="0">
                <a:solidFill>
                  <a:schemeClr val="tx1"/>
                </a:solidFill>
              </a:rPr>
              <a:t>Cokumn</a:t>
            </a:r>
            <a:r>
              <a:rPr lang="en-US" altLang="ja-JP" sz="1000" u="sng" dirty="0" smtClean="0">
                <a:solidFill>
                  <a:schemeClr val="tx1"/>
                </a:solidFill>
              </a:rPr>
              <a:t> Key Field</a:t>
            </a:r>
            <a:r>
              <a:rPr lang="en-US" altLang="ja-JP" sz="1000" dirty="0" smtClean="0">
                <a:solidFill>
                  <a:schemeClr val="tx1"/>
                </a:solidFill>
              </a:rPr>
              <a:t>…Select fields that Key of Column(X-Axis).</a:t>
            </a:r>
          </a:p>
          <a:p>
            <a:pPr marL="171450" indent="-171450">
              <a:buFont typeface="Arial" panose="020B0604020202020204" pitchFamily="34" charset="0"/>
              <a:buChar char="•"/>
            </a:pPr>
            <a:r>
              <a:rPr lang="en-US" altLang="ja-JP" sz="1000" u="sng" dirty="0" smtClean="0">
                <a:solidFill>
                  <a:schemeClr val="tx1"/>
                </a:solidFill>
              </a:rPr>
              <a:t>Row Key Field</a:t>
            </a:r>
            <a:r>
              <a:rPr lang="en-US" altLang="ja-JP" sz="1000" dirty="0" smtClean="0">
                <a:solidFill>
                  <a:schemeClr val="tx1"/>
                </a:solidFill>
              </a:rPr>
              <a:t>…Select </a:t>
            </a:r>
            <a:r>
              <a:rPr lang="en-US" altLang="ja-JP" sz="1000" dirty="0">
                <a:solidFill>
                  <a:schemeClr val="tx1"/>
                </a:solidFill>
              </a:rPr>
              <a:t>fields that Key of </a:t>
            </a:r>
            <a:r>
              <a:rPr lang="en-US" altLang="ja-JP" sz="1000" dirty="0" smtClean="0">
                <a:solidFill>
                  <a:schemeClr val="tx1"/>
                </a:solidFill>
              </a:rPr>
              <a:t>Row(Y-Axis</a:t>
            </a:r>
            <a:r>
              <a:rPr lang="en-US" altLang="ja-JP" sz="1000" dirty="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Length</a:t>
            </a:r>
            <a:r>
              <a:rPr lang="en-US" altLang="ja-JP" sz="1000" dirty="0" smtClean="0">
                <a:solidFill>
                  <a:schemeClr val="tx1"/>
                </a:solidFill>
              </a:rPr>
              <a:t>…Width of Row key column.</a:t>
            </a:r>
          </a:p>
          <a:p>
            <a:pPr marL="171450" indent="-171450">
              <a:buFont typeface="Arial" panose="020B0604020202020204" pitchFamily="34" charset="0"/>
              <a:buChar char="•"/>
            </a:pPr>
            <a:r>
              <a:rPr lang="en-US" altLang="ja-JP" sz="1000" u="sng" dirty="0" smtClean="0">
                <a:solidFill>
                  <a:schemeClr val="tx1"/>
                </a:solidFill>
              </a:rPr>
              <a:t>Quick Entry Window</a:t>
            </a:r>
            <a:r>
              <a:rPr lang="en-US" altLang="ja-JP" sz="1000" dirty="0">
                <a:solidFill>
                  <a:schemeClr val="tx1"/>
                </a:solidFill>
              </a:rPr>
              <a:t>…If you create a new data at Matrix </a:t>
            </a:r>
            <a:r>
              <a:rPr lang="en-US" altLang="ja-JP" sz="1000" dirty="0" err="1">
                <a:solidFill>
                  <a:schemeClr val="tx1"/>
                </a:solidFill>
              </a:rPr>
              <a:t>Window,Please</a:t>
            </a:r>
            <a:r>
              <a:rPr lang="en-US" altLang="ja-JP" sz="1000" dirty="0">
                <a:solidFill>
                  <a:schemeClr val="tx1"/>
                </a:solidFill>
              </a:rPr>
              <a:t> set window that setting Quick Entry</a:t>
            </a:r>
            <a:r>
              <a:rPr lang="en-US" altLang="ja-JP" sz="1000" dirty="0" smtClean="0">
                <a:solidFill>
                  <a:schemeClr val="tx1"/>
                </a:solidFill>
              </a:rPr>
              <a:t>.</a:t>
            </a:r>
          </a:p>
          <a:p>
            <a:pPr marL="171450" indent="-171450">
              <a:buFont typeface="Arial" panose="020B0604020202020204" pitchFamily="34" charset="0"/>
              <a:buChar char="•"/>
            </a:pPr>
            <a:r>
              <a:rPr lang="en-US" altLang="ja-JP" sz="1000" u="sng" dirty="0" smtClean="0">
                <a:solidFill>
                  <a:schemeClr val="tx1"/>
                </a:solidFill>
              </a:rPr>
              <a:t>Quick Entry </a:t>
            </a:r>
            <a:r>
              <a:rPr lang="en-US" altLang="ja-JP" sz="1000" u="sng" dirty="0" err="1" smtClean="0">
                <a:solidFill>
                  <a:schemeClr val="tx1"/>
                </a:solidFill>
              </a:rPr>
              <a:t>Conf</a:t>
            </a:r>
            <a:r>
              <a:rPr lang="en-US" altLang="ja-JP" sz="1000" dirty="0" smtClean="0">
                <a:solidFill>
                  <a:schemeClr val="tx1"/>
                </a:solidFill>
              </a:rPr>
              <a:t>…Select how to set default value to next data at Quick Entry Window.</a:t>
            </a: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tab</a:t>
            </a: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Window</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Page Size*</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Column info only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Quick Entry </a:t>
            </a:r>
            <a:r>
              <a:rPr lang="en-US" altLang="ja-JP" sz="800" dirty="0" err="1" smtClean="0">
                <a:solidFill>
                  <a:schemeClr val="tx1"/>
                </a:solidFill>
                <a:latin typeface="HGPｺﾞｼｯｸM" pitchFamily="50" charset="-128"/>
                <a:ea typeface="HGPｺﾞｼｯｸM" pitchFamily="50" charset="-128"/>
              </a:rPr>
              <a:t>Conf</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5785579" y="5669336"/>
            <a:ext cx="2458829" cy="639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0"/>
              </a:spcBef>
              <a:buFont typeface="Arial" panose="020B0604020202020204" pitchFamily="34" charset="0"/>
              <a:buChar char="•"/>
            </a:pPr>
            <a:r>
              <a:rPr lang="en-US" altLang="ja-JP" sz="900" dirty="0" smtClean="0">
                <a:solidFill>
                  <a:schemeClr val="tx1"/>
                </a:solidFill>
              </a:rPr>
              <a:t>01:Column</a:t>
            </a:r>
            <a:r>
              <a:rPr lang="ja-JP" altLang="en-US" sz="900" dirty="0" smtClean="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02:Row info Only</a:t>
            </a:r>
          </a:p>
          <a:p>
            <a:pPr marL="171450" indent="-171450">
              <a:spcBef>
                <a:spcPts val="0"/>
              </a:spcBef>
              <a:buFont typeface="Arial" panose="020B0604020202020204" pitchFamily="34" charset="0"/>
              <a:buChar char="•"/>
            </a:pPr>
            <a:r>
              <a:rPr lang="en-US" altLang="ja-JP" sz="900" dirty="0" smtClean="0">
                <a:solidFill>
                  <a:schemeClr val="tx1"/>
                </a:solidFill>
              </a:rPr>
              <a:t>03:Column and Row info</a:t>
            </a:r>
          </a:p>
        </p:txBody>
      </p:sp>
      <p:sp>
        <p:nvSpPr>
          <p:cNvPr id="85" name="正方形/長方形 84"/>
          <p:cNvSpPr/>
          <p:nvPr/>
        </p:nvSpPr>
        <p:spPr>
          <a:xfrm>
            <a:off x="1332080" y="4869160"/>
            <a:ext cx="3960000" cy="30336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r>
              <a:rPr lang="en-US" altLang="ja-JP" sz="600" dirty="0">
                <a:solidFill>
                  <a:schemeClr val="tx1"/>
                </a:solidFill>
                <a:latin typeface="Meiryo UI" pitchFamily="50" charset="-128"/>
                <a:ea typeface="Meiryo UI" pitchFamily="50" charset="-128"/>
                <a:cs typeface="Meiryo UI" pitchFamily="50" charset="-128"/>
              </a:rPr>
              <a:t>INNER JOIN </a:t>
            </a:r>
            <a:r>
              <a:rPr lang="en-US" altLang="ja-JP" sz="600" dirty="0" err="1">
                <a:solidFill>
                  <a:schemeClr val="tx1"/>
                </a:solidFill>
                <a:latin typeface="Meiryo UI" pitchFamily="50" charset="-128"/>
                <a:ea typeface="Meiryo UI" pitchFamily="50" charset="-128"/>
                <a:cs typeface="Meiryo UI" pitchFamily="50" charset="-128"/>
              </a:rPr>
              <a:t>M_Product</a:t>
            </a:r>
            <a:r>
              <a:rPr lang="en-US" altLang="ja-JP" sz="600" dirty="0">
                <a:solidFill>
                  <a:schemeClr val="tx1"/>
                </a:solidFill>
                <a:latin typeface="Meiryo UI" pitchFamily="50" charset="-128"/>
                <a:ea typeface="Meiryo UI" pitchFamily="50" charset="-128"/>
                <a:cs typeface="Meiryo UI" pitchFamily="50" charset="-128"/>
              </a:rPr>
              <a:t> ON(</a:t>
            </a:r>
            <a:r>
              <a:rPr lang="en-US" altLang="ja-JP" sz="600" dirty="0" err="1">
                <a:solidFill>
                  <a:schemeClr val="tx1"/>
                </a:solidFill>
                <a:latin typeface="Meiryo UI" pitchFamily="50" charset="-128"/>
                <a:ea typeface="Meiryo UI" pitchFamily="50" charset="-128"/>
                <a:cs typeface="Meiryo UI" pitchFamily="50" charset="-128"/>
              </a:rPr>
              <a:t>JP_ReferenceTest.M_Product_ID</a:t>
            </a:r>
            <a:r>
              <a:rPr lang="en-US" altLang="ja-JP" sz="600" dirty="0">
                <a:solidFill>
                  <a:schemeClr val="tx1"/>
                </a:solidFill>
                <a:latin typeface="Meiryo UI" pitchFamily="50" charset="-128"/>
                <a:ea typeface="Meiryo UI" pitchFamily="50" charset="-128"/>
                <a:cs typeface="Meiryo UI" pitchFamily="50" charset="-128"/>
              </a:rPr>
              <a:t> = </a:t>
            </a:r>
            <a:r>
              <a:rPr lang="en-US" altLang="ja-JP" sz="600" dirty="0" err="1">
                <a:solidFill>
                  <a:schemeClr val="tx1"/>
                </a:solidFill>
                <a:latin typeface="Meiryo UI" pitchFamily="50" charset="-128"/>
                <a:ea typeface="Meiryo UI" pitchFamily="50" charset="-128"/>
                <a:cs typeface="Meiryo UI" pitchFamily="50" charset="-128"/>
              </a:rPr>
              <a:t>M_Product.M_Product_ID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6" name="正方形/長方形 85"/>
          <p:cNvSpPr/>
          <p:nvPr/>
        </p:nvSpPr>
        <p:spPr>
          <a:xfrm>
            <a:off x="243741" y="4869161"/>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SQL JOIN</a:t>
            </a:r>
            <a:endParaRPr lang="ja-JP" altLang="en-US" sz="800" dirty="0">
              <a:solidFill>
                <a:schemeClr val="tx1"/>
              </a:solidFill>
              <a:latin typeface="HGPｺﾞｼｯｸM" pitchFamily="50" charset="-128"/>
              <a:ea typeface="HGPｺﾞｼｯｸM" pitchFamily="50" charset="-128"/>
            </a:endParaRPr>
          </a:p>
        </p:txBody>
      </p:sp>
      <p:sp>
        <p:nvSpPr>
          <p:cNvPr id="87" name="正方形/長方形 86"/>
          <p:cNvSpPr/>
          <p:nvPr/>
        </p:nvSpPr>
        <p:spPr>
          <a:xfrm>
            <a:off x="1332080" y="5229177"/>
            <a:ext cx="3960000" cy="30336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r>
              <a:rPr lang="en-US" altLang="ja-JP" sz="800" dirty="0" err="1">
                <a:solidFill>
                  <a:schemeClr val="tx1"/>
                </a:solidFill>
                <a:latin typeface="Meiryo UI" pitchFamily="50" charset="-128"/>
                <a:ea typeface="Meiryo UI" pitchFamily="50" charset="-128"/>
                <a:cs typeface="Meiryo UI" pitchFamily="50" charset="-128"/>
              </a:rPr>
              <a:t>M_Product.Value</a:t>
            </a:r>
            <a:r>
              <a:rPr lang="en-US" altLang="ja-JP" sz="800" dirty="0">
                <a:solidFill>
                  <a:schemeClr val="tx1"/>
                </a:solidFill>
                <a:latin typeface="Meiryo UI" pitchFamily="50" charset="-128"/>
                <a:ea typeface="Meiryo UI" pitchFamily="50" charset="-128"/>
                <a:cs typeface="Meiryo UI" pitchFamily="50" charset="-128"/>
              </a:rPr>
              <a:t> IN ('I0001','I0002','I0003')</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8" name="正方形/長方形 87"/>
          <p:cNvSpPr/>
          <p:nvPr/>
        </p:nvSpPr>
        <p:spPr>
          <a:xfrm>
            <a:off x="243741" y="522917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SQL WERE</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32126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cxnSp>
        <p:nvCxnSpPr>
          <p:cNvPr id="4" name="直線コネクタ 3"/>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a:solidFill>
                  <a:schemeClr val="tx1"/>
                </a:solidFill>
              </a:rPr>
              <a:t>About the SQL that a matrix window engine makes dynamically</a:t>
            </a:r>
          </a:p>
        </p:txBody>
      </p:sp>
      <p:sp>
        <p:nvSpPr>
          <p:cNvPr id="6" name="テキスト ボックス 5"/>
          <p:cNvSpPr txBox="1"/>
          <p:nvPr/>
        </p:nvSpPr>
        <p:spPr>
          <a:xfrm>
            <a:off x="265112" y="980728"/>
            <a:ext cx="8626408" cy="1008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a:solidFill>
                  <a:schemeClr val="tx1"/>
                </a:solidFill>
              </a:rPr>
              <a:t>Matrix Window </a:t>
            </a:r>
            <a:r>
              <a:rPr lang="en-US" altLang="ja-JP" sz="1400" dirty="0" smtClean="0">
                <a:solidFill>
                  <a:schemeClr val="tx1"/>
                </a:solidFill>
              </a:rPr>
              <a:t>is created </a:t>
            </a:r>
            <a:r>
              <a:rPr lang="en-US" altLang="ja-JP" sz="1400" dirty="0">
                <a:solidFill>
                  <a:schemeClr val="tx1"/>
                </a:solidFill>
              </a:rPr>
              <a:t>by </a:t>
            </a:r>
            <a:r>
              <a:rPr lang="en-US" altLang="ja-JP" sz="1400" dirty="0" smtClean="0">
                <a:solidFill>
                  <a:schemeClr val="tx1"/>
                </a:solidFill>
              </a:rPr>
              <a:t>Matrix Window Engine</a:t>
            </a:r>
            <a:r>
              <a:rPr lang="ja-JP" altLang="en-US" sz="1400" dirty="0" smtClean="0">
                <a:solidFill>
                  <a:schemeClr val="tx1"/>
                </a:solidFill>
              </a:rPr>
              <a:t> </a:t>
            </a:r>
            <a:r>
              <a:rPr lang="en-US" altLang="ja-JP" sz="1400" dirty="0" smtClean="0">
                <a:solidFill>
                  <a:schemeClr val="tx1"/>
                </a:solidFill>
              </a:rPr>
              <a:t>from </a:t>
            </a:r>
            <a:r>
              <a:rPr lang="en-US" altLang="ja-JP" sz="1400" dirty="0">
                <a:solidFill>
                  <a:schemeClr val="tx1"/>
                </a:solidFill>
              </a:rPr>
              <a:t>parameter setting only</a:t>
            </a:r>
            <a:r>
              <a:rPr lang="en-US" altLang="ja-JP" sz="1400" dirty="0" smtClean="0">
                <a:solidFill>
                  <a:schemeClr val="tx1"/>
                </a:solidFill>
              </a:rPr>
              <a:t>. </a:t>
            </a:r>
            <a:r>
              <a:rPr lang="en-US" altLang="ja-JP" sz="1400" dirty="0">
                <a:solidFill>
                  <a:schemeClr val="tx1"/>
                </a:solidFill>
              </a:rPr>
              <a:t>Matrix Window </a:t>
            </a:r>
            <a:r>
              <a:rPr lang="en-US" altLang="ja-JP" sz="1400" dirty="0" smtClean="0">
                <a:solidFill>
                  <a:schemeClr val="tx1"/>
                </a:solidFill>
              </a:rPr>
              <a:t>Engine create SQL dynamically.</a:t>
            </a:r>
            <a:r>
              <a:rPr lang="ja-JP" altLang="en-US" sz="1400" dirty="0">
                <a:solidFill>
                  <a:schemeClr val="tx1"/>
                </a:solidFill>
              </a:rPr>
              <a:t> </a:t>
            </a:r>
            <a:r>
              <a:rPr lang="en-US" altLang="ja-JP" sz="1400" dirty="0" smtClean="0">
                <a:solidFill>
                  <a:schemeClr val="tx1"/>
                </a:solidFill>
              </a:rPr>
              <a:t>It is important for using Matrix Window to know how to create SQL dynamically by Matrix Window Engine.</a:t>
            </a:r>
            <a:endParaRPr lang="en-US" altLang="ja-JP" sz="1400" dirty="0">
              <a:solidFill>
                <a:schemeClr val="tx1"/>
              </a:solidFill>
            </a:endParaRPr>
          </a:p>
        </p:txBody>
      </p:sp>
      <p:sp>
        <p:nvSpPr>
          <p:cNvPr id="7" name="テキスト ボックス 6"/>
          <p:cNvSpPr txBox="1"/>
          <p:nvPr/>
        </p:nvSpPr>
        <p:spPr>
          <a:xfrm>
            <a:off x="266072" y="1844824"/>
            <a:ext cx="8626408" cy="3456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9388" indent="-179388"/>
            <a:r>
              <a:rPr lang="ja-JP" altLang="en-US" sz="1400" dirty="0" smtClean="0">
                <a:solidFill>
                  <a:schemeClr val="tx1"/>
                </a:solidFill>
              </a:rPr>
              <a:t>●</a:t>
            </a:r>
            <a:r>
              <a:rPr lang="en-US" altLang="ja-JP" sz="1400" dirty="0" smtClean="0">
                <a:solidFill>
                  <a:schemeClr val="tx1"/>
                </a:solidFill>
              </a:rPr>
              <a:t>”Main Table” is table that is setting tab field at the Matrix Window tab.</a:t>
            </a:r>
            <a:r>
              <a:rPr lang="ja-JP" altLang="en-US" sz="1400" dirty="0" smtClean="0">
                <a:solidFill>
                  <a:schemeClr val="tx1"/>
                </a:solidFill>
              </a:rPr>
              <a:t> </a:t>
            </a:r>
            <a:r>
              <a:rPr lang="en-US" altLang="ja-JP" sz="1400" dirty="0" smtClean="0">
                <a:solidFill>
                  <a:schemeClr val="tx1"/>
                </a:solidFill>
              </a:rPr>
              <a:t>※”Main Table” is table that described right after “From Clause of SQL”.</a:t>
            </a:r>
          </a:p>
          <a:p>
            <a:pPr marL="179388" indent="-179388"/>
            <a:r>
              <a:rPr lang="ja-JP" altLang="en-US" sz="1400" dirty="0" smtClean="0">
                <a:solidFill>
                  <a:schemeClr val="tx1"/>
                </a:solidFill>
              </a:rPr>
              <a:t>●</a:t>
            </a:r>
            <a:r>
              <a:rPr lang="en-US" altLang="ja-JP" sz="1400" dirty="0">
                <a:solidFill>
                  <a:schemeClr val="tx1"/>
                </a:solidFill>
              </a:rPr>
              <a:t> The SQL that a matrix window engine makes dynamically does not use </a:t>
            </a:r>
            <a:r>
              <a:rPr lang="en-US" altLang="ja-JP" sz="1400" dirty="0" smtClean="0">
                <a:solidFill>
                  <a:schemeClr val="tx1"/>
                </a:solidFill>
              </a:rPr>
              <a:t>“SQL alias”. This is important for setting the ”SQL</a:t>
            </a:r>
            <a:r>
              <a:rPr lang="ja-JP" altLang="en-US" sz="1400" dirty="0" smtClean="0">
                <a:solidFill>
                  <a:schemeClr val="tx1"/>
                </a:solidFill>
              </a:rPr>
              <a:t> </a:t>
            </a:r>
            <a:r>
              <a:rPr lang="en-US" altLang="ja-JP" sz="1400" dirty="0" smtClean="0">
                <a:solidFill>
                  <a:schemeClr val="tx1"/>
                </a:solidFill>
              </a:rPr>
              <a:t>JOIN”</a:t>
            </a:r>
            <a:r>
              <a:rPr lang="ja-JP" altLang="en-US" sz="1400" dirty="0">
                <a:solidFill>
                  <a:schemeClr val="tx1"/>
                </a:solidFill>
              </a:rPr>
              <a:t> </a:t>
            </a:r>
            <a:r>
              <a:rPr lang="en-US" altLang="ja-JP" sz="1400" dirty="0" smtClean="0">
                <a:solidFill>
                  <a:schemeClr val="tx1"/>
                </a:solidFill>
              </a:rPr>
              <a:t>field and ”SQL WHERE” field.</a:t>
            </a:r>
          </a:p>
          <a:p>
            <a:pPr marL="179388" indent="-179388"/>
            <a:r>
              <a:rPr lang="ja-JP" altLang="en-US" sz="1400" dirty="0" smtClean="0">
                <a:solidFill>
                  <a:schemeClr val="tx1"/>
                </a:solidFill>
              </a:rPr>
              <a:t>●</a:t>
            </a:r>
            <a:r>
              <a:rPr lang="en-US" altLang="ja-JP" sz="1400" dirty="0" smtClean="0">
                <a:solidFill>
                  <a:schemeClr val="tx1"/>
                </a:solidFill>
              </a:rPr>
              <a:t>Field of ”SQL JOIN”  can describe “JOIN”. </a:t>
            </a:r>
            <a:r>
              <a:rPr lang="en-US" altLang="ja-JP" sz="1400" dirty="0" smtClean="0">
                <a:solidFill>
                  <a:schemeClr val="tx1"/>
                </a:solidFill>
              </a:rPr>
              <a:t> </a:t>
            </a:r>
            <a:r>
              <a:rPr lang="en-US" altLang="ja-JP" sz="1400" dirty="0">
                <a:solidFill>
                  <a:schemeClr val="tx1"/>
                </a:solidFill>
              </a:rPr>
              <a:t>When you describe it, please do not use JOIN </a:t>
            </a:r>
            <a:r>
              <a:rPr lang="en-US" altLang="ja-JP" sz="1400" dirty="0" smtClean="0">
                <a:solidFill>
                  <a:schemeClr val="tx1"/>
                </a:solidFill>
              </a:rPr>
              <a:t>that </a:t>
            </a:r>
            <a:r>
              <a:rPr lang="en-US" altLang="ja-JP" sz="1400" dirty="0">
                <a:solidFill>
                  <a:schemeClr val="tx1"/>
                </a:solidFill>
              </a:rPr>
              <a:t>the data of a main table repeat</a:t>
            </a:r>
            <a:r>
              <a:rPr lang="en-US" altLang="ja-JP" sz="1400" dirty="0" smtClean="0">
                <a:solidFill>
                  <a:schemeClr val="tx1"/>
                </a:solidFill>
              </a:rPr>
              <a:t>. </a:t>
            </a:r>
          </a:p>
          <a:p>
            <a:pPr marL="179388" indent="-179388"/>
            <a:r>
              <a:rPr lang="ja-JP" altLang="en-US" sz="1400" dirty="0">
                <a:solidFill>
                  <a:schemeClr val="tx1"/>
                </a:solidFill>
              </a:rPr>
              <a:t>　</a:t>
            </a:r>
            <a:r>
              <a:rPr lang="en-US" altLang="ja-JP" sz="1400" dirty="0">
                <a:solidFill>
                  <a:schemeClr val="tx1"/>
                </a:solidFill>
              </a:rPr>
              <a:t>E</a:t>
            </a:r>
            <a:r>
              <a:rPr lang="en-US" altLang="ja-JP" sz="1400" dirty="0" smtClean="0">
                <a:solidFill>
                  <a:schemeClr val="tx1"/>
                </a:solidFill>
              </a:rPr>
              <a:t>xample</a:t>
            </a:r>
            <a:r>
              <a:rPr lang="ja-JP" altLang="en-US" sz="1400" dirty="0" smtClean="0">
                <a:solidFill>
                  <a:schemeClr val="tx1"/>
                </a:solidFill>
              </a:rPr>
              <a:t>：</a:t>
            </a:r>
            <a:r>
              <a:rPr lang="en-US" altLang="ja-JP" sz="1400" dirty="0">
                <a:solidFill>
                  <a:schemeClr val="tx1"/>
                </a:solidFill>
              </a:rPr>
              <a:t>INNER JOIN </a:t>
            </a:r>
            <a:r>
              <a:rPr lang="en-US" altLang="ja-JP" sz="1400" dirty="0" err="1">
                <a:solidFill>
                  <a:schemeClr val="tx1"/>
                </a:solidFill>
              </a:rPr>
              <a:t>M_Product</a:t>
            </a:r>
            <a:r>
              <a:rPr lang="en-US" altLang="ja-JP" sz="1400" dirty="0">
                <a:solidFill>
                  <a:schemeClr val="tx1"/>
                </a:solidFill>
              </a:rPr>
              <a:t> </a:t>
            </a:r>
            <a:r>
              <a:rPr lang="en-US" altLang="ja-JP" sz="1400" dirty="0" smtClean="0">
                <a:solidFill>
                  <a:schemeClr val="tx1"/>
                </a:solidFill>
              </a:rPr>
              <a:t>ON(</a:t>
            </a:r>
            <a:r>
              <a:rPr lang="en-US" altLang="ja-JP" sz="1400" dirty="0" err="1" smtClean="0">
                <a:solidFill>
                  <a:schemeClr val="tx1"/>
                </a:solidFill>
              </a:rPr>
              <a:t>X_XXXXX.M_Product_ID</a:t>
            </a:r>
            <a:r>
              <a:rPr lang="en-US" altLang="ja-JP" sz="1400" dirty="0" smtClean="0">
                <a:solidFill>
                  <a:schemeClr val="tx1"/>
                </a:solidFill>
              </a:rPr>
              <a:t> </a:t>
            </a:r>
            <a:r>
              <a:rPr lang="en-US" altLang="ja-JP" sz="1400" dirty="0">
                <a:solidFill>
                  <a:schemeClr val="tx1"/>
                </a:solidFill>
              </a:rPr>
              <a:t>= </a:t>
            </a:r>
            <a:r>
              <a:rPr lang="en-US" altLang="ja-JP" sz="1400" dirty="0" err="1">
                <a:solidFill>
                  <a:schemeClr val="tx1"/>
                </a:solidFill>
              </a:rPr>
              <a:t>M_Product.M_Product_ID</a:t>
            </a:r>
            <a:r>
              <a:rPr lang="en-US" altLang="ja-JP" sz="1400" dirty="0" smtClean="0">
                <a:solidFill>
                  <a:schemeClr val="tx1"/>
                </a:solidFill>
              </a:rPr>
              <a:t>)</a:t>
            </a:r>
          </a:p>
          <a:p>
            <a:pPr marL="179388" indent="-179388"/>
            <a:r>
              <a:rPr lang="ja-JP" altLang="en-US" sz="1400" dirty="0" smtClean="0">
                <a:solidFill>
                  <a:schemeClr val="tx1"/>
                </a:solidFill>
              </a:rPr>
              <a:t>●</a:t>
            </a:r>
            <a:r>
              <a:rPr lang="en-US" altLang="ja-JP" sz="1400" dirty="0" smtClean="0">
                <a:solidFill>
                  <a:schemeClr val="tx1"/>
                </a:solidFill>
              </a:rPr>
              <a:t>Field of ”SQL WHERE” can describe SQL that is filtering condition to display data in Matrix </a:t>
            </a:r>
            <a:r>
              <a:rPr lang="en-US" altLang="ja-JP" sz="1400" dirty="0">
                <a:solidFill>
                  <a:schemeClr val="tx1"/>
                </a:solidFill>
              </a:rPr>
              <a:t>Window. </a:t>
            </a:r>
            <a:r>
              <a:rPr lang="en-US" altLang="ja-JP" sz="1400" dirty="0" smtClean="0">
                <a:solidFill>
                  <a:schemeClr val="tx1"/>
                </a:solidFill>
              </a:rPr>
              <a:t>Do </a:t>
            </a:r>
            <a:r>
              <a:rPr lang="en-US" altLang="ja-JP" sz="1400" dirty="0">
                <a:solidFill>
                  <a:schemeClr val="tx1"/>
                </a:solidFill>
              </a:rPr>
              <a:t>not use “SQL alias”. </a:t>
            </a:r>
            <a:endParaRPr lang="en-US" altLang="ja-JP" sz="1400" dirty="0" smtClean="0">
              <a:solidFill>
                <a:schemeClr val="tx1"/>
              </a:solidFill>
            </a:endParaRPr>
          </a:p>
          <a:p>
            <a:pPr marL="179388" indent="-179388"/>
            <a:r>
              <a:rPr lang="ja-JP" altLang="en-US" sz="1400" dirty="0">
                <a:solidFill>
                  <a:schemeClr val="tx1"/>
                </a:solidFill>
              </a:rPr>
              <a:t>　</a:t>
            </a:r>
            <a:r>
              <a:rPr lang="en-US" altLang="ja-JP" sz="1400" dirty="0">
                <a:solidFill>
                  <a:schemeClr val="tx1"/>
                </a:solidFill>
              </a:rPr>
              <a:t> </a:t>
            </a:r>
            <a:r>
              <a:rPr lang="en-US" altLang="ja-JP" sz="1400" dirty="0" smtClean="0">
                <a:solidFill>
                  <a:schemeClr val="tx1"/>
                </a:solidFill>
              </a:rPr>
              <a:t>Example </a:t>
            </a:r>
            <a:r>
              <a:rPr lang="ja-JP" altLang="en-US" sz="1400" dirty="0" smtClean="0">
                <a:solidFill>
                  <a:schemeClr val="tx1"/>
                </a:solidFill>
              </a:rPr>
              <a:t>：</a:t>
            </a:r>
            <a:r>
              <a:rPr lang="en-US" altLang="ja-JP" sz="1400" dirty="0" err="1">
                <a:solidFill>
                  <a:schemeClr val="tx1"/>
                </a:solidFill>
              </a:rPr>
              <a:t>M_Product.Value</a:t>
            </a:r>
            <a:r>
              <a:rPr lang="en-US" altLang="ja-JP" sz="1400" dirty="0">
                <a:solidFill>
                  <a:schemeClr val="tx1"/>
                </a:solidFill>
              </a:rPr>
              <a:t> IN ('I0001','I0002','I0003</a:t>
            </a:r>
            <a:r>
              <a:rPr lang="en-US" altLang="ja-JP" sz="1400" dirty="0" smtClean="0">
                <a:solidFill>
                  <a:schemeClr val="tx1"/>
                </a:solidFill>
              </a:rPr>
              <a:t>')</a:t>
            </a:r>
            <a:endParaRPr lang="en-US" altLang="ja-JP" sz="1400" dirty="0">
              <a:solidFill>
                <a:schemeClr val="tx1"/>
              </a:solidFill>
            </a:endParaRPr>
          </a:p>
          <a:p>
            <a:pPr marL="179388" indent="-179388"/>
            <a:endParaRPr lang="en-US" altLang="ja-JP" sz="1400" dirty="0">
              <a:solidFill>
                <a:schemeClr val="tx1"/>
              </a:solidFill>
            </a:endParaRPr>
          </a:p>
        </p:txBody>
      </p:sp>
    </p:spTree>
    <p:extLst>
      <p:ext uri="{BB962C8B-B14F-4D97-AF65-F5344CB8AC3E}">
        <p14:creationId xmlns:p14="http://schemas.microsoft.com/office/powerpoint/2010/main" val="266826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テキスト ボックス 3"/>
          <p:cNvSpPr txBox="1"/>
          <p:nvPr/>
        </p:nvSpPr>
        <p:spPr>
          <a:xfrm>
            <a:off x="265112" y="98072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Column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Column key field in ascending order.</a:t>
            </a:r>
            <a:endParaRPr lang="ja-JP" altLang="en-US" dirty="0">
              <a:solidFill>
                <a:schemeClr val="tx1"/>
              </a:solidFill>
            </a:endParaRPr>
          </a:p>
        </p:txBody>
      </p:sp>
      <p:cxnSp>
        <p:nvCxnSpPr>
          <p:cNvPr id="5" name="直線コネクタ 4"/>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of Column control</a:t>
            </a:r>
            <a:endParaRPr lang="en-US" altLang="ja-JP" dirty="0">
              <a:solidFill>
                <a:schemeClr val="tx1"/>
              </a:solidFill>
            </a:endParaRPr>
          </a:p>
        </p:txBody>
      </p:sp>
      <p:cxnSp>
        <p:nvCxnSpPr>
          <p:cNvPr id="8" name="直線コネクタ 7"/>
          <p:cNvCxnSpPr/>
          <p:nvPr/>
        </p:nvCxnSpPr>
        <p:spPr>
          <a:xfrm>
            <a:off x="323528" y="314096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270892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smtClean="0">
                <a:solidFill>
                  <a:schemeClr val="tx1"/>
                </a:solidFill>
              </a:rPr>
              <a:t>◆</a:t>
            </a:r>
            <a:r>
              <a:rPr lang="en-US" altLang="ja-JP" dirty="0" smtClean="0">
                <a:solidFill>
                  <a:schemeClr val="tx1"/>
                </a:solidFill>
              </a:rPr>
              <a:t>Sort or row control</a:t>
            </a:r>
            <a:endParaRPr lang="en-US" altLang="ja-JP" dirty="0">
              <a:solidFill>
                <a:schemeClr val="tx1"/>
              </a:solidFill>
            </a:endParaRPr>
          </a:p>
        </p:txBody>
      </p:sp>
      <p:sp>
        <p:nvSpPr>
          <p:cNvPr id="10" name="テキスト ボックス 9"/>
          <p:cNvSpPr txBox="1"/>
          <p:nvPr/>
        </p:nvSpPr>
        <p:spPr>
          <a:xfrm>
            <a:off x="274618" y="3140968"/>
            <a:ext cx="8626408"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dirty="0" smtClean="0">
                <a:solidFill>
                  <a:schemeClr val="tx1"/>
                </a:solidFill>
              </a:rPr>
              <a:t>When reference of Matrix Row Key field is “Table” or “Search”, </a:t>
            </a:r>
            <a:r>
              <a:rPr lang="en-US" altLang="ja-JP" dirty="0" err="1" smtClean="0">
                <a:solidFill>
                  <a:schemeClr val="tx1"/>
                </a:solidFill>
              </a:rPr>
              <a:t>Sql</a:t>
            </a:r>
            <a:r>
              <a:rPr lang="en-US" altLang="ja-JP" dirty="0" smtClean="0">
                <a:solidFill>
                  <a:schemeClr val="tx1"/>
                </a:solidFill>
              </a:rPr>
              <a:t> ORDER By” at Table validation is applied.</a:t>
            </a:r>
          </a:p>
          <a:p>
            <a:pPr marL="285750" indent="-285750">
              <a:buFont typeface="Arial" panose="020B0604020202020204" pitchFamily="34" charset="0"/>
              <a:buChar char="•"/>
            </a:pPr>
            <a:r>
              <a:rPr lang="en-US" altLang="ja-JP" dirty="0" smtClean="0">
                <a:solidFill>
                  <a:schemeClr val="tx1"/>
                </a:solidFill>
              </a:rPr>
              <a:t>In case of the other, Value of Matrix Row key field in ascending order.</a:t>
            </a:r>
            <a:endParaRPr lang="ja-JP" altLang="en-US" dirty="0">
              <a:solidFill>
                <a:schemeClr val="tx1"/>
              </a:solidFill>
            </a:endParaRPr>
          </a:p>
        </p:txBody>
      </p:sp>
    </p:spTree>
    <p:extLst>
      <p:ext uri="{BB962C8B-B14F-4D97-AF65-F5344CB8AC3E}">
        <p14:creationId xmlns:p14="http://schemas.microsoft.com/office/powerpoint/2010/main" val="3982361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Field tab</a:t>
            </a: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Oraganization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Field</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DeliveryQty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Length</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…Field display order. Ascending.</a:t>
            </a:r>
          </a:p>
          <a:p>
            <a:pPr marL="171450" indent="-171450">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…Edit Field in Matrix Window.</a:t>
            </a:r>
          </a:p>
          <a:p>
            <a:pPr marL="171450" indent="-171450">
              <a:buFont typeface="Arial" panose="020B0604020202020204" pitchFamily="34" charset="0"/>
              <a:buChar char="•"/>
            </a:pPr>
            <a:r>
              <a:rPr lang="en-US" altLang="ja-JP" sz="1050" u="sng" dirty="0" smtClean="0">
                <a:solidFill>
                  <a:schemeClr val="tx1"/>
                </a:solidFill>
              </a:rPr>
              <a:t>Length</a:t>
            </a:r>
            <a:r>
              <a:rPr lang="en-US" altLang="ja-JP" sz="1050" dirty="0" smtClean="0">
                <a:solidFill>
                  <a:schemeClr val="tx1"/>
                </a:solidFill>
              </a:rPr>
              <a:t>…width of Column. 0 is better because of min width.</a:t>
            </a:r>
            <a:r>
              <a:rPr lang="ja-JP" altLang="en-US" sz="1050" dirty="0" smtClean="0">
                <a:solidFill>
                  <a:schemeClr val="tx1"/>
                </a:solidFill>
              </a:rPr>
              <a:t> </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smtClean="0">
                <a:solidFill>
                  <a:schemeClr val="tx1"/>
                </a:solidFill>
              </a:rPr>
              <a:t>Calculate Sum(Σ)</a:t>
            </a:r>
            <a:r>
              <a:rPr lang="en-US" altLang="ja-JP" sz="1050" dirty="0" smtClean="0">
                <a:solidFill>
                  <a:schemeClr val="tx1"/>
                </a:solidFill>
              </a:rPr>
              <a:t>…Summarize Value and display it column. Display Type of Number</a:t>
            </a:r>
            <a:r>
              <a:rPr lang="ja-JP" altLang="en-US" sz="1050" dirty="0" err="1">
                <a:solidFill>
                  <a:schemeClr val="tx1"/>
                </a:solidFill>
              </a:rPr>
              <a:t>、</a:t>
            </a:r>
            <a:r>
              <a:rPr lang="en-US" altLang="ja-JP" sz="1050" dirty="0" err="1">
                <a:solidFill>
                  <a:schemeClr val="tx1"/>
                </a:solidFill>
              </a:rPr>
              <a:t>Qauntity</a:t>
            </a:r>
            <a:r>
              <a:rPr lang="ja-JP" altLang="en-US" sz="1050" dirty="0" err="1">
                <a:solidFill>
                  <a:schemeClr val="tx1"/>
                </a:solidFill>
              </a:rPr>
              <a:t>、</a:t>
            </a:r>
            <a:r>
              <a:rPr lang="en-US" altLang="ja-JP" sz="1050" dirty="0">
                <a:solidFill>
                  <a:schemeClr val="tx1"/>
                </a:solidFill>
              </a:rPr>
              <a:t>Amount</a:t>
            </a:r>
            <a:r>
              <a:rPr lang="ja-JP" altLang="en-US" sz="1050" dirty="0" err="1">
                <a:solidFill>
                  <a:schemeClr val="tx1"/>
                </a:solidFill>
              </a:rPr>
              <a:t>、</a:t>
            </a:r>
            <a:r>
              <a:rPr lang="en-US" altLang="ja-JP" sz="1050" dirty="0" err="1">
                <a:solidFill>
                  <a:schemeClr val="tx1"/>
                </a:solidFill>
              </a:rPr>
              <a:t>CostPrice</a:t>
            </a:r>
            <a:r>
              <a:rPr lang="ja-JP" altLang="en-US" sz="1050" dirty="0" err="1">
                <a:solidFill>
                  <a:schemeClr val="tx1"/>
                </a:solidFill>
              </a:rPr>
              <a:t>、</a:t>
            </a:r>
            <a:r>
              <a:rPr lang="en-US" altLang="ja-JP" sz="1050" dirty="0" smtClean="0">
                <a:solidFill>
                  <a:schemeClr val="tx1"/>
                </a:solidFill>
              </a:rPr>
              <a:t>Integer are valid.</a:t>
            </a:r>
            <a:endParaRPr lang="en-US" altLang="ja-JP" sz="1050" dirty="0">
              <a:solidFill>
                <a:schemeClr val="tx1"/>
              </a:solidFill>
            </a:endParaRPr>
          </a:p>
        </p:txBody>
      </p:sp>
      <p:sp>
        <p:nvSpPr>
          <p:cNvPr id="63" name="正方形/長方形 62"/>
          <p:cNvSpPr/>
          <p:nvPr/>
        </p:nvSpPr>
        <p:spPr>
          <a:xfrm>
            <a:off x="3996056" y="36621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Calculate Sum(Σ)</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2040" y="36621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Tree>
    <p:extLst>
      <p:ext uri="{BB962C8B-B14F-4D97-AF65-F5344CB8AC3E}">
        <p14:creationId xmlns:p14="http://schemas.microsoft.com/office/powerpoint/2010/main" val="3758360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Matrix 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Matrix Window Search Field tab</a:t>
            </a: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38" name="正方形/長方形 37"/>
          <p:cNvSpPr/>
          <p:nvPr/>
        </p:nvSpPr>
        <p:spPr>
          <a:xfrm>
            <a:off x="251520" y="2636889"/>
            <a:ext cx="5112568" cy="244829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19" y="2338122"/>
            <a:ext cx="2458829" cy="225998"/>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Matrix Window Search Field</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Product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Tab</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412777"/>
            <a:ext cx="3530478" cy="30243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u="sng" dirty="0" smtClean="0">
                <a:solidFill>
                  <a:schemeClr val="tx1"/>
                </a:solidFill>
              </a:rPr>
              <a:t>Sequence</a:t>
            </a:r>
            <a:r>
              <a:rPr lang="en-US" altLang="ja-JP" sz="1050" dirty="0" smtClean="0">
                <a:solidFill>
                  <a:schemeClr val="tx1"/>
                </a:solidFill>
              </a:rPr>
              <a:t>…Search Field display </a:t>
            </a:r>
            <a:r>
              <a:rPr lang="en-US" altLang="ja-JP" sz="1050" dirty="0" err="1" smtClean="0">
                <a:solidFill>
                  <a:schemeClr val="tx1"/>
                </a:solidFill>
              </a:rPr>
              <a:t>order.Ascending</a:t>
            </a:r>
            <a:r>
              <a:rPr lang="en-US" altLang="ja-JP" sz="1050" dirty="0" smtClean="0">
                <a:solidFill>
                  <a:schemeClr val="tx1"/>
                </a:solidFill>
              </a:rPr>
              <a:t>.</a:t>
            </a:r>
          </a:p>
          <a:p>
            <a:pPr marL="171450" indent="-171450">
              <a:spcBef>
                <a:spcPts val="600"/>
              </a:spcBef>
              <a:buFont typeface="Arial" panose="020B0604020202020204" pitchFamily="34" charset="0"/>
              <a:buChar char="•"/>
            </a:pPr>
            <a:r>
              <a:rPr lang="en-US" altLang="ja-JP" sz="1050" u="sng" dirty="0" smtClean="0">
                <a:solidFill>
                  <a:schemeClr val="tx1"/>
                </a:solidFill>
              </a:rPr>
              <a:t>Tab</a:t>
            </a:r>
            <a:r>
              <a:rPr lang="en-US" altLang="ja-JP" sz="1050" dirty="0" smtClean="0">
                <a:solidFill>
                  <a:schemeClr val="tx1"/>
                </a:solidFill>
              </a:rPr>
              <a:t>…Select a Tab that have “Search Field”. You must select a Tab that </a:t>
            </a:r>
            <a:r>
              <a:rPr lang="en-US" altLang="ja-JP" sz="1050" dirty="0">
                <a:solidFill>
                  <a:schemeClr val="tx1"/>
                </a:solidFill>
              </a:rPr>
              <a:t>correspond to </a:t>
            </a:r>
            <a:r>
              <a:rPr lang="en-US" altLang="ja-JP" sz="1050" dirty="0" smtClean="0">
                <a:solidFill>
                  <a:schemeClr val="tx1"/>
                </a:solidFill>
              </a:rPr>
              <a:t>“Main Table” or table of describe “SQL JOIN” Field.</a:t>
            </a:r>
          </a:p>
          <a:p>
            <a:pPr marL="171450" indent="-171450">
              <a:spcBef>
                <a:spcPts val="600"/>
              </a:spcBef>
              <a:buFont typeface="Arial" panose="020B0604020202020204" pitchFamily="34" charset="0"/>
              <a:buChar char="•"/>
            </a:pPr>
            <a:r>
              <a:rPr lang="en-US" altLang="ja-JP" sz="1050" u="sng" dirty="0" smtClean="0">
                <a:solidFill>
                  <a:schemeClr val="tx1"/>
                </a:solidFill>
              </a:rPr>
              <a:t>Field</a:t>
            </a:r>
            <a:r>
              <a:rPr lang="en-US" altLang="ja-JP" sz="1050" dirty="0" smtClean="0">
                <a:solidFill>
                  <a:schemeClr val="tx1"/>
                </a:solidFill>
              </a:rPr>
              <a:t>…Search Field.</a:t>
            </a:r>
          </a:p>
          <a:p>
            <a:pPr marL="171450" indent="-171450">
              <a:spcBef>
                <a:spcPts val="600"/>
              </a:spcBef>
              <a:buFont typeface="Arial" panose="020B0604020202020204" pitchFamily="34" charset="0"/>
              <a:buChar char="•"/>
            </a:pPr>
            <a:r>
              <a:rPr lang="en-US" altLang="ja-JP" sz="1050" u="sng" dirty="0" smtClean="0">
                <a:solidFill>
                  <a:schemeClr val="tx1"/>
                </a:solidFill>
              </a:rPr>
              <a:t>Mandatory</a:t>
            </a:r>
            <a:r>
              <a:rPr lang="en-US" altLang="ja-JP" sz="1050" dirty="0" smtClean="0">
                <a:solidFill>
                  <a:schemeClr val="tx1"/>
                </a:solidFill>
              </a:rPr>
              <a:t>…Mandatory Search Field or not. If Mandatory Field have to (complex) unique constraint with Column Key Field and Row Key Field).</a:t>
            </a:r>
          </a:p>
          <a:p>
            <a:pPr marL="171450" indent="-171450">
              <a:spcBef>
                <a:spcPts val="600"/>
              </a:spcBef>
              <a:buFont typeface="Arial" panose="020B0604020202020204" pitchFamily="34" charset="0"/>
              <a:buChar char="•"/>
            </a:pPr>
            <a:r>
              <a:rPr lang="en-US" altLang="ja-JP" sz="1050" u="sng" dirty="0" smtClean="0">
                <a:solidFill>
                  <a:schemeClr val="tx1"/>
                </a:solidFill>
              </a:rPr>
              <a:t>Default Logic</a:t>
            </a:r>
            <a:r>
              <a:rPr lang="en-US" altLang="ja-JP" sz="1050" dirty="0" smtClean="0">
                <a:solidFill>
                  <a:schemeClr val="tx1"/>
                </a:solidFill>
              </a:rPr>
              <a:t>…Default Logic for search field initial Value.</a:t>
            </a:r>
            <a:endParaRPr lang="en-US" altLang="ja-JP" sz="1050" dirty="0">
              <a:solidFill>
                <a:schemeClr val="tx1"/>
              </a:solidFill>
            </a:endParaRPr>
          </a:p>
          <a:p>
            <a:pPr marL="171450" indent="-171450">
              <a:spcBef>
                <a:spcPts val="600"/>
              </a:spcBef>
              <a:buFont typeface="Arial" panose="020B0604020202020204" pitchFamily="34" charset="0"/>
              <a:buChar char="•"/>
            </a:pPr>
            <a:r>
              <a:rPr lang="en-US" altLang="ja-JP" sz="1050" u="sng" dirty="0" err="1" smtClean="0">
                <a:solidFill>
                  <a:schemeClr val="tx1"/>
                </a:solidFill>
              </a:rPr>
              <a:t>XPosition</a:t>
            </a:r>
            <a:r>
              <a:rPr lang="en-US" altLang="ja-JP" sz="1050" dirty="0" smtClean="0">
                <a:solidFill>
                  <a:schemeClr val="tx1"/>
                </a:solidFill>
              </a:rPr>
              <a:t>…search field position.</a:t>
            </a:r>
            <a:endParaRPr lang="en-US" altLang="ja-JP" sz="1050" dirty="0">
              <a:solidFill>
                <a:schemeClr val="tx1"/>
              </a:solidFill>
            </a:endParaRPr>
          </a:p>
          <a:p>
            <a:pPr marL="171450" indent="-171450">
              <a:spcBef>
                <a:spcPts val="600"/>
              </a:spcBef>
              <a:buFont typeface="Arial" panose="020B0604020202020204" pitchFamily="34" charset="0"/>
              <a:buChar char="•"/>
            </a:pPr>
            <a:r>
              <a:rPr lang="en-US" altLang="ja-JP" sz="1050" u="sng" dirty="0" smtClean="0">
                <a:solidFill>
                  <a:schemeClr val="tx1"/>
                </a:solidFill>
              </a:rPr>
              <a:t>Column Span</a:t>
            </a:r>
            <a:r>
              <a:rPr lang="en-US" altLang="ja-JP" sz="1050" dirty="0" smtClean="0">
                <a:solidFill>
                  <a:schemeClr val="tx1"/>
                </a:solidFill>
              </a:rPr>
              <a:t>…search field width. 2 is better.</a:t>
            </a:r>
            <a:endParaRPr lang="en-US" altLang="ja-JP" sz="1050" dirty="0">
              <a:solidFill>
                <a:schemeClr val="tx1"/>
              </a:solidFill>
            </a:endParaRPr>
          </a:p>
          <a:p>
            <a:pPr>
              <a:spcBef>
                <a:spcPts val="600"/>
              </a:spcBef>
            </a:pPr>
            <a:endParaRPr lang="en-US" altLang="ja-JP" sz="1050" dirty="0" smtClean="0">
              <a:solidFill>
                <a:schemeClr val="tx1"/>
              </a:solidFill>
            </a:endParaRPr>
          </a:p>
        </p:txBody>
      </p:sp>
      <p:sp>
        <p:nvSpPr>
          <p:cNvPr id="63" name="正方形/長方形 62"/>
          <p:cNvSpPr/>
          <p:nvPr/>
        </p:nvSpPr>
        <p:spPr>
          <a:xfrm>
            <a:off x="3995936" y="414909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Mandatory</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4149080"/>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smtClean="0">
                <a:solidFill>
                  <a:schemeClr val="tx1"/>
                </a:solidFill>
                <a:latin typeface="Meiryo UI" pitchFamily="50" charset="-128"/>
                <a:ea typeface="Meiryo UI" pitchFamily="50" charset="-128"/>
                <a:cs typeface="Meiryo UI" pitchFamily="50" charset="-128"/>
              </a:rPr>
              <a:t>　</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コンテンツ プレースホルダー 2"/>
          <p:cNvSpPr txBox="1">
            <a:spLocks/>
          </p:cNvSpPr>
          <p:nvPr/>
        </p:nvSpPr>
        <p:spPr>
          <a:xfrm>
            <a:off x="251520" y="908720"/>
            <a:ext cx="8640000" cy="541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400" dirty="0" smtClean="0">
                <a:solidFill>
                  <a:schemeClr val="tx1"/>
                </a:solidFill>
              </a:rPr>
              <a:t>You can set a field to “Search Condition” except “</a:t>
            </a:r>
            <a:r>
              <a:rPr lang="en-US" altLang="ja-JP" sz="1400" dirty="0">
                <a:solidFill>
                  <a:schemeClr val="tx1"/>
                </a:solidFill>
                <a:latin typeface="HGPｺﾞｼｯｸM" pitchFamily="50" charset="-128"/>
                <a:ea typeface="HGPｺﾞｼｯｸM" pitchFamily="50" charset="-128"/>
              </a:rPr>
              <a:t>column Key Field</a:t>
            </a:r>
            <a:r>
              <a:rPr lang="en-US" altLang="ja-JP" sz="1400" dirty="0" smtClean="0">
                <a:solidFill>
                  <a:schemeClr val="tx1"/>
                </a:solidFill>
              </a:rPr>
              <a:t>” and “</a:t>
            </a:r>
            <a:r>
              <a:rPr lang="en-US" altLang="ja-JP" sz="1400" dirty="0" smtClean="0">
                <a:solidFill>
                  <a:schemeClr val="tx1"/>
                </a:solidFill>
                <a:latin typeface="HGPｺﾞｼｯｸM" pitchFamily="50" charset="-128"/>
                <a:ea typeface="HGPｺﾞｼｯｸM" pitchFamily="50" charset="-128"/>
              </a:rPr>
              <a:t>row </a:t>
            </a:r>
            <a:r>
              <a:rPr lang="en-US" altLang="ja-JP" sz="1400" dirty="0">
                <a:solidFill>
                  <a:schemeClr val="tx1"/>
                </a:solidFill>
                <a:latin typeface="HGPｺﾞｼｯｸM" pitchFamily="50" charset="-128"/>
                <a:ea typeface="HGPｺﾞｼｯｸM" pitchFamily="50" charset="-128"/>
              </a:rPr>
              <a:t>Key Field</a:t>
            </a:r>
            <a:r>
              <a:rPr lang="en-US" altLang="ja-JP" sz="1400" dirty="0" smtClean="0">
                <a:solidFill>
                  <a:schemeClr val="tx1"/>
                </a:solidFill>
              </a:rPr>
              <a:t>”, “Edit Field” .</a:t>
            </a:r>
          </a:p>
        </p:txBody>
      </p:sp>
      <p:sp>
        <p:nvSpPr>
          <p:cNvPr id="66" name="正方形/長方形 65"/>
          <p:cNvSpPr/>
          <p:nvPr/>
        </p:nvSpPr>
        <p:spPr>
          <a:xfrm>
            <a:off x="1339859" y="436512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520" y="4365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Default Logic</a:t>
            </a:r>
            <a:endParaRPr lang="ja-JP" altLang="en-US" sz="800" dirty="0">
              <a:solidFill>
                <a:schemeClr val="tx1"/>
              </a:solidFill>
              <a:latin typeface="HGPｺﾞｼｯｸM" pitchFamily="50" charset="-128"/>
              <a:ea typeface="HGPｺﾞｼｯｸM" pitchFamily="50" charset="-128"/>
            </a:endParaRPr>
          </a:p>
        </p:txBody>
      </p:sp>
      <p:sp>
        <p:nvSpPr>
          <p:cNvPr id="68" name="正方形/長方形 67"/>
          <p:cNvSpPr/>
          <p:nvPr/>
        </p:nvSpPr>
        <p:spPr>
          <a:xfrm>
            <a:off x="251488" y="4653137"/>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 Position</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3851928" y="464562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483768" y="464562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Span</a:t>
            </a:r>
            <a:endParaRPr lang="ja-JP" altLang="en-US" sz="800" dirty="0">
              <a:solidFill>
                <a:schemeClr val="tx1"/>
              </a:solidFill>
              <a:latin typeface="HGPｺﾞｼｯｸM" pitchFamily="50" charset="-128"/>
              <a:ea typeface="HGPｺﾞｼｯｸM" pitchFamily="50" charset="-128"/>
            </a:endParaRPr>
          </a:p>
        </p:txBody>
      </p:sp>
      <p:pic>
        <p:nvPicPr>
          <p:cNvPr id="71" name="図 7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645621"/>
            <a:ext cx="223539" cy="223539"/>
          </a:xfrm>
          <a:prstGeom prst="rect">
            <a:avLst/>
          </a:prstGeom>
        </p:spPr>
      </p:pic>
      <p:sp>
        <p:nvSpPr>
          <p:cNvPr id="72" name="正方形/長方形 71"/>
          <p:cNvSpPr/>
          <p:nvPr/>
        </p:nvSpPr>
        <p:spPr>
          <a:xfrm>
            <a:off x="1348732" y="465313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1</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73" name="図 72"/>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77220" y="4653136"/>
            <a:ext cx="223539" cy="223539"/>
          </a:xfrm>
          <a:prstGeom prst="rect">
            <a:avLst/>
          </a:prstGeom>
        </p:spPr>
      </p:pic>
      <p:sp>
        <p:nvSpPr>
          <p:cNvPr id="74" name="正方形/長方形 73"/>
          <p:cNvSpPr/>
          <p:nvPr/>
        </p:nvSpPr>
        <p:spPr>
          <a:xfrm>
            <a:off x="3852080" y="357303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Product_Category</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5" name="正方形/長方形 74"/>
          <p:cNvSpPr/>
          <p:nvPr/>
        </p:nvSpPr>
        <p:spPr>
          <a:xfrm>
            <a:off x="2771768" y="357301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5075786" y="357303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pic>
        <p:nvPicPr>
          <p:cNvPr id="77" name="図 76"/>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62250" y="3579490"/>
            <a:ext cx="209550" cy="209550"/>
          </a:xfrm>
          <a:prstGeom prst="rect">
            <a:avLst/>
          </a:prstGeom>
        </p:spPr>
      </p:pic>
    </p:spTree>
    <p:extLst>
      <p:ext uri="{BB962C8B-B14F-4D97-AF65-F5344CB8AC3E}">
        <p14:creationId xmlns:p14="http://schemas.microsoft.com/office/powerpoint/2010/main" val="421580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You must set Form to use Matrix Window after configurations </a:t>
            </a:r>
            <a:r>
              <a:rPr lang="en-US" altLang="ja-JP" sz="1600" dirty="0">
                <a:solidFill>
                  <a:schemeClr val="tx1"/>
                </a:solidFill>
              </a:rPr>
              <a:t>of Matrix </a:t>
            </a:r>
            <a:r>
              <a:rPr lang="en-US" altLang="ja-JP" sz="1600" dirty="0" smtClean="0">
                <a:solidFill>
                  <a:schemeClr val="tx1"/>
                </a:solidFill>
              </a:rPr>
              <a:t>Window. And Please assign it to a menu.</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Form</a:t>
            </a: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en-US" altLang="ja-JP" sz="800" dirty="0" smtClean="0"/>
              <a:t>Form</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en-US" altLang="ja-JP" sz="800" dirty="0" err="1" smtClean="0"/>
              <a:t>Num</a:t>
            </a:r>
            <a:r>
              <a:rPr lang="en-US" altLang="ja-JP" sz="800" dirty="0" smtClean="0"/>
              <a:t>/</a:t>
            </a:r>
            <a:r>
              <a:rPr lang="en-US" altLang="ja-JP" sz="800" dirty="0" err="1" smtClean="0"/>
              <a:t>Num</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Form</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Client+Organization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err="1" smtClean="0">
                <a:solidFill>
                  <a:schemeClr val="tx1"/>
                </a:solidFill>
                <a:latin typeface="HGPｺﾞｼｯｸM" pitchFamily="50" charset="-128"/>
                <a:ea typeface="HGPｺﾞｼｯｸM" pitchFamily="50" charset="-128"/>
              </a:rPr>
              <a:t>Deta</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Access</a:t>
            </a:r>
            <a:r>
              <a:rPr lang="ja-JP" altLang="en-US" sz="800" u="sng" dirty="0">
                <a:solidFill>
                  <a:schemeClr val="tx1"/>
                </a:solidFill>
                <a:latin typeface="HGPｺﾞｼｯｸM" pitchFamily="50" charset="-128"/>
                <a:ea typeface="HGPｺﾞｼｯｸM" pitchFamily="50" charset="-128"/>
              </a:rPr>
              <a:t> </a:t>
            </a:r>
            <a:r>
              <a:rPr lang="en-US" altLang="ja-JP" sz="800" u="sng" dirty="0" smtClean="0">
                <a:solidFill>
                  <a:schemeClr val="tx1"/>
                </a:solidFill>
                <a:latin typeface="HGPｺﾞｼｯｸM" pitchFamily="50" charset="-128"/>
                <a:ea typeface="HGPｺﾞｼｯｸM" pitchFamily="50" charset="-128"/>
              </a:rPr>
              <a:t>Leve</a:t>
            </a:r>
            <a:r>
              <a:rPr lang="en-US" altLang="ja-JP" sz="800" u="sng" dirty="0">
                <a:solidFill>
                  <a:schemeClr val="tx1"/>
                </a:solidFill>
                <a:latin typeface="HGPｺﾞｼｯｸM" pitchFamily="50" charset="-128"/>
                <a:ea typeface="HGPｺﾞｼｯｸM" pitchFamily="50" charset="-128"/>
              </a:rPr>
              <a:t>l</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Matrix Window A</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HGPｺﾞｼｯｸM" pitchFamily="50" charset="-128"/>
                <a:ea typeface="HGPｺﾞｼｯｸM" pitchFamily="50" charset="-128"/>
              </a:rPr>
              <a:t>N</a:t>
            </a:r>
            <a:r>
              <a:rPr lang="en-US" altLang="ja-JP" sz="800" dirty="0" smtClean="0">
                <a:solidFill>
                  <a:schemeClr val="tx1"/>
                </a:solidFill>
                <a:latin typeface="HGPｺﾞｼｯｸM" pitchFamily="50" charset="-128"/>
                <a:ea typeface="HGPｺﾞｼｯｸM" pitchFamily="50" charset="-128"/>
              </a:rPr>
              <a:t>ame*</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Entity Type</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Comment/Help</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Beta Functionality</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err="1" smtClean="0">
                <a:solidFill>
                  <a:schemeClr val="tx1"/>
                </a:solidFill>
                <a:latin typeface="HGPｺﾞｼｯｸM" pitchFamily="50" charset="-128"/>
                <a:ea typeface="HGPｺﾞｼｯｸM" pitchFamily="50" charset="-128"/>
              </a:rPr>
              <a:t>Classname</a:t>
            </a:r>
            <a:endParaRPr lang="ja-JP" altLang="en-US" sz="800" dirty="0">
              <a:solidFill>
                <a:schemeClr val="tx1"/>
              </a:solidFill>
              <a:latin typeface="HGPｺﾞｼｯｸM" pitchFamily="50" charset="-128"/>
              <a:ea typeface="HGPｺﾞｼｯｸM" pitchFamily="50" charset="-128"/>
            </a:endParaRP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Context Help</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187624"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ja-JP" sz="1050" dirty="0">
                <a:solidFill>
                  <a:schemeClr val="tx1"/>
                </a:solidFill>
                <a:latin typeface="メイリオ" panose="020B0604030504040204" pitchFamily="50" charset="-128"/>
                <a:ea typeface="メイリオ" panose="020B0604030504040204" pitchFamily="50" charset="-128"/>
              </a:rPr>
              <a:t>Create Form and </a:t>
            </a:r>
            <a:r>
              <a:rPr lang="en-US" altLang="ja-JP" sz="1050" dirty="0" err="1">
                <a:solidFill>
                  <a:schemeClr val="tx1"/>
                </a:solidFill>
                <a:latin typeface="メイリオ" panose="020B0604030504040204" pitchFamily="50" charset="-128"/>
                <a:ea typeface="メイリオ" panose="020B0604030504040204" pitchFamily="50" charset="-128"/>
              </a:rPr>
              <a:t>Classname</a:t>
            </a:r>
            <a:r>
              <a:rPr lang="en-US" altLang="ja-JP" sz="1050" dirty="0">
                <a:solidFill>
                  <a:schemeClr val="tx1"/>
                </a:solidFill>
                <a:latin typeface="メイリオ" panose="020B0604030504040204" pitchFamily="50" charset="-128"/>
                <a:ea typeface="メイリオ" panose="020B0604030504040204" pitchFamily="50" charset="-128"/>
              </a:rPr>
              <a:t> set "</a:t>
            </a:r>
            <a:r>
              <a:rPr lang="en-US" altLang="ja-JP" sz="1050" dirty="0" err="1">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a:t>
            </a:r>
          </a:p>
          <a:p>
            <a:pPr algn="l"/>
            <a:r>
              <a:rPr lang="en-US" altLang="ja-JP" sz="1050" dirty="0" smtClean="0">
                <a:solidFill>
                  <a:schemeClr val="tx1"/>
                </a:solidFill>
                <a:latin typeface="メイリオ" panose="020B0604030504040204" pitchFamily="50" charset="-128"/>
                <a:ea typeface="メイリオ" panose="020B0604030504040204" pitchFamily="50" charset="-128"/>
              </a:rPr>
              <a:t>"</a:t>
            </a:r>
            <a:r>
              <a:rPr lang="en-US" altLang="ja-JP" sz="1050" dirty="0">
                <a:solidFill>
                  <a:schemeClr val="tx1"/>
                </a:solidFill>
                <a:latin typeface="メイリオ" panose="020B0604030504040204" pitchFamily="50" charset="-128"/>
                <a:ea typeface="メイリオ" panose="020B0604030504040204" pitchFamily="50" charset="-128"/>
              </a:rPr>
              <a:t>Value(Search key) of Matrix Window"</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74859"/>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9309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707460"/>
            <a:ext cx="8635144" cy="1005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9" name="正方形/長方形 68"/>
          <p:cNvSpPr/>
          <p:nvPr/>
        </p:nvSpPr>
        <p:spPr>
          <a:xfrm>
            <a:off x="3995936"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合計</a:t>
            </a:r>
            <a:r>
              <a:rPr lang="en-US" altLang="ja-JP" sz="800" dirty="0" smtClean="0">
                <a:solidFill>
                  <a:schemeClr val="tx1"/>
                </a:solidFill>
                <a:latin typeface="HGPｺﾞｼｯｸM" pitchFamily="50" charset="-128"/>
                <a:ea typeface="HGPｺﾞｼｯｸM" pitchFamily="50" charset="-128"/>
              </a:rPr>
              <a:t>(Σ)</a:t>
            </a:r>
            <a:endParaRPr lang="ja-JP" altLang="en-US" sz="800" dirty="0">
              <a:solidFill>
                <a:schemeClr val="tx1"/>
              </a:solidFill>
              <a:latin typeface="HGPｺﾞｼｯｸM" pitchFamily="50" charset="-128"/>
              <a:ea typeface="HGPｺﾞｼｯｸM" pitchFamily="50" charset="-128"/>
            </a:endParaRPr>
          </a:p>
        </p:txBody>
      </p:sp>
      <p:sp>
        <p:nvSpPr>
          <p:cNvPr id="70" name="正方形/長方形 69"/>
          <p:cNvSpPr/>
          <p:nvPr/>
        </p:nvSpPr>
        <p:spPr>
          <a:xfrm>
            <a:off x="3851920" y="429309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1" name="正方形/長方形 70"/>
          <p:cNvSpPr/>
          <p:nvPr/>
        </p:nvSpPr>
        <p:spPr>
          <a:xfrm>
            <a:off x="2771800" y="429311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IsSummarized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Records]</a:t>
            </a:r>
            <a:endParaRPr lang="ja-JP" altLang="en-US" sz="800" dirty="0"/>
          </a:p>
        </p:txBody>
      </p:sp>
      <p:sp>
        <p:nvSpPr>
          <p:cNvPr id="201" name="正方形/長方形 200"/>
          <p:cNvSpPr/>
          <p:nvPr/>
        </p:nvSpPr>
        <p:spPr>
          <a:xfrm>
            <a:off x="251520" y="2852913"/>
            <a:ext cx="5112568" cy="2348515"/>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en-US" altLang="ja-JP" sz="800" dirty="0" smtClean="0"/>
              <a:t>Matrix Window</a:t>
            </a:r>
            <a:r>
              <a:rPr lang="ja-JP" altLang="en-US" sz="800" dirty="0" smtClean="0"/>
              <a:t> </a:t>
            </a:r>
            <a:r>
              <a:rPr lang="en-US" altLang="ja-JP" sz="800" dirty="0" smtClean="0"/>
              <a:t>&gt; Search Field</a:t>
            </a:r>
            <a:endParaRPr lang="ja-JP" altLang="en-US" sz="800" dirty="0"/>
          </a:p>
        </p:txBody>
      </p:sp>
      <p:sp>
        <p:nvSpPr>
          <p:cNvPr id="61" name="コンテンツ プレースホルダー 2"/>
          <p:cNvSpPr txBox="1">
            <a:spLocks/>
          </p:cNvSpPr>
          <p:nvPr/>
        </p:nvSpPr>
        <p:spPr>
          <a:xfrm>
            <a:off x="256376" y="5561445"/>
            <a:ext cx="8635144" cy="9114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dirty="0" err="1">
                <a:solidFill>
                  <a:schemeClr val="tx1"/>
                </a:solidFill>
              </a:rPr>
              <a:t>XPosition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1</a:t>
            </a:r>
            <a:r>
              <a:rPr lang="ja-JP" altLang="en-US" sz="1050" dirty="0" err="1">
                <a:solidFill>
                  <a:schemeClr val="tx1"/>
                </a:solidFill>
              </a:rPr>
              <a:t>。</a:t>
            </a:r>
            <a:endParaRPr lang="en-US" altLang="ja-JP" sz="1050" dirty="0">
              <a:solidFill>
                <a:schemeClr val="tx1"/>
              </a:solidFill>
            </a:endParaRPr>
          </a:p>
          <a:p>
            <a:pPr marL="171450" indent="-171450">
              <a:buFont typeface="Arial" panose="020B0604020202020204" pitchFamily="34" charset="0"/>
              <a:buChar char="•"/>
            </a:pPr>
            <a:r>
              <a:rPr lang="en-US" altLang="ja-JP" sz="1050" dirty="0" err="1">
                <a:solidFill>
                  <a:schemeClr val="tx1"/>
                </a:solidFill>
              </a:rPr>
              <a:t>ColumnSpan</a:t>
            </a:r>
            <a:r>
              <a:rPr lang="en-US" altLang="ja-JP" sz="1050" dirty="0">
                <a:solidFill>
                  <a:schemeClr val="tx1"/>
                </a:solidFill>
              </a:rPr>
              <a:t>…</a:t>
            </a:r>
            <a:r>
              <a:rPr lang="ja-JP" altLang="en-US" sz="1050" dirty="0">
                <a:solidFill>
                  <a:schemeClr val="tx1"/>
                </a:solidFill>
              </a:rPr>
              <a:t>初期値</a:t>
            </a:r>
            <a:r>
              <a:rPr lang="en-US" altLang="ja-JP" sz="1050" dirty="0">
                <a:solidFill>
                  <a:schemeClr val="tx1"/>
                </a:solidFill>
              </a:rPr>
              <a:t>2</a:t>
            </a:r>
            <a:r>
              <a:rPr lang="ja-JP" altLang="en-US" sz="1050" dirty="0" err="1">
                <a:solidFill>
                  <a:schemeClr val="tx1"/>
                </a:solidFill>
              </a:rPr>
              <a:t>。</a:t>
            </a:r>
            <a:endParaRPr lang="en-US" altLang="ja-JP" sz="1050" dirty="0">
              <a:solidFill>
                <a:schemeClr val="tx1"/>
              </a:solidFill>
            </a:endParaRPr>
          </a:p>
          <a:p>
            <a:endParaRPr lang="en-US" altLang="ja-JP" sz="1050" dirty="0" smtClean="0">
              <a:solidFill>
                <a:schemeClr val="tx1"/>
              </a:solidFill>
            </a:endParaRPr>
          </a:p>
        </p:txBody>
      </p:sp>
      <p:sp>
        <p:nvSpPr>
          <p:cNvPr id="79" name="正方形/長方形 7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Client</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81" name="正方形/長方形 80"/>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Organization</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Matrix Window</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正方形/長方形 85"/>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Description</a:t>
            </a:r>
            <a:endParaRPr lang="ja-JP" altLang="en-US" sz="800" dirty="0">
              <a:solidFill>
                <a:schemeClr val="tx1"/>
              </a:solidFill>
              <a:latin typeface="HGPｺﾞｼｯｸM" pitchFamily="50" charset="-128"/>
              <a:ea typeface="HGPｺﾞｼｯｸM" pitchFamily="50" charset="-128"/>
            </a:endParaRPr>
          </a:p>
        </p:txBody>
      </p:sp>
      <p:sp>
        <p:nvSpPr>
          <p:cNvPr id="88" name="正方形/長方形 87"/>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Active</a:t>
            </a:r>
            <a:endParaRPr lang="ja-JP" altLang="en-US" sz="800" dirty="0">
              <a:solidFill>
                <a:schemeClr val="tx1"/>
              </a:solidFill>
              <a:latin typeface="HGPｺﾞｼｯｸM" pitchFamily="50" charset="-128"/>
              <a:ea typeface="HGPｺﾞｼｯｸM" pitchFamily="50" charset="-128"/>
            </a:endParaRPr>
          </a:p>
        </p:txBody>
      </p:sp>
      <p:sp>
        <p:nvSpPr>
          <p:cNvPr id="89" name="正方形/長方形 88"/>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90" name="正方形/長方形 89"/>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1" name="正方形/長方形 90"/>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3" name="正方形/長方形 92"/>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Tab</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94" name="正方形/長方形 93"/>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5" name="正方形/長方形 94"/>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Sequence*</a:t>
            </a:r>
            <a:endParaRPr lang="ja-JP" altLang="en-US" sz="800" dirty="0">
              <a:solidFill>
                <a:schemeClr val="tx1"/>
              </a:solidFill>
              <a:latin typeface="HGPｺﾞｼｯｸM" pitchFamily="50" charset="-128"/>
              <a:ea typeface="HGPｺﾞｼｯｸM" pitchFamily="50" charset="-128"/>
            </a:endParaRPr>
          </a:p>
        </p:txBody>
      </p:sp>
      <p:pic>
        <p:nvPicPr>
          <p:cNvPr id="96" name="図 95"/>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97" name="正方形/長方形 96"/>
          <p:cNvSpPr/>
          <p:nvPr/>
        </p:nvSpPr>
        <p:spPr>
          <a:xfrm>
            <a:off x="3995936" y="436512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HGPｺﾞｼｯｸM" pitchFamily="50" charset="-128"/>
                <a:ea typeface="HGPｺﾞｼｯｸM" pitchFamily="50" charset="-128"/>
              </a:rPr>
              <a:t>Mandatory</a:t>
            </a:r>
            <a:endParaRPr lang="ja-JP" altLang="en-US" sz="800" dirty="0">
              <a:solidFill>
                <a:schemeClr val="tx1"/>
              </a:solidFill>
              <a:latin typeface="HGPｺﾞｼｯｸM" pitchFamily="50" charset="-128"/>
              <a:ea typeface="HGPｺﾞｼｯｸM" pitchFamily="50" charset="-128"/>
            </a:endParaRPr>
          </a:p>
        </p:txBody>
      </p:sp>
      <p:sp>
        <p:nvSpPr>
          <p:cNvPr id="98" name="正方形/長方形 97"/>
          <p:cNvSpPr/>
          <p:nvPr/>
        </p:nvSpPr>
        <p:spPr>
          <a:xfrm>
            <a:off x="3851920" y="436510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99" name="正方形/長方形 98"/>
          <p:cNvSpPr/>
          <p:nvPr/>
        </p:nvSpPr>
        <p:spPr>
          <a:xfrm>
            <a:off x="2771800" y="436510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0" name="正方形/長方形 99"/>
          <p:cNvSpPr/>
          <p:nvPr/>
        </p:nvSpPr>
        <p:spPr>
          <a:xfrm>
            <a:off x="1339859" y="45811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DefaultValue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1" name="正方形/長方形 100"/>
          <p:cNvSpPr/>
          <p:nvPr/>
        </p:nvSpPr>
        <p:spPr>
          <a:xfrm>
            <a:off x="251520" y="45811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Default Logic</a:t>
            </a:r>
            <a:endParaRPr lang="ja-JP" altLang="en-US" sz="800" dirty="0">
              <a:solidFill>
                <a:schemeClr val="tx1"/>
              </a:solidFill>
              <a:latin typeface="HGPｺﾞｼｯｸM" pitchFamily="50" charset="-128"/>
              <a:ea typeface="HGPｺﾞｼｯｸM" pitchFamily="50" charset="-128"/>
            </a:endParaRPr>
          </a:p>
        </p:txBody>
      </p:sp>
      <p:sp>
        <p:nvSpPr>
          <p:cNvPr id="102" name="正方形/長方形 101"/>
          <p:cNvSpPr/>
          <p:nvPr/>
        </p:nvSpPr>
        <p:spPr>
          <a:xfrm>
            <a:off x="251488" y="4869138"/>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X Position*</a:t>
            </a:r>
            <a:endParaRPr lang="ja-JP" altLang="en-US" sz="800" dirty="0">
              <a:solidFill>
                <a:schemeClr val="tx1"/>
              </a:solidFill>
              <a:latin typeface="HGPｺﾞｼｯｸM" pitchFamily="50" charset="-128"/>
              <a:ea typeface="HGPｺﾞｼｯｸM" pitchFamily="50" charset="-128"/>
            </a:endParaRPr>
          </a:p>
        </p:txBody>
      </p:sp>
      <p:sp>
        <p:nvSpPr>
          <p:cNvPr id="103" name="正方形/長方形 102"/>
          <p:cNvSpPr/>
          <p:nvPr/>
        </p:nvSpPr>
        <p:spPr>
          <a:xfrm>
            <a:off x="3851928" y="486162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ColumnSpan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4" name="正方形/長方形 103"/>
          <p:cNvSpPr/>
          <p:nvPr/>
        </p:nvSpPr>
        <p:spPr>
          <a:xfrm>
            <a:off x="2483768" y="486162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Column Span*</a:t>
            </a:r>
            <a:endParaRPr lang="ja-JP" altLang="en-US" sz="800" dirty="0">
              <a:solidFill>
                <a:schemeClr val="tx1"/>
              </a:solidFill>
              <a:latin typeface="HGPｺﾞｼｯｸM" pitchFamily="50" charset="-128"/>
              <a:ea typeface="HGPｺﾞｼｯｸM" pitchFamily="50" charset="-128"/>
            </a:endParaRPr>
          </a:p>
        </p:txBody>
      </p:sp>
      <p:pic>
        <p:nvPicPr>
          <p:cNvPr id="105" name="図 104"/>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861622"/>
            <a:ext cx="223539" cy="223539"/>
          </a:xfrm>
          <a:prstGeom prst="rect">
            <a:avLst/>
          </a:prstGeom>
        </p:spPr>
      </p:pic>
      <p:sp>
        <p:nvSpPr>
          <p:cNvPr id="106" name="正方形/長方形 105"/>
          <p:cNvSpPr/>
          <p:nvPr/>
        </p:nvSpPr>
        <p:spPr>
          <a:xfrm>
            <a:off x="1348732" y="486913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XPosition</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pic>
        <p:nvPicPr>
          <p:cNvPr id="107" name="図 106"/>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577220" y="4869137"/>
            <a:ext cx="223539" cy="223539"/>
          </a:xfrm>
          <a:prstGeom prst="rect">
            <a:avLst/>
          </a:prstGeom>
        </p:spPr>
      </p:pic>
      <p:sp>
        <p:nvSpPr>
          <p:cNvPr id="108" name="正方形/長方形 107"/>
          <p:cNvSpPr/>
          <p:nvPr/>
        </p:nvSpPr>
        <p:spPr>
          <a:xfrm>
            <a:off x="3852080" y="378906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09" name="正方形/長方形 108"/>
          <p:cNvSpPr/>
          <p:nvPr/>
        </p:nvSpPr>
        <p:spPr>
          <a:xfrm>
            <a:off x="2483920" y="37890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u="sng" dirty="0" smtClean="0">
                <a:solidFill>
                  <a:schemeClr val="tx1"/>
                </a:solidFill>
                <a:latin typeface="HGPｺﾞｼｯｸM" pitchFamily="50" charset="-128"/>
                <a:ea typeface="HGPｺﾞｼｯｸM" pitchFamily="50" charset="-128"/>
              </a:rPr>
              <a:t>Field</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110" name="正方形/長方形 109"/>
          <p:cNvSpPr/>
          <p:nvPr/>
        </p:nvSpPr>
        <p:spPr>
          <a:xfrm>
            <a:off x="5075786" y="37890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pic>
        <p:nvPicPr>
          <p:cNvPr id="111" name="図 110"/>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562250" y="3795514"/>
            <a:ext cx="209550" cy="209550"/>
          </a:xfrm>
          <a:prstGeom prst="rect">
            <a:avLst/>
          </a:prstGeom>
        </p:spPr>
      </p:pic>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・・・マトリクスウィンドウの作成もととなったタブに割当たっているプロセスを実行する事ができる。</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Callout of Matrix Window</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1152"/>
            <a:ext cx="8642351" cy="723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普通のコールアウトはマトリクスウィンドウでは使用する事ができません。マトリクスウィンドウには専用のコールアウトをプラグインとして開発する必要があります。</a:t>
            </a:r>
            <a:endParaRPr lang="en-US" altLang="ja-JP" sz="1600" dirty="0">
              <a:solidFill>
                <a:schemeClr val="tx1"/>
              </a:solidFill>
            </a:endParaRPr>
          </a:p>
        </p:txBody>
      </p:sp>
      <p:sp>
        <p:nvSpPr>
          <p:cNvPr id="7" name="正方形/長方形 6"/>
          <p:cNvSpPr/>
          <p:nvPr/>
        </p:nvSpPr>
        <p:spPr>
          <a:xfrm>
            <a:off x="251520" y="184482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ファクトリークラス</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コンテンツ プレースホルダー 2"/>
          <p:cNvSpPr txBox="1">
            <a:spLocks/>
          </p:cNvSpPr>
          <p:nvPr/>
        </p:nvSpPr>
        <p:spPr>
          <a:xfrm>
            <a:off x="251520" y="2276872"/>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マトリクスウィンドウ専用コールアウトのファクトリークラスは、して</a:t>
            </a:r>
            <a:r>
              <a:rPr lang="en-US" altLang="ja-JP" sz="1400" dirty="0" err="1" smtClean="0">
                <a:solidFill>
                  <a:schemeClr val="tx1"/>
                </a:solidFill>
              </a:rPr>
              <a:t>IMatrixWindowCalloutFactory</a:t>
            </a:r>
            <a:r>
              <a:rPr lang="ja-JP" altLang="en-US" sz="1400" dirty="0" smtClean="0">
                <a:solidFill>
                  <a:schemeClr val="tx1"/>
                </a:solidFill>
              </a:rPr>
              <a:t>インター</a:t>
            </a:r>
            <a:r>
              <a:rPr lang="ja-JP" altLang="en-US" sz="1400" dirty="0">
                <a:solidFill>
                  <a:schemeClr val="tx1"/>
                </a:solidFill>
              </a:rPr>
              <a:t>フェース</a:t>
            </a:r>
            <a:r>
              <a:rPr lang="ja-JP" altLang="en-US" sz="1400" dirty="0" smtClean="0">
                <a:solidFill>
                  <a:schemeClr val="tx1"/>
                </a:solidFill>
              </a:rPr>
              <a:t>クラスを実装する必要があります。</a:t>
            </a:r>
            <a:r>
              <a:rPr lang="en-US" altLang="ja-JP" sz="1400" dirty="0" err="1" smtClean="0">
                <a:solidFill>
                  <a:schemeClr val="tx1"/>
                </a:solidFill>
              </a:rPr>
              <a:t>getCallout</a:t>
            </a:r>
            <a:r>
              <a:rPr lang="en-US" altLang="ja-JP" sz="1400" dirty="0" smtClean="0">
                <a:solidFill>
                  <a:schemeClr val="tx1"/>
                </a:solidFill>
              </a:rPr>
              <a:t>()</a:t>
            </a:r>
            <a:r>
              <a:rPr lang="ja-JP" altLang="en-US" sz="1400" dirty="0" smtClean="0">
                <a:solidFill>
                  <a:schemeClr val="tx1"/>
                </a:solidFill>
              </a:rPr>
              <a:t>メソッドに引数としてテーブル名とカラム名が渡されますので、テーブル名とカラム名から判定して呼び出したいマトリクスウィンドウ専用のコールアウト（</a:t>
            </a:r>
            <a:r>
              <a:rPr lang="en-US" altLang="ja-JP" sz="1400" dirty="0" err="1" smtClean="0">
                <a:solidFill>
                  <a:schemeClr val="tx1"/>
                </a:solidFill>
              </a:rPr>
              <a:t>IMatrixWindowCallout</a:t>
            </a:r>
            <a:r>
              <a:rPr lang="ja-JP" altLang="en-US" sz="1400" dirty="0" smtClean="0">
                <a:solidFill>
                  <a:schemeClr val="tx1"/>
                </a:solidFill>
              </a:rPr>
              <a:t>インターフェースクラスを実装したクラス）のインスタンスを戻り値として返すようにして下さい。</a:t>
            </a:r>
            <a:endParaRPr lang="en-US" altLang="ja-JP" sz="1400" dirty="0">
              <a:solidFill>
                <a:schemeClr val="tx1"/>
              </a:solidFill>
            </a:endParaRPr>
          </a:p>
        </p:txBody>
      </p:sp>
      <p:sp>
        <p:nvSpPr>
          <p:cNvPr id="9" name="コンテンツ プレースホルダー 2"/>
          <p:cNvSpPr txBox="1">
            <a:spLocks/>
          </p:cNvSpPr>
          <p:nvPr/>
        </p:nvSpPr>
        <p:spPr>
          <a:xfrm>
            <a:off x="251520" y="3717032"/>
            <a:ext cx="8642351" cy="2808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spcBef>
                <a:spcPts val="0"/>
              </a:spcBef>
            </a:pPr>
            <a:r>
              <a:rPr lang="ja-JP" altLang="en-US" sz="1000" dirty="0" smtClean="0">
                <a:solidFill>
                  <a:schemeClr val="tx1"/>
                </a:solidFill>
              </a:rPr>
              <a:t>例</a:t>
            </a:r>
            <a:r>
              <a:rPr lang="en-US" altLang="ja-JP" sz="1000" dirty="0" smtClean="0">
                <a:solidFill>
                  <a:schemeClr val="tx1"/>
                </a:solidFill>
              </a:rPr>
              <a:t>)</a:t>
            </a:r>
          </a:p>
          <a:p>
            <a:pPr>
              <a:spcBef>
                <a:spcPts val="0"/>
              </a:spcBef>
            </a:pPr>
            <a:r>
              <a:rPr lang="en-US" altLang="ja-JP" sz="1000" dirty="0">
                <a:solidFill>
                  <a:schemeClr val="tx1"/>
                </a:solidFill>
              </a:rPr>
              <a:t>public class </a:t>
            </a:r>
            <a:r>
              <a:rPr lang="en-US" altLang="ja-JP" sz="1000" dirty="0" err="1">
                <a:solidFill>
                  <a:schemeClr val="tx1"/>
                </a:solidFill>
              </a:rPr>
              <a:t>DefaultMatrixWindowCalloutFactory</a:t>
            </a:r>
            <a:r>
              <a:rPr lang="en-US" altLang="ja-JP" sz="1000" dirty="0">
                <a:solidFill>
                  <a:schemeClr val="tx1"/>
                </a:solidFill>
              </a:rPr>
              <a:t> implements </a:t>
            </a:r>
            <a:r>
              <a:rPr lang="en-US" altLang="ja-JP" sz="1000" dirty="0" err="1">
                <a:solidFill>
                  <a:schemeClr val="tx1"/>
                </a:solidFill>
              </a:rPr>
              <a:t>IMatrixWindowCalloutFactory</a:t>
            </a:r>
            <a:r>
              <a:rPr lang="en-US" altLang="ja-JP" sz="1000" dirty="0">
                <a:solidFill>
                  <a:schemeClr val="tx1"/>
                </a:solidFill>
              </a:rPr>
              <a:t> {</a:t>
            </a:r>
          </a:p>
          <a:p>
            <a:pPr>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@Override</a:t>
            </a:r>
          </a:p>
          <a:p>
            <a:pPr defTabSz="358775">
              <a:spcBef>
                <a:spcPts val="0"/>
              </a:spcBef>
            </a:pPr>
            <a:r>
              <a:rPr lang="en-US" altLang="ja-JP" sz="1000" dirty="0">
                <a:solidFill>
                  <a:schemeClr val="tx1"/>
                </a:solidFill>
              </a:rPr>
              <a:t>	public </a:t>
            </a:r>
            <a:r>
              <a:rPr lang="en-US" altLang="ja-JP" sz="1000" dirty="0" err="1">
                <a:solidFill>
                  <a:schemeClr val="tx1"/>
                </a:solidFill>
              </a:rPr>
              <a:t>IMatrixWindowCallout</a:t>
            </a:r>
            <a:r>
              <a:rPr lang="en-US" altLang="ja-JP" sz="1000" dirty="0">
                <a:solidFill>
                  <a:schemeClr val="tx1"/>
                </a:solidFill>
              </a:rPr>
              <a:t> </a:t>
            </a:r>
            <a:r>
              <a:rPr lang="en-US" altLang="ja-JP" sz="1000" dirty="0" err="1">
                <a:solidFill>
                  <a:schemeClr val="tx1"/>
                </a:solidFill>
              </a:rPr>
              <a:t>getCallout</a:t>
            </a:r>
            <a:r>
              <a:rPr lang="en-US" altLang="ja-JP" sz="1000" dirty="0">
                <a:solidFill>
                  <a:schemeClr val="tx1"/>
                </a:solidFill>
              </a:rPr>
              <a:t>(String </a:t>
            </a:r>
            <a:r>
              <a:rPr lang="en-US" altLang="ja-JP" sz="1000" dirty="0" err="1">
                <a:solidFill>
                  <a:schemeClr val="tx1"/>
                </a:solidFill>
              </a:rPr>
              <a:t>tableName</a:t>
            </a:r>
            <a:r>
              <a:rPr lang="en-US" altLang="ja-JP" sz="1000" dirty="0">
                <a:solidFill>
                  <a:schemeClr val="tx1"/>
                </a:solidFill>
              </a:rPr>
              <a:t>, String </a:t>
            </a:r>
            <a:r>
              <a:rPr lang="en-US" altLang="ja-JP" sz="1000" dirty="0" err="1">
                <a:solidFill>
                  <a:schemeClr val="tx1"/>
                </a:solidFill>
              </a:rPr>
              <a:t>columnName</a:t>
            </a:r>
            <a:r>
              <a:rPr lang="en-US" altLang="ja-JP" sz="1000" dirty="0">
                <a:solidFill>
                  <a:schemeClr val="tx1"/>
                </a:solidFill>
              </a:rPr>
              <a:t>) {</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if(</a:t>
            </a:r>
            <a:r>
              <a:rPr lang="en-US" altLang="ja-JP" sz="1000" dirty="0" err="1">
                <a:solidFill>
                  <a:schemeClr val="tx1"/>
                </a:solidFill>
              </a:rPr>
              <a:t>tableName.equals</a:t>
            </a:r>
            <a:r>
              <a:rPr lang="en-US" altLang="ja-JP" sz="1000" dirty="0">
                <a:solidFill>
                  <a:schemeClr val="tx1"/>
                </a:solidFill>
              </a:rPr>
              <a:t>("</a:t>
            </a:r>
            <a:r>
              <a:rPr lang="en-US" altLang="ja-JP" sz="1000" dirty="0" err="1">
                <a:solidFill>
                  <a:schemeClr val="tx1"/>
                </a:solidFill>
              </a:rPr>
              <a:t>JP_ReferenceTest</a:t>
            </a:r>
            <a:r>
              <a:rPr lang="en-US" altLang="ja-JP" sz="1000" dirty="0">
                <a:solidFill>
                  <a:schemeClr val="tx1"/>
                </a:solidFill>
              </a:rPr>
              <a:t>") &amp;&amp; </a:t>
            </a:r>
            <a:r>
              <a:rPr lang="en-US" altLang="ja-JP" sz="1000" dirty="0" err="1">
                <a:solidFill>
                  <a:schemeClr val="tx1"/>
                </a:solidFill>
              </a:rPr>
              <a:t>columnName.equals</a:t>
            </a:r>
            <a:r>
              <a:rPr lang="en-US" altLang="ja-JP" sz="1000" dirty="0">
                <a:solidFill>
                  <a:schemeClr val="tx1"/>
                </a:solidFill>
              </a:rPr>
              <a:t>("</a:t>
            </a:r>
            <a:r>
              <a:rPr lang="en-US" altLang="ja-JP" sz="1000" dirty="0" err="1">
                <a:solidFill>
                  <a:schemeClr val="tx1"/>
                </a:solidFill>
              </a:rPr>
              <a:t>C_BPartner_ID</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r>
              <a:rPr lang="en-US" altLang="ja-JP" sz="1000" dirty="0">
                <a:solidFill>
                  <a:schemeClr val="tx1"/>
                </a:solidFill>
              </a:rPr>
              <a:t>			return new </a:t>
            </a:r>
            <a:r>
              <a:rPr lang="en-US" altLang="ja-JP" sz="1000" dirty="0" err="1">
                <a:solidFill>
                  <a:schemeClr val="tx1"/>
                </a:solidFill>
              </a:rPr>
              <a:t>MatrixWindowSampleCallout</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return null</a:t>
            </a:r>
            <a:r>
              <a:rPr lang="en-US" altLang="ja-JP" sz="1000" dirty="0" smtClean="0">
                <a:solidFill>
                  <a:schemeClr val="tx1"/>
                </a:solidFill>
              </a:rPr>
              <a:t>;</a:t>
            </a:r>
            <a:endParaRPr lang="en-US" altLang="ja-JP" sz="1000" dirty="0">
              <a:solidFill>
                <a:schemeClr val="tx1"/>
              </a:solidFill>
            </a:endParaRPr>
          </a:p>
          <a:p>
            <a:pPr defTabSz="358775">
              <a:spcBef>
                <a:spcPts val="0"/>
              </a:spcBef>
            </a:pPr>
            <a:r>
              <a:rPr lang="en-US" altLang="ja-JP" sz="1000" dirty="0">
                <a:solidFill>
                  <a:schemeClr val="tx1"/>
                </a:solidFill>
              </a:rPr>
              <a:t>	</a:t>
            </a:r>
            <a:r>
              <a:rPr lang="en-US" altLang="ja-JP" sz="1000" dirty="0" smtClean="0">
                <a:solidFill>
                  <a:schemeClr val="tx1"/>
                </a:solidFill>
              </a:rPr>
              <a:t>}</a:t>
            </a:r>
            <a:endParaRPr lang="en-US" altLang="ja-JP" sz="1000" dirty="0">
              <a:solidFill>
                <a:schemeClr val="tx1"/>
              </a:solidFill>
            </a:endParaRPr>
          </a:p>
          <a:p>
            <a:pPr>
              <a:spcBef>
                <a:spcPts val="0"/>
              </a:spcBef>
            </a:pPr>
            <a:r>
              <a:rPr lang="en-US" altLang="ja-JP" sz="1000" dirty="0">
                <a:solidFill>
                  <a:schemeClr val="tx1"/>
                </a:solidFill>
              </a:rPr>
              <a:t>}</a:t>
            </a:r>
            <a:endParaRPr lang="ja-JP" altLang="en-US" sz="1000" dirty="0" smtClean="0">
              <a:solidFill>
                <a:schemeClr val="tx1"/>
              </a:solidFill>
            </a:endParaRPr>
          </a:p>
        </p:txBody>
      </p:sp>
    </p:spTree>
    <p:extLst>
      <p:ext uri="{BB962C8B-B14F-4D97-AF65-F5344CB8AC3E}">
        <p14:creationId xmlns:p14="http://schemas.microsoft.com/office/powerpoint/2010/main" val="520298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マトリクスウィンドウ専用コールアウトクラス</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マトリクスウィンドウ専用コールアウトのクラスは</a:t>
            </a:r>
            <a:r>
              <a:rPr lang="en-US" altLang="ja-JP" sz="1400" dirty="0" err="1" smtClean="0">
                <a:solidFill>
                  <a:schemeClr val="tx1"/>
                </a:solidFill>
              </a:rPr>
              <a:t>IMatrixWindowCallout</a:t>
            </a:r>
            <a:r>
              <a:rPr lang="ja-JP" altLang="en-US" sz="1400" dirty="0" smtClean="0">
                <a:solidFill>
                  <a:schemeClr val="tx1"/>
                </a:solidFill>
              </a:rPr>
              <a:t>インターフェースクラスを実装する必要があります。</a:t>
            </a:r>
            <a:r>
              <a:rPr lang="en-US" altLang="ja-JP" sz="1400" dirty="0" smtClean="0">
                <a:solidFill>
                  <a:schemeClr val="tx1"/>
                </a:solidFill>
              </a:rPr>
              <a:t>start()</a:t>
            </a:r>
            <a:r>
              <a:rPr lang="ja-JP" altLang="en-US" sz="1400" dirty="0" smtClean="0">
                <a:solidFill>
                  <a:schemeClr val="tx1"/>
                </a:solidFill>
              </a:rPr>
              <a:t>メソッドに引数として</a:t>
            </a:r>
            <a:r>
              <a:rPr lang="en-US" altLang="ja-JP" sz="1400" dirty="0" err="1" smtClean="0">
                <a:solidFill>
                  <a:schemeClr val="tx1"/>
                </a:solidFill>
              </a:rPr>
              <a:t>JPMatrixDataBinder</a:t>
            </a:r>
            <a:r>
              <a:rPr lang="ja-JP" altLang="en-US" sz="1400" dirty="0" smtClean="0">
                <a:solidFill>
                  <a:schemeClr val="tx1"/>
                </a:solidFill>
              </a:rPr>
              <a:t>と、コールアウトが呼び出されたフィールドのカラムの位置情報</a:t>
            </a:r>
            <a:r>
              <a:rPr lang="en-US" altLang="ja-JP" sz="1400" dirty="0" smtClean="0">
                <a:solidFill>
                  <a:schemeClr val="tx1"/>
                </a:solidFill>
              </a:rPr>
              <a:t>”x”</a:t>
            </a:r>
            <a:r>
              <a:rPr lang="ja-JP" altLang="en-US" sz="1400" dirty="0" smtClean="0">
                <a:solidFill>
                  <a:schemeClr val="tx1"/>
                </a:solidFill>
              </a:rPr>
              <a:t>と行の位置情報</a:t>
            </a:r>
            <a:r>
              <a:rPr lang="en-US" altLang="ja-JP" sz="1400" dirty="0" smtClean="0">
                <a:solidFill>
                  <a:schemeClr val="tx1"/>
                </a:solidFill>
              </a:rPr>
              <a:t>”y”</a:t>
            </a:r>
            <a:r>
              <a:rPr lang="ja-JP" altLang="en-US" sz="1400" dirty="0" smtClean="0">
                <a:solidFill>
                  <a:schemeClr val="tx1"/>
                </a:solidFill>
              </a:rPr>
              <a:t>が</a:t>
            </a:r>
            <a:r>
              <a:rPr lang="en-US" altLang="ja-JP" sz="1400" dirty="0" err="1">
                <a:solidFill>
                  <a:schemeClr val="tx1"/>
                </a:solidFill>
              </a:rPr>
              <a:t>int</a:t>
            </a:r>
            <a:r>
              <a:rPr lang="ja-JP" altLang="en-US" sz="1400" dirty="0">
                <a:solidFill>
                  <a:schemeClr val="tx1"/>
                </a:solidFill>
              </a:rPr>
              <a:t>型</a:t>
            </a:r>
            <a:r>
              <a:rPr lang="ja-JP" altLang="en-US" sz="1400" dirty="0" smtClean="0">
                <a:solidFill>
                  <a:schemeClr val="tx1"/>
                </a:solidFill>
              </a:rPr>
              <a:t>で、そして変更後の値と変更前の値が</a:t>
            </a:r>
            <a:r>
              <a:rPr lang="en-US" altLang="ja-JP" sz="1400" dirty="0" smtClean="0">
                <a:solidFill>
                  <a:schemeClr val="tx1"/>
                </a:solidFill>
              </a:rPr>
              <a:t>Object</a:t>
            </a:r>
            <a:r>
              <a:rPr lang="ja-JP" altLang="en-US" sz="1400" dirty="0" smtClean="0">
                <a:solidFill>
                  <a:schemeClr val="tx1"/>
                </a:solidFill>
              </a:rPr>
              <a:t>型で渡されます。これらの値を自由に使用してコールアウトのロジックを記述して下さい。</a:t>
            </a:r>
            <a:endParaRPr lang="en-US" altLang="ja-JP" sz="1400" dirty="0">
              <a:solidFill>
                <a:schemeClr val="tx1"/>
              </a:solidFill>
            </a:endParaRPr>
          </a:p>
        </p:txBody>
      </p:sp>
      <p:cxnSp>
        <p:nvCxnSpPr>
          <p:cNvPr id="6" name="直線コネクタ 5"/>
          <p:cNvCxnSpPr/>
          <p:nvPr/>
        </p:nvCxnSpPr>
        <p:spPr>
          <a:xfrm>
            <a:off x="323528" y="2564904"/>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51520" y="2132856"/>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a:t>
            </a:r>
            <a:r>
              <a:rPr lang="ja-JP" altLang="en-US" sz="1600" dirty="0">
                <a:solidFill>
                  <a:schemeClr val="tx1"/>
                </a:solidFill>
              </a:rPr>
              <a:t>他</a:t>
            </a:r>
            <a:r>
              <a:rPr lang="ja-JP" altLang="en-US" sz="1600" dirty="0" smtClean="0">
                <a:solidFill>
                  <a:schemeClr val="tx1"/>
                </a:solidFill>
              </a:rPr>
              <a:t>のフィールドの値を変更する場合</a:t>
            </a:r>
            <a:endParaRPr lang="en-US" altLang="ja-JP" sz="1600" dirty="0">
              <a:solidFill>
                <a:schemeClr val="tx1"/>
              </a:solidFill>
            </a:endParaRPr>
          </a:p>
        </p:txBody>
      </p:sp>
      <p:sp>
        <p:nvSpPr>
          <p:cNvPr id="8" name="コンテンツ プレースホルダー 2"/>
          <p:cNvSpPr txBox="1">
            <a:spLocks/>
          </p:cNvSpPr>
          <p:nvPr/>
        </p:nvSpPr>
        <p:spPr>
          <a:xfrm>
            <a:off x="322137" y="2564904"/>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マトリクスウィンドウ専用コールアウトを使用して、コールアウトが呼び出されたフィールド以外のフィールドの値を変更する場合は、</a:t>
            </a:r>
            <a:r>
              <a:rPr lang="en-US" altLang="ja-JP" sz="1400" dirty="0" err="1" smtClean="0">
                <a:solidFill>
                  <a:schemeClr val="tx1"/>
                </a:solidFill>
              </a:rPr>
              <a:t>JPMatrixDataBinder.setValue</a:t>
            </a:r>
            <a:r>
              <a:rPr lang="en-US" altLang="ja-JP" sz="1400" dirty="0" smtClean="0">
                <a:solidFill>
                  <a:schemeClr val="tx1"/>
                </a:solidFill>
              </a:rPr>
              <a:t>(</a:t>
            </a:r>
            <a:r>
              <a:rPr lang="en-US" altLang="ja-JP" sz="1400" dirty="0" err="1" smtClean="0">
                <a:solidFill>
                  <a:schemeClr val="tx1"/>
                </a:solidFill>
              </a:rPr>
              <a:t>int</a:t>
            </a:r>
            <a:r>
              <a:rPr lang="en-US" altLang="ja-JP" sz="1400" dirty="0" smtClean="0">
                <a:solidFill>
                  <a:schemeClr val="tx1"/>
                </a:solidFill>
              </a:rPr>
              <a:t> x, </a:t>
            </a:r>
            <a:r>
              <a:rPr lang="en-US" altLang="ja-JP" sz="1400" dirty="0" err="1" smtClean="0">
                <a:solidFill>
                  <a:schemeClr val="tx1"/>
                </a:solidFill>
              </a:rPr>
              <a:t>int</a:t>
            </a:r>
            <a:r>
              <a:rPr lang="en-US" altLang="ja-JP" sz="1400" dirty="0" smtClean="0">
                <a:solidFill>
                  <a:schemeClr val="tx1"/>
                </a:solidFill>
              </a:rPr>
              <a:t> y, Object </a:t>
            </a:r>
            <a:r>
              <a:rPr lang="en-US" altLang="ja-JP" sz="1400" dirty="0" err="1" smtClean="0">
                <a:solidFill>
                  <a:schemeClr val="tx1"/>
                </a:solidFill>
              </a:rPr>
              <a:t>newValue</a:t>
            </a:r>
            <a:r>
              <a:rPr lang="en-US" altLang="ja-JP" sz="1400" dirty="0" smtClean="0">
                <a:solidFill>
                  <a:schemeClr val="tx1"/>
                </a:solidFill>
              </a:rPr>
              <a:t>)</a:t>
            </a:r>
            <a:r>
              <a:rPr lang="ja-JP" altLang="en-US" sz="1400" dirty="0" smtClean="0">
                <a:solidFill>
                  <a:schemeClr val="tx1"/>
                </a:solidFill>
              </a:rPr>
              <a:t>メソッドを使用して下さい。</a:t>
            </a:r>
            <a:endParaRPr lang="en-US" altLang="ja-JP" sz="1400" dirty="0">
              <a:solidFill>
                <a:schemeClr val="tx1"/>
              </a:solidFill>
            </a:endParaRPr>
          </a:p>
        </p:txBody>
      </p:sp>
      <p:cxnSp>
        <p:nvCxnSpPr>
          <p:cNvPr id="9" name="直線コネクタ 8"/>
          <p:cNvCxnSpPr/>
          <p:nvPr/>
        </p:nvCxnSpPr>
        <p:spPr>
          <a:xfrm>
            <a:off x="323528" y="4149080"/>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51520" y="3717032"/>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◆同じレコード内のフィールド</a:t>
            </a:r>
            <a:r>
              <a:rPr lang="en-US" altLang="ja-JP" sz="1600" dirty="0" smtClean="0">
                <a:solidFill>
                  <a:schemeClr val="tx1"/>
                </a:solidFill>
              </a:rPr>
              <a:t>(</a:t>
            </a:r>
            <a:r>
              <a:rPr lang="ja-JP" altLang="en-US" sz="1600" dirty="0" smtClean="0">
                <a:solidFill>
                  <a:schemeClr val="tx1"/>
                </a:solidFill>
              </a:rPr>
              <a:t>カラム</a:t>
            </a:r>
            <a:r>
              <a:rPr lang="en-US" altLang="ja-JP" sz="1600" dirty="0" smtClean="0">
                <a:solidFill>
                  <a:schemeClr val="tx1"/>
                </a:solidFill>
              </a:rPr>
              <a:t>)</a:t>
            </a:r>
            <a:r>
              <a:rPr lang="ja-JP" altLang="en-US" sz="1600" dirty="0" smtClean="0">
                <a:solidFill>
                  <a:schemeClr val="tx1"/>
                </a:solidFill>
              </a:rPr>
              <a:t>の判定</a:t>
            </a:r>
            <a:endParaRPr lang="en-US" altLang="ja-JP" sz="1600" dirty="0">
              <a:solidFill>
                <a:schemeClr val="tx1"/>
              </a:solidFill>
            </a:endParaRPr>
          </a:p>
        </p:txBody>
      </p:sp>
      <p:sp>
        <p:nvSpPr>
          <p:cNvPr id="11" name="コンテンツ プレースホルダー 2"/>
          <p:cNvSpPr txBox="1">
            <a:spLocks/>
          </p:cNvSpPr>
          <p:nvPr/>
        </p:nvSpPr>
        <p:spPr>
          <a:xfrm>
            <a:off x="322137" y="4149080"/>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マトリクスウィンドウは</a:t>
            </a:r>
            <a:r>
              <a:rPr lang="ja-JP" altLang="en-US" sz="1400" dirty="0">
                <a:solidFill>
                  <a:schemeClr val="tx1"/>
                </a:solidFill>
              </a:rPr>
              <a:t>そ</a:t>
            </a:r>
            <a:r>
              <a:rPr lang="ja-JP" altLang="en-US" sz="1400" dirty="0" smtClean="0">
                <a:solidFill>
                  <a:schemeClr val="tx1"/>
                </a:solidFill>
              </a:rPr>
              <a:t>の性格上、１つの行</a:t>
            </a:r>
            <a:r>
              <a:rPr lang="en-US" altLang="ja-JP" sz="1400" dirty="0" smtClean="0">
                <a:solidFill>
                  <a:schemeClr val="tx1"/>
                </a:solidFill>
              </a:rPr>
              <a:t>(row)</a:t>
            </a:r>
            <a:r>
              <a:rPr lang="ja-JP" altLang="en-US" sz="1400" dirty="0" smtClean="0">
                <a:solidFill>
                  <a:schemeClr val="tx1"/>
                </a:solidFill>
              </a:rPr>
              <a:t>に複数のレコードの情報があり、その分同じフィールド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名が複数存在する事になります。そのためフィールド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名だけでは、コールアウトで更新したいフィールド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を正確に判断する事ができません。</a:t>
            </a:r>
            <a:r>
              <a:rPr lang="en-US" altLang="ja-JP" sz="1400" dirty="0">
                <a:solidFill>
                  <a:schemeClr val="tx1"/>
                </a:solidFill>
              </a:rPr>
              <a:t> </a:t>
            </a:r>
            <a:endParaRPr lang="en-US" altLang="ja-JP" sz="1400" dirty="0" smtClean="0">
              <a:solidFill>
                <a:schemeClr val="tx1"/>
              </a:solidFill>
            </a:endParaRPr>
          </a:p>
          <a:p>
            <a:r>
              <a:rPr lang="ja-JP" altLang="en-US" sz="1400" dirty="0">
                <a:solidFill>
                  <a:schemeClr val="tx1"/>
                </a:solidFill>
              </a:rPr>
              <a:t>　</a:t>
            </a:r>
            <a:r>
              <a:rPr lang="ja-JP" altLang="en-US" sz="1400" dirty="0" smtClean="0">
                <a:solidFill>
                  <a:schemeClr val="tx1"/>
                </a:solidFill>
              </a:rPr>
              <a:t>同じレコードのフィールド</a:t>
            </a:r>
            <a:r>
              <a:rPr lang="en-US" altLang="ja-JP" sz="1400" dirty="0" smtClean="0">
                <a:solidFill>
                  <a:schemeClr val="tx1"/>
                </a:solidFill>
              </a:rPr>
              <a:t>(</a:t>
            </a:r>
            <a:r>
              <a:rPr lang="ja-JP" altLang="en-US" sz="1400" dirty="0" smtClean="0">
                <a:solidFill>
                  <a:schemeClr val="tx1"/>
                </a:solidFill>
              </a:rPr>
              <a:t>カラム</a:t>
            </a:r>
            <a:r>
              <a:rPr lang="en-US" altLang="ja-JP" sz="1400" dirty="0" smtClean="0">
                <a:solidFill>
                  <a:schemeClr val="tx1"/>
                </a:solidFill>
              </a:rPr>
              <a:t>)</a:t>
            </a:r>
            <a:r>
              <a:rPr lang="ja-JP" altLang="en-US" sz="1400" dirty="0" smtClean="0">
                <a:solidFill>
                  <a:schemeClr val="tx1"/>
                </a:solidFill>
              </a:rPr>
              <a:t>かどうかは、</a:t>
            </a:r>
            <a:r>
              <a:rPr lang="en-US" altLang="ja-JP" sz="1400" dirty="0" err="1" smtClean="0">
                <a:solidFill>
                  <a:schemeClr val="tx1"/>
                </a:solidFill>
              </a:rPr>
              <a:t>TabNo</a:t>
            </a:r>
            <a:r>
              <a:rPr lang="ja-JP" altLang="en-US" sz="1400" dirty="0" smtClean="0">
                <a:solidFill>
                  <a:schemeClr val="tx1"/>
                </a:solidFill>
              </a:rPr>
              <a:t>で判断する事ができます。</a:t>
            </a:r>
            <a:r>
              <a:rPr lang="en-US" altLang="ja-JP" sz="1400" dirty="0" err="1" smtClean="0">
                <a:solidFill>
                  <a:schemeClr val="tx1"/>
                </a:solidFill>
              </a:rPr>
              <a:t>TabNo</a:t>
            </a:r>
            <a:r>
              <a:rPr lang="ja-JP" altLang="en-US" sz="1400" dirty="0" smtClean="0">
                <a:solidFill>
                  <a:schemeClr val="tx1"/>
                </a:solidFill>
              </a:rPr>
              <a:t>が同じであれば同じレコードのデータになります。</a:t>
            </a:r>
            <a:r>
              <a:rPr lang="en-US" altLang="ja-JP" sz="1400" dirty="0" err="1" smtClean="0">
                <a:solidFill>
                  <a:schemeClr val="tx1"/>
                </a:solidFill>
              </a:rPr>
              <a:t>JPMatrixDataBinder.setValue</a:t>
            </a:r>
            <a:r>
              <a:rPr lang="en-US" altLang="ja-JP" sz="1400" dirty="0" smtClean="0">
                <a:solidFill>
                  <a:schemeClr val="tx1"/>
                </a:solidFill>
              </a:rPr>
              <a:t>(</a:t>
            </a:r>
            <a:r>
              <a:rPr lang="en-US" altLang="ja-JP" sz="1400" dirty="0" err="1" smtClean="0">
                <a:solidFill>
                  <a:schemeClr val="tx1"/>
                </a:solidFill>
              </a:rPr>
              <a:t>int</a:t>
            </a:r>
            <a:r>
              <a:rPr lang="en-US" altLang="ja-JP" sz="1400" dirty="0" smtClean="0">
                <a:solidFill>
                  <a:schemeClr val="tx1"/>
                </a:solidFill>
              </a:rPr>
              <a:t> </a:t>
            </a:r>
            <a:r>
              <a:rPr lang="en-US" altLang="ja-JP" sz="1400" dirty="0">
                <a:solidFill>
                  <a:schemeClr val="tx1"/>
                </a:solidFill>
              </a:rPr>
              <a:t>x, </a:t>
            </a:r>
            <a:r>
              <a:rPr lang="en-US" altLang="ja-JP" sz="1400" dirty="0" err="1">
                <a:solidFill>
                  <a:schemeClr val="tx1"/>
                </a:solidFill>
              </a:rPr>
              <a:t>int</a:t>
            </a:r>
            <a:r>
              <a:rPr lang="en-US" altLang="ja-JP" sz="1400" dirty="0">
                <a:solidFill>
                  <a:schemeClr val="tx1"/>
                </a:solidFill>
              </a:rPr>
              <a:t> y, Object </a:t>
            </a:r>
            <a:r>
              <a:rPr lang="en-US" altLang="ja-JP" sz="1400" dirty="0" err="1">
                <a:solidFill>
                  <a:schemeClr val="tx1"/>
                </a:solidFill>
              </a:rPr>
              <a:t>newValue</a:t>
            </a:r>
            <a:r>
              <a:rPr lang="en-US" altLang="ja-JP" sz="1400" dirty="0">
                <a:solidFill>
                  <a:schemeClr val="tx1"/>
                </a:solidFill>
              </a:rPr>
              <a:t>)</a:t>
            </a:r>
            <a:r>
              <a:rPr lang="ja-JP" altLang="en-US" sz="1400" dirty="0" smtClean="0">
                <a:solidFill>
                  <a:schemeClr val="tx1"/>
                </a:solidFill>
              </a:rPr>
              <a:t>メソッドを使用する前に、次の</a:t>
            </a:r>
            <a:r>
              <a:rPr lang="ja-JP" altLang="en-US" sz="1400" dirty="0">
                <a:solidFill>
                  <a:schemeClr val="tx1"/>
                </a:solidFill>
              </a:rPr>
              <a:t>ページ</a:t>
            </a:r>
            <a:r>
              <a:rPr lang="ja-JP" altLang="en-US" sz="1400" dirty="0" smtClean="0">
                <a:solidFill>
                  <a:schemeClr val="tx1"/>
                </a:solidFill>
              </a:rPr>
              <a:t>のようなロジックを記述して下さい。</a:t>
            </a:r>
            <a:endParaRPr lang="en-US" altLang="ja-JP" sz="1400" dirty="0">
              <a:solidFill>
                <a:schemeClr val="tx1"/>
              </a:solidFill>
            </a:endParaRPr>
          </a:p>
        </p:txBody>
      </p:sp>
    </p:spTree>
    <p:extLst>
      <p:ext uri="{BB962C8B-B14F-4D97-AF65-F5344CB8AC3E}">
        <p14:creationId xmlns:p14="http://schemas.microsoft.com/office/powerpoint/2010/main" val="243341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sp>
        <p:nvSpPr>
          <p:cNvPr id="4" name="コンテンツ プレースホルダー 2"/>
          <p:cNvSpPr txBox="1">
            <a:spLocks/>
          </p:cNvSpPr>
          <p:nvPr/>
        </p:nvSpPr>
        <p:spPr>
          <a:xfrm>
            <a:off x="251520" y="548680"/>
            <a:ext cx="8642351" cy="28083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defTabSz="358775">
              <a:spcBef>
                <a:spcPts val="0"/>
              </a:spcBef>
            </a:pPr>
            <a:r>
              <a:rPr lang="ja-JP" altLang="en-US" sz="1000" dirty="0" smtClean="0">
                <a:solidFill>
                  <a:schemeClr val="tx1"/>
                </a:solidFill>
              </a:rPr>
              <a:t>例</a:t>
            </a:r>
            <a:r>
              <a:rPr lang="en-US" altLang="ja-JP" sz="1000" dirty="0" smtClean="0">
                <a:solidFill>
                  <a:schemeClr val="tx1"/>
                </a:solidFill>
              </a:rPr>
              <a:t>)</a:t>
            </a:r>
          </a:p>
          <a:p>
            <a:pPr defTabSz="358775">
              <a:spcBef>
                <a:spcPts val="0"/>
              </a:spcBef>
            </a:pPr>
            <a:r>
              <a:rPr lang="en-US" altLang="ja-JP" sz="1000" dirty="0" err="1">
                <a:solidFill>
                  <a:schemeClr val="tx1"/>
                </a:solidFill>
              </a:rPr>
              <a:t>GridField</a:t>
            </a:r>
            <a:r>
              <a:rPr lang="en-US" altLang="ja-JP" sz="1000" dirty="0">
                <a:solidFill>
                  <a:schemeClr val="tx1"/>
                </a:solidFill>
              </a:rPr>
              <a:t> </a:t>
            </a:r>
            <a:r>
              <a:rPr lang="en-US" altLang="ja-JP" sz="1000" dirty="0" err="1">
                <a:solidFill>
                  <a:schemeClr val="tx1"/>
                </a:solidFill>
              </a:rPr>
              <a:t>gridField</a:t>
            </a:r>
            <a:r>
              <a:rPr lang="en-US" altLang="ja-JP" sz="1000" dirty="0">
                <a:solidFill>
                  <a:schemeClr val="tx1"/>
                </a:solidFill>
              </a:rPr>
              <a:t> = </a:t>
            </a:r>
            <a:r>
              <a:rPr lang="en-US" altLang="ja-JP" sz="1000" dirty="0" err="1">
                <a:solidFill>
                  <a:schemeClr val="tx1"/>
                </a:solidFill>
              </a:rPr>
              <a:t>dataBinder.getColumnGridFieldMap</a:t>
            </a:r>
            <a:r>
              <a:rPr lang="en-US" altLang="ja-JP" sz="1000" dirty="0">
                <a:solidFill>
                  <a:schemeClr val="tx1"/>
                </a:solidFill>
              </a:rPr>
              <a:t>().get(x);</a:t>
            </a:r>
          </a:p>
          <a:p>
            <a:pPr defTabSz="358775">
              <a:spcBef>
                <a:spcPts val="0"/>
              </a:spcBef>
            </a:pPr>
            <a:r>
              <a:rPr lang="en-US" altLang="ja-JP" sz="1000" dirty="0" err="1" smtClean="0">
                <a:solidFill>
                  <a:schemeClr val="tx1"/>
                </a:solidFill>
              </a:rPr>
              <a:t>int</a:t>
            </a:r>
            <a:r>
              <a:rPr lang="en-US" altLang="ja-JP" sz="1000" dirty="0" smtClean="0">
                <a:solidFill>
                  <a:schemeClr val="tx1"/>
                </a:solidFill>
              </a:rPr>
              <a:t> </a:t>
            </a:r>
            <a:r>
              <a:rPr lang="en-US" altLang="ja-JP" sz="1000" b="1" dirty="0" err="1">
                <a:solidFill>
                  <a:schemeClr val="tx1"/>
                </a:solidFill>
              </a:rPr>
              <a:t>tabNo</a:t>
            </a:r>
            <a:r>
              <a:rPr lang="en-US" altLang="ja-JP" sz="1000" dirty="0">
                <a:solidFill>
                  <a:schemeClr val="tx1"/>
                </a:solidFill>
              </a:rPr>
              <a:t> = </a:t>
            </a:r>
            <a:r>
              <a:rPr lang="en-US" altLang="ja-JP" sz="1000" dirty="0" err="1">
                <a:solidFill>
                  <a:schemeClr val="tx1"/>
                </a:solidFill>
              </a:rPr>
              <a:t>gridField.getGridTab</a:t>
            </a:r>
            <a:r>
              <a:rPr lang="en-US" altLang="ja-JP" sz="1000" dirty="0">
                <a:solidFill>
                  <a:schemeClr val="tx1"/>
                </a:solidFill>
              </a:rPr>
              <a:t>().</a:t>
            </a:r>
            <a:r>
              <a:rPr lang="en-US" altLang="ja-JP" sz="1000" dirty="0" err="1">
                <a:solidFill>
                  <a:schemeClr val="tx1"/>
                </a:solidFill>
              </a:rPr>
              <a:t>getTabNo</a:t>
            </a:r>
            <a:r>
              <a:rPr lang="en-US" altLang="ja-JP" sz="1000" dirty="0">
                <a:solidFill>
                  <a:schemeClr val="tx1"/>
                </a:solidFill>
              </a:rPr>
              <a:t>();</a:t>
            </a:r>
          </a:p>
          <a:p>
            <a:pPr defTabSz="358775">
              <a:spcBef>
                <a:spcPts val="0"/>
              </a:spcBef>
            </a:pPr>
            <a:endParaRPr lang="en-US" altLang="ja-JP" sz="1000" dirty="0">
              <a:solidFill>
                <a:schemeClr val="tx1"/>
              </a:solidFill>
            </a:endParaRPr>
          </a:p>
          <a:p>
            <a:pPr defTabSz="358775">
              <a:spcBef>
                <a:spcPts val="0"/>
              </a:spcBef>
            </a:pPr>
            <a:r>
              <a:rPr lang="en-US" altLang="ja-JP" sz="1000" dirty="0">
                <a:solidFill>
                  <a:schemeClr val="tx1"/>
                </a:solidFill>
              </a:rPr>
              <a:t>	for(</a:t>
            </a:r>
            <a:r>
              <a:rPr lang="en-US" altLang="ja-JP" sz="1000" dirty="0" err="1">
                <a:solidFill>
                  <a:schemeClr val="tx1"/>
                </a:solidFill>
              </a:rPr>
              <a:t>int</a:t>
            </a:r>
            <a:r>
              <a:rPr lang="en-US" altLang="ja-JP" sz="1000" dirty="0">
                <a:solidFill>
                  <a:schemeClr val="tx1"/>
                </a:solidFill>
              </a:rPr>
              <a:t> </a:t>
            </a:r>
            <a:r>
              <a:rPr lang="en-US" altLang="ja-JP" sz="1000" dirty="0" err="1">
                <a:solidFill>
                  <a:schemeClr val="tx1"/>
                </a:solidFill>
              </a:rPr>
              <a:t>i</a:t>
            </a:r>
            <a:r>
              <a:rPr lang="en-US" altLang="ja-JP" sz="1000" dirty="0">
                <a:solidFill>
                  <a:schemeClr val="tx1"/>
                </a:solidFill>
              </a:rPr>
              <a:t> = 0; </a:t>
            </a:r>
            <a:r>
              <a:rPr lang="en-US" altLang="ja-JP" sz="1000" dirty="0" err="1">
                <a:solidFill>
                  <a:schemeClr val="tx1"/>
                </a:solidFill>
              </a:rPr>
              <a:t>i</a:t>
            </a:r>
            <a:r>
              <a:rPr lang="en-US" altLang="ja-JP" sz="1000" dirty="0">
                <a:solidFill>
                  <a:schemeClr val="tx1"/>
                </a:solidFill>
              </a:rPr>
              <a:t> &lt; </a:t>
            </a:r>
            <a:r>
              <a:rPr lang="en-US" altLang="ja-JP" sz="1000" dirty="0" err="1">
                <a:solidFill>
                  <a:schemeClr val="tx1"/>
                </a:solidFill>
              </a:rPr>
              <a:t>dataBinder.getColumnGridFieldMap</a:t>
            </a:r>
            <a:r>
              <a:rPr lang="en-US" altLang="ja-JP" sz="1000" dirty="0">
                <a:solidFill>
                  <a:schemeClr val="tx1"/>
                </a:solidFill>
              </a:rPr>
              <a:t>().size(); </a:t>
            </a:r>
            <a:r>
              <a:rPr lang="en-US" altLang="ja-JP" sz="1000" dirty="0" err="1">
                <a:solidFill>
                  <a:schemeClr val="tx1"/>
                </a:solidFill>
              </a:rPr>
              <a:t>i</a:t>
            </a:r>
            <a:r>
              <a:rPr lang="en-US" altLang="ja-JP" sz="1000" dirty="0">
                <a:solidFill>
                  <a:schemeClr val="tx1"/>
                </a:solidFill>
              </a:rPr>
              <a:t>++)</a:t>
            </a:r>
          </a:p>
          <a:p>
            <a:pPr defTabSz="358775">
              <a:spcBef>
                <a:spcPts val="0"/>
              </a:spcBef>
            </a:pPr>
            <a:r>
              <a:rPr lang="en-US" altLang="ja-JP" sz="1000" dirty="0">
                <a:solidFill>
                  <a:schemeClr val="tx1"/>
                </a:solidFill>
              </a:rPr>
              <a:t>	{</a:t>
            </a:r>
          </a:p>
          <a:p>
            <a:pPr defTabSz="358775">
              <a:spcBef>
                <a:spcPts val="0"/>
              </a:spcBef>
            </a:pPr>
            <a:r>
              <a:rPr lang="en-US" altLang="ja-JP" sz="1000" dirty="0">
                <a:solidFill>
                  <a:schemeClr val="tx1"/>
                </a:solidFill>
              </a:rPr>
              <a:t>		</a:t>
            </a:r>
            <a:r>
              <a:rPr lang="en-US" altLang="ja-JP" sz="1000" dirty="0" err="1">
                <a:solidFill>
                  <a:schemeClr val="tx1"/>
                </a:solidFill>
              </a:rPr>
              <a:t>gridField</a:t>
            </a:r>
            <a:r>
              <a:rPr lang="en-US" altLang="ja-JP" sz="1000" dirty="0">
                <a:solidFill>
                  <a:schemeClr val="tx1"/>
                </a:solidFill>
              </a:rPr>
              <a:t> = </a:t>
            </a:r>
            <a:r>
              <a:rPr lang="en-US" altLang="ja-JP" sz="1000" dirty="0" err="1">
                <a:solidFill>
                  <a:schemeClr val="tx1"/>
                </a:solidFill>
              </a:rPr>
              <a:t>dataBinder.getColumnGridFieldMap</a:t>
            </a:r>
            <a:r>
              <a:rPr lang="en-US" altLang="ja-JP" sz="1000" dirty="0">
                <a:solidFill>
                  <a:schemeClr val="tx1"/>
                </a:solidFill>
              </a:rPr>
              <a:t>().get(</a:t>
            </a:r>
            <a:r>
              <a:rPr lang="en-US" altLang="ja-JP" sz="1000" dirty="0" err="1">
                <a:solidFill>
                  <a:schemeClr val="tx1"/>
                </a:solidFill>
              </a:rPr>
              <a:t>i</a:t>
            </a:r>
            <a:r>
              <a:rPr lang="en-US" altLang="ja-JP" sz="1000" dirty="0">
                <a:solidFill>
                  <a:schemeClr val="tx1"/>
                </a:solidFill>
              </a:rPr>
              <a:t>);</a:t>
            </a:r>
          </a:p>
          <a:p>
            <a:pPr defTabSz="358775">
              <a:spcBef>
                <a:spcPts val="0"/>
              </a:spcBef>
            </a:pPr>
            <a:r>
              <a:rPr lang="en-US" altLang="ja-JP" sz="1000" dirty="0">
                <a:solidFill>
                  <a:schemeClr val="tx1"/>
                </a:solidFill>
              </a:rPr>
              <a:t>		if(</a:t>
            </a:r>
            <a:r>
              <a:rPr lang="en-US" altLang="ja-JP" sz="1000" dirty="0" err="1">
                <a:solidFill>
                  <a:schemeClr val="tx1"/>
                </a:solidFill>
              </a:rPr>
              <a:t>gridField.getGridTab</a:t>
            </a:r>
            <a:r>
              <a:rPr lang="en-US" altLang="ja-JP" sz="1000" dirty="0">
                <a:solidFill>
                  <a:schemeClr val="tx1"/>
                </a:solidFill>
              </a:rPr>
              <a:t>().</a:t>
            </a:r>
            <a:r>
              <a:rPr lang="en-US" altLang="ja-JP" sz="1000" dirty="0" err="1">
                <a:solidFill>
                  <a:schemeClr val="tx1"/>
                </a:solidFill>
              </a:rPr>
              <a:t>getTabNo</a:t>
            </a:r>
            <a:r>
              <a:rPr lang="en-US" altLang="ja-JP" sz="1000" dirty="0">
                <a:solidFill>
                  <a:schemeClr val="tx1"/>
                </a:solidFill>
              </a:rPr>
              <a:t>() == </a:t>
            </a:r>
            <a:r>
              <a:rPr lang="en-US" altLang="ja-JP" sz="1000" dirty="0" err="1">
                <a:solidFill>
                  <a:schemeClr val="tx1"/>
                </a:solidFill>
              </a:rPr>
              <a:t>tabNo</a:t>
            </a:r>
            <a:r>
              <a:rPr lang="en-US" altLang="ja-JP" sz="1000" dirty="0">
                <a:solidFill>
                  <a:schemeClr val="tx1"/>
                </a:solidFill>
              </a:rPr>
              <a:t> &amp;&amp; </a:t>
            </a:r>
            <a:r>
              <a:rPr lang="en-US" altLang="ja-JP" sz="1000" dirty="0" err="1">
                <a:solidFill>
                  <a:schemeClr val="tx1"/>
                </a:solidFill>
              </a:rPr>
              <a:t>gridField.getColumnName</a:t>
            </a:r>
            <a:r>
              <a:rPr lang="en-US" altLang="ja-JP" sz="1000" dirty="0">
                <a:solidFill>
                  <a:schemeClr val="tx1"/>
                </a:solidFill>
              </a:rPr>
              <a:t>().equals("</a:t>
            </a:r>
            <a:r>
              <a:rPr lang="en-US" altLang="ja-JP" sz="1000" dirty="0" err="1">
                <a:solidFill>
                  <a:schemeClr val="tx1"/>
                </a:solidFill>
              </a:rPr>
              <a:t>C_BPartner_Location_ID</a:t>
            </a:r>
            <a:r>
              <a:rPr lang="en-US" altLang="ja-JP" sz="1000" dirty="0">
                <a:solidFill>
                  <a:schemeClr val="tx1"/>
                </a:solidFill>
              </a:rPr>
              <a:t>"))</a:t>
            </a:r>
          </a:p>
          <a:p>
            <a:pPr defTabSz="358775">
              <a:spcBef>
                <a:spcPts val="0"/>
              </a:spcBef>
            </a:pPr>
            <a:r>
              <a:rPr lang="en-US" altLang="ja-JP" sz="1000" dirty="0">
                <a:solidFill>
                  <a:schemeClr val="tx1"/>
                </a:solidFill>
              </a:rPr>
              <a:t>		</a:t>
            </a:r>
            <a:r>
              <a:rPr lang="en-US" altLang="ja-JP" sz="1000" dirty="0" smtClean="0">
                <a:solidFill>
                  <a:schemeClr val="tx1"/>
                </a:solidFill>
              </a:rPr>
              <a:t>{</a:t>
            </a:r>
          </a:p>
          <a:p>
            <a:pPr defTabSz="358775">
              <a:spcBef>
                <a:spcPts val="0"/>
              </a:spcBef>
            </a:pPr>
            <a:r>
              <a:rPr lang="en-US" altLang="ja-JP" sz="1000" dirty="0" smtClean="0">
                <a:solidFill>
                  <a:schemeClr val="tx1"/>
                </a:solidFill>
              </a:rPr>
              <a:t>			</a:t>
            </a:r>
            <a:r>
              <a:rPr lang="ja-JP" altLang="en-US" sz="1000" dirty="0" smtClean="0">
                <a:solidFill>
                  <a:schemeClr val="tx1"/>
                </a:solidFill>
              </a:rPr>
              <a:t>処理を書く；</a:t>
            </a:r>
            <a:endParaRPr lang="en-US" altLang="ja-JP" sz="1000" dirty="0" smtClean="0">
              <a:solidFill>
                <a:schemeClr val="tx1"/>
              </a:solidFill>
            </a:endParaRPr>
          </a:p>
          <a:p>
            <a:pPr defTabSz="358775">
              <a:spcBef>
                <a:spcPts val="0"/>
              </a:spcBef>
            </a:pPr>
            <a:r>
              <a:rPr lang="en-US" altLang="ja-JP" sz="1000" dirty="0">
                <a:solidFill>
                  <a:schemeClr val="tx1"/>
                </a:solidFill>
              </a:rPr>
              <a:t>	</a:t>
            </a:r>
            <a:r>
              <a:rPr lang="en-US" altLang="ja-JP" sz="1000" dirty="0" smtClean="0">
                <a:solidFill>
                  <a:schemeClr val="tx1"/>
                </a:solidFill>
              </a:rPr>
              <a:t>	}</a:t>
            </a:r>
          </a:p>
          <a:p>
            <a:pPr defTabSz="358775">
              <a:spcBef>
                <a:spcPts val="0"/>
              </a:spcBef>
            </a:pPr>
            <a:r>
              <a:rPr lang="en-US" altLang="ja-JP" sz="1000" dirty="0">
                <a:solidFill>
                  <a:schemeClr val="tx1"/>
                </a:solidFill>
              </a:rPr>
              <a:t>	</a:t>
            </a:r>
            <a:r>
              <a:rPr lang="en-US" altLang="ja-JP" sz="1000" dirty="0" smtClean="0">
                <a:solidFill>
                  <a:schemeClr val="tx1"/>
                </a:solidFill>
              </a:rPr>
              <a:t>}</a:t>
            </a:r>
            <a:endParaRPr lang="ja-JP" altLang="en-US" sz="1000" dirty="0" smtClean="0">
              <a:solidFill>
                <a:schemeClr val="tx1"/>
              </a:solidFill>
            </a:endParaRPr>
          </a:p>
        </p:txBody>
      </p:sp>
    </p:spTree>
    <p:extLst>
      <p:ext uri="{BB962C8B-B14F-4D97-AF65-F5344CB8AC3E}">
        <p14:creationId xmlns:p14="http://schemas.microsoft.com/office/powerpoint/2010/main" val="381365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a:t>
            </a:r>
            <a:endParaRPr kumimoji="1" lang="ja-JP" altLang="en-US" dirty="0"/>
          </a:p>
        </p:txBody>
      </p:sp>
      <p:cxnSp>
        <p:nvCxnSpPr>
          <p:cNvPr id="4" name="直線コネクタ 3"/>
          <p:cNvCxnSpPr/>
          <p:nvPr/>
        </p:nvCxnSpPr>
        <p:spPr>
          <a:xfrm>
            <a:off x="323528" y="980728"/>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251520" y="548680"/>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◆マトリクスウィンドウ専用コールアウトでのエラー処理</a:t>
            </a:r>
            <a:endParaRPr lang="en-US" altLang="ja-JP" sz="1600" dirty="0">
              <a:solidFill>
                <a:schemeClr val="tx1"/>
              </a:solidFill>
            </a:endParaRPr>
          </a:p>
        </p:txBody>
      </p:sp>
      <p:sp>
        <p:nvSpPr>
          <p:cNvPr id="6" name="コンテンツ プレースホルダー 2"/>
          <p:cNvSpPr txBox="1">
            <a:spLocks/>
          </p:cNvSpPr>
          <p:nvPr/>
        </p:nvSpPr>
        <p:spPr>
          <a:xfrm>
            <a:off x="322137" y="980728"/>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　マトリクスウィンドウ専用コールアウト内での処理でエラー等のメッセージを画面に表示したい場合は、戻り値として画面に表示させたいメッセージを</a:t>
            </a:r>
            <a:r>
              <a:rPr lang="en-US" altLang="ja-JP" sz="1400" dirty="0" smtClean="0">
                <a:solidFill>
                  <a:schemeClr val="tx1"/>
                </a:solidFill>
              </a:rPr>
              <a:t>String</a:t>
            </a:r>
            <a:r>
              <a:rPr lang="ja-JP" altLang="en-US" sz="1400" dirty="0" smtClean="0">
                <a:solidFill>
                  <a:schemeClr val="tx1"/>
                </a:solidFill>
              </a:rPr>
              <a:t>型で返して下さい。</a:t>
            </a:r>
            <a:endParaRPr lang="en-US" altLang="ja-JP" sz="1400" dirty="0">
              <a:solidFill>
                <a:schemeClr val="tx1"/>
              </a:solidFill>
            </a:endParaRPr>
          </a:p>
        </p:txBody>
      </p:sp>
      <p:pic>
        <p:nvPicPr>
          <p:cNvPr id="7" name="図 6"/>
          <p:cNvPicPr>
            <a:picLocks noChangeAspect="1"/>
          </p:cNvPicPr>
          <p:nvPr/>
        </p:nvPicPr>
        <p:blipFill>
          <a:blip r:embed="rId2"/>
          <a:stretch>
            <a:fillRect/>
          </a:stretch>
        </p:blipFill>
        <p:spPr>
          <a:xfrm>
            <a:off x="1619672" y="1700808"/>
            <a:ext cx="5203287" cy="3024336"/>
          </a:xfrm>
          <a:prstGeom prst="rect">
            <a:avLst/>
          </a:prstGeom>
          <a:ln>
            <a:solidFill>
              <a:schemeClr val="accent1"/>
            </a:solidFill>
          </a:ln>
        </p:spPr>
      </p:pic>
      <p:cxnSp>
        <p:nvCxnSpPr>
          <p:cNvPr id="8" name="直線コネクタ 7"/>
          <p:cNvCxnSpPr/>
          <p:nvPr/>
        </p:nvCxnSpPr>
        <p:spPr>
          <a:xfrm>
            <a:off x="323528" y="5517232"/>
            <a:ext cx="856799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5085184"/>
            <a:ext cx="8626408"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◆その他</a:t>
            </a:r>
            <a:endParaRPr lang="en-US" altLang="ja-JP" sz="1600" dirty="0">
              <a:solidFill>
                <a:schemeClr val="tx1"/>
              </a:solidFill>
            </a:endParaRPr>
          </a:p>
        </p:txBody>
      </p:sp>
      <p:sp>
        <p:nvSpPr>
          <p:cNvPr id="10" name="コンテンツ プレースホルダー 2"/>
          <p:cNvSpPr txBox="1">
            <a:spLocks/>
          </p:cNvSpPr>
          <p:nvPr/>
        </p:nvSpPr>
        <p:spPr>
          <a:xfrm>
            <a:off x="322137" y="551723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マトリクスウィンドウ専用コールアウトの実装例として、</a:t>
            </a:r>
            <a:r>
              <a:rPr lang="en-US" altLang="ja-JP" sz="1400" dirty="0" err="1" smtClean="0">
                <a:solidFill>
                  <a:schemeClr val="tx1"/>
                </a:solidFill>
              </a:rPr>
              <a:t>jpiere.plugin.matrixwindow.callout</a:t>
            </a:r>
            <a:r>
              <a:rPr lang="en-US" altLang="ja-JP" sz="1400" dirty="0">
                <a:solidFill>
                  <a:schemeClr val="tx1"/>
                </a:solidFill>
              </a:rPr>
              <a:t>. </a:t>
            </a:r>
            <a:r>
              <a:rPr lang="en-US" altLang="ja-JP" sz="1400" dirty="0" err="1" smtClean="0">
                <a:solidFill>
                  <a:schemeClr val="tx1"/>
                </a:solidFill>
              </a:rPr>
              <a:t>MatrixWindowSampleCallout</a:t>
            </a:r>
            <a:r>
              <a:rPr lang="ja-JP" altLang="en-US" sz="1400" dirty="0" smtClean="0">
                <a:solidFill>
                  <a:schemeClr val="tx1"/>
                </a:solidFill>
              </a:rPr>
              <a:t>クラスを用意しています。</a:t>
            </a:r>
            <a:endParaRPr lang="en-US" altLang="ja-JP" sz="1400" dirty="0">
              <a:solidFill>
                <a:schemeClr val="tx1"/>
              </a:solidFill>
            </a:endParaRPr>
          </a:p>
        </p:txBody>
      </p:sp>
    </p:spTree>
    <p:extLst>
      <p:ext uri="{BB962C8B-B14F-4D97-AF65-F5344CB8AC3E}">
        <p14:creationId xmlns:p14="http://schemas.microsoft.com/office/powerpoint/2010/main" val="3268631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p>
          <a:p>
            <a:pPr marL="171450" indent="-171450" algn="just">
              <a:buFont typeface="Arial" panose="020B0604020202020204" pitchFamily="34" charset="0"/>
              <a:buChar char="•"/>
            </a:pPr>
            <a:r>
              <a:rPr lang="en-US" altLang="ja-JP" sz="1200" dirty="0" smtClean="0">
                <a:solidFill>
                  <a:schemeClr val="tx1"/>
                </a:solidFill>
              </a:rPr>
              <a:t>Value of  fields in this area is used as a condition of the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2504418"/>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en-US" altLang="ja-JP" sz="1200" dirty="0" smtClean="0">
                <a:solidFill>
                  <a:schemeClr val="tx1"/>
                </a:solidFill>
              </a:rPr>
              <a:t>Start process. Process is need to set at “Toolbar Button” tab of “Window, Tab Field” window</a:t>
            </a:r>
            <a:endParaRPr kumimoji="1" lang="en-US" altLang="ja-JP" sz="1200" dirty="0" smtClean="0">
              <a:solidFill>
                <a:schemeClr val="tx1"/>
              </a:solidFill>
            </a:endParaRPr>
          </a:p>
        </p:txBody>
      </p:sp>
      <p:sp>
        <p:nvSpPr>
          <p:cNvPr id="75" name="強調線吹き出し 1 (枠付き) 74"/>
          <p:cNvSpPr/>
          <p:nvPr/>
        </p:nvSpPr>
        <p:spPr>
          <a:xfrm>
            <a:off x="6156176" y="5021671"/>
            <a:ext cx="2880320" cy="107162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Matrix </a:t>
            </a:r>
            <a:r>
              <a:rPr lang="en-US" altLang="ja-JP" sz="1600" dirty="0">
                <a:solidFill>
                  <a:schemeClr val="tx1"/>
                </a:solidFill>
              </a:rPr>
              <a:t>Window can create by parameter setting only</a:t>
            </a:r>
            <a:r>
              <a:rPr lang="en-US" altLang="ja-JP"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556793"/>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To create Matrix Window, you need to preparations is advance.</a:t>
            </a:r>
          </a:p>
        </p:txBody>
      </p:sp>
      <p:sp>
        <p:nvSpPr>
          <p:cNvPr id="27" name="角丸四角形 26"/>
          <p:cNvSpPr/>
          <p:nvPr/>
        </p:nvSpPr>
        <p:spPr bwMode="auto">
          <a:xfrm>
            <a:off x="251520" y="980728"/>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Preparations in advance</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025762"/>
            <a:ext cx="433195" cy="479334"/>
          </a:xfrm>
          <a:prstGeom prst="rect">
            <a:avLst/>
          </a:prstGeom>
        </p:spPr>
      </p:pic>
      <p:sp>
        <p:nvSpPr>
          <p:cNvPr id="30" name="コンテンツ プレースホルダー 2"/>
          <p:cNvSpPr txBox="1">
            <a:spLocks/>
          </p:cNvSpPr>
          <p:nvPr/>
        </p:nvSpPr>
        <p:spPr>
          <a:xfrm>
            <a:off x="251520" y="2420888"/>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smtClean="0">
                <a:solidFill>
                  <a:schemeClr val="tx1"/>
                </a:solidFill>
              </a:rPr>
              <a:t>You must create normal window in advance. Matrix window is need the window setting.</a:t>
            </a:r>
          </a:p>
          <a:p>
            <a:pPr marL="285750" indent="-285750">
              <a:buFont typeface="Arial" panose="020B0604020202020204" pitchFamily="34" charset="0"/>
              <a:buChar char="•"/>
            </a:pPr>
            <a:r>
              <a:rPr lang="en-US" altLang="ja-JP" sz="1400" dirty="0" smtClean="0">
                <a:solidFill>
                  <a:schemeClr val="tx1"/>
                </a:solidFill>
              </a:rPr>
              <a:t>Table </a:t>
            </a:r>
            <a:r>
              <a:rPr lang="en-US" altLang="ja-JP" sz="1400" dirty="0">
                <a:solidFill>
                  <a:schemeClr val="tx1"/>
                </a:solidFill>
              </a:rPr>
              <a:t>that is setting a tab must have </a:t>
            </a:r>
            <a:r>
              <a:rPr lang="en-US" altLang="ja-JP" sz="1400" dirty="0" smtClean="0">
                <a:solidFill>
                  <a:schemeClr val="tx1"/>
                </a:solidFill>
              </a:rPr>
              <a:t>“Table name </a:t>
            </a:r>
            <a:r>
              <a:rPr lang="en-US" altLang="ja-JP" sz="1400" dirty="0">
                <a:solidFill>
                  <a:schemeClr val="tx1"/>
                </a:solidFill>
              </a:rPr>
              <a:t>+ </a:t>
            </a:r>
            <a:r>
              <a:rPr lang="en-US" altLang="ja-JP" sz="1400" dirty="0" smtClean="0">
                <a:solidFill>
                  <a:schemeClr val="tx1"/>
                </a:solidFill>
              </a:rPr>
              <a:t>_ID" Column. And </a:t>
            </a:r>
            <a:r>
              <a:rPr lang="en-US" altLang="ja-JP" sz="1400" dirty="0">
                <a:solidFill>
                  <a:schemeClr val="tx1"/>
                </a:solidFill>
              </a:rPr>
              <a:t>the reference(Display Type) of the column need to "ID"</a:t>
            </a:r>
          </a:p>
        </p:txBody>
      </p:sp>
      <p:sp>
        <p:nvSpPr>
          <p:cNvPr id="31" name="正方形/長方形 30"/>
          <p:cNvSpPr/>
          <p:nvPr/>
        </p:nvSpPr>
        <p:spPr>
          <a:xfrm>
            <a:off x="251520" y="2060847"/>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Create the Window</a:t>
            </a: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solidFill>
                  <a:schemeClr val="tx2">
                    <a:lumMod val="75000"/>
                  </a:schemeClr>
                </a:solidFill>
              </a:rPr>
              <a:t>Configurations</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Appropriate unique constraint</a:t>
            </a:r>
          </a:p>
        </p:txBody>
      </p:sp>
      <p:sp>
        <p:nvSpPr>
          <p:cNvPr id="5" name="コンテンツ プレースホルダー 2"/>
          <p:cNvSpPr txBox="1">
            <a:spLocks/>
          </p:cNvSpPr>
          <p:nvPr/>
        </p:nvSpPr>
        <p:spPr>
          <a:xfrm>
            <a:off x="251520" y="908680"/>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en-US" altLang="ja-JP" sz="1400" dirty="0">
                <a:solidFill>
                  <a:schemeClr val="tx1"/>
                </a:solidFill>
              </a:rPr>
              <a:t>Appropriate unique constraint is necessary</a:t>
            </a:r>
            <a:r>
              <a:rPr lang="en-US" altLang="ja-JP" sz="1400" dirty="0" smtClean="0">
                <a:solidFill>
                  <a:schemeClr val="tx1"/>
                </a:solidFill>
              </a:rPr>
              <a:t>.</a:t>
            </a:r>
            <a:r>
              <a:rPr lang="ja-JP" altLang="en-US" sz="1400" dirty="0">
                <a:solidFill>
                  <a:schemeClr val="tx1"/>
                </a:solidFill>
              </a:rPr>
              <a:t> </a:t>
            </a:r>
            <a:endParaRPr lang="en-US" altLang="ja-JP" sz="1400" dirty="0" smtClean="0">
              <a:solidFill>
                <a:schemeClr val="tx1"/>
              </a:solidFill>
            </a:endParaRPr>
          </a:p>
          <a:p>
            <a:pPr marL="285750" indent="-285750">
              <a:buFont typeface="Arial" panose="020B0604020202020204" pitchFamily="34" charset="0"/>
              <a:buChar char="•"/>
            </a:pPr>
            <a:r>
              <a:rPr lang="en-US" altLang="ja-JP" sz="1400" dirty="0" smtClean="0">
                <a:solidFill>
                  <a:schemeClr val="tx1"/>
                </a:solidFill>
              </a:rPr>
              <a:t>Best </a:t>
            </a:r>
            <a:r>
              <a:rPr lang="en-US" altLang="ja-JP" sz="1400" dirty="0">
                <a:solidFill>
                  <a:schemeClr val="tx1"/>
                </a:solidFill>
              </a:rPr>
              <a:t>unique constraint is Matrix Column </a:t>
            </a:r>
            <a:r>
              <a:rPr lang="en-US" altLang="ja-JP" sz="1400" dirty="0" smtClean="0">
                <a:solidFill>
                  <a:schemeClr val="tx1"/>
                </a:solidFill>
              </a:rPr>
              <a:t>key and Matrix </a:t>
            </a:r>
            <a:r>
              <a:rPr lang="en-US" altLang="ja-JP" sz="1400" dirty="0">
                <a:solidFill>
                  <a:schemeClr val="tx1"/>
                </a:solidFill>
              </a:rPr>
              <a:t>Row Key</a:t>
            </a:r>
            <a:r>
              <a:rPr lang="en-US" altLang="ja-JP" sz="1400" dirty="0" smtClean="0">
                <a:solidFill>
                  <a:schemeClr val="tx1"/>
                </a:solidFill>
              </a:rPr>
              <a:t>, Mandatory </a:t>
            </a:r>
            <a:r>
              <a:rPr lang="en-US" altLang="ja-JP" sz="1400" dirty="0">
                <a:solidFill>
                  <a:schemeClr val="tx1"/>
                </a:solidFill>
              </a:rPr>
              <a:t>Search Field</a:t>
            </a:r>
            <a:r>
              <a:rPr lang="en-US" altLang="ja-JP" sz="1400" dirty="0" smtClean="0">
                <a:solidFill>
                  <a:schemeClr val="tx1"/>
                </a:solidFill>
              </a:rPr>
              <a:t>.</a:t>
            </a:r>
          </a:p>
          <a:p>
            <a:pPr marL="285750" indent="-285750">
              <a:buFont typeface="Arial" panose="020B0604020202020204" pitchFamily="34" charset="0"/>
              <a:buChar char="•"/>
            </a:pPr>
            <a:r>
              <a:rPr lang="en-US" altLang="ja-JP" sz="1400" dirty="0">
                <a:solidFill>
                  <a:schemeClr val="tx1"/>
                </a:solidFill>
              </a:rPr>
              <a:t>Please create unique index at table index tab of Table &amp; Column window.</a:t>
            </a:r>
            <a:endParaRPr lang="en-US" altLang="ja-JP" sz="1400" dirty="0" smtClean="0">
              <a:solidFill>
                <a:schemeClr val="tx1"/>
              </a:solidFill>
            </a:endParaRPr>
          </a:p>
        </p:txBody>
      </p:sp>
    </p:spTree>
    <p:extLst>
      <p:ext uri="{BB962C8B-B14F-4D97-AF65-F5344CB8AC3E}">
        <p14:creationId xmlns:p14="http://schemas.microsoft.com/office/powerpoint/2010/main" val="409434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コンテンツ プレースホルダー 2"/>
          <p:cNvSpPr txBox="1">
            <a:spLocks/>
          </p:cNvSpPr>
          <p:nvPr/>
        </p:nvSpPr>
        <p:spPr>
          <a:xfrm>
            <a:off x="251520" y="476672"/>
            <a:ext cx="8642351"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Unique constraint(Index) must create from Table Index tab of Table and Column Window. Configurations of Matrix Window </a:t>
            </a:r>
            <a:r>
              <a:rPr lang="en-US" altLang="ja-JP" sz="1600" dirty="0">
                <a:solidFill>
                  <a:schemeClr val="tx1"/>
                </a:solidFill>
              </a:rPr>
              <a:t>check </a:t>
            </a:r>
            <a:r>
              <a:rPr lang="en-US" altLang="ja-JP" sz="1600" dirty="0" smtClean="0">
                <a:solidFill>
                  <a:schemeClr val="tx1"/>
                </a:solidFill>
              </a:rPr>
              <a:t>unique </a:t>
            </a:r>
            <a:r>
              <a:rPr lang="en-US" altLang="ja-JP" sz="1600" dirty="0">
                <a:solidFill>
                  <a:schemeClr val="tx1"/>
                </a:solidFill>
              </a:rPr>
              <a:t>constraint(Index)</a:t>
            </a:r>
            <a:r>
              <a:rPr lang="ja-JP" altLang="en-US" sz="1600" dirty="0" smtClean="0">
                <a:solidFill>
                  <a:schemeClr val="tx1"/>
                </a:solidFill>
              </a:rPr>
              <a:t> </a:t>
            </a:r>
            <a:r>
              <a:rPr lang="en-US" altLang="ja-JP" sz="1600" dirty="0" smtClean="0">
                <a:solidFill>
                  <a:schemeClr val="tx1"/>
                </a:solidFill>
              </a:rPr>
              <a:t>From this data</a:t>
            </a:r>
            <a:r>
              <a:rPr lang="en-US" altLang="ja-JP" sz="1600" dirty="0">
                <a:solidFill>
                  <a:schemeClr val="tx1"/>
                </a:solidFill>
              </a:rPr>
              <a:t>. However, this check is a minimum check and does not guarantee whether it is appropriate.</a:t>
            </a:r>
          </a:p>
        </p:txBody>
      </p:sp>
      <p:pic>
        <p:nvPicPr>
          <p:cNvPr id="3" name="図 2"/>
          <p:cNvPicPr>
            <a:picLocks noChangeAspect="1"/>
          </p:cNvPicPr>
          <p:nvPr/>
        </p:nvPicPr>
        <p:blipFill>
          <a:blip r:embed="rId2"/>
          <a:stretch>
            <a:fillRect/>
          </a:stretch>
        </p:blipFill>
        <p:spPr>
          <a:xfrm>
            <a:off x="1331640" y="1772816"/>
            <a:ext cx="6571456" cy="4642558"/>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defRPr/>
            </a:pPr>
            <a:r>
              <a:rPr lang="en-US" altLang="ja-JP" dirty="0">
                <a:solidFill>
                  <a:schemeClr val="tx2">
                    <a:lumMod val="75000"/>
                  </a:schemeClr>
                </a:solidFill>
              </a:rPr>
              <a:t>Configurations</a:t>
            </a:r>
            <a:endParaRPr lang="ja-JP" altLang="en-US" dirty="0">
              <a:solidFill>
                <a:schemeClr val="tx2">
                  <a:lumMod val="75000"/>
                </a:schemeClr>
              </a:solidFill>
            </a:endParaRPr>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Pack in 2Pack.zip under META-INF folder(</a:t>
            </a:r>
            <a:r>
              <a:rPr lang="en-US" altLang="ja-JP" sz="1600" b="1"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Derectory</a:t>
            </a:r>
            <a:r>
              <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2Pack restore </a:t>
            </a:r>
            <a:r>
              <a:rPr lang="en-US" altLang="ja-JP" sz="1600" dirty="0" smtClean="0">
                <a:solidFill>
                  <a:schemeClr val="tx1"/>
                </a:solidFill>
              </a:rPr>
              <a:t>“Matrix </a:t>
            </a:r>
            <a:r>
              <a:rPr lang="en-US" altLang="ja-JP" sz="1600" dirty="0">
                <a:solidFill>
                  <a:schemeClr val="tx1"/>
                </a:solidFill>
              </a:rPr>
              <a:t>Window </a:t>
            </a:r>
            <a:r>
              <a:rPr lang="en-US" altLang="ja-JP" sz="1600" dirty="0" smtClean="0">
                <a:solidFill>
                  <a:schemeClr val="tx1"/>
                </a:solidFill>
              </a:rPr>
              <a:t>Configuration” </a:t>
            </a:r>
            <a:r>
              <a:rPr lang="en-US" altLang="ja-JP" sz="1600" dirty="0">
                <a:solidFill>
                  <a:schemeClr val="tx1"/>
                </a:solidFill>
              </a:rPr>
              <a:t>Menu and </a:t>
            </a:r>
            <a:r>
              <a:rPr lang="en-US" altLang="ja-JP" sz="1600" dirty="0" smtClean="0">
                <a:solidFill>
                  <a:schemeClr val="tx1"/>
                </a:solidFill>
              </a:rPr>
              <a:t>window,</a:t>
            </a:r>
            <a:r>
              <a:rPr lang="ja-JP" altLang="en-US" sz="1600" dirty="0">
                <a:solidFill>
                  <a:schemeClr val="tx1"/>
                </a:solidFill>
              </a:rPr>
              <a:t> </a:t>
            </a:r>
            <a:r>
              <a:rPr lang="en-US" altLang="ja-JP" sz="1600" dirty="0" smtClean="0">
                <a:solidFill>
                  <a:schemeClr val="tx1"/>
                </a:solidFill>
              </a:rPr>
              <a:t>table </a:t>
            </a:r>
            <a:r>
              <a:rPr lang="en-US" altLang="ja-JP" sz="1600" dirty="0">
                <a:solidFill>
                  <a:schemeClr val="tx1"/>
                </a:solidFill>
              </a:rPr>
              <a:t>and so on.</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23214</TotalTime>
  <Words>2805</Words>
  <Application>Microsoft Office PowerPoint</Application>
  <PresentationFormat>画面に合わせる (4:3)</PresentationFormat>
  <Paragraphs>731</Paragraphs>
  <Slides>28</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28</vt:i4>
      </vt:variant>
    </vt:vector>
  </HeadingPairs>
  <TitlesOfParts>
    <vt:vector size="37"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Configurations</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【概要設計】マトリクスウィンドウ</vt:lpstr>
      <vt:lpstr>【概要設計】マトリクスウィンドウ</vt:lpstr>
      <vt:lpstr>【概要設計】マトリクスウィンドウ</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3320</cp:revision>
  <cp:lastPrinted>2013-06-11T01:49:54Z</cp:lastPrinted>
  <dcterms:created xsi:type="dcterms:W3CDTF">2008-04-08T09:41:37Z</dcterms:created>
  <dcterms:modified xsi:type="dcterms:W3CDTF">2015-09-25T12:51:27Z</dcterms:modified>
</cp:coreProperties>
</file>