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4188" r:id="rId1"/>
  </p:sldMasterIdLst>
  <p:notesMasterIdLst>
    <p:notesMasterId r:id="rId23"/>
  </p:notesMasterIdLst>
  <p:handoutMasterIdLst>
    <p:handoutMasterId r:id="rId24"/>
  </p:handoutMasterIdLst>
  <p:sldIdLst>
    <p:sldId id="256" r:id="rId2"/>
    <p:sldId id="1185" r:id="rId3"/>
    <p:sldId id="1212" r:id="rId4"/>
    <p:sldId id="1220" r:id="rId5"/>
    <p:sldId id="1225" r:id="rId6"/>
    <p:sldId id="1221" r:id="rId7"/>
    <p:sldId id="1223" r:id="rId8"/>
    <p:sldId id="1224" r:id="rId9"/>
    <p:sldId id="1202" r:id="rId10"/>
    <p:sldId id="1211" r:id="rId11"/>
    <p:sldId id="1213" r:id="rId12"/>
    <p:sldId id="1215" r:id="rId13"/>
    <p:sldId id="1214" r:id="rId14"/>
    <p:sldId id="1208" r:id="rId15"/>
    <p:sldId id="1217" r:id="rId16"/>
    <p:sldId id="1207" r:id="rId17"/>
    <p:sldId id="1218" r:id="rId18"/>
    <p:sldId id="1216" r:id="rId19"/>
    <p:sldId id="1219" r:id="rId20"/>
    <p:sldId id="1222" r:id="rId21"/>
    <p:sldId id="1177" r:id="rId22"/>
  </p:sldIdLst>
  <p:sldSz cx="9144000" cy="6858000" type="screen4x3"/>
  <p:notesSz cx="6742113" cy="9872663"/>
  <p:defaultTextStyle>
    <a:defPPr>
      <a:defRPr lang="ja-JP"/>
    </a:defPPr>
    <a:lvl1pPr algn="ctr" rtl="0" fontAlgn="base">
      <a:spcBef>
        <a:spcPct val="0"/>
      </a:spcBef>
      <a:spcAft>
        <a:spcPct val="0"/>
      </a:spcAft>
      <a:defRPr kumimoji="1" sz="2400" kern="1200">
        <a:solidFill>
          <a:schemeClr val="tx1"/>
        </a:solidFill>
        <a:latin typeface="Arial" pitchFamily="34" charset="0"/>
        <a:ea typeface="ＭＳ Ｐゴシック" pitchFamily="50" charset="-128"/>
        <a:cs typeface="+mn-cs"/>
      </a:defRPr>
    </a:lvl1pPr>
    <a:lvl2pPr marL="457200" algn="ctr" rtl="0" fontAlgn="base">
      <a:spcBef>
        <a:spcPct val="0"/>
      </a:spcBef>
      <a:spcAft>
        <a:spcPct val="0"/>
      </a:spcAft>
      <a:defRPr kumimoji="1" sz="2400" kern="1200">
        <a:solidFill>
          <a:schemeClr val="tx1"/>
        </a:solidFill>
        <a:latin typeface="Arial" pitchFamily="34" charset="0"/>
        <a:ea typeface="ＭＳ Ｐゴシック" pitchFamily="50" charset="-128"/>
        <a:cs typeface="+mn-cs"/>
      </a:defRPr>
    </a:lvl2pPr>
    <a:lvl3pPr marL="914400" algn="ctr" rtl="0" fontAlgn="base">
      <a:spcBef>
        <a:spcPct val="0"/>
      </a:spcBef>
      <a:spcAft>
        <a:spcPct val="0"/>
      </a:spcAft>
      <a:defRPr kumimoji="1" sz="2400" kern="1200">
        <a:solidFill>
          <a:schemeClr val="tx1"/>
        </a:solidFill>
        <a:latin typeface="Arial" pitchFamily="34" charset="0"/>
        <a:ea typeface="ＭＳ Ｐゴシック" pitchFamily="50" charset="-128"/>
        <a:cs typeface="+mn-cs"/>
      </a:defRPr>
    </a:lvl3pPr>
    <a:lvl4pPr marL="1371600" algn="ctr" rtl="0" fontAlgn="base">
      <a:spcBef>
        <a:spcPct val="0"/>
      </a:spcBef>
      <a:spcAft>
        <a:spcPct val="0"/>
      </a:spcAft>
      <a:defRPr kumimoji="1" sz="2400" kern="1200">
        <a:solidFill>
          <a:schemeClr val="tx1"/>
        </a:solidFill>
        <a:latin typeface="Arial" pitchFamily="34" charset="0"/>
        <a:ea typeface="ＭＳ Ｐゴシック" pitchFamily="50" charset="-128"/>
        <a:cs typeface="+mn-cs"/>
      </a:defRPr>
    </a:lvl4pPr>
    <a:lvl5pPr marL="1828800" algn="ctr" rtl="0" fontAlgn="base">
      <a:spcBef>
        <a:spcPct val="0"/>
      </a:spcBef>
      <a:spcAft>
        <a:spcPct val="0"/>
      </a:spcAft>
      <a:defRPr kumimoji="1" sz="2400" kern="1200">
        <a:solidFill>
          <a:schemeClr val="tx1"/>
        </a:solidFill>
        <a:latin typeface="Arial" pitchFamily="34" charset="0"/>
        <a:ea typeface="ＭＳ Ｐゴシック" pitchFamily="50" charset="-128"/>
        <a:cs typeface="+mn-cs"/>
      </a:defRPr>
    </a:lvl5pPr>
    <a:lvl6pPr marL="2286000" algn="l" defTabSz="914400" rtl="0" eaLnBrk="1" latinLnBrk="0" hangingPunct="1">
      <a:defRPr kumimoji="1" sz="2400" kern="1200">
        <a:solidFill>
          <a:schemeClr val="tx1"/>
        </a:solidFill>
        <a:latin typeface="Arial" pitchFamily="34" charset="0"/>
        <a:ea typeface="ＭＳ Ｐゴシック" pitchFamily="50" charset="-128"/>
        <a:cs typeface="+mn-cs"/>
      </a:defRPr>
    </a:lvl6pPr>
    <a:lvl7pPr marL="2743200" algn="l" defTabSz="914400" rtl="0" eaLnBrk="1" latinLnBrk="0" hangingPunct="1">
      <a:defRPr kumimoji="1" sz="2400" kern="1200">
        <a:solidFill>
          <a:schemeClr val="tx1"/>
        </a:solidFill>
        <a:latin typeface="Arial" pitchFamily="34" charset="0"/>
        <a:ea typeface="ＭＳ Ｐゴシック" pitchFamily="50" charset="-128"/>
        <a:cs typeface="+mn-cs"/>
      </a:defRPr>
    </a:lvl7pPr>
    <a:lvl8pPr marL="3200400" algn="l" defTabSz="914400" rtl="0" eaLnBrk="1" latinLnBrk="0" hangingPunct="1">
      <a:defRPr kumimoji="1" sz="2400" kern="1200">
        <a:solidFill>
          <a:schemeClr val="tx1"/>
        </a:solidFill>
        <a:latin typeface="Arial" pitchFamily="34" charset="0"/>
        <a:ea typeface="ＭＳ Ｐゴシック" pitchFamily="50" charset="-128"/>
        <a:cs typeface="+mn-cs"/>
      </a:defRPr>
    </a:lvl8pPr>
    <a:lvl9pPr marL="3657600" algn="l" defTabSz="914400" rtl="0" eaLnBrk="1" latinLnBrk="0" hangingPunct="1">
      <a:defRPr kumimoji="1" sz="2400" kern="1200">
        <a:solidFill>
          <a:schemeClr val="tx1"/>
        </a:solidFill>
        <a:latin typeface="Arial" pitchFamily="34" charset="0"/>
        <a:ea typeface="ＭＳ Ｐゴシック" pitchFamily="50" charset="-128"/>
        <a:cs typeface="+mn-cs"/>
      </a:defRPr>
    </a:lvl9pPr>
  </p:defaultTextStyle>
  <p:extLst>
    <p:ext uri="{EFAFB233-063F-42B5-8137-9DF3F51BA10A}">
      <p15:sldGuideLst xmlns:p15="http://schemas.microsoft.com/office/powerpoint/2012/main">
        <p15:guide id="1" orient="horz" pos="1071" userDrawn="1">
          <p15:clr>
            <a:srgbClr val="A4A3A4"/>
          </p15:clr>
        </p15:guide>
        <p15:guide id="2" orient="horz" pos="346">
          <p15:clr>
            <a:srgbClr val="A4A3A4"/>
          </p15:clr>
        </p15:guide>
        <p15:guide id="3" pos="2880">
          <p15:clr>
            <a:srgbClr val="A4A3A4"/>
          </p15:clr>
        </p15:guide>
        <p15:guide id="4" pos="249">
          <p15:clr>
            <a:srgbClr val="A4A3A4"/>
          </p15:clr>
        </p15:guide>
        <p15:guide id="5" pos="5602">
          <p15:clr>
            <a:srgbClr val="A4A3A4"/>
          </p15:clr>
        </p15:guide>
        <p15:guide id="6" pos="5465">
          <p15:clr>
            <a:srgbClr val="A4A3A4"/>
          </p15:clr>
        </p15:guide>
        <p15:guide id="7" pos="158">
          <p15:clr>
            <a:srgbClr val="A4A3A4"/>
          </p15:clr>
        </p15:guide>
      </p15:sldGuideLst>
    </p:ext>
    <p:ext uri="{2D200454-40CA-4A62-9FC3-DE9A4176ACB9}">
      <p15:notesGuideLst xmlns:p15="http://schemas.microsoft.com/office/powerpoint/2012/main">
        <p15:guide id="1" orient="horz" pos="3109">
          <p15:clr>
            <a:srgbClr val="A4A3A4"/>
          </p15:clr>
        </p15:guide>
        <p15:guide id="2" pos="212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2FA8FF"/>
    <a:srgbClr val="EEF7F8"/>
    <a:srgbClr val="FFFF99"/>
    <a:srgbClr val="F4D6AA"/>
    <a:srgbClr val="FF3300"/>
    <a:srgbClr val="FF6600"/>
    <a:srgbClr val="EAEAEA"/>
    <a:srgbClr val="C0C0C0"/>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809" autoAdjust="0"/>
    <p:restoredTop sz="94690" autoAdjust="0"/>
  </p:normalViewPr>
  <p:slideViewPr>
    <p:cSldViewPr showGuides="1">
      <p:cViewPr varScale="1">
        <p:scale>
          <a:sx n="76" d="100"/>
          <a:sy n="76" d="100"/>
        </p:scale>
        <p:origin x="822" y="39"/>
      </p:cViewPr>
      <p:guideLst>
        <p:guide orient="horz" pos="1071"/>
        <p:guide orient="horz" pos="346"/>
        <p:guide pos="2880"/>
        <p:guide pos="249"/>
        <p:guide pos="5602"/>
        <p:guide pos="5465"/>
        <p:guide pos="15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showGuides="1">
      <p:cViewPr varScale="1">
        <p:scale>
          <a:sx n="51" d="100"/>
          <a:sy n="51" d="100"/>
        </p:scale>
        <p:origin x="-1908" y="-108"/>
      </p:cViewPr>
      <p:guideLst>
        <p:guide orient="horz" pos="3109"/>
        <p:guide pos="2123"/>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2922588" cy="493713"/>
          </a:xfrm>
          <a:prstGeom prst="rect">
            <a:avLst/>
          </a:prstGeom>
          <a:noFill/>
          <a:ln w="9525">
            <a:noFill/>
            <a:miter lim="800000"/>
            <a:headEnd/>
            <a:tailEnd/>
          </a:ln>
          <a:effectLst/>
        </p:spPr>
        <p:txBody>
          <a:bodyPr vert="horz" wrap="square" lIns="91484" tIns="45743" rIns="91484" bIns="45743" numCol="1" anchor="t" anchorCtr="0" compatLnSpc="1">
            <a:prstTxWarp prst="textNoShape">
              <a:avLst/>
            </a:prstTxWarp>
          </a:bodyPr>
          <a:lstStyle>
            <a:lvl1pPr algn="l">
              <a:defRPr sz="1200"/>
            </a:lvl1pPr>
          </a:lstStyle>
          <a:p>
            <a:pPr>
              <a:defRPr/>
            </a:pPr>
            <a:endParaRPr lang="en-US" altLang="ja-JP"/>
          </a:p>
        </p:txBody>
      </p:sp>
      <p:sp>
        <p:nvSpPr>
          <p:cNvPr id="115715" name="Rectangle 3"/>
          <p:cNvSpPr>
            <a:spLocks noGrp="1" noChangeArrowheads="1"/>
          </p:cNvSpPr>
          <p:nvPr>
            <p:ph type="dt" sz="quarter" idx="1"/>
          </p:nvPr>
        </p:nvSpPr>
        <p:spPr bwMode="auto">
          <a:xfrm>
            <a:off x="3817938" y="0"/>
            <a:ext cx="2922587" cy="493713"/>
          </a:xfrm>
          <a:prstGeom prst="rect">
            <a:avLst/>
          </a:prstGeom>
          <a:noFill/>
          <a:ln w="9525">
            <a:noFill/>
            <a:miter lim="800000"/>
            <a:headEnd/>
            <a:tailEnd/>
          </a:ln>
          <a:effectLst/>
        </p:spPr>
        <p:txBody>
          <a:bodyPr vert="horz" wrap="square" lIns="91484" tIns="45743" rIns="91484" bIns="45743" numCol="1" anchor="t" anchorCtr="0" compatLnSpc="1">
            <a:prstTxWarp prst="textNoShape">
              <a:avLst/>
            </a:prstTxWarp>
          </a:bodyPr>
          <a:lstStyle>
            <a:lvl1pPr algn="r">
              <a:defRPr sz="1200"/>
            </a:lvl1pPr>
          </a:lstStyle>
          <a:p>
            <a:pPr>
              <a:defRPr/>
            </a:pPr>
            <a:endParaRPr lang="en-US" altLang="ja-JP"/>
          </a:p>
        </p:txBody>
      </p:sp>
      <p:sp>
        <p:nvSpPr>
          <p:cNvPr id="115716" name="Rectangle 4"/>
          <p:cNvSpPr>
            <a:spLocks noGrp="1" noChangeArrowheads="1"/>
          </p:cNvSpPr>
          <p:nvPr>
            <p:ph type="ftr" sz="quarter" idx="2"/>
          </p:nvPr>
        </p:nvSpPr>
        <p:spPr bwMode="auto">
          <a:xfrm>
            <a:off x="0" y="9377363"/>
            <a:ext cx="2922588" cy="493712"/>
          </a:xfrm>
          <a:prstGeom prst="rect">
            <a:avLst/>
          </a:prstGeom>
          <a:noFill/>
          <a:ln w="9525">
            <a:noFill/>
            <a:miter lim="800000"/>
            <a:headEnd/>
            <a:tailEnd/>
          </a:ln>
          <a:effectLst/>
        </p:spPr>
        <p:txBody>
          <a:bodyPr vert="horz" wrap="square" lIns="91484" tIns="45743" rIns="91484" bIns="45743" numCol="1" anchor="b" anchorCtr="0" compatLnSpc="1">
            <a:prstTxWarp prst="textNoShape">
              <a:avLst/>
            </a:prstTxWarp>
          </a:bodyPr>
          <a:lstStyle>
            <a:lvl1pPr algn="l">
              <a:defRPr sz="1200"/>
            </a:lvl1pPr>
          </a:lstStyle>
          <a:p>
            <a:pPr>
              <a:defRPr/>
            </a:pPr>
            <a:endParaRPr lang="en-US" altLang="ja-JP"/>
          </a:p>
        </p:txBody>
      </p:sp>
      <p:sp>
        <p:nvSpPr>
          <p:cNvPr id="115717" name="Rectangle 5"/>
          <p:cNvSpPr>
            <a:spLocks noGrp="1" noChangeArrowheads="1"/>
          </p:cNvSpPr>
          <p:nvPr>
            <p:ph type="sldNum" sz="quarter" idx="3"/>
          </p:nvPr>
        </p:nvSpPr>
        <p:spPr bwMode="auto">
          <a:xfrm>
            <a:off x="3817938" y="9377363"/>
            <a:ext cx="2922587" cy="493712"/>
          </a:xfrm>
          <a:prstGeom prst="rect">
            <a:avLst/>
          </a:prstGeom>
          <a:noFill/>
          <a:ln w="9525">
            <a:noFill/>
            <a:miter lim="800000"/>
            <a:headEnd/>
            <a:tailEnd/>
          </a:ln>
          <a:effectLst/>
        </p:spPr>
        <p:txBody>
          <a:bodyPr vert="horz" wrap="square" lIns="91484" tIns="45743" rIns="91484" bIns="45743" numCol="1" anchor="b" anchorCtr="0" compatLnSpc="1">
            <a:prstTxWarp prst="textNoShape">
              <a:avLst/>
            </a:prstTxWarp>
          </a:bodyPr>
          <a:lstStyle>
            <a:lvl1pPr algn="r">
              <a:defRPr sz="1200"/>
            </a:lvl1pPr>
          </a:lstStyle>
          <a:p>
            <a:pPr>
              <a:defRPr/>
            </a:pPr>
            <a:fld id="{AD5273AA-7BF0-438E-BF24-02F22C3FC56B}" type="slidenum">
              <a:rPr lang="en-US" altLang="ja-JP"/>
              <a:pPr>
                <a:defRPr/>
              </a:pPr>
              <a:t>‹#›</a:t>
            </a:fld>
            <a:endParaRPr lang="en-US" altLang="ja-JP"/>
          </a:p>
        </p:txBody>
      </p:sp>
    </p:spTree>
    <p:extLst>
      <p:ext uri="{BB962C8B-B14F-4D97-AF65-F5344CB8AC3E}">
        <p14:creationId xmlns:p14="http://schemas.microsoft.com/office/powerpoint/2010/main" val="13700154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22588" cy="493713"/>
          </a:xfrm>
          <a:prstGeom prst="rect">
            <a:avLst/>
          </a:prstGeom>
          <a:noFill/>
          <a:ln w="9525">
            <a:noFill/>
            <a:miter lim="800000"/>
            <a:headEnd/>
            <a:tailEnd/>
          </a:ln>
          <a:effectLst/>
        </p:spPr>
        <p:txBody>
          <a:bodyPr vert="horz" wrap="square" lIns="91484" tIns="45743" rIns="91484" bIns="45743" numCol="1" anchor="t" anchorCtr="0" compatLnSpc="1">
            <a:prstTxWarp prst="textNoShape">
              <a:avLst/>
            </a:prstTxWarp>
          </a:bodyPr>
          <a:lstStyle>
            <a:lvl1pPr algn="l">
              <a:defRPr sz="1200"/>
            </a:lvl1pPr>
          </a:lstStyle>
          <a:p>
            <a:pPr>
              <a:defRPr/>
            </a:pPr>
            <a:endParaRPr lang="en-US" altLang="ja-JP"/>
          </a:p>
        </p:txBody>
      </p:sp>
      <p:sp>
        <p:nvSpPr>
          <p:cNvPr id="9219" name="Rectangle 3"/>
          <p:cNvSpPr>
            <a:spLocks noGrp="1" noChangeArrowheads="1"/>
          </p:cNvSpPr>
          <p:nvPr>
            <p:ph type="dt" idx="1"/>
          </p:nvPr>
        </p:nvSpPr>
        <p:spPr bwMode="auto">
          <a:xfrm>
            <a:off x="3819525" y="0"/>
            <a:ext cx="2922588" cy="493713"/>
          </a:xfrm>
          <a:prstGeom prst="rect">
            <a:avLst/>
          </a:prstGeom>
          <a:noFill/>
          <a:ln w="9525">
            <a:noFill/>
            <a:miter lim="800000"/>
            <a:headEnd/>
            <a:tailEnd/>
          </a:ln>
          <a:effectLst/>
        </p:spPr>
        <p:txBody>
          <a:bodyPr vert="horz" wrap="square" lIns="91484" tIns="45743" rIns="91484" bIns="45743" numCol="1" anchor="t" anchorCtr="0" compatLnSpc="1">
            <a:prstTxWarp prst="textNoShape">
              <a:avLst/>
            </a:prstTxWarp>
          </a:bodyPr>
          <a:lstStyle>
            <a:lvl1pPr algn="r">
              <a:defRPr sz="1200"/>
            </a:lvl1pPr>
          </a:lstStyle>
          <a:p>
            <a:pPr>
              <a:defRPr/>
            </a:pPr>
            <a:endParaRPr lang="en-US" altLang="ja-JP"/>
          </a:p>
        </p:txBody>
      </p:sp>
      <p:sp>
        <p:nvSpPr>
          <p:cNvPr id="30724" name="Rectangle 4"/>
          <p:cNvSpPr>
            <a:spLocks noGrp="1" noRot="1" noChangeAspect="1" noChangeArrowheads="1" noTextEdit="1"/>
          </p:cNvSpPr>
          <p:nvPr>
            <p:ph type="sldImg" idx="2"/>
          </p:nvPr>
        </p:nvSpPr>
        <p:spPr bwMode="auto">
          <a:xfrm>
            <a:off x="903288" y="739775"/>
            <a:ext cx="4937125" cy="37036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900113" y="4689475"/>
            <a:ext cx="4941887" cy="4443413"/>
          </a:xfrm>
          <a:prstGeom prst="rect">
            <a:avLst/>
          </a:prstGeom>
          <a:noFill/>
          <a:ln w="9525">
            <a:noFill/>
            <a:miter lim="800000"/>
            <a:headEnd/>
            <a:tailEnd/>
          </a:ln>
          <a:effectLst/>
        </p:spPr>
        <p:txBody>
          <a:bodyPr vert="horz" wrap="square" lIns="91484" tIns="45743" rIns="91484" bIns="45743" numCol="1" anchor="t" anchorCtr="0" compatLnSpc="1">
            <a:prstTxWarp prst="textNoShape">
              <a:avLst/>
            </a:prstTxWarp>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9222" name="Rectangle 6"/>
          <p:cNvSpPr>
            <a:spLocks noGrp="1" noChangeArrowheads="1"/>
          </p:cNvSpPr>
          <p:nvPr>
            <p:ph type="ftr" sz="quarter" idx="4"/>
          </p:nvPr>
        </p:nvSpPr>
        <p:spPr bwMode="auto">
          <a:xfrm>
            <a:off x="0" y="9378950"/>
            <a:ext cx="2922588" cy="493713"/>
          </a:xfrm>
          <a:prstGeom prst="rect">
            <a:avLst/>
          </a:prstGeom>
          <a:noFill/>
          <a:ln w="9525">
            <a:noFill/>
            <a:miter lim="800000"/>
            <a:headEnd/>
            <a:tailEnd/>
          </a:ln>
          <a:effectLst/>
        </p:spPr>
        <p:txBody>
          <a:bodyPr vert="horz" wrap="square" lIns="91484" tIns="45743" rIns="91484" bIns="45743" numCol="1" anchor="b" anchorCtr="0" compatLnSpc="1">
            <a:prstTxWarp prst="textNoShape">
              <a:avLst/>
            </a:prstTxWarp>
          </a:bodyPr>
          <a:lstStyle>
            <a:lvl1pPr algn="l">
              <a:defRPr sz="1200"/>
            </a:lvl1pPr>
          </a:lstStyle>
          <a:p>
            <a:pPr>
              <a:defRPr/>
            </a:pPr>
            <a:endParaRPr lang="en-US" altLang="ja-JP"/>
          </a:p>
        </p:txBody>
      </p:sp>
      <p:sp>
        <p:nvSpPr>
          <p:cNvPr id="9223" name="Rectangle 7"/>
          <p:cNvSpPr>
            <a:spLocks noGrp="1" noChangeArrowheads="1"/>
          </p:cNvSpPr>
          <p:nvPr>
            <p:ph type="sldNum" sz="quarter" idx="5"/>
          </p:nvPr>
        </p:nvSpPr>
        <p:spPr bwMode="auto">
          <a:xfrm>
            <a:off x="3819525" y="9378950"/>
            <a:ext cx="2922588" cy="493713"/>
          </a:xfrm>
          <a:prstGeom prst="rect">
            <a:avLst/>
          </a:prstGeom>
          <a:noFill/>
          <a:ln w="9525">
            <a:noFill/>
            <a:miter lim="800000"/>
            <a:headEnd/>
            <a:tailEnd/>
          </a:ln>
          <a:effectLst/>
        </p:spPr>
        <p:txBody>
          <a:bodyPr vert="horz" wrap="square" lIns="91484" tIns="45743" rIns="91484" bIns="45743" numCol="1" anchor="b" anchorCtr="0" compatLnSpc="1">
            <a:prstTxWarp prst="textNoShape">
              <a:avLst/>
            </a:prstTxWarp>
          </a:bodyPr>
          <a:lstStyle>
            <a:lvl1pPr algn="r">
              <a:defRPr sz="1200"/>
            </a:lvl1pPr>
          </a:lstStyle>
          <a:p>
            <a:pPr>
              <a:defRPr/>
            </a:pPr>
            <a:fld id="{238A5FC1-8F9F-49F3-A362-417943547631}" type="slidenum">
              <a:rPr lang="en-US" altLang="ja-JP"/>
              <a:pPr>
                <a:defRPr/>
              </a:pPr>
              <a:t>‹#›</a:t>
            </a:fld>
            <a:endParaRPr lang="en-US" altLang="ja-JP"/>
          </a:p>
        </p:txBody>
      </p:sp>
    </p:spTree>
    <p:extLst>
      <p:ext uri="{BB962C8B-B14F-4D97-AF65-F5344CB8AC3E}">
        <p14:creationId xmlns:p14="http://schemas.microsoft.com/office/powerpoint/2010/main" val="32508550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itchFamily="34" charset="0"/>
        <a:ea typeface="ＭＳ Ｐゴシック" pitchFamily="50" charset="-128"/>
        <a:cs typeface="+mn-cs"/>
      </a:defRPr>
    </a:lvl1pPr>
    <a:lvl2pPr marL="457200" algn="l" rtl="0" eaLnBrk="0" fontAlgn="base" hangingPunct="0">
      <a:spcBef>
        <a:spcPct val="30000"/>
      </a:spcBef>
      <a:spcAft>
        <a:spcPct val="0"/>
      </a:spcAft>
      <a:defRPr kumimoji="1" sz="1200" kern="1200">
        <a:solidFill>
          <a:schemeClr val="tx1"/>
        </a:solidFill>
        <a:latin typeface="Arial" pitchFamily="34" charset="0"/>
        <a:ea typeface="ＭＳ Ｐゴシック" pitchFamily="50" charset="-128"/>
        <a:cs typeface="+mn-cs"/>
      </a:defRPr>
    </a:lvl2pPr>
    <a:lvl3pPr marL="914400" algn="l" rtl="0" eaLnBrk="0" fontAlgn="base" hangingPunct="0">
      <a:spcBef>
        <a:spcPct val="30000"/>
      </a:spcBef>
      <a:spcAft>
        <a:spcPct val="0"/>
      </a:spcAft>
      <a:defRPr kumimoji="1" sz="1200" kern="1200">
        <a:solidFill>
          <a:schemeClr val="tx1"/>
        </a:solidFill>
        <a:latin typeface="Arial" pitchFamily="34" charset="0"/>
        <a:ea typeface="ＭＳ Ｐゴシック" pitchFamily="50" charset="-128"/>
        <a:cs typeface="+mn-cs"/>
      </a:defRPr>
    </a:lvl3pPr>
    <a:lvl4pPr marL="1371600" algn="l" rtl="0" eaLnBrk="0" fontAlgn="base" hangingPunct="0">
      <a:spcBef>
        <a:spcPct val="30000"/>
      </a:spcBef>
      <a:spcAft>
        <a:spcPct val="0"/>
      </a:spcAft>
      <a:defRPr kumimoji="1" sz="1200" kern="1200">
        <a:solidFill>
          <a:schemeClr val="tx1"/>
        </a:solidFill>
        <a:latin typeface="Arial" pitchFamily="34" charset="0"/>
        <a:ea typeface="ＭＳ Ｐゴシック" pitchFamily="50" charset="-128"/>
        <a:cs typeface="+mn-cs"/>
      </a:defRPr>
    </a:lvl4pPr>
    <a:lvl5pPr marL="1828800" algn="l" rtl="0" eaLnBrk="0" fontAlgn="base" hangingPunct="0">
      <a:spcBef>
        <a:spcPct val="30000"/>
      </a:spcBef>
      <a:spcAft>
        <a:spcPct val="0"/>
      </a:spcAft>
      <a:defRPr kumimoji="1" sz="1200" kern="1200">
        <a:solidFill>
          <a:schemeClr val="tx1"/>
        </a:solidFill>
        <a:latin typeface="Arial" pitchFamily="34" charset="0"/>
        <a:ea typeface="ＭＳ Ｐゴシック"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pitchFamily="34" charset="0"/>
                <a:ea typeface="ＭＳ Ｐゴシック" pitchFamily="50" charset="-128"/>
              </a:defRPr>
            </a:lvl1pPr>
            <a:lvl2pPr marL="742950" indent="-285750" eaLnBrk="0" hangingPunct="0">
              <a:defRPr kumimoji="1" sz="2400">
                <a:solidFill>
                  <a:schemeClr val="tx1"/>
                </a:solidFill>
                <a:latin typeface="Arial" pitchFamily="34" charset="0"/>
                <a:ea typeface="ＭＳ Ｐゴシック" pitchFamily="50" charset="-128"/>
              </a:defRPr>
            </a:lvl2pPr>
            <a:lvl3pPr marL="1143000" indent="-228600" eaLnBrk="0" hangingPunct="0">
              <a:defRPr kumimoji="1" sz="2400">
                <a:solidFill>
                  <a:schemeClr val="tx1"/>
                </a:solidFill>
                <a:latin typeface="Arial" pitchFamily="34" charset="0"/>
                <a:ea typeface="ＭＳ Ｐゴシック" pitchFamily="50" charset="-128"/>
              </a:defRPr>
            </a:lvl3pPr>
            <a:lvl4pPr marL="1600200" indent="-228600" eaLnBrk="0" hangingPunct="0">
              <a:defRPr kumimoji="1" sz="2400">
                <a:solidFill>
                  <a:schemeClr val="tx1"/>
                </a:solidFill>
                <a:latin typeface="Arial" pitchFamily="34" charset="0"/>
                <a:ea typeface="ＭＳ Ｐゴシック" pitchFamily="50" charset="-128"/>
              </a:defRPr>
            </a:lvl4pPr>
            <a:lvl5pPr marL="2057400" indent="-228600" eaLnBrk="0" hangingPunct="0">
              <a:defRPr kumimoji="1" sz="2400">
                <a:solidFill>
                  <a:schemeClr val="tx1"/>
                </a:solidFill>
                <a:latin typeface="Arial" pitchFamily="34" charset="0"/>
                <a:ea typeface="ＭＳ Ｐゴシック" pitchFamily="50" charset="-128"/>
              </a:defRPr>
            </a:lvl5pPr>
            <a:lvl6pPr marL="2514600" indent="-228600" algn="ctr" eaLnBrk="0" fontAlgn="base" hangingPunct="0">
              <a:spcBef>
                <a:spcPct val="0"/>
              </a:spcBef>
              <a:spcAft>
                <a:spcPct val="0"/>
              </a:spcAft>
              <a:defRPr kumimoji="1" sz="2400">
                <a:solidFill>
                  <a:schemeClr val="tx1"/>
                </a:solidFill>
                <a:latin typeface="Arial" pitchFamily="34" charset="0"/>
                <a:ea typeface="ＭＳ Ｐゴシック" pitchFamily="50" charset="-128"/>
              </a:defRPr>
            </a:lvl6pPr>
            <a:lvl7pPr marL="2971800" indent="-228600" algn="ctr" eaLnBrk="0" fontAlgn="base" hangingPunct="0">
              <a:spcBef>
                <a:spcPct val="0"/>
              </a:spcBef>
              <a:spcAft>
                <a:spcPct val="0"/>
              </a:spcAft>
              <a:defRPr kumimoji="1" sz="2400">
                <a:solidFill>
                  <a:schemeClr val="tx1"/>
                </a:solidFill>
                <a:latin typeface="Arial" pitchFamily="34" charset="0"/>
                <a:ea typeface="ＭＳ Ｐゴシック" pitchFamily="50" charset="-128"/>
              </a:defRPr>
            </a:lvl7pPr>
            <a:lvl8pPr marL="3429000" indent="-228600" algn="ctr" eaLnBrk="0" fontAlgn="base" hangingPunct="0">
              <a:spcBef>
                <a:spcPct val="0"/>
              </a:spcBef>
              <a:spcAft>
                <a:spcPct val="0"/>
              </a:spcAft>
              <a:defRPr kumimoji="1" sz="2400">
                <a:solidFill>
                  <a:schemeClr val="tx1"/>
                </a:solidFill>
                <a:latin typeface="Arial" pitchFamily="34" charset="0"/>
                <a:ea typeface="ＭＳ Ｐゴシック" pitchFamily="50" charset="-128"/>
              </a:defRPr>
            </a:lvl8pPr>
            <a:lvl9pPr marL="3886200" indent="-228600" algn="ctr" eaLnBrk="0" fontAlgn="base" hangingPunct="0">
              <a:spcBef>
                <a:spcPct val="0"/>
              </a:spcBef>
              <a:spcAft>
                <a:spcPct val="0"/>
              </a:spcAft>
              <a:defRPr kumimoji="1" sz="2400">
                <a:solidFill>
                  <a:schemeClr val="tx1"/>
                </a:solidFill>
                <a:latin typeface="Arial" pitchFamily="34" charset="0"/>
                <a:ea typeface="ＭＳ Ｐゴシック" pitchFamily="50" charset="-128"/>
              </a:defRPr>
            </a:lvl9pPr>
          </a:lstStyle>
          <a:p>
            <a:pPr eaLnBrk="1" hangingPunct="1"/>
            <a:fld id="{B3A30135-057B-41F8-B045-7E34DF277654}" type="slidenum">
              <a:rPr lang="en-US" altLang="ja-JP" sz="1200" smtClean="0"/>
              <a:pPr eaLnBrk="1" hangingPunct="1"/>
              <a:t>0</a:t>
            </a:fld>
            <a:endParaRPr lang="en-US" altLang="ja-JP" sz="120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p>
        </p:txBody>
      </p:sp>
    </p:spTree>
    <p:extLst>
      <p:ext uri="{BB962C8B-B14F-4D97-AF65-F5344CB8AC3E}">
        <p14:creationId xmlns:p14="http://schemas.microsoft.com/office/powerpoint/2010/main" val="1732459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1_タイトル スライド">
    <p:spTree>
      <p:nvGrpSpPr>
        <p:cNvPr id="1" name=""/>
        <p:cNvGrpSpPr/>
        <p:nvPr/>
      </p:nvGrpSpPr>
      <p:grpSpPr>
        <a:xfrm>
          <a:off x="0" y="0"/>
          <a:ext cx="0" cy="0"/>
          <a:chOff x="0" y="0"/>
          <a:chExt cx="0" cy="0"/>
        </a:xfrm>
      </p:grpSpPr>
      <p:sp>
        <p:nvSpPr>
          <p:cNvPr id="6" name="Rectangle 17" descr="横線 (反転)"/>
          <p:cNvSpPr>
            <a:spLocks noChangeArrowheads="1"/>
          </p:cNvSpPr>
          <p:nvPr userDrawn="1"/>
        </p:nvSpPr>
        <p:spPr bwMode="auto">
          <a:xfrm>
            <a:off x="-36512" y="0"/>
            <a:ext cx="9180512" cy="1728000"/>
          </a:xfrm>
          <a:prstGeom prst="rect">
            <a:avLst/>
          </a:prstGeom>
          <a:pattFill prst="ltHorz">
            <a:fgClr>
              <a:schemeClr val="bg1">
                <a:lumMod val="85000"/>
              </a:schemeClr>
            </a:fgClr>
            <a:bgClr>
              <a:srgbClr val="0069B7"/>
            </a:bgClr>
          </a:pattFill>
          <a:ln w="15875" algn="ctr">
            <a:noFill/>
            <a:miter lim="800000"/>
            <a:headEnd/>
            <a:tailEnd/>
          </a:ln>
          <a:effectLst/>
        </p:spPr>
        <p:txBody>
          <a:bodyPr wrap="none" anchor="ctr"/>
          <a:lstStyle/>
          <a:p>
            <a:pPr>
              <a:defRPr/>
            </a:pPr>
            <a:endParaRPr lang="ja-JP" altLang="en-US">
              <a:ea typeface="ＭＳ Ｐゴシック" pitchFamily="50" charset="-128"/>
            </a:endParaRPr>
          </a:p>
        </p:txBody>
      </p:sp>
      <p:sp>
        <p:nvSpPr>
          <p:cNvPr id="7" name="Rectangle 17" descr="横線 (反転)"/>
          <p:cNvSpPr>
            <a:spLocks noChangeArrowheads="1"/>
          </p:cNvSpPr>
          <p:nvPr userDrawn="1"/>
        </p:nvSpPr>
        <p:spPr bwMode="auto">
          <a:xfrm>
            <a:off x="-36512" y="0"/>
            <a:ext cx="9180512" cy="1152000"/>
          </a:xfrm>
          <a:prstGeom prst="rect">
            <a:avLst/>
          </a:prstGeom>
          <a:pattFill prst="ltHorz">
            <a:fgClr>
              <a:schemeClr val="bg1">
                <a:lumMod val="85000"/>
              </a:schemeClr>
            </a:fgClr>
            <a:bgClr>
              <a:srgbClr val="2FA8FF"/>
            </a:bgClr>
          </a:pattFill>
          <a:ln w="15875" algn="ctr">
            <a:noFill/>
            <a:miter lim="800000"/>
            <a:headEnd/>
            <a:tailEnd/>
          </a:ln>
          <a:effectLst/>
        </p:spPr>
        <p:txBody>
          <a:bodyPr wrap="none" anchor="ctr"/>
          <a:lstStyle/>
          <a:p>
            <a:pPr>
              <a:defRPr/>
            </a:pPr>
            <a:endParaRPr lang="ja-JP" altLang="en-US">
              <a:ea typeface="ＭＳ Ｐゴシック" pitchFamily="50" charset="-128"/>
            </a:endParaRPr>
          </a:p>
        </p:txBody>
      </p:sp>
      <p:sp>
        <p:nvSpPr>
          <p:cNvPr id="8" name="Rectangle 17" descr="横線 (反転)"/>
          <p:cNvSpPr>
            <a:spLocks noChangeArrowheads="1"/>
          </p:cNvSpPr>
          <p:nvPr userDrawn="1"/>
        </p:nvSpPr>
        <p:spPr bwMode="auto">
          <a:xfrm>
            <a:off x="-36512" y="0"/>
            <a:ext cx="9180512" cy="576000"/>
          </a:xfrm>
          <a:prstGeom prst="rect">
            <a:avLst/>
          </a:prstGeom>
          <a:pattFill prst="ltHorz">
            <a:fgClr>
              <a:schemeClr val="bg1">
                <a:lumMod val="85000"/>
              </a:schemeClr>
            </a:fgClr>
            <a:bgClr>
              <a:srgbClr val="91BEE6"/>
            </a:bgClr>
          </a:pattFill>
          <a:ln w="15875" algn="ctr">
            <a:noFill/>
            <a:miter lim="800000"/>
            <a:headEnd/>
            <a:tailEnd/>
          </a:ln>
          <a:effectLst/>
        </p:spPr>
        <p:txBody>
          <a:bodyPr wrap="none" anchor="ctr"/>
          <a:lstStyle/>
          <a:p>
            <a:pPr>
              <a:defRPr/>
            </a:pPr>
            <a:endParaRPr lang="ja-JP" altLang="en-US">
              <a:ea typeface="ＭＳ Ｐゴシック" pitchFamily="50" charset="-128"/>
            </a:endParaRPr>
          </a:p>
        </p:txBody>
      </p:sp>
      <p:sp>
        <p:nvSpPr>
          <p:cNvPr id="9" name="正方形/長方形 8"/>
          <p:cNvSpPr/>
          <p:nvPr userDrawn="1"/>
        </p:nvSpPr>
        <p:spPr>
          <a:xfrm flipH="1">
            <a:off x="-11337" y="6597353"/>
            <a:ext cx="9155335" cy="260648"/>
          </a:xfrm>
          <a:prstGeom prst="rect">
            <a:avLst/>
          </a:prstGeom>
          <a:solidFill>
            <a:srgbClr val="0038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l"/>
            <a:r>
              <a:rPr lang="en-US" altLang="ja-JP" sz="1050" smtClean="0"/>
              <a:t>Copyright © 2015 OSS ERP Solutions All Right Reserved.</a:t>
            </a:r>
            <a:endParaRPr lang="en-US" altLang="ja-JP" sz="1050"/>
          </a:p>
        </p:txBody>
      </p:sp>
    </p:spTree>
    <p:extLst>
      <p:ext uri="{BB962C8B-B14F-4D97-AF65-F5344CB8AC3E}">
        <p14:creationId xmlns:p14="http://schemas.microsoft.com/office/powerpoint/2010/main" val="394936926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12" name="Rectangle 17" descr="横線 (反転)"/>
          <p:cNvSpPr>
            <a:spLocks noChangeArrowheads="1"/>
          </p:cNvSpPr>
          <p:nvPr userDrawn="1"/>
        </p:nvSpPr>
        <p:spPr bwMode="auto">
          <a:xfrm>
            <a:off x="-36512" y="0"/>
            <a:ext cx="9180512" cy="432000"/>
          </a:xfrm>
          <a:prstGeom prst="rect">
            <a:avLst/>
          </a:prstGeom>
          <a:pattFill prst="ltHorz">
            <a:fgClr>
              <a:schemeClr val="bg1">
                <a:lumMod val="85000"/>
              </a:schemeClr>
            </a:fgClr>
            <a:bgClr>
              <a:srgbClr val="91BEE6"/>
            </a:bgClr>
          </a:pattFill>
          <a:ln w="15875" algn="ctr">
            <a:noFill/>
            <a:miter lim="800000"/>
            <a:headEnd/>
            <a:tailEnd/>
          </a:ln>
          <a:effectLst/>
        </p:spPr>
        <p:txBody>
          <a:bodyPr wrap="none" anchor="ctr"/>
          <a:lstStyle/>
          <a:p>
            <a:pPr>
              <a:defRPr/>
            </a:pPr>
            <a:endParaRPr lang="ja-JP" altLang="en-US">
              <a:ea typeface="ＭＳ Ｐゴシック" pitchFamily="50" charset="-128"/>
            </a:endParaRPr>
          </a:p>
        </p:txBody>
      </p:sp>
      <p:sp>
        <p:nvSpPr>
          <p:cNvPr id="2" name="タイトル 1"/>
          <p:cNvSpPr>
            <a:spLocks noGrp="1"/>
          </p:cNvSpPr>
          <p:nvPr>
            <p:ph type="title"/>
          </p:nvPr>
        </p:nvSpPr>
        <p:spPr/>
        <p:txBody>
          <a:bodyPr/>
          <a:lstStyle>
            <a:lvl1pPr>
              <a:defRPr sz="2000" b="1" baseline="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13" name="角丸四角形 12"/>
          <p:cNvSpPr/>
          <p:nvPr userDrawn="1"/>
        </p:nvSpPr>
        <p:spPr>
          <a:xfrm>
            <a:off x="7360252" y="27372"/>
            <a:ext cx="1728000" cy="360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ja-JP" altLang="en-US"/>
          </a:p>
        </p:txBody>
      </p:sp>
      <p:pic>
        <p:nvPicPr>
          <p:cNvPr id="15" name="図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62828" y="52091"/>
            <a:ext cx="1522849" cy="310563"/>
          </a:xfrm>
          <a:prstGeom prst="rect">
            <a:avLst/>
          </a:prstGeom>
        </p:spPr>
      </p:pic>
      <p:sp>
        <p:nvSpPr>
          <p:cNvPr id="16" name="正方形/長方形 15"/>
          <p:cNvSpPr/>
          <p:nvPr userDrawn="1"/>
        </p:nvSpPr>
        <p:spPr>
          <a:xfrm flipH="1">
            <a:off x="-11337" y="6597353"/>
            <a:ext cx="9155335" cy="260648"/>
          </a:xfrm>
          <a:prstGeom prst="rect">
            <a:avLst/>
          </a:prstGeom>
          <a:solidFill>
            <a:srgbClr val="0038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l"/>
            <a:r>
              <a:rPr lang="en-US" altLang="ja-JP" sz="1050" smtClean="0"/>
              <a:t>Copyright © 2015 OSS ERP Solutions All Right Reserved.</a:t>
            </a:r>
            <a:endParaRPr lang="en-US" altLang="ja-JP" sz="1050"/>
          </a:p>
        </p:txBody>
      </p:sp>
      <p:sp>
        <p:nvSpPr>
          <p:cNvPr id="17" name="正方形/長方形 16"/>
          <p:cNvSpPr/>
          <p:nvPr userDrawn="1"/>
        </p:nvSpPr>
        <p:spPr>
          <a:xfrm>
            <a:off x="8856512" y="6624766"/>
            <a:ext cx="216000" cy="21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Rectangle 9"/>
          <p:cNvSpPr>
            <a:spLocks noChangeArrowheads="1"/>
          </p:cNvSpPr>
          <p:nvPr userDrawn="1"/>
        </p:nvSpPr>
        <p:spPr bwMode="auto">
          <a:xfrm>
            <a:off x="8748512" y="6516766"/>
            <a:ext cx="432000" cy="432000"/>
          </a:xfrm>
          <a:prstGeom prst="rect">
            <a:avLst/>
          </a:prstGeom>
          <a:noFill/>
          <a:ln w="9525">
            <a:noFill/>
            <a:miter lim="800000"/>
            <a:headEnd/>
            <a:tailEnd/>
          </a:ln>
        </p:spPr>
        <p:txBody>
          <a:bodyPr anchor="ctr"/>
          <a:lstStyle>
            <a:lvl1pPr>
              <a:defRPr sz="900" b="1">
                <a:solidFill>
                  <a:srgbClr val="22438E"/>
                </a:solidFill>
                <a:latin typeface="+mn-lt"/>
                <a:ea typeface="HG丸ｺﾞｼｯｸM-PRO" pitchFamily="50" charset="-128"/>
              </a:defRPr>
            </a:lvl1pPr>
          </a:lstStyle>
          <a:p>
            <a:pPr algn="ctr">
              <a:defRPr/>
            </a:pPr>
            <a:fld id="{691650C2-921F-43F0-AC70-A7F3D7D5A573}" type="slidenum">
              <a:rPr lang="en-US" altLang="ja-JP" sz="1050"/>
              <a:pPr algn="ctr">
                <a:defRPr/>
              </a:pPr>
              <a:t>‹#›</a:t>
            </a:fld>
            <a:endParaRPr lang="en-US" altLang="ja-JP" sz="1050"/>
          </a:p>
        </p:txBody>
      </p:sp>
    </p:spTree>
    <p:extLst>
      <p:ext uri="{BB962C8B-B14F-4D97-AF65-F5344CB8AC3E}">
        <p14:creationId xmlns:p14="http://schemas.microsoft.com/office/powerpoint/2010/main" val="425205628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14808" y="0"/>
            <a:ext cx="8229600" cy="424136"/>
          </a:xfrm>
          <a:prstGeom prst="rect">
            <a:avLst/>
          </a:prstGeom>
        </p:spPr>
        <p:txBody>
          <a:bodyPr vert="horz" lIns="91440" tIns="45720" rIns="91440" bIns="45720" rtlCol="0" anchor="ctr">
            <a:no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B9E0EA-6101-4826-8EB2-593C6C3A4928}" type="datetimeFigureOut">
              <a:rPr kumimoji="1" lang="ja-JP" altLang="en-US" smtClean="0"/>
              <a:t>2015/7/31</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0700DA-6D9F-4037-80AA-1E48F8470EC1}" type="slidenum">
              <a:rPr kumimoji="1" lang="ja-JP" altLang="en-US" smtClean="0"/>
              <a:t>‹#›</a:t>
            </a:fld>
            <a:endParaRPr kumimoji="1" lang="ja-JP" altLang="en-US"/>
          </a:p>
        </p:txBody>
      </p:sp>
    </p:spTree>
    <p:extLst>
      <p:ext uri="{BB962C8B-B14F-4D97-AF65-F5344CB8AC3E}">
        <p14:creationId xmlns:p14="http://schemas.microsoft.com/office/powerpoint/2010/main" val="3759073644"/>
      </p:ext>
    </p:extLst>
  </p:cSld>
  <p:clrMap bg1="lt1" tx1="dk1" bg2="lt2" tx2="dk2" accent1="accent1" accent2="accent2" accent3="accent3" accent4="accent4" accent5="accent5" accent6="accent6" hlink="hlink" folHlink="folHlink"/>
  <p:sldLayoutIdLst>
    <p:sldLayoutId id="2147484200" r:id="rId1"/>
    <p:sldLayoutId id="2147484190" r:id="rId2"/>
  </p:sldLayoutIdLst>
  <p:timing>
    <p:tnLst>
      <p:par>
        <p:cTn id="1" dur="indefinite" restart="never" nodeType="tmRoot"/>
      </p:par>
    </p:tnLst>
  </p:timing>
  <p:hf hdr="0" ftr="0" dt="0"/>
  <p:txStyles>
    <p:titleStyle>
      <a:lvl1pPr algn="l" defTabSz="914400" rtl="0" eaLnBrk="1" latinLnBrk="0" hangingPunct="1">
        <a:spcBef>
          <a:spcPct val="0"/>
        </a:spcBef>
        <a:buNone/>
        <a:defRPr kumimoji="1" sz="2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26" Type="http://schemas.openxmlformats.org/officeDocument/2006/relationships/image" Target="../media/image31.png"/><Relationship Id="rId3" Type="http://schemas.openxmlformats.org/officeDocument/2006/relationships/image" Target="../media/image8.png"/><Relationship Id="rId21" Type="http://schemas.openxmlformats.org/officeDocument/2006/relationships/image" Target="../media/image26.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5" Type="http://schemas.openxmlformats.org/officeDocument/2006/relationships/image" Target="../media/image30.png"/><Relationship Id="rId2" Type="http://schemas.openxmlformats.org/officeDocument/2006/relationships/image" Target="../media/image7.png"/><Relationship Id="rId16" Type="http://schemas.openxmlformats.org/officeDocument/2006/relationships/image" Target="../media/image21.png"/><Relationship Id="rId20" Type="http://schemas.openxmlformats.org/officeDocument/2006/relationships/image" Target="../media/image25.png"/><Relationship Id="rId29"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24" Type="http://schemas.openxmlformats.org/officeDocument/2006/relationships/image" Target="../media/image29.png"/><Relationship Id="rId32" Type="http://schemas.openxmlformats.org/officeDocument/2006/relationships/image" Target="../media/image37.png"/><Relationship Id="rId5" Type="http://schemas.openxmlformats.org/officeDocument/2006/relationships/image" Target="../media/image10.png"/><Relationship Id="rId15" Type="http://schemas.openxmlformats.org/officeDocument/2006/relationships/image" Target="../media/image20.png"/><Relationship Id="rId23" Type="http://schemas.openxmlformats.org/officeDocument/2006/relationships/image" Target="../media/image28.png"/><Relationship Id="rId28" Type="http://schemas.openxmlformats.org/officeDocument/2006/relationships/image" Target="../media/image33.png"/><Relationship Id="rId10" Type="http://schemas.openxmlformats.org/officeDocument/2006/relationships/image" Target="../media/image15.png"/><Relationship Id="rId19" Type="http://schemas.openxmlformats.org/officeDocument/2006/relationships/image" Target="../media/image24.png"/><Relationship Id="rId31" Type="http://schemas.openxmlformats.org/officeDocument/2006/relationships/image" Target="../media/image36.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 Id="rId22" Type="http://schemas.openxmlformats.org/officeDocument/2006/relationships/image" Target="../media/image27.png"/><Relationship Id="rId27" Type="http://schemas.openxmlformats.org/officeDocument/2006/relationships/image" Target="../media/image32.png"/><Relationship Id="rId30" Type="http://schemas.openxmlformats.org/officeDocument/2006/relationships/image" Target="../media/image35.png"/></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26" Type="http://schemas.openxmlformats.org/officeDocument/2006/relationships/image" Target="../media/image31.png"/><Relationship Id="rId3" Type="http://schemas.openxmlformats.org/officeDocument/2006/relationships/image" Target="../media/image8.png"/><Relationship Id="rId21" Type="http://schemas.openxmlformats.org/officeDocument/2006/relationships/image" Target="../media/image26.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5" Type="http://schemas.openxmlformats.org/officeDocument/2006/relationships/image" Target="../media/image30.png"/><Relationship Id="rId2" Type="http://schemas.openxmlformats.org/officeDocument/2006/relationships/image" Target="../media/image7.png"/><Relationship Id="rId16" Type="http://schemas.openxmlformats.org/officeDocument/2006/relationships/image" Target="../media/image21.png"/><Relationship Id="rId20" Type="http://schemas.openxmlformats.org/officeDocument/2006/relationships/image" Target="../media/image25.png"/><Relationship Id="rId29"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24" Type="http://schemas.openxmlformats.org/officeDocument/2006/relationships/image" Target="../media/image29.png"/><Relationship Id="rId32" Type="http://schemas.openxmlformats.org/officeDocument/2006/relationships/image" Target="../media/image37.png"/><Relationship Id="rId5" Type="http://schemas.openxmlformats.org/officeDocument/2006/relationships/image" Target="../media/image10.png"/><Relationship Id="rId15" Type="http://schemas.openxmlformats.org/officeDocument/2006/relationships/image" Target="../media/image20.png"/><Relationship Id="rId23" Type="http://schemas.openxmlformats.org/officeDocument/2006/relationships/image" Target="../media/image28.png"/><Relationship Id="rId28" Type="http://schemas.openxmlformats.org/officeDocument/2006/relationships/image" Target="../media/image33.png"/><Relationship Id="rId10" Type="http://schemas.openxmlformats.org/officeDocument/2006/relationships/image" Target="../media/image15.png"/><Relationship Id="rId19" Type="http://schemas.openxmlformats.org/officeDocument/2006/relationships/image" Target="../media/image24.png"/><Relationship Id="rId31" Type="http://schemas.openxmlformats.org/officeDocument/2006/relationships/image" Target="../media/image36.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 Id="rId22" Type="http://schemas.openxmlformats.org/officeDocument/2006/relationships/image" Target="../media/image27.png"/><Relationship Id="rId27" Type="http://schemas.openxmlformats.org/officeDocument/2006/relationships/image" Target="../media/image32.png"/><Relationship Id="rId30" Type="http://schemas.openxmlformats.org/officeDocument/2006/relationships/image" Target="../media/image35.png"/></Relationships>
</file>

<file path=ppt/slides/_rels/slide12.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26" Type="http://schemas.openxmlformats.org/officeDocument/2006/relationships/image" Target="../media/image31.png"/><Relationship Id="rId3" Type="http://schemas.openxmlformats.org/officeDocument/2006/relationships/image" Target="../media/image8.png"/><Relationship Id="rId21" Type="http://schemas.openxmlformats.org/officeDocument/2006/relationships/image" Target="../media/image26.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5" Type="http://schemas.openxmlformats.org/officeDocument/2006/relationships/image" Target="../media/image30.png"/><Relationship Id="rId2" Type="http://schemas.openxmlformats.org/officeDocument/2006/relationships/image" Target="../media/image7.png"/><Relationship Id="rId16" Type="http://schemas.openxmlformats.org/officeDocument/2006/relationships/image" Target="../media/image21.png"/><Relationship Id="rId20" Type="http://schemas.openxmlformats.org/officeDocument/2006/relationships/image" Target="../media/image25.png"/><Relationship Id="rId29"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24" Type="http://schemas.openxmlformats.org/officeDocument/2006/relationships/image" Target="../media/image29.png"/><Relationship Id="rId32" Type="http://schemas.openxmlformats.org/officeDocument/2006/relationships/image" Target="../media/image37.png"/><Relationship Id="rId5" Type="http://schemas.openxmlformats.org/officeDocument/2006/relationships/image" Target="../media/image10.png"/><Relationship Id="rId15" Type="http://schemas.openxmlformats.org/officeDocument/2006/relationships/image" Target="../media/image20.png"/><Relationship Id="rId23" Type="http://schemas.openxmlformats.org/officeDocument/2006/relationships/image" Target="../media/image28.png"/><Relationship Id="rId28" Type="http://schemas.openxmlformats.org/officeDocument/2006/relationships/image" Target="../media/image33.png"/><Relationship Id="rId10" Type="http://schemas.openxmlformats.org/officeDocument/2006/relationships/image" Target="../media/image15.png"/><Relationship Id="rId19" Type="http://schemas.openxmlformats.org/officeDocument/2006/relationships/image" Target="../media/image24.png"/><Relationship Id="rId31" Type="http://schemas.openxmlformats.org/officeDocument/2006/relationships/image" Target="../media/image36.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 Id="rId22" Type="http://schemas.openxmlformats.org/officeDocument/2006/relationships/image" Target="../media/image27.png"/><Relationship Id="rId27" Type="http://schemas.openxmlformats.org/officeDocument/2006/relationships/image" Target="../media/image32.png"/><Relationship Id="rId30" Type="http://schemas.openxmlformats.org/officeDocument/2006/relationships/image" Target="../media/image35.png"/></Relationships>
</file>

<file path=ppt/slides/_rels/slide13.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22.png"/><Relationship Id="rId26" Type="http://schemas.openxmlformats.org/officeDocument/2006/relationships/image" Target="../media/image30.png"/><Relationship Id="rId3" Type="http://schemas.openxmlformats.org/officeDocument/2006/relationships/image" Target="../media/image7.png"/><Relationship Id="rId21" Type="http://schemas.openxmlformats.org/officeDocument/2006/relationships/image" Target="../media/image25.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5" Type="http://schemas.openxmlformats.org/officeDocument/2006/relationships/image" Target="../media/image29.png"/><Relationship Id="rId2" Type="http://schemas.openxmlformats.org/officeDocument/2006/relationships/image" Target="../media/image4.png"/><Relationship Id="rId16" Type="http://schemas.openxmlformats.org/officeDocument/2006/relationships/image" Target="../media/image20.png"/><Relationship Id="rId20" Type="http://schemas.openxmlformats.org/officeDocument/2006/relationships/image" Target="../media/image24.png"/><Relationship Id="rId29"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24" Type="http://schemas.openxmlformats.org/officeDocument/2006/relationships/image" Target="../media/image28.png"/><Relationship Id="rId32" Type="http://schemas.openxmlformats.org/officeDocument/2006/relationships/image" Target="../media/image36.png"/><Relationship Id="rId5" Type="http://schemas.openxmlformats.org/officeDocument/2006/relationships/image" Target="../media/image9.png"/><Relationship Id="rId15" Type="http://schemas.openxmlformats.org/officeDocument/2006/relationships/image" Target="../media/image19.png"/><Relationship Id="rId23" Type="http://schemas.openxmlformats.org/officeDocument/2006/relationships/image" Target="../media/image27.png"/><Relationship Id="rId28" Type="http://schemas.openxmlformats.org/officeDocument/2006/relationships/image" Target="../media/image32.png"/><Relationship Id="rId10" Type="http://schemas.openxmlformats.org/officeDocument/2006/relationships/image" Target="../media/image14.png"/><Relationship Id="rId19" Type="http://schemas.openxmlformats.org/officeDocument/2006/relationships/image" Target="../media/image23.png"/><Relationship Id="rId31" Type="http://schemas.openxmlformats.org/officeDocument/2006/relationships/image" Target="../media/image35.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 Id="rId22" Type="http://schemas.openxmlformats.org/officeDocument/2006/relationships/image" Target="../media/image26.png"/><Relationship Id="rId27" Type="http://schemas.openxmlformats.org/officeDocument/2006/relationships/image" Target="../media/image31.png"/><Relationship Id="rId30" Type="http://schemas.openxmlformats.org/officeDocument/2006/relationships/image" Target="../media/image34.png"/></Relationships>
</file>

<file path=ppt/slides/_rels/slide14.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26" Type="http://schemas.openxmlformats.org/officeDocument/2006/relationships/image" Target="../media/image31.png"/><Relationship Id="rId3" Type="http://schemas.openxmlformats.org/officeDocument/2006/relationships/image" Target="../media/image8.png"/><Relationship Id="rId21" Type="http://schemas.openxmlformats.org/officeDocument/2006/relationships/image" Target="../media/image26.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5" Type="http://schemas.openxmlformats.org/officeDocument/2006/relationships/image" Target="../media/image30.png"/><Relationship Id="rId33" Type="http://schemas.openxmlformats.org/officeDocument/2006/relationships/image" Target="../media/image37.png"/><Relationship Id="rId2" Type="http://schemas.openxmlformats.org/officeDocument/2006/relationships/image" Target="../media/image7.png"/><Relationship Id="rId16" Type="http://schemas.openxmlformats.org/officeDocument/2006/relationships/image" Target="../media/image21.png"/><Relationship Id="rId20" Type="http://schemas.openxmlformats.org/officeDocument/2006/relationships/image" Target="../media/image25.png"/><Relationship Id="rId29"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24" Type="http://schemas.openxmlformats.org/officeDocument/2006/relationships/image" Target="../media/image29.png"/><Relationship Id="rId32" Type="http://schemas.openxmlformats.org/officeDocument/2006/relationships/image" Target="../media/image4.png"/><Relationship Id="rId5" Type="http://schemas.openxmlformats.org/officeDocument/2006/relationships/image" Target="../media/image10.png"/><Relationship Id="rId15" Type="http://schemas.openxmlformats.org/officeDocument/2006/relationships/image" Target="../media/image20.png"/><Relationship Id="rId23" Type="http://schemas.openxmlformats.org/officeDocument/2006/relationships/image" Target="../media/image28.png"/><Relationship Id="rId28" Type="http://schemas.openxmlformats.org/officeDocument/2006/relationships/image" Target="../media/image33.png"/><Relationship Id="rId10" Type="http://schemas.openxmlformats.org/officeDocument/2006/relationships/image" Target="../media/image15.png"/><Relationship Id="rId19" Type="http://schemas.openxmlformats.org/officeDocument/2006/relationships/image" Target="../media/image24.png"/><Relationship Id="rId31" Type="http://schemas.openxmlformats.org/officeDocument/2006/relationships/image" Target="../media/image36.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 Id="rId22" Type="http://schemas.openxmlformats.org/officeDocument/2006/relationships/image" Target="../media/image27.png"/><Relationship Id="rId27" Type="http://schemas.openxmlformats.org/officeDocument/2006/relationships/image" Target="../media/image32.png"/><Relationship Id="rId30" Type="http://schemas.openxmlformats.org/officeDocument/2006/relationships/image" Target="../media/image3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26" Type="http://schemas.openxmlformats.org/officeDocument/2006/relationships/image" Target="../media/image31.png"/><Relationship Id="rId3" Type="http://schemas.openxmlformats.org/officeDocument/2006/relationships/image" Target="../media/image8.png"/><Relationship Id="rId21" Type="http://schemas.openxmlformats.org/officeDocument/2006/relationships/image" Target="../media/image26.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5" Type="http://schemas.openxmlformats.org/officeDocument/2006/relationships/image" Target="../media/image30.png"/><Relationship Id="rId33" Type="http://schemas.openxmlformats.org/officeDocument/2006/relationships/image" Target="../media/image4.png"/><Relationship Id="rId2" Type="http://schemas.openxmlformats.org/officeDocument/2006/relationships/image" Target="../media/image7.png"/><Relationship Id="rId16" Type="http://schemas.openxmlformats.org/officeDocument/2006/relationships/image" Target="../media/image21.png"/><Relationship Id="rId20" Type="http://schemas.openxmlformats.org/officeDocument/2006/relationships/image" Target="../media/image25.png"/><Relationship Id="rId29"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24" Type="http://schemas.openxmlformats.org/officeDocument/2006/relationships/image" Target="../media/image29.png"/><Relationship Id="rId32" Type="http://schemas.openxmlformats.org/officeDocument/2006/relationships/image" Target="../media/image37.png"/><Relationship Id="rId5" Type="http://schemas.openxmlformats.org/officeDocument/2006/relationships/image" Target="../media/image10.png"/><Relationship Id="rId15" Type="http://schemas.openxmlformats.org/officeDocument/2006/relationships/image" Target="../media/image20.png"/><Relationship Id="rId23" Type="http://schemas.openxmlformats.org/officeDocument/2006/relationships/image" Target="../media/image28.png"/><Relationship Id="rId28" Type="http://schemas.openxmlformats.org/officeDocument/2006/relationships/image" Target="../media/image33.png"/><Relationship Id="rId10" Type="http://schemas.openxmlformats.org/officeDocument/2006/relationships/image" Target="../media/image15.png"/><Relationship Id="rId19" Type="http://schemas.openxmlformats.org/officeDocument/2006/relationships/image" Target="../media/image24.png"/><Relationship Id="rId31" Type="http://schemas.openxmlformats.org/officeDocument/2006/relationships/image" Target="../media/image36.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 Id="rId22" Type="http://schemas.openxmlformats.org/officeDocument/2006/relationships/image" Target="../media/image27.png"/><Relationship Id="rId27" Type="http://schemas.openxmlformats.org/officeDocument/2006/relationships/image" Target="../media/image32.png"/><Relationship Id="rId30" Type="http://schemas.openxmlformats.org/officeDocument/2006/relationships/image" Target="../media/image3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26" Type="http://schemas.openxmlformats.org/officeDocument/2006/relationships/image" Target="../media/image31.png"/><Relationship Id="rId3" Type="http://schemas.openxmlformats.org/officeDocument/2006/relationships/image" Target="../media/image8.png"/><Relationship Id="rId21" Type="http://schemas.openxmlformats.org/officeDocument/2006/relationships/image" Target="../media/image26.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5" Type="http://schemas.openxmlformats.org/officeDocument/2006/relationships/image" Target="../media/image30.png"/><Relationship Id="rId33" Type="http://schemas.openxmlformats.org/officeDocument/2006/relationships/image" Target="../media/image4.png"/><Relationship Id="rId2" Type="http://schemas.openxmlformats.org/officeDocument/2006/relationships/image" Target="../media/image7.png"/><Relationship Id="rId16" Type="http://schemas.openxmlformats.org/officeDocument/2006/relationships/image" Target="../media/image21.png"/><Relationship Id="rId20" Type="http://schemas.openxmlformats.org/officeDocument/2006/relationships/image" Target="../media/image25.png"/><Relationship Id="rId29"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24" Type="http://schemas.openxmlformats.org/officeDocument/2006/relationships/image" Target="../media/image29.png"/><Relationship Id="rId32" Type="http://schemas.openxmlformats.org/officeDocument/2006/relationships/image" Target="../media/image37.png"/><Relationship Id="rId5" Type="http://schemas.openxmlformats.org/officeDocument/2006/relationships/image" Target="../media/image10.png"/><Relationship Id="rId15" Type="http://schemas.openxmlformats.org/officeDocument/2006/relationships/image" Target="../media/image20.png"/><Relationship Id="rId23" Type="http://schemas.openxmlformats.org/officeDocument/2006/relationships/image" Target="../media/image28.png"/><Relationship Id="rId28" Type="http://schemas.openxmlformats.org/officeDocument/2006/relationships/image" Target="../media/image33.png"/><Relationship Id="rId10" Type="http://schemas.openxmlformats.org/officeDocument/2006/relationships/image" Target="../media/image15.png"/><Relationship Id="rId19" Type="http://schemas.openxmlformats.org/officeDocument/2006/relationships/image" Target="../media/image24.png"/><Relationship Id="rId31" Type="http://schemas.openxmlformats.org/officeDocument/2006/relationships/image" Target="../media/image36.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 Id="rId22" Type="http://schemas.openxmlformats.org/officeDocument/2006/relationships/image" Target="../media/image27.png"/><Relationship Id="rId27" Type="http://schemas.openxmlformats.org/officeDocument/2006/relationships/image" Target="../media/image32.png"/><Relationship Id="rId30" Type="http://schemas.openxmlformats.org/officeDocument/2006/relationships/image" Target="../media/image3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http://www.oss-erp.co.jp/" TargetMode="External"/><Relationship Id="rId3" Type="http://schemas.openxmlformats.org/officeDocument/2006/relationships/image" Target="../media/image38.jpeg"/><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jpe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48264" y="4797152"/>
            <a:ext cx="2190428" cy="1800200"/>
          </a:xfrm>
          <a:prstGeom prst="rect">
            <a:avLst/>
          </a:prstGeom>
        </p:spPr>
      </p:pic>
      <p:pic>
        <p:nvPicPr>
          <p:cNvPr id="3" name="図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90712" y="2636912"/>
            <a:ext cx="5362575" cy="1123950"/>
          </a:xfrm>
          <a:prstGeom prst="rect">
            <a:avLst/>
          </a:prstGeom>
        </p:spPr>
      </p:pic>
      <p:sp>
        <p:nvSpPr>
          <p:cNvPr id="5" name="AutoShape 88"/>
          <p:cNvSpPr>
            <a:spLocks noChangeArrowheads="1"/>
          </p:cNvSpPr>
          <p:nvPr/>
        </p:nvSpPr>
        <p:spPr bwMode="auto">
          <a:xfrm>
            <a:off x="755576" y="3976958"/>
            <a:ext cx="7560000" cy="648000"/>
          </a:xfrm>
          <a:prstGeom prst="roundRect">
            <a:avLst>
              <a:gd name="adj" fmla="val 16667"/>
            </a:avLst>
          </a:prstGeom>
          <a:solidFill>
            <a:schemeClr val="accent1">
              <a:lumMod val="20000"/>
              <a:lumOff val="80000"/>
            </a:schemeClr>
          </a:solidFill>
          <a:ln w="25400">
            <a:solidFill>
              <a:schemeClr val="tx2"/>
            </a:solidFill>
            <a:round/>
            <a:headEnd/>
            <a:tailEnd/>
          </a:ln>
          <a:effectLst>
            <a:outerShdw dist="35921" dir="2700000" algn="ctr" rotWithShape="0">
              <a:schemeClr val="bg2"/>
            </a:outerShdw>
          </a:effectLst>
        </p:spPr>
        <p:txBody>
          <a:bodyPr wrap="none" anchor="ctr"/>
          <a:lstStyle/>
          <a:p>
            <a:pPr algn="ctr">
              <a:defRPr/>
            </a:pPr>
            <a:r>
              <a:rPr lang="en-US" altLang="ja-JP" sz="2800" b="1" baseline="0" dirty="0"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JPIERE-0098:Matrix</a:t>
            </a:r>
            <a:r>
              <a:rPr lang="en-US" altLang="ja-JP" sz="2800" b="1" dirty="0"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Window</a:t>
            </a:r>
            <a:endParaRPr lang="ja-JP" altLang="en-US" sz="2800" b="1" baseline="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AutoShape 88"/>
          <p:cNvSpPr>
            <a:spLocks noChangeArrowheads="1"/>
          </p:cNvSpPr>
          <p:nvPr/>
        </p:nvSpPr>
        <p:spPr bwMode="auto">
          <a:xfrm>
            <a:off x="1908504" y="1844896"/>
            <a:ext cx="5975864" cy="648000"/>
          </a:xfrm>
          <a:prstGeom prst="roundRect">
            <a:avLst>
              <a:gd name="adj" fmla="val 16667"/>
            </a:avLst>
          </a:prstGeom>
          <a:noFill/>
          <a:ln w="25400">
            <a:noFill/>
            <a:round/>
            <a:headEnd/>
            <a:tailEnd/>
          </a:ln>
          <a:effectLst/>
        </p:spPr>
        <p:txBody>
          <a:bodyPr wrap="none" anchor="ctr"/>
          <a:lstStyle/>
          <a:p>
            <a:pPr algn="l">
              <a:defRPr/>
            </a:pPr>
            <a:r>
              <a:rPr lang="en-US" altLang="ja-JP" sz="1800" b="1" dirty="0" err="1"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JPiere</a:t>
            </a:r>
            <a:r>
              <a:rPr lang="en-US" altLang="ja-JP" sz="18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 is plugins of </a:t>
            </a:r>
            <a:r>
              <a:rPr lang="en-US" altLang="ja-JP" sz="1800" b="1" dirty="0" err="1"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iDempiere</a:t>
            </a:r>
            <a:endParaRPr lang="en-US" altLang="ja-JP" sz="18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pPr>
              <a:defRPr/>
            </a:pPr>
            <a:r>
              <a:rPr lang="en-US" altLang="ja-JP" sz="18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&amp; distribution of </a:t>
            </a:r>
            <a:r>
              <a:rPr lang="en-US" altLang="ja-JP" sz="1800" b="1" dirty="0" err="1"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iDempiere</a:t>
            </a:r>
            <a:r>
              <a:rPr lang="en-US" altLang="ja-JP" sz="18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 for Japan</a:t>
            </a:r>
            <a:endParaRPr lang="en-US" altLang="ja-JP" sz="18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defRPr/>
            </a:pPr>
            <a:r>
              <a:rPr lang="en-US" altLang="ja-JP" dirty="0">
                <a:solidFill>
                  <a:schemeClr val="tx2">
                    <a:lumMod val="75000"/>
                  </a:schemeClr>
                </a:solidFill>
              </a:rPr>
              <a:t>Configurations</a:t>
            </a:r>
            <a:endParaRPr lang="ja-JP" altLang="en-US" dirty="0">
              <a:solidFill>
                <a:schemeClr val="tx2">
                  <a:lumMod val="75000"/>
                </a:schemeClr>
              </a:solidFill>
            </a:endParaRPr>
          </a:p>
        </p:txBody>
      </p:sp>
      <p:sp>
        <p:nvSpPr>
          <p:cNvPr id="4" name="正方形/長方形 3"/>
          <p:cNvSpPr/>
          <p:nvPr/>
        </p:nvSpPr>
        <p:spPr>
          <a:xfrm>
            <a:off x="251520" y="1288981"/>
            <a:ext cx="5112568" cy="720600"/>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ja-JP" altLang="en-US" dirty="0"/>
          </a:p>
        </p:txBody>
      </p:sp>
      <p:sp>
        <p:nvSpPr>
          <p:cNvPr id="5" name="正方形/長方形 4"/>
          <p:cNvSpPr/>
          <p:nvPr/>
        </p:nvSpPr>
        <p:spPr bwMode="auto">
          <a:xfrm>
            <a:off x="288128" y="1708975"/>
            <a:ext cx="1558601" cy="236300"/>
          </a:xfrm>
          <a:prstGeom prst="rect">
            <a:avLst/>
          </a:prstGeom>
          <a:noFill/>
          <a:ln w="15875" cap="flat" cmpd="sng" algn="ctr">
            <a:noFill/>
            <a:prstDash val="sysDash"/>
            <a:round/>
            <a:headEnd type="none" w="med" len="med"/>
            <a:tailEnd type="none" w="med" len="med"/>
          </a:ln>
          <a:effectLst/>
        </p:spPr>
        <p:txBody>
          <a:bodyPr rIns="0" anchor="ctr"/>
          <a:lstStyle/>
          <a:p>
            <a:pPr algn="l">
              <a:defRPr/>
            </a:pPr>
            <a:r>
              <a:rPr lang="en-US" altLang="ja-JP" sz="800" dirty="0" smtClean="0"/>
              <a:t>Matrix Window</a:t>
            </a:r>
            <a:endParaRPr lang="ja-JP" altLang="en-US" sz="800" dirty="0"/>
          </a:p>
        </p:txBody>
      </p:sp>
      <p:grpSp>
        <p:nvGrpSpPr>
          <p:cNvPr id="6" name="グループ化 5"/>
          <p:cNvGrpSpPr/>
          <p:nvPr/>
        </p:nvGrpSpPr>
        <p:grpSpPr>
          <a:xfrm>
            <a:off x="286777" y="1391046"/>
            <a:ext cx="5037932" cy="185935"/>
            <a:chOff x="518802" y="2089641"/>
            <a:chExt cx="8257578" cy="304762"/>
          </a:xfrm>
        </p:grpSpPr>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4880" y="2130253"/>
              <a:ext cx="223539" cy="223539"/>
            </a:xfrm>
            <a:prstGeom prst="rect">
              <a:avLst/>
            </a:prstGeom>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7547" y="2130253"/>
              <a:ext cx="223539" cy="223539"/>
            </a:xfrm>
            <a:prstGeom prst="rect">
              <a:avLst/>
            </a:prstGeom>
          </p:spPr>
        </p:pic>
        <p:pic>
          <p:nvPicPr>
            <p:cNvPr id="9" name="図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529" y="2137247"/>
              <a:ext cx="209550" cy="209550"/>
            </a:xfrm>
            <a:prstGeom prst="rect">
              <a:avLst/>
            </a:prstGeom>
          </p:spPr>
        </p:pic>
        <p:pic>
          <p:nvPicPr>
            <p:cNvPr id="10" name="図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51104" y="2137247"/>
              <a:ext cx="209550" cy="209550"/>
            </a:xfrm>
            <a:prstGeom prst="rect">
              <a:avLst/>
            </a:prstGeom>
          </p:spPr>
        </p:pic>
        <p:pic>
          <p:nvPicPr>
            <p:cNvPr id="11" name="図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33842" y="2102340"/>
              <a:ext cx="279365" cy="279365"/>
            </a:xfrm>
            <a:prstGeom prst="rect">
              <a:avLst/>
            </a:prstGeom>
          </p:spPr>
        </p:pic>
        <p:pic>
          <p:nvPicPr>
            <p:cNvPr id="12" name="図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8802" y="2130253"/>
              <a:ext cx="223539" cy="223539"/>
            </a:xfrm>
            <a:prstGeom prst="rect">
              <a:avLst/>
            </a:prstGeom>
          </p:spPr>
        </p:pic>
        <p:pic>
          <p:nvPicPr>
            <p:cNvPr id="13" name="図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98267" y="2130253"/>
              <a:ext cx="223539" cy="223539"/>
            </a:xfrm>
            <a:prstGeom prst="rect">
              <a:avLst/>
            </a:prstGeom>
          </p:spPr>
        </p:pic>
        <p:pic>
          <p:nvPicPr>
            <p:cNvPr id="14" name="図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94994" y="2102340"/>
              <a:ext cx="279365" cy="279365"/>
            </a:xfrm>
            <a:prstGeom prst="rect">
              <a:avLst/>
            </a:prstGeom>
          </p:spPr>
        </p:pic>
        <p:pic>
          <p:nvPicPr>
            <p:cNvPr id="15" name="図 1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65860" y="2130253"/>
              <a:ext cx="223539" cy="223539"/>
            </a:xfrm>
            <a:prstGeom prst="rect">
              <a:avLst/>
            </a:prstGeom>
          </p:spPr>
        </p:pic>
        <p:pic>
          <p:nvPicPr>
            <p:cNvPr id="16" name="図 1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62587" y="2130253"/>
              <a:ext cx="223539" cy="223539"/>
            </a:xfrm>
            <a:prstGeom prst="rect">
              <a:avLst/>
            </a:prstGeom>
          </p:spPr>
        </p:pic>
        <p:pic>
          <p:nvPicPr>
            <p:cNvPr id="17" name="図 1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969133" y="2130253"/>
              <a:ext cx="223539" cy="223539"/>
            </a:xfrm>
            <a:prstGeom prst="rect">
              <a:avLst/>
            </a:prstGeom>
          </p:spPr>
        </p:pic>
        <p:pic>
          <p:nvPicPr>
            <p:cNvPr id="18" name="図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859314" y="2102340"/>
              <a:ext cx="279365" cy="279365"/>
            </a:xfrm>
            <a:prstGeom prst="rect">
              <a:avLst/>
            </a:prstGeom>
            <a:effectLst/>
          </p:spPr>
        </p:pic>
        <p:pic>
          <p:nvPicPr>
            <p:cNvPr id="19" name="図 1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686395" y="2137247"/>
              <a:ext cx="209550" cy="209550"/>
            </a:xfrm>
            <a:prstGeom prst="rect">
              <a:avLst/>
            </a:prstGeom>
          </p:spPr>
        </p:pic>
        <p:pic>
          <p:nvPicPr>
            <p:cNvPr id="20" name="図 19"/>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564420" y="2102340"/>
              <a:ext cx="279365" cy="279365"/>
            </a:xfrm>
            <a:prstGeom prst="rect">
              <a:avLst/>
            </a:prstGeom>
          </p:spPr>
        </p:pic>
        <p:pic>
          <p:nvPicPr>
            <p:cNvPr id="21" name="図 20"/>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211867" y="2102340"/>
              <a:ext cx="279365" cy="279365"/>
            </a:xfrm>
            <a:prstGeom prst="rect">
              <a:avLst/>
            </a:prstGeom>
          </p:spPr>
        </p:pic>
        <p:pic>
          <p:nvPicPr>
            <p:cNvPr id="22" name="図 21"/>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13700" y="2130253"/>
              <a:ext cx="223539" cy="223539"/>
            </a:xfrm>
            <a:prstGeom prst="rect">
              <a:avLst/>
            </a:prstGeom>
          </p:spPr>
        </p:pic>
        <p:pic>
          <p:nvPicPr>
            <p:cNvPr id="23" name="図 22"/>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240930" y="2102290"/>
              <a:ext cx="279464" cy="279464"/>
            </a:xfrm>
            <a:prstGeom prst="rect">
              <a:avLst/>
            </a:prstGeom>
          </p:spPr>
        </p:pic>
        <p:pic>
          <p:nvPicPr>
            <p:cNvPr id="24" name="図 23"/>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510427" y="2102340"/>
              <a:ext cx="279365" cy="279365"/>
            </a:xfrm>
            <a:prstGeom prst="rect">
              <a:avLst/>
            </a:prstGeom>
          </p:spPr>
        </p:pic>
        <p:pic>
          <p:nvPicPr>
            <p:cNvPr id="25" name="図 24"/>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242862" y="2102340"/>
              <a:ext cx="279365" cy="279365"/>
            </a:xfrm>
            <a:prstGeom prst="rect">
              <a:avLst/>
            </a:prstGeom>
          </p:spPr>
        </p:pic>
        <p:pic>
          <p:nvPicPr>
            <p:cNvPr id="26" name="図 25"/>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593582" y="2102340"/>
              <a:ext cx="279365" cy="279365"/>
            </a:xfrm>
            <a:prstGeom prst="rect">
              <a:avLst/>
            </a:prstGeom>
          </p:spPr>
        </p:pic>
        <p:pic>
          <p:nvPicPr>
            <p:cNvPr id="27" name="図 26"/>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6946135" y="2130253"/>
              <a:ext cx="223539" cy="223539"/>
            </a:xfrm>
            <a:prstGeom prst="rect">
              <a:avLst/>
            </a:prstGeom>
          </p:spPr>
        </p:pic>
        <p:pic>
          <p:nvPicPr>
            <p:cNvPr id="28" name="図 27"/>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4916973" y="2130253"/>
              <a:ext cx="223539" cy="223539"/>
            </a:xfrm>
            <a:prstGeom prst="rect">
              <a:avLst/>
            </a:prstGeom>
          </p:spPr>
        </p:pic>
        <p:pic>
          <p:nvPicPr>
            <p:cNvPr id="29" name="図 28"/>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7878153" y="2130253"/>
              <a:ext cx="223539" cy="223539"/>
            </a:xfrm>
            <a:prstGeom prst="rect">
              <a:avLst/>
            </a:prstGeom>
          </p:spPr>
        </p:pic>
        <p:pic>
          <p:nvPicPr>
            <p:cNvPr id="30" name="図 29"/>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8471618" y="2089641"/>
              <a:ext cx="304762" cy="304762"/>
            </a:xfrm>
            <a:prstGeom prst="rect">
              <a:avLst/>
            </a:prstGeom>
          </p:spPr>
        </p:pic>
        <p:pic>
          <p:nvPicPr>
            <p:cNvPr id="31" name="図 30"/>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7595415" y="2137247"/>
              <a:ext cx="209550" cy="209550"/>
            </a:xfrm>
            <a:prstGeom prst="rect">
              <a:avLst/>
            </a:prstGeom>
          </p:spPr>
        </p:pic>
        <p:pic>
          <p:nvPicPr>
            <p:cNvPr id="32" name="図 31"/>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5862980" y="2089641"/>
              <a:ext cx="304762" cy="304762"/>
            </a:xfrm>
            <a:prstGeom prst="rect">
              <a:avLst/>
            </a:prstGeom>
          </p:spPr>
        </p:pic>
      </p:grpSp>
      <p:pic>
        <p:nvPicPr>
          <p:cNvPr id="33" name="図 32"/>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2915816" y="1687443"/>
            <a:ext cx="279365" cy="279365"/>
          </a:xfrm>
          <a:prstGeom prst="rect">
            <a:avLst/>
          </a:prstGeom>
        </p:spPr>
      </p:pic>
      <p:pic>
        <p:nvPicPr>
          <p:cNvPr id="34" name="図 33"/>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5021341" y="1687443"/>
            <a:ext cx="279365" cy="279365"/>
          </a:xfrm>
          <a:prstGeom prst="rect">
            <a:avLst/>
          </a:prstGeom>
        </p:spPr>
      </p:pic>
      <p:pic>
        <p:nvPicPr>
          <p:cNvPr id="35" name="図 34"/>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3131840" y="1687443"/>
            <a:ext cx="279365" cy="279365"/>
          </a:xfrm>
          <a:prstGeom prst="rect">
            <a:avLst/>
          </a:prstGeom>
        </p:spPr>
      </p:pic>
      <p:pic>
        <p:nvPicPr>
          <p:cNvPr id="36" name="図 35"/>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4796650" y="1687443"/>
            <a:ext cx="279365" cy="279365"/>
          </a:xfrm>
          <a:prstGeom prst="rect">
            <a:avLst/>
          </a:prstGeom>
        </p:spPr>
      </p:pic>
      <p:sp>
        <p:nvSpPr>
          <p:cNvPr id="37" name="正方形/長方形 36"/>
          <p:cNvSpPr/>
          <p:nvPr/>
        </p:nvSpPr>
        <p:spPr bwMode="auto">
          <a:xfrm>
            <a:off x="3341171" y="1708975"/>
            <a:ext cx="1469566" cy="236300"/>
          </a:xfrm>
          <a:prstGeom prst="rect">
            <a:avLst/>
          </a:prstGeom>
          <a:noFill/>
          <a:ln w="15875" cap="flat" cmpd="sng" algn="ctr">
            <a:noFill/>
            <a:prstDash val="sysDash"/>
            <a:round/>
            <a:headEnd type="none" w="med" len="med"/>
            <a:tailEnd type="none" w="med" len="med"/>
          </a:ln>
          <a:effectLst/>
        </p:spPr>
        <p:txBody>
          <a:bodyPr rIns="0" anchor="ctr"/>
          <a:lstStyle/>
          <a:p>
            <a:pPr algn="ctr">
              <a:defRPr/>
            </a:pPr>
            <a:r>
              <a:rPr lang="en-US" altLang="ja-JP" sz="800" dirty="0" smtClean="0"/>
              <a:t>[ </a:t>
            </a:r>
            <a:r>
              <a:rPr lang="en-US" altLang="ja-JP" sz="800" dirty="0" err="1" smtClean="0"/>
              <a:t>Num</a:t>
            </a:r>
            <a:r>
              <a:rPr lang="en-US" altLang="ja-JP" sz="800" dirty="0" smtClean="0"/>
              <a:t>/</a:t>
            </a:r>
            <a:r>
              <a:rPr lang="en-US" altLang="ja-JP" sz="800" dirty="0" err="1" smtClean="0"/>
              <a:t>Num</a:t>
            </a:r>
            <a:r>
              <a:rPr lang="en-US" altLang="ja-JP" sz="800" dirty="0" smtClean="0"/>
              <a:t>]</a:t>
            </a:r>
            <a:endParaRPr lang="ja-JP" altLang="en-US" sz="800" dirty="0"/>
          </a:p>
        </p:txBody>
      </p:sp>
      <p:sp>
        <p:nvSpPr>
          <p:cNvPr id="38" name="正方形/長方形 37"/>
          <p:cNvSpPr/>
          <p:nvPr/>
        </p:nvSpPr>
        <p:spPr>
          <a:xfrm>
            <a:off x="251520" y="2009558"/>
            <a:ext cx="5112568" cy="2931610"/>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kumimoji="1" lang="ja-JP" altLang="en-US" dirty="0"/>
          </a:p>
        </p:txBody>
      </p:sp>
      <p:sp>
        <p:nvSpPr>
          <p:cNvPr id="39" name="正方形/長方形 38"/>
          <p:cNvSpPr/>
          <p:nvPr/>
        </p:nvSpPr>
        <p:spPr>
          <a:xfrm>
            <a:off x="1331800" y="2081589"/>
            <a:ext cx="1440000" cy="216000"/>
          </a:xfrm>
          <a:prstGeom prst="rect">
            <a:avLst/>
          </a:prstGeom>
          <a:solidFill>
            <a:schemeClr val="bg1">
              <a:lumMod val="7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System</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0" name="1 つの角を丸めた四角形 39"/>
          <p:cNvSpPr/>
          <p:nvPr/>
        </p:nvSpPr>
        <p:spPr>
          <a:xfrm>
            <a:off x="254087" y="1001469"/>
            <a:ext cx="1440000" cy="288000"/>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en-US" altLang="ja-JP" sz="1050" dirty="0" smtClean="0">
                <a:solidFill>
                  <a:schemeClr val="tx1"/>
                </a:solidFill>
                <a:latin typeface="HGPｺﾞｼｯｸM" pitchFamily="50" charset="-128"/>
                <a:ea typeface="HGPｺﾞｼｯｸM" pitchFamily="50" charset="-128"/>
              </a:rPr>
              <a:t>Matrix </a:t>
            </a:r>
            <a:r>
              <a:rPr lang="en-US" altLang="ja-JP" sz="1050" dirty="0" err="1" smtClean="0">
                <a:solidFill>
                  <a:schemeClr val="tx1"/>
                </a:solidFill>
                <a:latin typeface="HGPｺﾞｼｯｸM" pitchFamily="50" charset="-128"/>
                <a:ea typeface="HGPｺﾞｼｯｸM" pitchFamily="50" charset="-128"/>
              </a:rPr>
              <a:t>WIndow</a:t>
            </a:r>
            <a:endParaRPr lang="ja-JP" altLang="en-US" sz="1050" dirty="0">
              <a:solidFill>
                <a:schemeClr val="tx1"/>
              </a:solidFill>
              <a:latin typeface="HGPｺﾞｼｯｸM" pitchFamily="50" charset="-128"/>
              <a:ea typeface="HGPｺﾞｼｯｸM" pitchFamily="50" charset="-128"/>
            </a:endParaRPr>
          </a:p>
        </p:txBody>
      </p:sp>
      <p:sp>
        <p:nvSpPr>
          <p:cNvPr id="41" name="正方形/長方形 40"/>
          <p:cNvSpPr/>
          <p:nvPr/>
        </p:nvSpPr>
        <p:spPr>
          <a:xfrm>
            <a:off x="243459" y="2081589"/>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Client*</a:t>
            </a:r>
            <a:endParaRPr lang="ja-JP" altLang="en-US" sz="800" dirty="0">
              <a:solidFill>
                <a:schemeClr val="tx1"/>
              </a:solidFill>
              <a:latin typeface="HGPｺﾞｼｯｸM" pitchFamily="50" charset="-128"/>
              <a:ea typeface="HGPｺﾞｼｯｸM" pitchFamily="50" charset="-128"/>
            </a:endParaRPr>
          </a:p>
        </p:txBody>
      </p:sp>
      <p:sp>
        <p:nvSpPr>
          <p:cNvPr id="42" name="正方形/長方形 41"/>
          <p:cNvSpPr/>
          <p:nvPr/>
        </p:nvSpPr>
        <p:spPr>
          <a:xfrm>
            <a:off x="3851928" y="2081565"/>
            <a:ext cx="1440000" cy="216000"/>
          </a:xfrm>
          <a:prstGeom prst="rect">
            <a:avLst/>
          </a:prstGeom>
          <a:solidFill>
            <a:schemeClr val="bg1">
              <a:lumMod val="7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3" name="正方形/長方形 42"/>
          <p:cNvSpPr/>
          <p:nvPr/>
        </p:nvSpPr>
        <p:spPr>
          <a:xfrm>
            <a:off x="2763892" y="2081565"/>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Organization*</a:t>
            </a:r>
            <a:endParaRPr lang="ja-JP" altLang="en-US" sz="800" dirty="0">
              <a:solidFill>
                <a:schemeClr val="tx1"/>
              </a:solidFill>
              <a:latin typeface="HGPｺﾞｼｯｸM" pitchFamily="50" charset="-128"/>
              <a:ea typeface="HGPｺﾞｼｯｸM" pitchFamily="50" charset="-128"/>
            </a:endParaRPr>
          </a:p>
        </p:txBody>
      </p:sp>
      <p:sp>
        <p:nvSpPr>
          <p:cNvPr id="44" name="正方形/長方形 43"/>
          <p:cNvSpPr/>
          <p:nvPr/>
        </p:nvSpPr>
        <p:spPr>
          <a:xfrm>
            <a:off x="1331672" y="3739285"/>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err="1" smtClean="0">
                <a:solidFill>
                  <a:schemeClr val="tx1"/>
                </a:solidFill>
                <a:latin typeface="Meiryo UI" pitchFamily="50" charset="-128"/>
                <a:ea typeface="Meiryo UI" pitchFamily="50" charset="-128"/>
                <a:cs typeface="Meiryo UI" pitchFamily="50" charset="-128"/>
              </a:rPr>
              <a:t>AD_Tab_ID</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5" name="正方形/長方形 44"/>
          <p:cNvSpPr/>
          <p:nvPr/>
        </p:nvSpPr>
        <p:spPr>
          <a:xfrm>
            <a:off x="243331" y="3739285"/>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Tab</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46" name="正方形/長方形 45"/>
          <p:cNvSpPr/>
          <p:nvPr/>
        </p:nvSpPr>
        <p:spPr>
          <a:xfrm>
            <a:off x="1331648" y="4027293"/>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7" name="正方形/長方形 46"/>
          <p:cNvSpPr/>
          <p:nvPr/>
        </p:nvSpPr>
        <p:spPr>
          <a:xfrm>
            <a:off x="243307" y="4027293"/>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Matrix Column Key</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48" name="正方形/長方形 47"/>
          <p:cNvSpPr/>
          <p:nvPr/>
        </p:nvSpPr>
        <p:spPr>
          <a:xfrm>
            <a:off x="1339556" y="429312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9" name="正方形/長方形 48"/>
          <p:cNvSpPr/>
          <p:nvPr/>
        </p:nvSpPr>
        <p:spPr>
          <a:xfrm>
            <a:off x="251520" y="4293120"/>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Matrix Row Key</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50" name="正方形/長方形 49"/>
          <p:cNvSpPr/>
          <p:nvPr/>
        </p:nvSpPr>
        <p:spPr>
          <a:xfrm>
            <a:off x="1331648" y="3450485"/>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err="1" smtClean="0">
                <a:solidFill>
                  <a:schemeClr val="tx1"/>
                </a:solidFill>
                <a:latin typeface="Meiryo UI" pitchFamily="50" charset="-128"/>
                <a:ea typeface="Meiryo UI" pitchFamily="50" charset="-128"/>
                <a:cs typeface="Meiryo UI" pitchFamily="50" charset="-128"/>
              </a:rPr>
              <a:t>AD_Window_ID</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51" name="正方形/長方形 50"/>
          <p:cNvSpPr/>
          <p:nvPr/>
        </p:nvSpPr>
        <p:spPr>
          <a:xfrm>
            <a:off x="243307" y="3450485"/>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Window</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52" name="正方形/長方形 51"/>
          <p:cNvSpPr/>
          <p:nvPr/>
        </p:nvSpPr>
        <p:spPr>
          <a:xfrm>
            <a:off x="2555354" y="3450509"/>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54" name="正方形/長方形 53"/>
          <p:cNvSpPr/>
          <p:nvPr/>
        </p:nvSpPr>
        <p:spPr>
          <a:xfrm>
            <a:off x="2555354" y="4027293"/>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55" name="正方形/長方形 54"/>
          <p:cNvSpPr/>
          <p:nvPr/>
        </p:nvSpPr>
        <p:spPr>
          <a:xfrm>
            <a:off x="2563238" y="4293120"/>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56" name="正方形/長方形 55"/>
          <p:cNvSpPr/>
          <p:nvPr/>
        </p:nvSpPr>
        <p:spPr>
          <a:xfrm>
            <a:off x="2563980" y="3739285"/>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60" name="正方形/長方形 59"/>
          <p:cNvSpPr/>
          <p:nvPr/>
        </p:nvSpPr>
        <p:spPr>
          <a:xfrm>
            <a:off x="1339981" y="2370365"/>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1000000</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1" name="正方形/長方形 60"/>
          <p:cNvSpPr/>
          <p:nvPr/>
        </p:nvSpPr>
        <p:spPr>
          <a:xfrm>
            <a:off x="251640" y="2370365"/>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Search Key</a:t>
            </a:r>
            <a:endParaRPr lang="ja-JP" altLang="en-US" sz="800" dirty="0">
              <a:solidFill>
                <a:schemeClr val="tx1"/>
              </a:solidFill>
              <a:latin typeface="HGPｺﾞｼｯｸM" pitchFamily="50" charset="-128"/>
              <a:ea typeface="HGPｺﾞｼｯｸM" pitchFamily="50" charset="-128"/>
            </a:endParaRPr>
          </a:p>
        </p:txBody>
      </p:sp>
      <p:sp>
        <p:nvSpPr>
          <p:cNvPr id="62" name="正方形/長方形 61"/>
          <p:cNvSpPr/>
          <p:nvPr/>
        </p:nvSpPr>
        <p:spPr>
          <a:xfrm>
            <a:off x="1339979" y="2658396"/>
            <a:ext cx="396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Matrix Window Name</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3" name="正方形/長方形 62"/>
          <p:cNvSpPr/>
          <p:nvPr/>
        </p:nvSpPr>
        <p:spPr>
          <a:xfrm>
            <a:off x="251640" y="2658397"/>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Name</a:t>
            </a:r>
            <a:endParaRPr lang="ja-JP" altLang="en-US" sz="800" dirty="0">
              <a:solidFill>
                <a:schemeClr val="tx1"/>
              </a:solidFill>
              <a:latin typeface="HGPｺﾞｼｯｸM" pitchFamily="50" charset="-128"/>
              <a:ea typeface="HGPｺﾞｼｯｸM" pitchFamily="50" charset="-128"/>
            </a:endParaRPr>
          </a:p>
        </p:txBody>
      </p:sp>
      <p:sp>
        <p:nvSpPr>
          <p:cNvPr id="64" name="正方形/長方形 63"/>
          <p:cNvSpPr/>
          <p:nvPr/>
        </p:nvSpPr>
        <p:spPr>
          <a:xfrm>
            <a:off x="1339827" y="2946452"/>
            <a:ext cx="396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5" name="正方形/長方形 64"/>
          <p:cNvSpPr/>
          <p:nvPr/>
        </p:nvSpPr>
        <p:spPr>
          <a:xfrm>
            <a:off x="251488" y="2946453"/>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Description</a:t>
            </a:r>
            <a:endParaRPr lang="ja-JP" altLang="en-US" sz="800" dirty="0">
              <a:solidFill>
                <a:schemeClr val="tx1"/>
              </a:solidFill>
              <a:latin typeface="HGPｺﾞｼｯｸM" pitchFamily="50" charset="-128"/>
              <a:ea typeface="HGPｺﾞｼｯｸM" pitchFamily="50" charset="-128"/>
            </a:endParaRPr>
          </a:p>
        </p:txBody>
      </p:sp>
      <p:sp>
        <p:nvSpPr>
          <p:cNvPr id="66" name="正方形/長方形 65"/>
          <p:cNvSpPr/>
          <p:nvPr/>
        </p:nvSpPr>
        <p:spPr>
          <a:xfrm>
            <a:off x="1475656" y="3234477"/>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HGPｺﾞｼｯｸM" pitchFamily="50" charset="-128"/>
                <a:ea typeface="HGPｺﾞｼｯｸM" pitchFamily="50" charset="-128"/>
              </a:rPr>
              <a:t>Active</a:t>
            </a:r>
            <a:endParaRPr lang="ja-JP" altLang="en-US" sz="800" dirty="0">
              <a:solidFill>
                <a:schemeClr val="tx1"/>
              </a:solidFill>
              <a:latin typeface="HGPｺﾞｼｯｸM" pitchFamily="50" charset="-128"/>
              <a:ea typeface="HGPｺﾞｼｯｸM" pitchFamily="50" charset="-128"/>
            </a:endParaRPr>
          </a:p>
        </p:txBody>
      </p:sp>
      <p:sp>
        <p:nvSpPr>
          <p:cNvPr id="67" name="正方形/長方形 66"/>
          <p:cNvSpPr/>
          <p:nvPr/>
        </p:nvSpPr>
        <p:spPr>
          <a:xfrm>
            <a:off x="1331640" y="3234461"/>
            <a:ext cx="144000" cy="144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marL="171450" indent="-171450" algn="l">
              <a:buFont typeface="Wingdings" panose="05000000000000000000" pitchFamily="2" charset="2"/>
              <a:buChar char="ü"/>
            </a:pPr>
            <a:r>
              <a:rPr lang="ja-JP" altLang="en-US" sz="800" dirty="0">
                <a:solidFill>
                  <a:schemeClr val="tx1"/>
                </a:solidFill>
                <a:latin typeface="Meiryo UI" pitchFamily="50" charset="-128"/>
                <a:ea typeface="Meiryo UI" pitchFamily="50" charset="-128"/>
                <a:cs typeface="Meiryo UI" pitchFamily="50" charset="-128"/>
              </a:rPr>
              <a:t>　</a:t>
            </a:r>
          </a:p>
        </p:txBody>
      </p:sp>
      <p:sp>
        <p:nvSpPr>
          <p:cNvPr id="69" name="コンテンツ プレースホルダー 2"/>
          <p:cNvSpPr txBox="1">
            <a:spLocks/>
          </p:cNvSpPr>
          <p:nvPr/>
        </p:nvSpPr>
        <p:spPr>
          <a:xfrm>
            <a:off x="5362698" y="1052736"/>
            <a:ext cx="3530478" cy="52565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buFont typeface="Arial" panose="020B0604020202020204" pitchFamily="34" charset="0"/>
              <a:buChar char="•"/>
            </a:pPr>
            <a:r>
              <a:rPr lang="en-US" altLang="ja-JP" sz="1000" u="sng" dirty="0" smtClean="0">
                <a:solidFill>
                  <a:schemeClr val="tx1"/>
                </a:solidFill>
              </a:rPr>
              <a:t>Search Key</a:t>
            </a:r>
            <a:r>
              <a:rPr lang="en-US" altLang="ja-JP" sz="1000" dirty="0" smtClean="0">
                <a:solidFill>
                  <a:schemeClr val="tx1"/>
                </a:solidFill>
              </a:rPr>
              <a:t>…Identifier of Matrix Window.</a:t>
            </a:r>
            <a:endParaRPr lang="en-US" altLang="ja-JP" sz="1000" dirty="0" smtClean="0">
              <a:solidFill>
                <a:schemeClr val="tx1"/>
              </a:solidFill>
            </a:endParaRPr>
          </a:p>
          <a:p>
            <a:pPr marL="171450" indent="-171450">
              <a:buFont typeface="Arial" panose="020B0604020202020204" pitchFamily="34" charset="0"/>
              <a:buChar char="•"/>
            </a:pPr>
            <a:r>
              <a:rPr lang="en-US" altLang="ja-JP" sz="1000" u="sng" dirty="0" smtClean="0">
                <a:solidFill>
                  <a:schemeClr val="tx1"/>
                </a:solidFill>
              </a:rPr>
              <a:t>Name</a:t>
            </a:r>
            <a:r>
              <a:rPr lang="en-US" altLang="ja-JP" sz="1000" dirty="0" smtClean="0">
                <a:solidFill>
                  <a:schemeClr val="tx1"/>
                </a:solidFill>
              </a:rPr>
              <a:t>…Name of Matrix Window.</a:t>
            </a:r>
            <a:endParaRPr lang="en-US" altLang="ja-JP" sz="1000" dirty="0" smtClean="0">
              <a:solidFill>
                <a:schemeClr val="tx1"/>
              </a:solidFill>
            </a:endParaRPr>
          </a:p>
          <a:p>
            <a:pPr marL="171450" indent="-171450">
              <a:buFont typeface="Arial" panose="020B0604020202020204" pitchFamily="34" charset="0"/>
              <a:buChar char="•"/>
            </a:pPr>
            <a:r>
              <a:rPr lang="en-US" altLang="ja-JP" sz="1000" u="sng" dirty="0" smtClean="0">
                <a:solidFill>
                  <a:schemeClr val="tx1"/>
                </a:solidFill>
              </a:rPr>
              <a:t>Window</a:t>
            </a:r>
            <a:r>
              <a:rPr lang="en-US" altLang="ja-JP" sz="1000" dirty="0" smtClean="0">
                <a:solidFill>
                  <a:schemeClr val="tx1"/>
                </a:solidFill>
              </a:rPr>
              <a:t>…Matrix Window is created from Window.</a:t>
            </a:r>
          </a:p>
          <a:p>
            <a:pPr marL="171450" indent="-171450">
              <a:buFont typeface="Arial" panose="020B0604020202020204" pitchFamily="34" charset="0"/>
              <a:buChar char="•"/>
            </a:pPr>
            <a:r>
              <a:rPr lang="ja-JP" altLang="en-US" sz="1000" dirty="0" smtClean="0">
                <a:solidFill>
                  <a:schemeClr val="tx1"/>
                </a:solidFill>
              </a:rPr>
              <a:t> </a:t>
            </a:r>
            <a:r>
              <a:rPr lang="en-US" altLang="ja-JP" sz="1000" u="sng" dirty="0" smtClean="0">
                <a:solidFill>
                  <a:schemeClr val="tx1"/>
                </a:solidFill>
              </a:rPr>
              <a:t>Tab</a:t>
            </a:r>
            <a:r>
              <a:rPr lang="en-US" altLang="ja-JP" sz="1000" dirty="0" smtClean="0">
                <a:solidFill>
                  <a:schemeClr val="tx1"/>
                </a:solidFill>
              </a:rPr>
              <a:t>…</a:t>
            </a:r>
            <a:r>
              <a:rPr lang="en-US" altLang="ja-JP" sz="1000" dirty="0" smtClean="0">
                <a:solidFill>
                  <a:schemeClr val="tx1"/>
                </a:solidFill>
              </a:rPr>
              <a:t>Matrix Window is created from a Tab in the window. if tab is read only, Matrix Window become a read only window.</a:t>
            </a:r>
            <a:endParaRPr lang="en-US" altLang="ja-JP" sz="1000" dirty="0" smtClean="0">
              <a:solidFill>
                <a:schemeClr val="tx1"/>
              </a:solidFill>
            </a:endParaRPr>
          </a:p>
          <a:p>
            <a:pPr marL="171450" indent="-171450">
              <a:buFont typeface="Arial" panose="020B0604020202020204" pitchFamily="34" charset="0"/>
              <a:buChar char="•"/>
            </a:pPr>
            <a:r>
              <a:rPr lang="en-US" altLang="ja-JP" sz="1000" u="sng" dirty="0" smtClean="0">
                <a:solidFill>
                  <a:schemeClr val="tx1"/>
                </a:solidFill>
              </a:rPr>
              <a:t>Page Size</a:t>
            </a:r>
            <a:r>
              <a:rPr lang="en-US" altLang="ja-JP" sz="1000" dirty="0">
                <a:solidFill>
                  <a:schemeClr val="tx1"/>
                </a:solidFill>
              </a:rPr>
              <a:t>… rows per </a:t>
            </a:r>
            <a:r>
              <a:rPr lang="en-US" altLang="ja-JP" sz="1000" dirty="0" smtClean="0">
                <a:solidFill>
                  <a:schemeClr val="tx1"/>
                </a:solidFill>
              </a:rPr>
              <a:t>page.</a:t>
            </a:r>
            <a:endParaRPr lang="en-US" altLang="ja-JP" sz="1000" dirty="0" smtClean="0">
              <a:solidFill>
                <a:schemeClr val="tx1"/>
              </a:solidFill>
            </a:endParaRPr>
          </a:p>
          <a:p>
            <a:pPr marL="171450" indent="-171450">
              <a:buFont typeface="Arial" panose="020B0604020202020204" pitchFamily="34" charset="0"/>
              <a:buChar char="•"/>
            </a:pPr>
            <a:r>
              <a:rPr lang="en-US" altLang="ja-JP" sz="1000" u="sng" dirty="0" smtClean="0">
                <a:solidFill>
                  <a:schemeClr val="tx1"/>
                </a:solidFill>
              </a:rPr>
              <a:t>Matrix </a:t>
            </a:r>
            <a:r>
              <a:rPr lang="en-US" altLang="ja-JP" sz="1000" u="sng" dirty="0" err="1" smtClean="0">
                <a:solidFill>
                  <a:schemeClr val="tx1"/>
                </a:solidFill>
              </a:rPr>
              <a:t>Cokumn</a:t>
            </a:r>
            <a:r>
              <a:rPr lang="en-US" altLang="ja-JP" sz="1000" u="sng" dirty="0" smtClean="0">
                <a:solidFill>
                  <a:schemeClr val="tx1"/>
                </a:solidFill>
              </a:rPr>
              <a:t> Key</a:t>
            </a:r>
            <a:r>
              <a:rPr lang="en-US" altLang="ja-JP" sz="1000" dirty="0" smtClean="0">
                <a:solidFill>
                  <a:schemeClr val="tx1"/>
                </a:solidFill>
              </a:rPr>
              <a:t>…Select fields that Key of Column(X</a:t>
            </a:r>
            <a:r>
              <a:rPr lang="en-US" altLang="ja-JP" sz="1000" dirty="0" smtClean="0">
                <a:solidFill>
                  <a:schemeClr val="tx1"/>
                </a:solidFill>
              </a:rPr>
              <a:t>-Axis</a:t>
            </a:r>
            <a:r>
              <a:rPr lang="en-US" altLang="ja-JP" sz="1000" dirty="0" smtClean="0">
                <a:solidFill>
                  <a:schemeClr val="tx1"/>
                </a:solidFill>
              </a:rPr>
              <a:t>).</a:t>
            </a:r>
            <a:endParaRPr lang="en-US" altLang="ja-JP" sz="1000" dirty="0" smtClean="0">
              <a:solidFill>
                <a:schemeClr val="tx1"/>
              </a:solidFill>
            </a:endParaRPr>
          </a:p>
          <a:p>
            <a:pPr marL="171450" indent="-171450">
              <a:buFont typeface="Arial" panose="020B0604020202020204" pitchFamily="34" charset="0"/>
              <a:buChar char="•"/>
            </a:pPr>
            <a:r>
              <a:rPr lang="en-US" altLang="ja-JP" sz="1000" u="sng" dirty="0" smtClean="0">
                <a:solidFill>
                  <a:schemeClr val="tx1"/>
                </a:solidFill>
              </a:rPr>
              <a:t>Matrix Row Key</a:t>
            </a:r>
            <a:r>
              <a:rPr lang="en-US" altLang="ja-JP" sz="1000" dirty="0">
                <a:solidFill>
                  <a:schemeClr val="tx1"/>
                </a:solidFill>
              </a:rPr>
              <a:t>…Select fields that Key of </a:t>
            </a:r>
            <a:r>
              <a:rPr lang="en-US" altLang="ja-JP" sz="1000" dirty="0" smtClean="0">
                <a:solidFill>
                  <a:schemeClr val="tx1"/>
                </a:solidFill>
              </a:rPr>
              <a:t>Row(Y-Axis</a:t>
            </a:r>
            <a:r>
              <a:rPr lang="en-US" altLang="ja-JP" sz="1000" dirty="0">
                <a:solidFill>
                  <a:schemeClr val="tx1"/>
                </a:solidFill>
              </a:rPr>
              <a:t>).</a:t>
            </a:r>
          </a:p>
          <a:p>
            <a:pPr marL="171450" indent="-171450">
              <a:buFont typeface="Arial" panose="020B0604020202020204" pitchFamily="34" charset="0"/>
              <a:buChar char="•"/>
            </a:pPr>
            <a:r>
              <a:rPr lang="en-US" altLang="ja-JP" sz="1000" u="sng" dirty="0" smtClean="0">
                <a:solidFill>
                  <a:schemeClr val="tx1"/>
                </a:solidFill>
              </a:rPr>
              <a:t>Length</a:t>
            </a:r>
            <a:r>
              <a:rPr lang="en-US" altLang="ja-JP" sz="1000" dirty="0" smtClean="0">
                <a:solidFill>
                  <a:schemeClr val="tx1"/>
                </a:solidFill>
              </a:rPr>
              <a:t>…Width of Row key column.</a:t>
            </a:r>
            <a:endParaRPr lang="en-US" altLang="ja-JP" sz="1000" dirty="0" smtClean="0">
              <a:solidFill>
                <a:schemeClr val="tx1"/>
              </a:solidFill>
            </a:endParaRPr>
          </a:p>
          <a:p>
            <a:pPr marL="171450" indent="-171450">
              <a:buFont typeface="Arial" panose="020B0604020202020204" pitchFamily="34" charset="0"/>
              <a:buChar char="•"/>
            </a:pPr>
            <a:r>
              <a:rPr lang="en-US" altLang="ja-JP" sz="1000" u="sng" dirty="0" smtClean="0">
                <a:solidFill>
                  <a:schemeClr val="tx1"/>
                </a:solidFill>
              </a:rPr>
              <a:t>Quick Entry Window</a:t>
            </a:r>
            <a:r>
              <a:rPr lang="en-US" altLang="ja-JP" sz="1000" dirty="0">
                <a:solidFill>
                  <a:schemeClr val="tx1"/>
                </a:solidFill>
              </a:rPr>
              <a:t>…If you create a new data at Matrix </a:t>
            </a:r>
            <a:r>
              <a:rPr lang="en-US" altLang="ja-JP" sz="1000" dirty="0" err="1">
                <a:solidFill>
                  <a:schemeClr val="tx1"/>
                </a:solidFill>
              </a:rPr>
              <a:t>Window,Please</a:t>
            </a:r>
            <a:r>
              <a:rPr lang="en-US" altLang="ja-JP" sz="1000" dirty="0">
                <a:solidFill>
                  <a:schemeClr val="tx1"/>
                </a:solidFill>
              </a:rPr>
              <a:t> set window that setting Quick Entry</a:t>
            </a:r>
            <a:r>
              <a:rPr lang="en-US" altLang="ja-JP" sz="1000" dirty="0" smtClean="0">
                <a:solidFill>
                  <a:schemeClr val="tx1"/>
                </a:solidFill>
              </a:rPr>
              <a:t>.</a:t>
            </a:r>
            <a:endParaRPr lang="en-US" altLang="ja-JP" sz="1000" dirty="0" smtClean="0">
              <a:solidFill>
                <a:schemeClr val="tx1"/>
              </a:solidFill>
            </a:endParaRPr>
          </a:p>
          <a:p>
            <a:pPr marL="171450" indent="-171450">
              <a:buFont typeface="Arial" panose="020B0604020202020204" pitchFamily="34" charset="0"/>
              <a:buChar char="•"/>
            </a:pPr>
            <a:r>
              <a:rPr lang="en-US" altLang="ja-JP" sz="1000" u="sng" dirty="0" smtClean="0">
                <a:solidFill>
                  <a:schemeClr val="tx1"/>
                </a:solidFill>
              </a:rPr>
              <a:t>Quick Entry </a:t>
            </a:r>
            <a:r>
              <a:rPr lang="en-US" altLang="ja-JP" sz="1000" u="sng" dirty="0" err="1" smtClean="0">
                <a:solidFill>
                  <a:schemeClr val="tx1"/>
                </a:solidFill>
              </a:rPr>
              <a:t>Conf</a:t>
            </a:r>
            <a:r>
              <a:rPr lang="en-US" altLang="ja-JP" sz="1000" dirty="0" smtClean="0">
                <a:solidFill>
                  <a:schemeClr val="tx1"/>
                </a:solidFill>
              </a:rPr>
              <a:t>…Select how to set default value to next data at Quick Entry Window.</a:t>
            </a:r>
          </a:p>
        </p:txBody>
      </p:sp>
      <p:sp>
        <p:nvSpPr>
          <p:cNvPr id="73" name="正方形/長方形 72"/>
          <p:cNvSpPr/>
          <p:nvPr/>
        </p:nvSpPr>
        <p:spPr>
          <a:xfrm>
            <a:off x="251520" y="548680"/>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Matrix Window</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Tab of Matrix Window</a:t>
            </a:r>
            <a:endPar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5" name="正方形/長方形 74"/>
          <p:cNvSpPr/>
          <p:nvPr/>
        </p:nvSpPr>
        <p:spPr>
          <a:xfrm>
            <a:off x="3851928" y="4285581"/>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216000" bIns="45713" rtlCol="0" anchor="ctr"/>
          <a:lstStyle/>
          <a:p>
            <a:pPr algn="r"/>
            <a:r>
              <a:rPr lang="en-US" altLang="ja-JP" sz="800" dirty="0" smtClean="0">
                <a:solidFill>
                  <a:schemeClr val="tx1"/>
                </a:solidFill>
                <a:latin typeface="Meiryo UI" pitchFamily="50" charset="-128"/>
                <a:ea typeface="Meiryo UI" pitchFamily="50" charset="-128"/>
                <a:cs typeface="Meiryo UI" pitchFamily="50" charset="-128"/>
              </a:rPr>
              <a:t>100</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76" name="正方形/長方形 75"/>
          <p:cNvSpPr/>
          <p:nvPr/>
        </p:nvSpPr>
        <p:spPr>
          <a:xfrm>
            <a:off x="2483768" y="4285581"/>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Length</a:t>
            </a:r>
            <a:endParaRPr lang="ja-JP" altLang="en-US" sz="800" dirty="0">
              <a:solidFill>
                <a:schemeClr val="tx1"/>
              </a:solidFill>
              <a:latin typeface="HGPｺﾞｼｯｸM" pitchFamily="50" charset="-128"/>
              <a:ea typeface="HGPｺﾞｼｯｸM" pitchFamily="50" charset="-128"/>
            </a:endParaRPr>
          </a:p>
        </p:txBody>
      </p:sp>
      <p:pic>
        <p:nvPicPr>
          <p:cNvPr id="77" name="図 76"/>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5080416" y="4285581"/>
            <a:ext cx="223539" cy="223539"/>
          </a:xfrm>
          <a:prstGeom prst="rect">
            <a:avLst/>
          </a:prstGeom>
        </p:spPr>
      </p:pic>
      <p:sp>
        <p:nvSpPr>
          <p:cNvPr id="71" name="正方形/長方形 70"/>
          <p:cNvSpPr/>
          <p:nvPr/>
        </p:nvSpPr>
        <p:spPr>
          <a:xfrm>
            <a:off x="1339556" y="4581152"/>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endParaRPr lang="ja-JP" altLang="en-US" sz="800" dirty="0">
              <a:solidFill>
                <a:schemeClr val="tx1"/>
              </a:solidFill>
              <a:latin typeface="Meiryo UI" pitchFamily="50" charset="-128"/>
              <a:ea typeface="Meiryo UI" pitchFamily="50" charset="-128"/>
              <a:cs typeface="Meiryo UI" pitchFamily="50" charset="-128"/>
            </a:endParaRPr>
          </a:p>
        </p:txBody>
      </p:sp>
      <p:sp>
        <p:nvSpPr>
          <p:cNvPr id="72" name="正方形/長方形 71"/>
          <p:cNvSpPr/>
          <p:nvPr/>
        </p:nvSpPr>
        <p:spPr>
          <a:xfrm>
            <a:off x="251520" y="4581152"/>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Quick Entry Window</a:t>
            </a:r>
            <a:endParaRPr lang="ja-JP" altLang="en-US" sz="800" dirty="0">
              <a:solidFill>
                <a:schemeClr val="tx1"/>
              </a:solidFill>
              <a:latin typeface="HGPｺﾞｼｯｸM" pitchFamily="50" charset="-128"/>
              <a:ea typeface="HGPｺﾞｼｯｸM" pitchFamily="50" charset="-128"/>
            </a:endParaRPr>
          </a:p>
        </p:txBody>
      </p:sp>
      <p:sp>
        <p:nvSpPr>
          <p:cNvPr id="74" name="正方形/長方形 73"/>
          <p:cNvSpPr/>
          <p:nvPr/>
        </p:nvSpPr>
        <p:spPr>
          <a:xfrm>
            <a:off x="2563238" y="4581152"/>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78" name="正方形/長方形 77"/>
          <p:cNvSpPr/>
          <p:nvPr/>
        </p:nvSpPr>
        <p:spPr>
          <a:xfrm>
            <a:off x="3851928" y="3747341"/>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216000" bIns="45713" rtlCol="0" anchor="ctr"/>
          <a:lstStyle/>
          <a:p>
            <a:pPr algn="r"/>
            <a:r>
              <a:rPr lang="en-US" altLang="ja-JP" sz="800" dirty="0" smtClean="0">
                <a:solidFill>
                  <a:schemeClr val="tx1"/>
                </a:solidFill>
                <a:latin typeface="Meiryo UI" pitchFamily="50" charset="-128"/>
                <a:ea typeface="Meiryo UI" pitchFamily="50" charset="-128"/>
                <a:cs typeface="Meiryo UI" pitchFamily="50" charset="-128"/>
              </a:rPr>
              <a:t>20</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79" name="正方形/長方形 78"/>
          <p:cNvSpPr/>
          <p:nvPr/>
        </p:nvSpPr>
        <p:spPr>
          <a:xfrm>
            <a:off x="2483768" y="3747341"/>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Page Size*</a:t>
            </a:r>
            <a:endParaRPr lang="ja-JP" altLang="en-US" sz="800" dirty="0">
              <a:solidFill>
                <a:schemeClr val="tx1"/>
              </a:solidFill>
              <a:latin typeface="HGPｺﾞｼｯｸM" pitchFamily="50" charset="-128"/>
              <a:ea typeface="HGPｺﾞｼｯｸM" pitchFamily="50" charset="-128"/>
            </a:endParaRPr>
          </a:p>
        </p:txBody>
      </p:sp>
      <p:pic>
        <p:nvPicPr>
          <p:cNvPr id="80" name="図 79"/>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5080416" y="3747341"/>
            <a:ext cx="223539" cy="223539"/>
          </a:xfrm>
          <a:prstGeom prst="rect">
            <a:avLst/>
          </a:prstGeom>
        </p:spPr>
      </p:pic>
      <p:sp>
        <p:nvSpPr>
          <p:cNvPr id="81" name="正方形/長方形 80"/>
          <p:cNvSpPr/>
          <p:nvPr/>
        </p:nvSpPr>
        <p:spPr>
          <a:xfrm>
            <a:off x="3859836" y="4581128"/>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Column info only</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82" name="正方形/長方形 81"/>
          <p:cNvSpPr/>
          <p:nvPr/>
        </p:nvSpPr>
        <p:spPr>
          <a:xfrm>
            <a:off x="2771800" y="4581128"/>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Quick Entry </a:t>
            </a:r>
            <a:r>
              <a:rPr lang="en-US" altLang="ja-JP" sz="800" dirty="0" err="1" smtClean="0">
                <a:solidFill>
                  <a:schemeClr val="tx1"/>
                </a:solidFill>
                <a:latin typeface="HGPｺﾞｼｯｸM" pitchFamily="50" charset="-128"/>
                <a:ea typeface="HGPｺﾞｼｯｸM" pitchFamily="50" charset="-128"/>
              </a:rPr>
              <a:t>Conf</a:t>
            </a:r>
            <a:endParaRPr lang="ja-JP" altLang="en-US" sz="800" dirty="0">
              <a:solidFill>
                <a:schemeClr val="tx1"/>
              </a:solidFill>
              <a:latin typeface="HGPｺﾞｼｯｸM" pitchFamily="50" charset="-128"/>
              <a:ea typeface="HGPｺﾞｼｯｸM" pitchFamily="50" charset="-128"/>
            </a:endParaRPr>
          </a:p>
        </p:txBody>
      </p:sp>
      <p:sp>
        <p:nvSpPr>
          <p:cNvPr id="83" name="正方形/長方形 82"/>
          <p:cNvSpPr/>
          <p:nvPr/>
        </p:nvSpPr>
        <p:spPr>
          <a:xfrm>
            <a:off x="5083518" y="4581128"/>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84" name="コンテンツ プレースホルダー 2"/>
          <p:cNvSpPr txBox="1">
            <a:spLocks/>
          </p:cNvSpPr>
          <p:nvPr/>
        </p:nvSpPr>
        <p:spPr>
          <a:xfrm>
            <a:off x="5785579" y="5669336"/>
            <a:ext cx="2458829" cy="639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spcBef>
                <a:spcPts val="0"/>
              </a:spcBef>
              <a:buFont typeface="Arial" panose="020B0604020202020204" pitchFamily="34" charset="0"/>
              <a:buChar char="•"/>
            </a:pPr>
            <a:r>
              <a:rPr lang="en-US" altLang="ja-JP" sz="900" dirty="0" smtClean="0">
                <a:solidFill>
                  <a:schemeClr val="tx1"/>
                </a:solidFill>
              </a:rPr>
              <a:t>01:Column</a:t>
            </a:r>
            <a:r>
              <a:rPr lang="ja-JP" altLang="en-US" sz="900" dirty="0" smtClean="0">
                <a:solidFill>
                  <a:schemeClr val="tx1"/>
                </a:solidFill>
              </a:rPr>
              <a:t> </a:t>
            </a:r>
            <a:r>
              <a:rPr lang="en-US" altLang="ja-JP" sz="900" dirty="0" smtClean="0">
                <a:solidFill>
                  <a:schemeClr val="tx1"/>
                </a:solidFill>
              </a:rPr>
              <a:t>info only</a:t>
            </a:r>
          </a:p>
          <a:p>
            <a:pPr marL="171450" indent="-171450">
              <a:spcBef>
                <a:spcPts val="0"/>
              </a:spcBef>
              <a:buFont typeface="Arial" panose="020B0604020202020204" pitchFamily="34" charset="0"/>
              <a:buChar char="•"/>
            </a:pPr>
            <a:r>
              <a:rPr lang="en-US" altLang="ja-JP" sz="900" dirty="0" smtClean="0">
                <a:solidFill>
                  <a:schemeClr val="tx1"/>
                </a:solidFill>
              </a:rPr>
              <a:t>02:Row </a:t>
            </a:r>
            <a:r>
              <a:rPr lang="en-US" altLang="ja-JP" sz="900" dirty="0" smtClean="0">
                <a:solidFill>
                  <a:schemeClr val="tx1"/>
                </a:solidFill>
              </a:rPr>
              <a:t>info </a:t>
            </a:r>
            <a:r>
              <a:rPr lang="en-US" altLang="ja-JP" sz="900" dirty="0" smtClean="0">
                <a:solidFill>
                  <a:schemeClr val="tx1"/>
                </a:solidFill>
              </a:rPr>
              <a:t>Only</a:t>
            </a:r>
            <a:endParaRPr lang="en-US" altLang="ja-JP" sz="900" dirty="0" smtClean="0">
              <a:solidFill>
                <a:schemeClr val="tx1"/>
              </a:solidFill>
            </a:endParaRPr>
          </a:p>
          <a:p>
            <a:pPr marL="171450" indent="-171450">
              <a:spcBef>
                <a:spcPts val="0"/>
              </a:spcBef>
              <a:buFont typeface="Arial" panose="020B0604020202020204" pitchFamily="34" charset="0"/>
              <a:buChar char="•"/>
            </a:pPr>
            <a:r>
              <a:rPr lang="en-US" altLang="ja-JP" sz="900" dirty="0" smtClean="0">
                <a:solidFill>
                  <a:schemeClr val="tx1"/>
                </a:solidFill>
              </a:rPr>
              <a:t>03:Column </a:t>
            </a:r>
            <a:r>
              <a:rPr lang="en-US" altLang="ja-JP" sz="900" dirty="0" smtClean="0">
                <a:solidFill>
                  <a:schemeClr val="tx1"/>
                </a:solidFill>
              </a:rPr>
              <a:t>and Row </a:t>
            </a:r>
            <a:r>
              <a:rPr lang="en-US" altLang="ja-JP" sz="900" dirty="0" smtClean="0">
                <a:solidFill>
                  <a:schemeClr val="tx1"/>
                </a:solidFill>
              </a:rPr>
              <a:t>info</a:t>
            </a:r>
            <a:endParaRPr lang="en-US" altLang="ja-JP" sz="900" dirty="0" smtClean="0">
              <a:solidFill>
                <a:schemeClr val="tx1"/>
              </a:solidFill>
            </a:endParaRPr>
          </a:p>
        </p:txBody>
      </p:sp>
    </p:spTree>
    <p:extLst>
      <p:ext uri="{BB962C8B-B14F-4D97-AF65-F5344CB8AC3E}">
        <p14:creationId xmlns:p14="http://schemas.microsoft.com/office/powerpoint/2010/main" val="321262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defRPr/>
            </a:pPr>
            <a:r>
              <a:rPr lang="en-US" altLang="ja-JP" dirty="0">
                <a:solidFill>
                  <a:schemeClr val="tx2">
                    <a:lumMod val="75000"/>
                  </a:schemeClr>
                </a:solidFill>
              </a:rPr>
              <a:t>Configurations</a:t>
            </a:r>
            <a:endParaRPr lang="ja-JP" altLang="en-US" dirty="0">
              <a:solidFill>
                <a:schemeClr val="tx2">
                  <a:lumMod val="75000"/>
                </a:schemeClr>
              </a:solidFill>
            </a:endParaRPr>
          </a:p>
        </p:txBody>
      </p:sp>
      <p:sp>
        <p:nvSpPr>
          <p:cNvPr id="4" name="正方形/長方形 3"/>
          <p:cNvSpPr/>
          <p:nvPr/>
        </p:nvSpPr>
        <p:spPr>
          <a:xfrm>
            <a:off x="251520" y="548680"/>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マトリクスウィンドウ </a:t>
            </a:r>
            <a:r>
              <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編集フィールドタブ</a:t>
            </a:r>
            <a:endPar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正方形/長方形 4"/>
          <p:cNvSpPr/>
          <p:nvPr/>
        </p:nvSpPr>
        <p:spPr>
          <a:xfrm>
            <a:off x="251520" y="1412256"/>
            <a:ext cx="5112568" cy="720600"/>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ja-JP" altLang="en-US" dirty="0"/>
          </a:p>
        </p:txBody>
      </p:sp>
      <p:grpSp>
        <p:nvGrpSpPr>
          <p:cNvPr id="6" name="グループ化 5"/>
          <p:cNvGrpSpPr/>
          <p:nvPr/>
        </p:nvGrpSpPr>
        <p:grpSpPr>
          <a:xfrm>
            <a:off x="286777" y="1514321"/>
            <a:ext cx="5037932" cy="185935"/>
            <a:chOff x="518802" y="2089641"/>
            <a:chExt cx="8257578" cy="304762"/>
          </a:xfrm>
        </p:grpSpPr>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4880" y="2130253"/>
              <a:ext cx="223539" cy="223539"/>
            </a:xfrm>
            <a:prstGeom prst="rect">
              <a:avLst/>
            </a:prstGeom>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7547" y="2130253"/>
              <a:ext cx="223539" cy="223539"/>
            </a:xfrm>
            <a:prstGeom prst="rect">
              <a:avLst/>
            </a:prstGeom>
          </p:spPr>
        </p:pic>
        <p:pic>
          <p:nvPicPr>
            <p:cNvPr id="9" name="図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529" y="2137247"/>
              <a:ext cx="209550" cy="209550"/>
            </a:xfrm>
            <a:prstGeom prst="rect">
              <a:avLst/>
            </a:prstGeom>
          </p:spPr>
        </p:pic>
        <p:pic>
          <p:nvPicPr>
            <p:cNvPr id="10" name="図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51104" y="2137247"/>
              <a:ext cx="209550" cy="209550"/>
            </a:xfrm>
            <a:prstGeom prst="rect">
              <a:avLst/>
            </a:prstGeom>
          </p:spPr>
        </p:pic>
        <p:pic>
          <p:nvPicPr>
            <p:cNvPr id="11" name="図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33842" y="2102340"/>
              <a:ext cx="279365" cy="279365"/>
            </a:xfrm>
            <a:prstGeom prst="rect">
              <a:avLst/>
            </a:prstGeom>
          </p:spPr>
        </p:pic>
        <p:pic>
          <p:nvPicPr>
            <p:cNvPr id="12" name="図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8802" y="2130253"/>
              <a:ext cx="223539" cy="223539"/>
            </a:xfrm>
            <a:prstGeom prst="rect">
              <a:avLst/>
            </a:prstGeom>
          </p:spPr>
        </p:pic>
        <p:pic>
          <p:nvPicPr>
            <p:cNvPr id="13" name="図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98267" y="2130253"/>
              <a:ext cx="223539" cy="223539"/>
            </a:xfrm>
            <a:prstGeom prst="rect">
              <a:avLst/>
            </a:prstGeom>
          </p:spPr>
        </p:pic>
        <p:pic>
          <p:nvPicPr>
            <p:cNvPr id="14" name="図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94994" y="2102340"/>
              <a:ext cx="279365" cy="279365"/>
            </a:xfrm>
            <a:prstGeom prst="rect">
              <a:avLst/>
            </a:prstGeom>
          </p:spPr>
        </p:pic>
        <p:pic>
          <p:nvPicPr>
            <p:cNvPr id="15" name="図 1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65860" y="2130253"/>
              <a:ext cx="223539" cy="223539"/>
            </a:xfrm>
            <a:prstGeom prst="rect">
              <a:avLst/>
            </a:prstGeom>
          </p:spPr>
        </p:pic>
        <p:pic>
          <p:nvPicPr>
            <p:cNvPr id="16" name="図 1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62587" y="2130253"/>
              <a:ext cx="223539" cy="223539"/>
            </a:xfrm>
            <a:prstGeom prst="rect">
              <a:avLst/>
            </a:prstGeom>
          </p:spPr>
        </p:pic>
        <p:pic>
          <p:nvPicPr>
            <p:cNvPr id="17" name="図 1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969133" y="2130253"/>
              <a:ext cx="223539" cy="223539"/>
            </a:xfrm>
            <a:prstGeom prst="rect">
              <a:avLst/>
            </a:prstGeom>
          </p:spPr>
        </p:pic>
        <p:pic>
          <p:nvPicPr>
            <p:cNvPr id="18" name="図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859314" y="2102340"/>
              <a:ext cx="279365" cy="279365"/>
            </a:xfrm>
            <a:prstGeom prst="rect">
              <a:avLst/>
            </a:prstGeom>
            <a:effectLst/>
          </p:spPr>
        </p:pic>
        <p:pic>
          <p:nvPicPr>
            <p:cNvPr id="19" name="図 1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686395" y="2137247"/>
              <a:ext cx="209550" cy="209550"/>
            </a:xfrm>
            <a:prstGeom prst="rect">
              <a:avLst/>
            </a:prstGeom>
          </p:spPr>
        </p:pic>
        <p:pic>
          <p:nvPicPr>
            <p:cNvPr id="20" name="図 19"/>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564420" y="2102340"/>
              <a:ext cx="279365" cy="279365"/>
            </a:xfrm>
            <a:prstGeom prst="rect">
              <a:avLst/>
            </a:prstGeom>
          </p:spPr>
        </p:pic>
        <p:pic>
          <p:nvPicPr>
            <p:cNvPr id="21" name="図 20"/>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211867" y="2102340"/>
              <a:ext cx="279365" cy="279365"/>
            </a:xfrm>
            <a:prstGeom prst="rect">
              <a:avLst/>
            </a:prstGeom>
          </p:spPr>
        </p:pic>
        <p:pic>
          <p:nvPicPr>
            <p:cNvPr id="22" name="図 21"/>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13700" y="2130253"/>
              <a:ext cx="223539" cy="223539"/>
            </a:xfrm>
            <a:prstGeom prst="rect">
              <a:avLst/>
            </a:prstGeom>
          </p:spPr>
        </p:pic>
        <p:pic>
          <p:nvPicPr>
            <p:cNvPr id="23" name="図 22"/>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240930" y="2102290"/>
              <a:ext cx="279464" cy="279464"/>
            </a:xfrm>
            <a:prstGeom prst="rect">
              <a:avLst/>
            </a:prstGeom>
          </p:spPr>
        </p:pic>
        <p:pic>
          <p:nvPicPr>
            <p:cNvPr id="24" name="図 23"/>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510427" y="2102340"/>
              <a:ext cx="279365" cy="279365"/>
            </a:xfrm>
            <a:prstGeom prst="rect">
              <a:avLst/>
            </a:prstGeom>
          </p:spPr>
        </p:pic>
        <p:pic>
          <p:nvPicPr>
            <p:cNvPr id="25" name="図 24"/>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242862" y="2102340"/>
              <a:ext cx="279365" cy="279365"/>
            </a:xfrm>
            <a:prstGeom prst="rect">
              <a:avLst/>
            </a:prstGeom>
          </p:spPr>
        </p:pic>
        <p:pic>
          <p:nvPicPr>
            <p:cNvPr id="26" name="図 25"/>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593582" y="2102340"/>
              <a:ext cx="279365" cy="279365"/>
            </a:xfrm>
            <a:prstGeom prst="rect">
              <a:avLst/>
            </a:prstGeom>
          </p:spPr>
        </p:pic>
        <p:pic>
          <p:nvPicPr>
            <p:cNvPr id="27" name="図 26"/>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6946135" y="2130253"/>
              <a:ext cx="223539" cy="223539"/>
            </a:xfrm>
            <a:prstGeom prst="rect">
              <a:avLst/>
            </a:prstGeom>
          </p:spPr>
        </p:pic>
        <p:pic>
          <p:nvPicPr>
            <p:cNvPr id="28" name="図 27"/>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4916973" y="2130253"/>
              <a:ext cx="223539" cy="223539"/>
            </a:xfrm>
            <a:prstGeom prst="rect">
              <a:avLst/>
            </a:prstGeom>
          </p:spPr>
        </p:pic>
        <p:pic>
          <p:nvPicPr>
            <p:cNvPr id="29" name="図 28"/>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7878153" y="2130253"/>
              <a:ext cx="223539" cy="223539"/>
            </a:xfrm>
            <a:prstGeom prst="rect">
              <a:avLst/>
            </a:prstGeom>
          </p:spPr>
        </p:pic>
        <p:pic>
          <p:nvPicPr>
            <p:cNvPr id="30" name="図 29"/>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8471618" y="2089641"/>
              <a:ext cx="304762" cy="304762"/>
            </a:xfrm>
            <a:prstGeom prst="rect">
              <a:avLst/>
            </a:prstGeom>
          </p:spPr>
        </p:pic>
        <p:pic>
          <p:nvPicPr>
            <p:cNvPr id="31" name="図 30"/>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7595415" y="2137247"/>
              <a:ext cx="209550" cy="209550"/>
            </a:xfrm>
            <a:prstGeom prst="rect">
              <a:avLst/>
            </a:prstGeom>
          </p:spPr>
        </p:pic>
        <p:pic>
          <p:nvPicPr>
            <p:cNvPr id="32" name="図 31"/>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5862980" y="2089641"/>
              <a:ext cx="304762" cy="304762"/>
            </a:xfrm>
            <a:prstGeom prst="rect">
              <a:avLst/>
            </a:prstGeom>
          </p:spPr>
        </p:pic>
      </p:grpSp>
      <p:pic>
        <p:nvPicPr>
          <p:cNvPr id="33" name="図 32"/>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2915816" y="1810718"/>
            <a:ext cx="279365" cy="279365"/>
          </a:xfrm>
          <a:prstGeom prst="rect">
            <a:avLst/>
          </a:prstGeom>
        </p:spPr>
      </p:pic>
      <p:pic>
        <p:nvPicPr>
          <p:cNvPr id="34" name="図 33"/>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5021341" y="1810718"/>
            <a:ext cx="279365" cy="279365"/>
          </a:xfrm>
          <a:prstGeom prst="rect">
            <a:avLst/>
          </a:prstGeom>
        </p:spPr>
      </p:pic>
      <p:pic>
        <p:nvPicPr>
          <p:cNvPr id="35" name="図 34"/>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3131840" y="1810718"/>
            <a:ext cx="279365" cy="279365"/>
          </a:xfrm>
          <a:prstGeom prst="rect">
            <a:avLst/>
          </a:prstGeom>
        </p:spPr>
      </p:pic>
      <p:pic>
        <p:nvPicPr>
          <p:cNvPr id="36" name="図 35"/>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4796650" y="1810718"/>
            <a:ext cx="279365" cy="279365"/>
          </a:xfrm>
          <a:prstGeom prst="rect">
            <a:avLst/>
          </a:prstGeom>
        </p:spPr>
      </p:pic>
      <p:sp>
        <p:nvSpPr>
          <p:cNvPr id="37" name="正方形/長方形 36"/>
          <p:cNvSpPr/>
          <p:nvPr/>
        </p:nvSpPr>
        <p:spPr bwMode="auto">
          <a:xfrm>
            <a:off x="3341171" y="1832250"/>
            <a:ext cx="1469566" cy="236300"/>
          </a:xfrm>
          <a:prstGeom prst="rect">
            <a:avLst/>
          </a:prstGeom>
          <a:noFill/>
          <a:ln w="15875" cap="flat" cmpd="sng" algn="ctr">
            <a:noFill/>
            <a:prstDash val="sysDash"/>
            <a:round/>
            <a:headEnd type="none" w="med" len="med"/>
            <a:tailEnd type="none" w="med" len="med"/>
          </a:ln>
          <a:effectLst/>
        </p:spPr>
        <p:txBody>
          <a:bodyPr rIns="0" anchor="ctr"/>
          <a:lstStyle/>
          <a:p>
            <a:pPr algn="ctr">
              <a:defRPr/>
            </a:pPr>
            <a:r>
              <a:rPr lang="en-US" altLang="ja-JP" sz="800" dirty="0" smtClean="0"/>
              <a:t>[ </a:t>
            </a:r>
            <a:r>
              <a:rPr lang="ja-JP" altLang="en-US" sz="800" dirty="0" smtClean="0"/>
              <a:t>選択レコード</a:t>
            </a:r>
            <a:r>
              <a:rPr lang="en-US" altLang="ja-JP" sz="800" dirty="0" smtClean="0"/>
              <a:t>/</a:t>
            </a:r>
            <a:r>
              <a:rPr lang="ja-JP" altLang="en-US" sz="800" dirty="0" smtClean="0"/>
              <a:t>表示レコード数</a:t>
            </a:r>
            <a:r>
              <a:rPr lang="en-US" altLang="ja-JP" sz="800" dirty="0" smtClean="0"/>
              <a:t>]</a:t>
            </a:r>
            <a:endParaRPr lang="ja-JP" altLang="en-US" sz="800" dirty="0"/>
          </a:p>
        </p:txBody>
      </p:sp>
      <p:sp>
        <p:nvSpPr>
          <p:cNvPr id="38" name="正方形/長方形 37"/>
          <p:cNvSpPr/>
          <p:nvPr/>
        </p:nvSpPr>
        <p:spPr>
          <a:xfrm>
            <a:off x="251520" y="2132833"/>
            <a:ext cx="5112568" cy="1800223"/>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kumimoji="1" lang="ja-JP" altLang="en-US" dirty="0"/>
          </a:p>
        </p:txBody>
      </p:sp>
      <p:sp>
        <p:nvSpPr>
          <p:cNvPr id="39" name="正方形/長方形 38"/>
          <p:cNvSpPr/>
          <p:nvPr/>
        </p:nvSpPr>
        <p:spPr>
          <a:xfrm>
            <a:off x="1331800" y="2204864"/>
            <a:ext cx="1440000" cy="216000"/>
          </a:xfrm>
          <a:prstGeom prst="rect">
            <a:avLst/>
          </a:prstGeom>
          <a:solidFill>
            <a:schemeClr val="bg1">
              <a:lumMod val="7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System</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0" name="1 つの角を丸めた四角形 39"/>
          <p:cNvSpPr/>
          <p:nvPr/>
        </p:nvSpPr>
        <p:spPr>
          <a:xfrm>
            <a:off x="254087" y="1124744"/>
            <a:ext cx="1440000" cy="288000"/>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ja-JP" altLang="en-US" sz="1050" dirty="0" smtClean="0">
                <a:solidFill>
                  <a:schemeClr val="tx1"/>
                </a:solidFill>
                <a:latin typeface="HGPｺﾞｼｯｸM" pitchFamily="50" charset="-128"/>
                <a:ea typeface="HGPｺﾞｼｯｸM" pitchFamily="50" charset="-128"/>
              </a:rPr>
              <a:t>マトリクスウィンドウ</a:t>
            </a:r>
            <a:endParaRPr lang="ja-JP" altLang="en-US" sz="1050" dirty="0">
              <a:solidFill>
                <a:schemeClr val="tx1"/>
              </a:solidFill>
              <a:latin typeface="HGPｺﾞｼｯｸM" pitchFamily="50" charset="-128"/>
              <a:ea typeface="HGPｺﾞｼｯｸM" pitchFamily="50" charset="-128"/>
            </a:endParaRPr>
          </a:p>
        </p:txBody>
      </p:sp>
      <p:sp>
        <p:nvSpPr>
          <p:cNvPr id="41" name="正方形/長方形 40"/>
          <p:cNvSpPr/>
          <p:nvPr/>
        </p:nvSpPr>
        <p:spPr>
          <a:xfrm>
            <a:off x="243459" y="2204864"/>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クライアント</a:t>
            </a:r>
            <a:endParaRPr lang="ja-JP" altLang="en-US" sz="800" dirty="0">
              <a:solidFill>
                <a:schemeClr val="tx1"/>
              </a:solidFill>
              <a:latin typeface="HGPｺﾞｼｯｸM" pitchFamily="50" charset="-128"/>
              <a:ea typeface="HGPｺﾞｼｯｸM" pitchFamily="50" charset="-128"/>
            </a:endParaRPr>
          </a:p>
        </p:txBody>
      </p:sp>
      <p:sp>
        <p:nvSpPr>
          <p:cNvPr id="42" name="正方形/長方形 41"/>
          <p:cNvSpPr/>
          <p:nvPr/>
        </p:nvSpPr>
        <p:spPr>
          <a:xfrm>
            <a:off x="3851928" y="2204840"/>
            <a:ext cx="1440000" cy="216000"/>
          </a:xfrm>
          <a:prstGeom prst="rect">
            <a:avLst/>
          </a:prstGeom>
          <a:solidFill>
            <a:schemeClr val="bg1">
              <a:lumMod val="7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3" name="正方形/長方形 42"/>
          <p:cNvSpPr/>
          <p:nvPr/>
        </p:nvSpPr>
        <p:spPr>
          <a:xfrm>
            <a:off x="2763892" y="2204840"/>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組織</a:t>
            </a:r>
            <a:endParaRPr lang="ja-JP" altLang="en-US" sz="800" dirty="0">
              <a:solidFill>
                <a:schemeClr val="tx1"/>
              </a:solidFill>
              <a:latin typeface="HGPｺﾞｼｯｸM" pitchFamily="50" charset="-128"/>
              <a:ea typeface="HGPｺﾞｼｯｸM" pitchFamily="50" charset="-128"/>
            </a:endParaRPr>
          </a:p>
        </p:txBody>
      </p:sp>
      <p:sp>
        <p:nvSpPr>
          <p:cNvPr id="44" name="正方形/長方形 43"/>
          <p:cNvSpPr/>
          <p:nvPr/>
        </p:nvSpPr>
        <p:spPr>
          <a:xfrm>
            <a:off x="1331648" y="2492896"/>
            <a:ext cx="1440000" cy="216000"/>
          </a:xfrm>
          <a:prstGeom prst="rect">
            <a:avLst/>
          </a:prstGeom>
          <a:solidFill>
            <a:schemeClr val="bg1">
              <a:lumMod val="7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ja-JP" altLang="en-US" sz="800" dirty="0" smtClean="0">
                <a:solidFill>
                  <a:schemeClr val="tx1"/>
                </a:solidFill>
                <a:latin typeface="Meiryo UI" pitchFamily="50" charset="-128"/>
                <a:ea typeface="Meiryo UI" pitchFamily="50" charset="-128"/>
                <a:cs typeface="Meiryo UI" pitchFamily="50" charset="-128"/>
              </a:rPr>
              <a:t>納品実績</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5" name="正方形/長方形 44"/>
          <p:cNvSpPr/>
          <p:nvPr/>
        </p:nvSpPr>
        <p:spPr>
          <a:xfrm>
            <a:off x="243307" y="2492896"/>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a:solidFill>
                  <a:schemeClr val="tx1"/>
                </a:solidFill>
                <a:latin typeface="HGPｺﾞｼｯｸM" pitchFamily="50" charset="-128"/>
                <a:ea typeface="HGPｺﾞｼｯｸM" pitchFamily="50" charset="-128"/>
              </a:rPr>
              <a:t>マトリクス</a:t>
            </a:r>
            <a:r>
              <a:rPr lang="ja-JP" altLang="en-US" sz="800" dirty="0" smtClean="0">
                <a:solidFill>
                  <a:schemeClr val="tx1"/>
                </a:solidFill>
                <a:latin typeface="HGPｺﾞｼｯｸM" pitchFamily="50" charset="-128"/>
                <a:ea typeface="HGPｺﾞｼｯｸM" pitchFamily="50" charset="-128"/>
              </a:rPr>
              <a:t>ウィンドウ</a:t>
            </a:r>
            <a:endParaRPr lang="ja-JP" altLang="en-US" sz="800" dirty="0">
              <a:solidFill>
                <a:schemeClr val="tx1"/>
              </a:solidFill>
              <a:latin typeface="HGPｺﾞｼｯｸM" pitchFamily="50" charset="-128"/>
              <a:ea typeface="HGPｺﾞｼｯｸM" pitchFamily="50" charset="-128"/>
            </a:endParaRPr>
          </a:p>
        </p:txBody>
      </p:sp>
      <p:sp>
        <p:nvSpPr>
          <p:cNvPr id="47" name="正方形/長方形 46"/>
          <p:cNvSpPr/>
          <p:nvPr/>
        </p:nvSpPr>
        <p:spPr>
          <a:xfrm>
            <a:off x="1339827" y="3364507"/>
            <a:ext cx="396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8" name="正方形/長方形 47"/>
          <p:cNvSpPr/>
          <p:nvPr/>
        </p:nvSpPr>
        <p:spPr>
          <a:xfrm>
            <a:off x="251488" y="3364508"/>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a:solidFill>
                  <a:schemeClr val="tx1"/>
                </a:solidFill>
                <a:latin typeface="HGPｺﾞｼｯｸM" pitchFamily="50" charset="-128"/>
                <a:ea typeface="HGPｺﾞｼｯｸM" pitchFamily="50" charset="-128"/>
              </a:rPr>
              <a:t>説明</a:t>
            </a:r>
          </a:p>
        </p:txBody>
      </p:sp>
      <p:sp>
        <p:nvSpPr>
          <p:cNvPr id="49" name="正方形/長方形 48"/>
          <p:cNvSpPr/>
          <p:nvPr/>
        </p:nvSpPr>
        <p:spPr>
          <a:xfrm>
            <a:off x="1555965" y="3652532"/>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ja-JP" altLang="en-US" sz="800" dirty="0" smtClean="0">
                <a:solidFill>
                  <a:schemeClr val="tx1"/>
                </a:solidFill>
                <a:latin typeface="HGPｺﾞｼｯｸM" pitchFamily="50" charset="-128"/>
                <a:ea typeface="HGPｺﾞｼｯｸM" pitchFamily="50" charset="-128"/>
              </a:rPr>
              <a:t>アクティブ</a:t>
            </a:r>
            <a:endParaRPr lang="ja-JP" altLang="en-US" sz="800" dirty="0">
              <a:solidFill>
                <a:schemeClr val="tx1"/>
              </a:solidFill>
              <a:latin typeface="HGPｺﾞｼｯｸM" pitchFamily="50" charset="-128"/>
              <a:ea typeface="HGPｺﾞｼｯｸM" pitchFamily="50" charset="-128"/>
            </a:endParaRPr>
          </a:p>
        </p:txBody>
      </p:sp>
      <p:sp>
        <p:nvSpPr>
          <p:cNvPr id="50" name="正方形/長方形 49"/>
          <p:cNvSpPr/>
          <p:nvPr/>
        </p:nvSpPr>
        <p:spPr>
          <a:xfrm>
            <a:off x="1411949" y="3652516"/>
            <a:ext cx="144000" cy="144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marL="171450" indent="-171450" algn="l">
              <a:buFont typeface="Wingdings" panose="05000000000000000000" pitchFamily="2" charset="2"/>
              <a:buChar char="ü"/>
            </a:pPr>
            <a:r>
              <a:rPr lang="ja-JP" altLang="en-US" sz="800" dirty="0">
                <a:solidFill>
                  <a:schemeClr val="tx1"/>
                </a:solidFill>
                <a:latin typeface="Meiryo UI" pitchFamily="50" charset="-128"/>
                <a:ea typeface="Meiryo UI" pitchFamily="50" charset="-128"/>
                <a:cs typeface="Meiryo UI" pitchFamily="50" charset="-128"/>
              </a:rPr>
              <a:t>　</a:t>
            </a:r>
          </a:p>
        </p:txBody>
      </p:sp>
      <p:sp>
        <p:nvSpPr>
          <p:cNvPr id="52" name="正方形/長方形 51"/>
          <p:cNvSpPr/>
          <p:nvPr/>
        </p:nvSpPr>
        <p:spPr bwMode="auto">
          <a:xfrm>
            <a:off x="251520" y="1834066"/>
            <a:ext cx="2122050" cy="226782"/>
          </a:xfrm>
          <a:prstGeom prst="rect">
            <a:avLst/>
          </a:prstGeom>
          <a:noFill/>
          <a:ln w="15875" cap="flat" cmpd="sng" algn="ctr">
            <a:noFill/>
            <a:prstDash val="sysDash"/>
            <a:round/>
            <a:headEnd type="none" w="med" len="med"/>
            <a:tailEnd type="none" w="med" len="med"/>
          </a:ln>
          <a:effectLst/>
        </p:spPr>
        <p:txBody>
          <a:bodyPr rIns="0" anchor="ctr"/>
          <a:lstStyle/>
          <a:p>
            <a:pPr algn="l">
              <a:defRPr/>
            </a:pPr>
            <a:r>
              <a:rPr lang="ja-JP" altLang="en-US" sz="800" dirty="0" smtClean="0"/>
              <a:t>マトリクスウィンドウ</a:t>
            </a:r>
            <a:r>
              <a:rPr lang="ja-JP" altLang="en-US" sz="800" dirty="0"/>
              <a:t> </a:t>
            </a:r>
            <a:r>
              <a:rPr lang="en-US" altLang="ja-JP" sz="800" dirty="0" smtClean="0"/>
              <a:t>&gt; </a:t>
            </a:r>
            <a:r>
              <a:rPr lang="ja-JP" altLang="en-US" sz="800" dirty="0" smtClean="0"/>
              <a:t>編集フィールド</a:t>
            </a:r>
            <a:endParaRPr lang="ja-JP" altLang="en-US" sz="800" dirty="0"/>
          </a:p>
        </p:txBody>
      </p:sp>
      <p:sp>
        <p:nvSpPr>
          <p:cNvPr id="53" name="正方形/長方形 52"/>
          <p:cNvSpPr/>
          <p:nvPr/>
        </p:nvSpPr>
        <p:spPr>
          <a:xfrm>
            <a:off x="1331800" y="3076499"/>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ja-JP" altLang="en-US" sz="800" dirty="0" smtClean="0">
                <a:solidFill>
                  <a:schemeClr val="tx1"/>
                </a:solidFill>
                <a:latin typeface="Meiryo UI" pitchFamily="50" charset="-128"/>
                <a:ea typeface="Meiryo UI" pitchFamily="50" charset="-128"/>
                <a:cs typeface="Meiryo UI" pitchFamily="50" charset="-128"/>
              </a:rPr>
              <a:t>納品数量</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54" name="正方形/長方形 53"/>
          <p:cNvSpPr/>
          <p:nvPr/>
        </p:nvSpPr>
        <p:spPr>
          <a:xfrm>
            <a:off x="251488" y="3076476"/>
            <a:ext cx="1080152" cy="20848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a:solidFill>
                  <a:schemeClr val="tx1"/>
                </a:solidFill>
                <a:latin typeface="HGPｺﾞｼｯｸM" pitchFamily="50" charset="-128"/>
                <a:ea typeface="HGPｺﾞｼｯｸM" pitchFamily="50" charset="-128"/>
              </a:rPr>
              <a:t>フィールド</a:t>
            </a:r>
          </a:p>
        </p:txBody>
      </p:sp>
      <p:sp>
        <p:nvSpPr>
          <p:cNvPr id="55" name="正方形/長方形 54"/>
          <p:cNvSpPr/>
          <p:nvPr/>
        </p:nvSpPr>
        <p:spPr>
          <a:xfrm>
            <a:off x="2555506" y="3076499"/>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56" name="正方形/長方形 55"/>
          <p:cNvSpPr/>
          <p:nvPr/>
        </p:nvSpPr>
        <p:spPr>
          <a:xfrm>
            <a:off x="3851928" y="306896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216000" bIns="45713" rtlCol="0" anchor="ctr"/>
          <a:lstStyle/>
          <a:p>
            <a:pPr algn="r"/>
            <a:r>
              <a:rPr lang="en-US" altLang="ja-JP" sz="800" dirty="0" smtClean="0">
                <a:solidFill>
                  <a:schemeClr val="tx1"/>
                </a:solidFill>
                <a:latin typeface="Meiryo UI" pitchFamily="50" charset="-128"/>
                <a:ea typeface="Meiryo UI" pitchFamily="50" charset="-128"/>
                <a:cs typeface="Meiryo UI" pitchFamily="50" charset="-128"/>
              </a:rPr>
              <a:t>100</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57" name="正方形/長方形 56"/>
          <p:cNvSpPr/>
          <p:nvPr/>
        </p:nvSpPr>
        <p:spPr>
          <a:xfrm>
            <a:off x="2483768" y="3068960"/>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長さ</a:t>
            </a:r>
            <a:endParaRPr lang="ja-JP" altLang="en-US" sz="800" dirty="0">
              <a:solidFill>
                <a:schemeClr val="tx1"/>
              </a:solidFill>
              <a:latin typeface="HGPｺﾞｼｯｸM" pitchFamily="50" charset="-128"/>
              <a:ea typeface="HGPｺﾞｼｯｸM" pitchFamily="50" charset="-128"/>
            </a:endParaRPr>
          </a:p>
        </p:txBody>
      </p:sp>
      <p:pic>
        <p:nvPicPr>
          <p:cNvPr id="58" name="図 57"/>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5080416" y="3068960"/>
            <a:ext cx="223539" cy="223539"/>
          </a:xfrm>
          <a:prstGeom prst="rect">
            <a:avLst/>
          </a:prstGeom>
        </p:spPr>
      </p:pic>
      <p:sp>
        <p:nvSpPr>
          <p:cNvPr id="59" name="正方形/長方形 58"/>
          <p:cNvSpPr/>
          <p:nvPr/>
        </p:nvSpPr>
        <p:spPr>
          <a:xfrm>
            <a:off x="1331648" y="2773413"/>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216000" bIns="45713" rtlCol="0" anchor="ctr"/>
          <a:lstStyle/>
          <a:p>
            <a:pPr algn="r"/>
            <a:r>
              <a:rPr lang="en-US" altLang="ja-JP" sz="800" dirty="0" smtClean="0">
                <a:solidFill>
                  <a:schemeClr val="tx1"/>
                </a:solidFill>
                <a:latin typeface="Meiryo UI" pitchFamily="50" charset="-128"/>
                <a:ea typeface="Meiryo UI" pitchFamily="50" charset="-128"/>
                <a:cs typeface="Meiryo UI" pitchFamily="50" charset="-128"/>
              </a:rPr>
              <a:t>10</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0" name="正方形/長方形 59"/>
          <p:cNvSpPr/>
          <p:nvPr/>
        </p:nvSpPr>
        <p:spPr>
          <a:xfrm>
            <a:off x="395288" y="2773412"/>
            <a:ext cx="936200" cy="231031"/>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シーケンス</a:t>
            </a:r>
            <a:r>
              <a:rPr lang="en-US" altLang="ja-JP" sz="800" dirty="0" smtClean="0">
                <a:solidFill>
                  <a:schemeClr val="tx1"/>
                </a:solidFill>
                <a:latin typeface="HGPｺﾞｼｯｸM" pitchFamily="50" charset="-128"/>
                <a:ea typeface="HGPｺﾞｼｯｸM" pitchFamily="50" charset="-128"/>
              </a:rPr>
              <a:t>No</a:t>
            </a:r>
            <a:endParaRPr lang="ja-JP" altLang="en-US" sz="800" dirty="0">
              <a:solidFill>
                <a:schemeClr val="tx1"/>
              </a:solidFill>
              <a:latin typeface="HGPｺﾞｼｯｸM" pitchFamily="50" charset="-128"/>
              <a:ea typeface="HGPｺﾞｼｯｸM" pitchFamily="50" charset="-128"/>
            </a:endParaRPr>
          </a:p>
        </p:txBody>
      </p:sp>
      <p:pic>
        <p:nvPicPr>
          <p:cNvPr id="61" name="図 60"/>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2560136" y="2773413"/>
            <a:ext cx="223539" cy="223539"/>
          </a:xfrm>
          <a:prstGeom prst="rect">
            <a:avLst/>
          </a:prstGeom>
        </p:spPr>
      </p:pic>
      <p:sp>
        <p:nvSpPr>
          <p:cNvPr id="62" name="コンテンツ プレースホルダー 2"/>
          <p:cNvSpPr txBox="1">
            <a:spLocks/>
          </p:cNvSpPr>
          <p:nvPr/>
        </p:nvSpPr>
        <p:spPr>
          <a:xfrm>
            <a:off x="5362002" y="1434261"/>
            <a:ext cx="3530478" cy="2642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buFont typeface="Arial" panose="020B0604020202020204" pitchFamily="34" charset="0"/>
              <a:buChar char="•"/>
            </a:pPr>
            <a:r>
              <a:rPr lang="ja-JP" altLang="en-US" sz="1050" u="sng" dirty="0" smtClean="0">
                <a:solidFill>
                  <a:schemeClr val="tx1"/>
                </a:solidFill>
              </a:rPr>
              <a:t>シーケンス</a:t>
            </a:r>
            <a:r>
              <a:rPr lang="en-US" altLang="ja-JP" sz="1050" u="sng" dirty="0" smtClean="0">
                <a:solidFill>
                  <a:schemeClr val="tx1"/>
                </a:solidFill>
              </a:rPr>
              <a:t>No</a:t>
            </a:r>
            <a:r>
              <a:rPr lang="en-US" altLang="ja-JP" sz="1050" dirty="0" smtClean="0">
                <a:solidFill>
                  <a:schemeClr val="tx1"/>
                </a:solidFill>
              </a:rPr>
              <a:t>…</a:t>
            </a:r>
            <a:r>
              <a:rPr lang="ja-JP" altLang="en-US" sz="1050" dirty="0" smtClean="0">
                <a:solidFill>
                  <a:schemeClr val="tx1"/>
                </a:solidFill>
              </a:rPr>
              <a:t>編集対象となる項目の表示順番を制御します。値が小さい順に並びます。</a:t>
            </a:r>
            <a:endParaRPr lang="en-US" altLang="ja-JP" sz="1050" dirty="0" smtClean="0">
              <a:solidFill>
                <a:schemeClr val="tx1"/>
              </a:solidFill>
            </a:endParaRPr>
          </a:p>
          <a:p>
            <a:pPr marL="171450" indent="-171450">
              <a:buFont typeface="Arial" panose="020B0604020202020204" pitchFamily="34" charset="0"/>
              <a:buChar char="•"/>
            </a:pPr>
            <a:r>
              <a:rPr lang="ja-JP" altLang="en-US" sz="1050" u="sng" dirty="0">
                <a:solidFill>
                  <a:schemeClr val="tx1"/>
                </a:solidFill>
              </a:rPr>
              <a:t>フィールド</a:t>
            </a:r>
            <a:r>
              <a:rPr lang="en-US" altLang="ja-JP" sz="1050" dirty="0" smtClean="0">
                <a:solidFill>
                  <a:schemeClr val="tx1"/>
                </a:solidFill>
              </a:rPr>
              <a:t>…</a:t>
            </a:r>
            <a:r>
              <a:rPr lang="ja-JP" altLang="en-US" sz="1050" dirty="0" smtClean="0">
                <a:solidFill>
                  <a:schemeClr val="tx1"/>
                </a:solidFill>
              </a:rPr>
              <a:t>編集対象となりフィールドを選択します。</a:t>
            </a:r>
            <a:endParaRPr lang="en-US" altLang="ja-JP" sz="1050" dirty="0" smtClean="0">
              <a:solidFill>
                <a:schemeClr val="tx1"/>
              </a:solidFill>
            </a:endParaRPr>
          </a:p>
          <a:p>
            <a:pPr marL="171450" indent="-171450">
              <a:buFont typeface="Arial" panose="020B0604020202020204" pitchFamily="34" charset="0"/>
              <a:buChar char="•"/>
            </a:pPr>
            <a:r>
              <a:rPr lang="ja-JP" altLang="en-US" sz="1050" u="sng" dirty="0" smtClean="0">
                <a:solidFill>
                  <a:schemeClr val="tx1"/>
                </a:solidFill>
              </a:rPr>
              <a:t>長さ</a:t>
            </a:r>
            <a:r>
              <a:rPr lang="en-US" altLang="ja-JP" sz="1050" dirty="0" smtClean="0">
                <a:solidFill>
                  <a:schemeClr val="tx1"/>
                </a:solidFill>
              </a:rPr>
              <a:t>…</a:t>
            </a:r>
            <a:r>
              <a:rPr lang="ja-JP" altLang="en-US" sz="1050" dirty="0" smtClean="0">
                <a:solidFill>
                  <a:schemeClr val="tx1"/>
                </a:solidFill>
              </a:rPr>
              <a:t>表示フィールドの幅を設定します。</a:t>
            </a:r>
            <a:endParaRPr lang="en-US" altLang="ja-JP" sz="1050" dirty="0" smtClean="0">
              <a:solidFill>
                <a:schemeClr val="tx1"/>
              </a:solidFill>
            </a:endParaRPr>
          </a:p>
        </p:txBody>
      </p:sp>
    </p:spTree>
    <p:extLst>
      <p:ext uri="{BB962C8B-B14F-4D97-AF65-F5344CB8AC3E}">
        <p14:creationId xmlns:p14="http://schemas.microsoft.com/office/powerpoint/2010/main" val="37583601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defRPr/>
            </a:pPr>
            <a:r>
              <a:rPr lang="en-US" altLang="ja-JP" dirty="0">
                <a:solidFill>
                  <a:schemeClr val="tx2">
                    <a:lumMod val="75000"/>
                  </a:schemeClr>
                </a:solidFill>
              </a:rPr>
              <a:t>Configurations</a:t>
            </a:r>
            <a:endParaRPr lang="ja-JP" altLang="en-US" dirty="0">
              <a:solidFill>
                <a:schemeClr val="tx2">
                  <a:lumMod val="75000"/>
                </a:schemeClr>
              </a:solidFill>
            </a:endParaRPr>
          </a:p>
        </p:txBody>
      </p:sp>
      <p:sp>
        <p:nvSpPr>
          <p:cNvPr id="4" name="正方形/長方形 3"/>
          <p:cNvSpPr/>
          <p:nvPr/>
        </p:nvSpPr>
        <p:spPr>
          <a:xfrm>
            <a:off x="251520" y="548680"/>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マトリクスウィンドウ </a:t>
            </a:r>
            <a:r>
              <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検索フィールドタブ</a:t>
            </a:r>
            <a:endPar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正方形/長方形 4"/>
          <p:cNvSpPr/>
          <p:nvPr/>
        </p:nvSpPr>
        <p:spPr>
          <a:xfrm>
            <a:off x="251520" y="1916312"/>
            <a:ext cx="5112568" cy="720600"/>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ja-JP" altLang="en-US" dirty="0"/>
          </a:p>
        </p:txBody>
      </p:sp>
      <p:grpSp>
        <p:nvGrpSpPr>
          <p:cNvPr id="6" name="グループ化 5"/>
          <p:cNvGrpSpPr/>
          <p:nvPr/>
        </p:nvGrpSpPr>
        <p:grpSpPr>
          <a:xfrm>
            <a:off x="286777" y="2018377"/>
            <a:ext cx="5037932" cy="185935"/>
            <a:chOff x="518802" y="2089641"/>
            <a:chExt cx="8257578" cy="304762"/>
          </a:xfrm>
        </p:grpSpPr>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4880" y="2130253"/>
              <a:ext cx="223539" cy="223539"/>
            </a:xfrm>
            <a:prstGeom prst="rect">
              <a:avLst/>
            </a:prstGeom>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7547" y="2130253"/>
              <a:ext cx="223539" cy="223539"/>
            </a:xfrm>
            <a:prstGeom prst="rect">
              <a:avLst/>
            </a:prstGeom>
          </p:spPr>
        </p:pic>
        <p:pic>
          <p:nvPicPr>
            <p:cNvPr id="9" name="図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529" y="2137247"/>
              <a:ext cx="209550" cy="209550"/>
            </a:xfrm>
            <a:prstGeom prst="rect">
              <a:avLst/>
            </a:prstGeom>
          </p:spPr>
        </p:pic>
        <p:pic>
          <p:nvPicPr>
            <p:cNvPr id="10" name="図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51104" y="2137247"/>
              <a:ext cx="209550" cy="209550"/>
            </a:xfrm>
            <a:prstGeom prst="rect">
              <a:avLst/>
            </a:prstGeom>
          </p:spPr>
        </p:pic>
        <p:pic>
          <p:nvPicPr>
            <p:cNvPr id="11" name="図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33842" y="2102340"/>
              <a:ext cx="279365" cy="279365"/>
            </a:xfrm>
            <a:prstGeom prst="rect">
              <a:avLst/>
            </a:prstGeom>
          </p:spPr>
        </p:pic>
        <p:pic>
          <p:nvPicPr>
            <p:cNvPr id="12" name="図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8802" y="2130253"/>
              <a:ext cx="223539" cy="223539"/>
            </a:xfrm>
            <a:prstGeom prst="rect">
              <a:avLst/>
            </a:prstGeom>
          </p:spPr>
        </p:pic>
        <p:pic>
          <p:nvPicPr>
            <p:cNvPr id="13" name="図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98267" y="2130253"/>
              <a:ext cx="223539" cy="223539"/>
            </a:xfrm>
            <a:prstGeom prst="rect">
              <a:avLst/>
            </a:prstGeom>
          </p:spPr>
        </p:pic>
        <p:pic>
          <p:nvPicPr>
            <p:cNvPr id="14" name="図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94994" y="2102340"/>
              <a:ext cx="279365" cy="279365"/>
            </a:xfrm>
            <a:prstGeom prst="rect">
              <a:avLst/>
            </a:prstGeom>
          </p:spPr>
        </p:pic>
        <p:pic>
          <p:nvPicPr>
            <p:cNvPr id="15" name="図 1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65860" y="2130253"/>
              <a:ext cx="223539" cy="223539"/>
            </a:xfrm>
            <a:prstGeom prst="rect">
              <a:avLst/>
            </a:prstGeom>
          </p:spPr>
        </p:pic>
        <p:pic>
          <p:nvPicPr>
            <p:cNvPr id="16" name="図 1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62587" y="2130253"/>
              <a:ext cx="223539" cy="223539"/>
            </a:xfrm>
            <a:prstGeom prst="rect">
              <a:avLst/>
            </a:prstGeom>
          </p:spPr>
        </p:pic>
        <p:pic>
          <p:nvPicPr>
            <p:cNvPr id="17" name="図 1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969133" y="2130253"/>
              <a:ext cx="223539" cy="223539"/>
            </a:xfrm>
            <a:prstGeom prst="rect">
              <a:avLst/>
            </a:prstGeom>
          </p:spPr>
        </p:pic>
        <p:pic>
          <p:nvPicPr>
            <p:cNvPr id="18" name="図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859314" y="2102340"/>
              <a:ext cx="279365" cy="279365"/>
            </a:xfrm>
            <a:prstGeom prst="rect">
              <a:avLst/>
            </a:prstGeom>
            <a:effectLst/>
          </p:spPr>
        </p:pic>
        <p:pic>
          <p:nvPicPr>
            <p:cNvPr id="19" name="図 1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686395" y="2137247"/>
              <a:ext cx="209550" cy="209550"/>
            </a:xfrm>
            <a:prstGeom prst="rect">
              <a:avLst/>
            </a:prstGeom>
          </p:spPr>
        </p:pic>
        <p:pic>
          <p:nvPicPr>
            <p:cNvPr id="20" name="図 19"/>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564420" y="2102340"/>
              <a:ext cx="279365" cy="279365"/>
            </a:xfrm>
            <a:prstGeom prst="rect">
              <a:avLst/>
            </a:prstGeom>
          </p:spPr>
        </p:pic>
        <p:pic>
          <p:nvPicPr>
            <p:cNvPr id="21" name="図 20"/>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211867" y="2102340"/>
              <a:ext cx="279365" cy="279365"/>
            </a:xfrm>
            <a:prstGeom prst="rect">
              <a:avLst/>
            </a:prstGeom>
          </p:spPr>
        </p:pic>
        <p:pic>
          <p:nvPicPr>
            <p:cNvPr id="22" name="図 21"/>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13700" y="2130253"/>
              <a:ext cx="223539" cy="223539"/>
            </a:xfrm>
            <a:prstGeom prst="rect">
              <a:avLst/>
            </a:prstGeom>
          </p:spPr>
        </p:pic>
        <p:pic>
          <p:nvPicPr>
            <p:cNvPr id="23" name="図 22"/>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240930" y="2102290"/>
              <a:ext cx="279464" cy="279464"/>
            </a:xfrm>
            <a:prstGeom prst="rect">
              <a:avLst/>
            </a:prstGeom>
          </p:spPr>
        </p:pic>
        <p:pic>
          <p:nvPicPr>
            <p:cNvPr id="24" name="図 23"/>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510427" y="2102340"/>
              <a:ext cx="279365" cy="279365"/>
            </a:xfrm>
            <a:prstGeom prst="rect">
              <a:avLst/>
            </a:prstGeom>
          </p:spPr>
        </p:pic>
        <p:pic>
          <p:nvPicPr>
            <p:cNvPr id="25" name="図 24"/>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242862" y="2102340"/>
              <a:ext cx="279365" cy="279365"/>
            </a:xfrm>
            <a:prstGeom prst="rect">
              <a:avLst/>
            </a:prstGeom>
          </p:spPr>
        </p:pic>
        <p:pic>
          <p:nvPicPr>
            <p:cNvPr id="26" name="図 25"/>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593582" y="2102340"/>
              <a:ext cx="279365" cy="279365"/>
            </a:xfrm>
            <a:prstGeom prst="rect">
              <a:avLst/>
            </a:prstGeom>
          </p:spPr>
        </p:pic>
        <p:pic>
          <p:nvPicPr>
            <p:cNvPr id="27" name="図 26"/>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6946135" y="2130253"/>
              <a:ext cx="223539" cy="223539"/>
            </a:xfrm>
            <a:prstGeom prst="rect">
              <a:avLst/>
            </a:prstGeom>
          </p:spPr>
        </p:pic>
        <p:pic>
          <p:nvPicPr>
            <p:cNvPr id="28" name="図 27"/>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4916973" y="2130253"/>
              <a:ext cx="223539" cy="223539"/>
            </a:xfrm>
            <a:prstGeom prst="rect">
              <a:avLst/>
            </a:prstGeom>
          </p:spPr>
        </p:pic>
        <p:pic>
          <p:nvPicPr>
            <p:cNvPr id="29" name="図 28"/>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7878153" y="2130253"/>
              <a:ext cx="223539" cy="223539"/>
            </a:xfrm>
            <a:prstGeom prst="rect">
              <a:avLst/>
            </a:prstGeom>
          </p:spPr>
        </p:pic>
        <p:pic>
          <p:nvPicPr>
            <p:cNvPr id="30" name="図 29"/>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8471618" y="2089641"/>
              <a:ext cx="304762" cy="304762"/>
            </a:xfrm>
            <a:prstGeom prst="rect">
              <a:avLst/>
            </a:prstGeom>
          </p:spPr>
        </p:pic>
        <p:pic>
          <p:nvPicPr>
            <p:cNvPr id="31" name="図 30"/>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7595415" y="2137247"/>
              <a:ext cx="209550" cy="209550"/>
            </a:xfrm>
            <a:prstGeom prst="rect">
              <a:avLst/>
            </a:prstGeom>
          </p:spPr>
        </p:pic>
        <p:pic>
          <p:nvPicPr>
            <p:cNvPr id="32" name="図 31"/>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5862980" y="2089641"/>
              <a:ext cx="304762" cy="304762"/>
            </a:xfrm>
            <a:prstGeom prst="rect">
              <a:avLst/>
            </a:prstGeom>
          </p:spPr>
        </p:pic>
      </p:grpSp>
      <p:pic>
        <p:nvPicPr>
          <p:cNvPr id="33" name="図 32"/>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2915816" y="2314774"/>
            <a:ext cx="279365" cy="279365"/>
          </a:xfrm>
          <a:prstGeom prst="rect">
            <a:avLst/>
          </a:prstGeom>
        </p:spPr>
      </p:pic>
      <p:pic>
        <p:nvPicPr>
          <p:cNvPr id="34" name="図 33"/>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5021341" y="2314774"/>
            <a:ext cx="279365" cy="279365"/>
          </a:xfrm>
          <a:prstGeom prst="rect">
            <a:avLst/>
          </a:prstGeom>
        </p:spPr>
      </p:pic>
      <p:pic>
        <p:nvPicPr>
          <p:cNvPr id="35" name="図 34"/>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3131840" y="2314774"/>
            <a:ext cx="279365" cy="279365"/>
          </a:xfrm>
          <a:prstGeom prst="rect">
            <a:avLst/>
          </a:prstGeom>
        </p:spPr>
      </p:pic>
      <p:pic>
        <p:nvPicPr>
          <p:cNvPr id="36" name="図 35"/>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4796650" y="2314774"/>
            <a:ext cx="279365" cy="279365"/>
          </a:xfrm>
          <a:prstGeom prst="rect">
            <a:avLst/>
          </a:prstGeom>
        </p:spPr>
      </p:pic>
      <p:sp>
        <p:nvSpPr>
          <p:cNvPr id="37" name="正方形/長方形 36"/>
          <p:cNvSpPr/>
          <p:nvPr/>
        </p:nvSpPr>
        <p:spPr bwMode="auto">
          <a:xfrm>
            <a:off x="3341171" y="2336306"/>
            <a:ext cx="1469566" cy="236300"/>
          </a:xfrm>
          <a:prstGeom prst="rect">
            <a:avLst/>
          </a:prstGeom>
          <a:noFill/>
          <a:ln w="15875" cap="flat" cmpd="sng" algn="ctr">
            <a:noFill/>
            <a:prstDash val="sysDash"/>
            <a:round/>
            <a:headEnd type="none" w="med" len="med"/>
            <a:tailEnd type="none" w="med" len="med"/>
          </a:ln>
          <a:effectLst/>
        </p:spPr>
        <p:txBody>
          <a:bodyPr rIns="0" anchor="ctr"/>
          <a:lstStyle/>
          <a:p>
            <a:pPr algn="ctr">
              <a:defRPr/>
            </a:pPr>
            <a:r>
              <a:rPr lang="en-US" altLang="ja-JP" sz="800" dirty="0" smtClean="0"/>
              <a:t>[ </a:t>
            </a:r>
            <a:r>
              <a:rPr lang="ja-JP" altLang="en-US" sz="800" dirty="0" smtClean="0"/>
              <a:t>選択レコード</a:t>
            </a:r>
            <a:r>
              <a:rPr lang="en-US" altLang="ja-JP" sz="800" dirty="0" smtClean="0"/>
              <a:t>/</a:t>
            </a:r>
            <a:r>
              <a:rPr lang="ja-JP" altLang="en-US" sz="800" dirty="0" smtClean="0"/>
              <a:t>表示レコード数</a:t>
            </a:r>
            <a:r>
              <a:rPr lang="en-US" altLang="ja-JP" sz="800" dirty="0" smtClean="0"/>
              <a:t>]</a:t>
            </a:r>
            <a:endParaRPr lang="ja-JP" altLang="en-US" sz="800" dirty="0"/>
          </a:p>
        </p:txBody>
      </p:sp>
      <p:sp>
        <p:nvSpPr>
          <p:cNvPr id="38" name="正方形/長方形 37"/>
          <p:cNvSpPr/>
          <p:nvPr/>
        </p:nvSpPr>
        <p:spPr>
          <a:xfrm>
            <a:off x="251520" y="2636889"/>
            <a:ext cx="5112568" cy="1800223"/>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kumimoji="1" lang="ja-JP" altLang="en-US" dirty="0"/>
          </a:p>
        </p:txBody>
      </p:sp>
      <p:sp>
        <p:nvSpPr>
          <p:cNvPr id="39" name="正方形/長方形 38"/>
          <p:cNvSpPr/>
          <p:nvPr/>
        </p:nvSpPr>
        <p:spPr>
          <a:xfrm>
            <a:off x="1331800" y="2708920"/>
            <a:ext cx="1440000" cy="216000"/>
          </a:xfrm>
          <a:prstGeom prst="rect">
            <a:avLst/>
          </a:prstGeom>
          <a:solidFill>
            <a:schemeClr val="bg1">
              <a:lumMod val="7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System</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0" name="1 つの角を丸めた四角形 39"/>
          <p:cNvSpPr/>
          <p:nvPr/>
        </p:nvSpPr>
        <p:spPr>
          <a:xfrm>
            <a:off x="254087" y="1628800"/>
            <a:ext cx="1440000" cy="288000"/>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ja-JP" altLang="en-US" sz="1050" dirty="0" smtClean="0">
                <a:solidFill>
                  <a:schemeClr val="tx1"/>
                </a:solidFill>
                <a:latin typeface="HGPｺﾞｼｯｸM" pitchFamily="50" charset="-128"/>
                <a:ea typeface="HGPｺﾞｼｯｸM" pitchFamily="50" charset="-128"/>
              </a:rPr>
              <a:t>マトリクスウィンドウ</a:t>
            </a:r>
            <a:endParaRPr lang="ja-JP" altLang="en-US" sz="1050" dirty="0">
              <a:solidFill>
                <a:schemeClr val="tx1"/>
              </a:solidFill>
              <a:latin typeface="HGPｺﾞｼｯｸM" pitchFamily="50" charset="-128"/>
              <a:ea typeface="HGPｺﾞｼｯｸM" pitchFamily="50" charset="-128"/>
            </a:endParaRPr>
          </a:p>
        </p:txBody>
      </p:sp>
      <p:sp>
        <p:nvSpPr>
          <p:cNvPr id="41" name="正方形/長方形 40"/>
          <p:cNvSpPr/>
          <p:nvPr/>
        </p:nvSpPr>
        <p:spPr>
          <a:xfrm>
            <a:off x="243459" y="2708920"/>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クライアント</a:t>
            </a:r>
            <a:endParaRPr lang="ja-JP" altLang="en-US" sz="800" dirty="0">
              <a:solidFill>
                <a:schemeClr val="tx1"/>
              </a:solidFill>
              <a:latin typeface="HGPｺﾞｼｯｸM" pitchFamily="50" charset="-128"/>
              <a:ea typeface="HGPｺﾞｼｯｸM" pitchFamily="50" charset="-128"/>
            </a:endParaRPr>
          </a:p>
        </p:txBody>
      </p:sp>
      <p:sp>
        <p:nvSpPr>
          <p:cNvPr id="42" name="正方形/長方形 41"/>
          <p:cNvSpPr/>
          <p:nvPr/>
        </p:nvSpPr>
        <p:spPr>
          <a:xfrm>
            <a:off x="3851928" y="2708896"/>
            <a:ext cx="1440000" cy="216000"/>
          </a:xfrm>
          <a:prstGeom prst="rect">
            <a:avLst/>
          </a:prstGeom>
          <a:solidFill>
            <a:schemeClr val="bg1">
              <a:lumMod val="7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3" name="正方形/長方形 42"/>
          <p:cNvSpPr/>
          <p:nvPr/>
        </p:nvSpPr>
        <p:spPr>
          <a:xfrm>
            <a:off x="2763892" y="2708896"/>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組織</a:t>
            </a:r>
            <a:endParaRPr lang="ja-JP" altLang="en-US" sz="800" dirty="0">
              <a:solidFill>
                <a:schemeClr val="tx1"/>
              </a:solidFill>
              <a:latin typeface="HGPｺﾞｼｯｸM" pitchFamily="50" charset="-128"/>
              <a:ea typeface="HGPｺﾞｼｯｸM" pitchFamily="50" charset="-128"/>
            </a:endParaRPr>
          </a:p>
        </p:txBody>
      </p:sp>
      <p:sp>
        <p:nvSpPr>
          <p:cNvPr id="44" name="正方形/長方形 43"/>
          <p:cNvSpPr/>
          <p:nvPr/>
        </p:nvSpPr>
        <p:spPr>
          <a:xfrm>
            <a:off x="1331648" y="2996952"/>
            <a:ext cx="1440000" cy="216000"/>
          </a:xfrm>
          <a:prstGeom prst="rect">
            <a:avLst/>
          </a:prstGeom>
          <a:solidFill>
            <a:schemeClr val="bg1">
              <a:lumMod val="7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ja-JP" altLang="en-US" sz="800" dirty="0" smtClean="0">
                <a:solidFill>
                  <a:schemeClr val="tx1"/>
                </a:solidFill>
                <a:latin typeface="Meiryo UI" pitchFamily="50" charset="-128"/>
                <a:ea typeface="Meiryo UI" pitchFamily="50" charset="-128"/>
                <a:cs typeface="Meiryo UI" pitchFamily="50" charset="-128"/>
              </a:rPr>
              <a:t>納品実績</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5" name="正方形/長方形 44"/>
          <p:cNvSpPr/>
          <p:nvPr/>
        </p:nvSpPr>
        <p:spPr>
          <a:xfrm>
            <a:off x="243307" y="2996952"/>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a:solidFill>
                  <a:schemeClr val="tx1"/>
                </a:solidFill>
                <a:latin typeface="HGPｺﾞｼｯｸM" pitchFamily="50" charset="-128"/>
                <a:ea typeface="HGPｺﾞｼｯｸM" pitchFamily="50" charset="-128"/>
              </a:rPr>
              <a:t>マトリクス</a:t>
            </a:r>
            <a:r>
              <a:rPr lang="ja-JP" altLang="en-US" sz="800" dirty="0" smtClean="0">
                <a:solidFill>
                  <a:schemeClr val="tx1"/>
                </a:solidFill>
                <a:latin typeface="HGPｺﾞｼｯｸM" pitchFamily="50" charset="-128"/>
                <a:ea typeface="HGPｺﾞｼｯｸM" pitchFamily="50" charset="-128"/>
              </a:rPr>
              <a:t>ウィンドウ</a:t>
            </a:r>
            <a:endParaRPr lang="ja-JP" altLang="en-US" sz="800" dirty="0">
              <a:solidFill>
                <a:schemeClr val="tx1"/>
              </a:solidFill>
              <a:latin typeface="HGPｺﾞｼｯｸM" pitchFamily="50" charset="-128"/>
              <a:ea typeface="HGPｺﾞｼｯｸM" pitchFamily="50" charset="-128"/>
            </a:endParaRPr>
          </a:p>
        </p:txBody>
      </p:sp>
      <p:sp>
        <p:nvSpPr>
          <p:cNvPr id="47" name="正方形/長方形 46"/>
          <p:cNvSpPr/>
          <p:nvPr/>
        </p:nvSpPr>
        <p:spPr>
          <a:xfrm>
            <a:off x="1339827" y="3868563"/>
            <a:ext cx="396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8" name="正方形/長方形 47"/>
          <p:cNvSpPr/>
          <p:nvPr/>
        </p:nvSpPr>
        <p:spPr>
          <a:xfrm>
            <a:off x="251488" y="3868564"/>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a:solidFill>
                  <a:schemeClr val="tx1"/>
                </a:solidFill>
                <a:latin typeface="HGPｺﾞｼｯｸM" pitchFamily="50" charset="-128"/>
                <a:ea typeface="HGPｺﾞｼｯｸM" pitchFamily="50" charset="-128"/>
              </a:rPr>
              <a:t>説明</a:t>
            </a:r>
          </a:p>
        </p:txBody>
      </p:sp>
      <p:sp>
        <p:nvSpPr>
          <p:cNvPr id="49" name="正方形/長方形 48"/>
          <p:cNvSpPr/>
          <p:nvPr/>
        </p:nvSpPr>
        <p:spPr>
          <a:xfrm>
            <a:off x="1547784" y="4156588"/>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ja-JP" altLang="en-US" sz="800" dirty="0" smtClean="0">
                <a:solidFill>
                  <a:schemeClr val="tx1"/>
                </a:solidFill>
                <a:latin typeface="HGPｺﾞｼｯｸM" pitchFamily="50" charset="-128"/>
                <a:ea typeface="HGPｺﾞｼｯｸM" pitchFamily="50" charset="-128"/>
              </a:rPr>
              <a:t>アクティブ</a:t>
            </a:r>
            <a:endParaRPr lang="ja-JP" altLang="en-US" sz="800" dirty="0">
              <a:solidFill>
                <a:schemeClr val="tx1"/>
              </a:solidFill>
              <a:latin typeface="HGPｺﾞｼｯｸM" pitchFamily="50" charset="-128"/>
              <a:ea typeface="HGPｺﾞｼｯｸM" pitchFamily="50" charset="-128"/>
            </a:endParaRPr>
          </a:p>
        </p:txBody>
      </p:sp>
      <p:sp>
        <p:nvSpPr>
          <p:cNvPr id="50" name="正方形/長方形 49"/>
          <p:cNvSpPr/>
          <p:nvPr/>
        </p:nvSpPr>
        <p:spPr>
          <a:xfrm>
            <a:off x="1403768" y="4156572"/>
            <a:ext cx="144000" cy="144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marL="171450" indent="-171450" algn="l">
              <a:buFont typeface="Wingdings" panose="05000000000000000000" pitchFamily="2" charset="2"/>
              <a:buChar char="ü"/>
            </a:pPr>
            <a:r>
              <a:rPr lang="ja-JP" altLang="en-US" sz="800" dirty="0">
                <a:solidFill>
                  <a:schemeClr val="tx1"/>
                </a:solidFill>
                <a:latin typeface="Meiryo UI" pitchFamily="50" charset="-128"/>
                <a:ea typeface="Meiryo UI" pitchFamily="50" charset="-128"/>
                <a:cs typeface="Meiryo UI" pitchFamily="50" charset="-128"/>
              </a:rPr>
              <a:t>　</a:t>
            </a:r>
          </a:p>
        </p:txBody>
      </p:sp>
      <p:sp>
        <p:nvSpPr>
          <p:cNvPr id="52" name="正方形/長方形 51"/>
          <p:cNvSpPr/>
          <p:nvPr/>
        </p:nvSpPr>
        <p:spPr bwMode="auto">
          <a:xfrm>
            <a:off x="251520" y="2338122"/>
            <a:ext cx="2122050" cy="226782"/>
          </a:xfrm>
          <a:prstGeom prst="rect">
            <a:avLst/>
          </a:prstGeom>
          <a:noFill/>
          <a:ln w="15875" cap="flat" cmpd="sng" algn="ctr">
            <a:noFill/>
            <a:prstDash val="sysDash"/>
            <a:round/>
            <a:headEnd type="none" w="med" len="med"/>
            <a:tailEnd type="none" w="med" len="med"/>
          </a:ln>
          <a:effectLst/>
        </p:spPr>
        <p:txBody>
          <a:bodyPr rIns="0" anchor="ctr"/>
          <a:lstStyle/>
          <a:p>
            <a:pPr algn="l">
              <a:defRPr/>
            </a:pPr>
            <a:r>
              <a:rPr lang="ja-JP" altLang="en-US" sz="800" dirty="0" smtClean="0"/>
              <a:t>マトリクスウィンドウ</a:t>
            </a:r>
            <a:r>
              <a:rPr lang="ja-JP" altLang="en-US" sz="800" dirty="0"/>
              <a:t> </a:t>
            </a:r>
            <a:r>
              <a:rPr lang="en-US" altLang="ja-JP" sz="800" dirty="0" smtClean="0"/>
              <a:t>&gt; </a:t>
            </a:r>
            <a:r>
              <a:rPr lang="ja-JP" altLang="en-US" sz="800" dirty="0" smtClean="0"/>
              <a:t>検索フィールド</a:t>
            </a:r>
            <a:endParaRPr lang="ja-JP" altLang="en-US" sz="800" dirty="0"/>
          </a:p>
        </p:txBody>
      </p:sp>
      <p:sp>
        <p:nvSpPr>
          <p:cNvPr id="53" name="正方形/長方形 52"/>
          <p:cNvSpPr/>
          <p:nvPr/>
        </p:nvSpPr>
        <p:spPr>
          <a:xfrm>
            <a:off x="1331800" y="3580555"/>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ja-JP" altLang="en-US" sz="800" dirty="0" smtClean="0">
                <a:solidFill>
                  <a:schemeClr val="tx1"/>
                </a:solidFill>
                <a:latin typeface="Meiryo UI" pitchFamily="50" charset="-128"/>
                <a:ea typeface="Meiryo UI" pitchFamily="50" charset="-128"/>
                <a:cs typeface="Meiryo UI" pitchFamily="50" charset="-128"/>
              </a:rPr>
              <a:t>品目カテゴリ</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54" name="正方形/長方形 53"/>
          <p:cNvSpPr/>
          <p:nvPr/>
        </p:nvSpPr>
        <p:spPr>
          <a:xfrm>
            <a:off x="251488" y="3580532"/>
            <a:ext cx="1080152" cy="20848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a:solidFill>
                  <a:schemeClr val="tx1"/>
                </a:solidFill>
                <a:latin typeface="HGPｺﾞｼｯｸM" pitchFamily="50" charset="-128"/>
                <a:ea typeface="HGPｺﾞｼｯｸM" pitchFamily="50" charset="-128"/>
              </a:rPr>
              <a:t>フィールド</a:t>
            </a:r>
          </a:p>
        </p:txBody>
      </p:sp>
      <p:sp>
        <p:nvSpPr>
          <p:cNvPr id="55" name="正方形/長方形 54"/>
          <p:cNvSpPr/>
          <p:nvPr/>
        </p:nvSpPr>
        <p:spPr>
          <a:xfrm>
            <a:off x="2555506" y="3580555"/>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59" name="正方形/長方形 58"/>
          <p:cNvSpPr/>
          <p:nvPr/>
        </p:nvSpPr>
        <p:spPr>
          <a:xfrm>
            <a:off x="1331648" y="3277469"/>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216000" bIns="45713" rtlCol="0" anchor="ctr"/>
          <a:lstStyle/>
          <a:p>
            <a:pPr algn="r"/>
            <a:r>
              <a:rPr lang="en-US" altLang="ja-JP" sz="800" dirty="0" smtClean="0">
                <a:solidFill>
                  <a:schemeClr val="tx1"/>
                </a:solidFill>
                <a:latin typeface="Meiryo UI" pitchFamily="50" charset="-128"/>
                <a:ea typeface="Meiryo UI" pitchFamily="50" charset="-128"/>
                <a:cs typeface="Meiryo UI" pitchFamily="50" charset="-128"/>
              </a:rPr>
              <a:t>10</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0" name="正方形/長方形 59"/>
          <p:cNvSpPr/>
          <p:nvPr/>
        </p:nvSpPr>
        <p:spPr>
          <a:xfrm>
            <a:off x="395288" y="3277468"/>
            <a:ext cx="936200" cy="231031"/>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シーケンス</a:t>
            </a:r>
            <a:r>
              <a:rPr lang="en-US" altLang="ja-JP" sz="800" dirty="0" smtClean="0">
                <a:solidFill>
                  <a:schemeClr val="tx1"/>
                </a:solidFill>
                <a:latin typeface="HGPｺﾞｼｯｸM" pitchFamily="50" charset="-128"/>
                <a:ea typeface="HGPｺﾞｼｯｸM" pitchFamily="50" charset="-128"/>
              </a:rPr>
              <a:t>No</a:t>
            </a:r>
            <a:endParaRPr lang="ja-JP" altLang="en-US" sz="800" dirty="0">
              <a:solidFill>
                <a:schemeClr val="tx1"/>
              </a:solidFill>
              <a:latin typeface="HGPｺﾞｼｯｸM" pitchFamily="50" charset="-128"/>
              <a:ea typeface="HGPｺﾞｼｯｸM" pitchFamily="50" charset="-128"/>
            </a:endParaRPr>
          </a:p>
        </p:txBody>
      </p:sp>
      <p:pic>
        <p:nvPicPr>
          <p:cNvPr id="61" name="図 60"/>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2560136" y="3277469"/>
            <a:ext cx="223539" cy="223539"/>
          </a:xfrm>
          <a:prstGeom prst="rect">
            <a:avLst/>
          </a:prstGeom>
        </p:spPr>
      </p:pic>
      <p:sp>
        <p:nvSpPr>
          <p:cNvPr id="62" name="コンテンツ プレースホルダー 2"/>
          <p:cNvSpPr txBox="1">
            <a:spLocks/>
          </p:cNvSpPr>
          <p:nvPr/>
        </p:nvSpPr>
        <p:spPr>
          <a:xfrm>
            <a:off x="5362002" y="1938317"/>
            <a:ext cx="3530478" cy="2498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buFont typeface="Arial" panose="020B0604020202020204" pitchFamily="34" charset="0"/>
              <a:buChar char="•"/>
            </a:pPr>
            <a:r>
              <a:rPr lang="ja-JP" altLang="en-US" sz="1050" u="sng" dirty="0" smtClean="0">
                <a:solidFill>
                  <a:schemeClr val="tx1"/>
                </a:solidFill>
              </a:rPr>
              <a:t>シーケンス</a:t>
            </a:r>
            <a:r>
              <a:rPr lang="en-US" altLang="ja-JP" sz="1050" u="sng" dirty="0" smtClean="0">
                <a:solidFill>
                  <a:schemeClr val="tx1"/>
                </a:solidFill>
              </a:rPr>
              <a:t>No</a:t>
            </a:r>
            <a:r>
              <a:rPr lang="en-US" altLang="ja-JP" sz="1050" dirty="0" smtClean="0">
                <a:solidFill>
                  <a:schemeClr val="tx1"/>
                </a:solidFill>
              </a:rPr>
              <a:t>…</a:t>
            </a:r>
            <a:r>
              <a:rPr lang="ja-JP" altLang="en-US" sz="1050" dirty="0" smtClean="0">
                <a:solidFill>
                  <a:schemeClr val="tx1"/>
                </a:solidFill>
              </a:rPr>
              <a:t>検索フィールドの表示順番を制御します。値が小さい順に並びます。</a:t>
            </a:r>
            <a:endParaRPr lang="en-US" altLang="ja-JP" sz="1050" dirty="0" smtClean="0">
              <a:solidFill>
                <a:schemeClr val="tx1"/>
              </a:solidFill>
            </a:endParaRPr>
          </a:p>
          <a:p>
            <a:pPr marL="171450" indent="-171450">
              <a:buFont typeface="Arial" panose="020B0604020202020204" pitchFamily="34" charset="0"/>
              <a:buChar char="•"/>
            </a:pPr>
            <a:r>
              <a:rPr lang="ja-JP" altLang="en-US" sz="1050" u="sng" dirty="0">
                <a:solidFill>
                  <a:schemeClr val="tx1"/>
                </a:solidFill>
              </a:rPr>
              <a:t>フィールド</a:t>
            </a:r>
            <a:r>
              <a:rPr lang="en-US" altLang="ja-JP" sz="1050" dirty="0" smtClean="0">
                <a:solidFill>
                  <a:schemeClr val="tx1"/>
                </a:solidFill>
              </a:rPr>
              <a:t>…</a:t>
            </a:r>
            <a:r>
              <a:rPr lang="ja-JP" altLang="en-US" sz="1050" dirty="0">
                <a:solidFill>
                  <a:schemeClr val="tx1"/>
                </a:solidFill>
              </a:rPr>
              <a:t>検索</a:t>
            </a:r>
            <a:r>
              <a:rPr lang="ja-JP" altLang="en-US" sz="1050" dirty="0" smtClean="0">
                <a:solidFill>
                  <a:schemeClr val="tx1"/>
                </a:solidFill>
              </a:rPr>
              <a:t>フィールドを選択します。</a:t>
            </a:r>
            <a:endParaRPr lang="en-US" altLang="ja-JP" sz="1050" dirty="0" smtClean="0">
              <a:solidFill>
                <a:schemeClr val="tx1"/>
              </a:solidFill>
            </a:endParaRPr>
          </a:p>
          <a:p>
            <a:pPr marL="171450" indent="-171450">
              <a:buFont typeface="Arial" panose="020B0604020202020204" pitchFamily="34" charset="0"/>
              <a:buChar char="•"/>
            </a:pPr>
            <a:r>
              <a:rPr lang="ja-JP" altLang="en-US" sz="1050" u="sng" dirty="0" smtClean="0">
                <a:solidFill>
                  <a:schemeClr val="tx1"/>
                </a:solidFill>
              </a:rPr>
              <a:t>必須</a:t>
            </a:r>
            <a:r>
              <a:rPr lang="en-US" altLang="ja-JP" sz="1050" dirty="0" smtClean="0">
                <a:solidFill>
                  <a:schemeClr val="tx1"/>
                </a:solidFill>
              </a:rPr>
              <a:t>…</a:t>
            </a:r>
            <a:r>
              <a:rPr lang="ja-JP" altLang="en-US" sz="1050" dirty="0" smtClean="0">
                <a:solidFill>
                  <a:schemeClr val="tx1"/>
                </a:solidFill>
              </a:rPr>
              <a:t>検索条件の入力を必須にするかどうか設定します。</a:t>
            </a:r>
            <a:r>
              <a:rPr lang="en-US" altLang="ja-JP" sz="1050" dirty="0" smtClean="0">
                <a:solidFill>
                  <a:schemeClr val="tx1"/>
                </a:solidFill>
              </a:rPr>
              <a:t>※</a:t>
            </a:r>
            <a:r>
              <a:rPr lang="ja-JP" altLang="en-US" sz="1050" dirty="0" smtClean="0">
                <a:solidFill>
                  <a:schemeClr val="tx1"/>
                </a:solidFill>
              </a:rPr>
              <a:t>必須フィールドを</a:t>
            </a:r>
            <a:r>
              <a:rPr lang="en-US" altLang="ja-JP" sz="1050" dirty="0" smtClean="0">
                <a:solidFill>
                  <a:schemeClr val="tx1"/>
                </a:solidFill>
              </a:rPr>
              <a:t>ON</a:t>
            </a:r>
            <a:r>
              <a:rPr lang="ja-JP" altLang="en-US" sz="1050" dirty="0" smtClean="0">
                <a:solidFill>
                  <a:schemeClr val="tx1"/>
                </a:solidFill>
              </a:rPr>
              <a:t>にする場合、そのカラムは、縦軸</a:t>
            </a:r>
            <a:r>
              <a:rPr lang="en-US" altLang="ja-JP" sz="1050" dirty="0" smtClean="0">
                <a:solidFill>
                  <a:schemeClr val="tx1"/>
                </a:solidFill>
              </a:rPr>
              <a:t>(X</a:t>
            </a:r>
            <a:r>
              <a:rPr lang="ja-JP" altLang="en-US" sz="1050" dirty="0" smtClean="0">
                <a:solidFill>
                  <a:schemeClr val="tx1"/>
                </a:solidFill>
              </a:rPr>
              <a:t>軸</a:t>
            </a:r>
            <a:r>
              <a:rPr lang="en-US" altLang="ja-JP" sz="1050" dirty="0" smtClean="0">
                <a:solidFill>
                  <a:schemeClr val="tx1"/>
                </a:solidFill>
              </a:rPr>
              <a:t>/</a:t>
            </a:r>
            <a:r>
              <a:rPr lang="ja-JP" altLang="en-US" sz="1050" dirty="0" smtClean="0">
                <a:solidFill>
                  <a:schemeClr val="tx1"/>
                </a:solidFill>
              </a:rPr>
              <a:t>列</a:t>
            </a:r>
            <a:r>
              <a:rPr lang="en-US" altLang="ja-JP" sz="1050" dirty="0" smtClean="0">
                <a:solidFill>
                  <a:schemeClr val="tx1"/>
                </a:solidFill>
              </a:rPr>
              <a:t>)</a:t>
            </a:r>
            <a:r>
              <a:rPr lang="ja-JP" altLang="en-US" sz="1050" dirty="0" smtClean="0">
                <a:solidFill>
                  <a:schemeClr val="tx1"/>
                </a:solidFill>
              </a:rPr>
              <a:t>となるカラムと横軸</a:t>
            </a:r>
            <a:r>
              <a:rPr lang="en-US" altLang="ja-JP" sz="1050" dirty="0" smtClean="0">
                <a:solidFill>
                  <a:schemeClr val="tx1"/>
                </a:solidFill>
              </a:rPr>
              <a:t>(Y</a:t>
            </a:r>
            <a:r>
              <a:rPr lang="ja-JP" altLang="en-US" sz="1050" dirty="0" smtClean="0">
                <a:solidFill>
                  <a:schemeClr val="tx1"/>
                </a:solidFill>
              </a:rPr>
              <a:t>軸／行</a:t>
            </a:r>
            <a:r>
              <a:rPr lang="en-US" altLang="ja-JP" sz="1050" dirty="0" smtClean="0">
                <a:solidFill>
                  <a:schemeClr val="tx1"/>
                </a:solidFill>
              </a:rPr>
              <a:t>)</a:t>
            </a:r>
            <a:r>
              <a:rPr lang="ja-JP" altLang="en-US" sz="1050" dirty="0" smtClean="0">
                <a:solidFill>
                  <a:schemeClr val="tx1"/>
                </a:solidFill>
              </a:rPr>
              <a:t>となるカラムを含めた複合ユニーク制約が必要になります。</a:t>
            </a:r>
            <a:endParaRPr lang="en-US" altLang="ja-JP" sz="1050" dirty="0" smtClean="0">
              <a:solidFill>
                <a:schemeClr val="tx1"/>
              </a:solidFill>
            </a:endParaRPr>
          </a:p>
        </p:txBody>
      </p:sp>
      <p:sp>
        <p:nvSpPr>
          <p:cNvPr id="63" name="正方形/長方形 62"/>
          <p:cNvSpPr/>
          <p:nvPr/>
        </p:nvSpPr>
        <p:spPr>
          <a:xfrm>
            <a:off x="3995936" y="3645040"/>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ja-JP" altLang="en-US" sz="800" dirty="0" smtClean="0">
                <a:solidFill>
                  <a:schemeClr val="tx1"/>
                </a:solidFill>
                <a:latin typeface="HGPｺﾞｼｯｸM" pitchFamily="50" charset="-128"/>
                <a:ea typeface="HGPｺﾞｼｯｸM" pitchFamily="50" charset="-128"/>
              </a:rPr>
              <a:t>必須</a:t>
            </a:r>
            <a:endParaRPr lang="ja-JP" altLang="en-US" sz="800" dirty="0">
              <a:solidFill>
                <a:schemeClr val="tx1"/>
              </a:solidFill>
              <a:latin typeface="HGPｺﾞｼｯｸM" pitchFamily="50" charset="-128"/>
              <a:ea typeface="HGPｺﾞｼｯｸM" pitchFamily="50" charset="-128"/>
            </a:endParaRPr>
          </a:p>
        </p:txBody>
      </p:sp>
      <p:sp>
        <p:nvSpPr>
          <p:cNvPr id="64" name="正方形/長方形 63"/>
          <p:cNvSpPr/>
          <p:nvPr/>
        </p:nvSpPr>
        <p:spPr>
          <a:xfrm>
            <a:off x="3851920" y="3645024"/>
            <a:ext cx="144000" cy="144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marL="171450" indent="-171450" algn="l">
              <a:buFont typeface="Wingdings" panose="05000000000000000000" pitchFamily="2" charset="2"/>
              <a:buChar char="ü"/>
            </a:pPr>
            <a:r>
              <a:rPr lang="ja-JP" altLang="en-US" sz="800" dirty="0">
                <a:solidFill>
                  <a:schemeClr val="tx1"/>
                </a:solidFill>
                <a:latin typeface="Meiryo UI" pitchFamily="50" charset="-128"/>
                <a:ea typeface="Meiryo UI" pitchFamily="50" charset="-128"/>
                <a:cs typeface="Meiryo UI" pitchFamily="50" charset="-128"/>
              </a:rPr>
              <a:t>　</a:t>
            </a:r>
          </a:p>
        </p:txBody>
      </p:sp>
      <p:sp>
        <p:nvSpPr>
          <p:cNvPr id="65" name="コンテンツ プレースホルダー 2"/>
          <p:cNvSpPr txBox="1">
            <a:spLocks/>
          </p:cNvSpPr>
          <p:nvPr/>
        </p:nvSpPr>
        <p:spPr>
          <a:xfrm>
            <a:off x="251520" y="908720"/>
            <a:ext cx="8640000" cy="10801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ja-JP" altLang="en-US" sz="1400" dirty="0">
                <a:solidFill>
                  <a:schemeClr val="tx1"/>
                </a:solidFill>
              </a:rPr>
              <a:t>　</a:t>
            </a:r>
            <a:r>
              <a:rPr lang="ja-JP" altLang="en-US" sz="1400" dirty="0" smtClean="0">
                <a:solidFill>
                  <a:schemeClr val="tx1"/>
                </a:solidFill>
              </a:rPr>
              <a:t>列キーフィールド、行キーフィールド、編集フィールドで使用されていないフィールドを検索フィールドとして使用する事ができます。</a:t>
            </a:r>
            <a:endParaRPr lang="en-US" altLang="ja-JP" sz="1400" dirty="0" smtClean="0">
              <a:solidFill>
                <a:schemeClr val="tx1"/>
              </a:solidFill>
            </a:endParaRPr>
          </a:p>
        </p:txBody>
      </p:sp>
    </p:spTree>
    <p:extLst>
      <p:ext uri="{BB962C8B-B14F-4D97-AF65-F5344CB8AC3E}">
        <p14:creationId xmlns:p14="http://schemas.microsoft.com/office/powerpoint/2010/main" val="4215809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defRPr/>
            </a:pPr>
            <a:r>
              <a:rPr lang="en-US" altLang="ja-JP" dirty="0">
                <a:solidFill>
                  <a:schemeClr val="tx2">
                    <a:lumMod val="75000"/>
                  </a:schemeClr>
                </a:solidFill>
              </a:rPr>
              <a:t>Configurations</a:t>
            </a:r>
            <a:endParaRPr lang="ja-JP" altLang="en-US" dirty="0">
              <a:solidFill>
                <a:schemeClr val="tx2">
                  <a:lumMod val="75000"/>
                </a:schemeClr>
              </a:solidFill>
            </a:endParaRPr>
          </a:p>
        </p:txBody>
      </p:sp>
      <p:sp>
        <p:nvSpPr>
          <p:cNvPr id="4" name="角丸四角形 3"/>
          <p:cNvSpPr/>
          <p:nvPr/>
        </p:nvSpPr>
        <p:spPr bwMode="auto">
          <a:xfrm>
            <a:off x="251520" y="548680"/>
            <a:ext cx="8641655" cy="576263"/>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ja-JP" altLang="en-US" sz="18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フォーム</a:t>
            </a:r>
            <a:r>
              <a:rPr lang="ja-JP" altLang="en-US" sz="18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設定</a:t>
            </a:r>
            <a:endParaRPr lang="ja-JP" altLang="en-US" sz="18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 name="図 4"/>
          <p:cNvPicPr>
            <a:picLocks noChangeAspect="1"/>
          </p:cNvPicPr>
          <p:nvPr/>
        </p:nvPicPr>
        <p:blipFill rotWithShape="1">
          <a:blip r:embed="rId2">
            <a:extLst>
              <a:ext uri="{28A0092B-C50C-407E-A947-70E740481C1C}">
                <a14:useLocalDpi xmlns:a14="http://schemas.microsoft.com/office/drawing/2010/main" val="0"/>
              </a:ext>
            </a:extLst>
          </a:blip>
          <a:srcRect l="17662" r="22278" b="29046"/>
          <a:stretch/>
        </p:blipFill>
        <p:spPr>
          <a:xfrm>
            <a:off x="322569" y="593714"/>
            <a:ext cx="433195" cy="479334"/>
          </a:xfrm>
          <a:prstGeom prst="rect">
            <a:avLst/>
          </a:prstGeom>
        </p:spPr>
      </p:pic>
      <p:sp>
        <p:nvSpPr>
          <p:cNvPr id="6" name="コンテンツ プレースホルダー 2"/>
          <p:cNvSpPr txBox="1">
            <a:spLocks/>
          </p:cNvSpPr>
          <p:nvPr/>
        </p:nvSpPr>
        <p:spPr>
          <a:xfrm>
            <a:off x="250129" y="1124744"/>
            <a:ext cx="8642351" cy="7683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ja-JP" altLang="en-US" sz="1600" dirty="0">
                <a:solidFill>
                  <a:schemeClr val="tx1"/>
                </a:solidFill>
              </a:rPr>
              <a:t>　</a:t>
            </a:r>
            <a:r>
              <a:rPr lang="ja-JP" altLang="en-US" sz="1600" dirty="0" smtClean="0">
                <a:solidFill>
                  <a:schemeClr val="tx1"/>
                </a:solidFill>
              </a:rPr>
              <a:t>マトリクスウィンドウの設定後、フォームの設定を行う必要があります。フォームをメニューツリーに割り当てる事によりマトリクスウィンドウが使用できます。</a:t>
            </a:r>
            <a:endParaRPr lang="en-US" altLang="ja-JP" sz="1600" dirty="0">
              <a:solidFill>
                <a:schemeClr val="tx1"/>
              </a:solidFill>
            </a:endParaRPr>
          </a:p>
        </p:txBody>
      </p:sp>
      <p:sp>
        <p:nvSpPr>
          <p:cNvPr id="8" name="正方形/長方形 7"/>
          <p:cNvSpPr/>
          <p:nvPr/>
        </p:nvSpPr>
        <p:spPr>
          <a:xfrm>
            <a:off x="251520" y="1916872"/>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フォーム</a:t>
            </a:r>
            <a:endPar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正方形/長方形 8"/>
          <p:cNvSpPr/>
          <p:nvPr/>
        </p:nvSpPr>
        <p:spPr>
          <a:xfrm>
            <a:off x="251520" y="2780904"/>
            <a:ext cx="6192446" cy="576584"/>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ja-JP" altLang="en-US" dirty="0"/>
          </a:p>
        </p:txBody>
      </p:sp>
      <p:sp>
        <p:nvSpPr>
          <p:cNvPr id="10" name="正方形/長方形 9"/>
          <p:cNvSpPr/>
          <p:nvPr/>
        </p:nvSpPr>
        <p:spPr bwMode="auto">
          <a:xfrm>
            <a:off x="337018" y="3069456"/>
            <a:ext cx="1558601" cy="236300"/>
          </a:xfrm>
          <a:prstGeom prst="rect">
            <a:avLst/>
          </a:prstGeom>
          <a:noFill/>
          <a:ln w="15875" cap="flat" cmpd="sng" algn="ctr">
            <a:noFill/>
            <a:prstDash val="sysDash"/>
            <a:round/>
            <a:headEnd type="none" w="med" len="med"/>
            <a:tailEnd type="none" w="med" len="med"/>
          </a:ln>
          <a:effectLst/>
        </p:spPr>
        <p:txBody>
          <a:bodyPr rIns="0" anchor="ctr"/>
          <a:lstStyle/>
          <a:p>
            <a:pPr>
              <a:defRPr/>
            </a:pPr>
            <a:r>
              <a:rPr lang="ja-JP" altLang="en-US" sz="800" dirty="0" smtClean="0"/>
              <a:t>フォーム</a:t>
            </a:r>
            <a:endParaRPr lang="ja-JP" altLang="en-US" sz="800" dirty="0"/>
          </a:p>
        </p:txBody>
      </p:sp>
      <p:pic>
        <p:nvPicPr>
          <p:cNvPr id="11" name="図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1193" y="2881496"/>
            <a:ext cx="167654" cy="167654"/>
          </a:xfrm>
          <a:prstGeom prst="rect">
            <a:avLst/>
          </a:prstGeom>
        </p:spPr>
      </p:pic>
      <p:pic>
        <p:nvPicPr>
          <p:cNvPr id="12" name="図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9372" y="2881496"/>
            <a:ext cx="167654" cy="167654"/>
          </a:xfrm>
          <a:prstGeom prst="rect">
            <a:avLst/>
          </a:prstGeom>
        </p:spPr>
      </p:pic>
      <p:pic>
        <p:nvPicPr>
          <p:cNvPr id="13" name="図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4351" y="2888491"/>
            <a:ext cx="157163" cy="157163"/>
          </a:xfrm>
          <a:prstGeom prst="rect">
            <a:avLst/>
          </a:prstGeom>
        </p:spPr>
      </p:pic>
      <p:pic>
        <p:nvPicPr>
          <p:cNvPr id="14" name="図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03648" y="2888491"/>
            <a:ext cx="157163" cy="157163"/>
          </a:xfrm>
          <a:prstGeom prst="rect">
            <a:avLst/>
          </a:prstGeom>
        </p:spPr>
      </p:pic>
      <p:pic>
        <p:nvPicPr>
          <p:cNvPr id="15" name="図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04371" y="2853583"/>
            <a:ext cx="209524" cy="209524"/>
          </a:xfrm>
          <a:prstGeom prst="rect">
            <a:avLst/>
          </a:prstGeom>
        </p:spPr>
      </p:pic>
      <p:pic>
        <p:nvPicPr>
          <p:cNvPr id="16" name="図 1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3137" y="2881496"/>
            <a:ext cx="167654" cy="167654"/>
          </a:xfrm>
          <a:prstGeom prst="rect">
            <a:avLst/>
          </a:prstGeom>
        </p:spPr>
      </p:pic>
      <p:pic>
        <p:nvPicPr>
          <p:cNvPr id="17" name="図 1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95074" y="2881496"/>
            <a:ext cx="167654" cy="167654"/>
          </a:xfrm>
          <a:prstGeom prst="rect">
            <a:avLst/>
          </a:prstGeom>
        </p:spPr>
      </p:pic>
      <p:pic>
        <p:nvPicPr>
          <p:cNvPr id="18" name="図 1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06288" y="2853583"/>
            <a:ext cx="209524" cy="209524"/>
          </a:xfrm>
          <a:prstGeom prst="rect">
            <a:avLst/>
          </a:prstGeom>
        </p:spPr>
      </p:pic>
      <p:pic>
        <p:nvPicPr>
          <p:cNvPr id="19" name="図 1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269392" y="2881496"/>
            <a:ext cx="167654" cy="167654"/>
          </a:xfrm>
          <a:prstGeom prst="rect">
            <a:avLst/>
          </a:prstGeom>
        </p:spPr>
      </p:pic>
      <p:pic>
        <p:nvPicPr>
          <p:cNvPr id="20" name="図 1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480606" y="2881496"/>
            <a:ext cx="167654" cy="167654"/>
          </a:xfrm>
          <a:prstGeom prst="rect">
            <a:avLst/>
          </a:prstGeom>
        </p:spPr>
      </p:pic>
      <p:pic>
        <p:nvPicPr>
          <p:cNvPr id="21" name="図 20"/>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058178" y="2881496"/>
            <a:ext cx="167654" cy="167654"/>
          </a:xfrm>
          <a:prstGeom prst="rect">
            <a:avLst/>
          </a:prstGeom>
        </p:spPr>
      </p:pic>
      <p:pic>
        <p:nvPicPr>
          <p:cNvPr id="22" name="図 21"/>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691820" y="2853583"/>
            <a:ext cx="209524" cy="209524"/>
          </a:xfrm>
          <a:prstGeom prst="rect">
            <a:avLst/>
          </a:prstGeom>
          <a:effectLst/>
        </p:spPr>
      </p:pic>
      <p:pic>
        <p:nvPicPr>
          <p:cNvPr id="23" name="図 22"/>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857455" y="2888491"/>
            <a:ext cx="157163" cy="157163"/>
          </a:xfrm>
          <a:prstGeom prst="rect">
            <a:avLst/>
          </a:prstGeom>
        </p:spPr>
      </p:pic>
      <p:pic>
        <p:nvPicPr>
          <p:cNvPr id="24" name="図 23"/>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197988" y="2853583"/>
            <a:ext cx="209524" cy="209524"/>
          </a:xfrm>
          <a:prstGeom prst="rect">
            <a:avLst/>
          </a:prstGeom>
        </p:spPr>
      </p:pic>
      <p:pic>
        <p:nvPicPr>
          <p:cNvPr id="25" name="図 24"/>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944904" y="2853583"/>
            <a:ext cx="209524" cy="209524"/>
          </a:xfrm>
          <a:prstGeom prst="rect">
            <a:avLst/>
          </a:prstGeom>
        </p:spPr>
      </p:pic>
      <p:pic>
        <p:nvPicPr>
          <p:cNvPr id="26" name="図 25"/>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662286" y="2881496"/>
            <a:ext cx="167654" cy="167654"/>
          </a:xfrm>
          <a:prstGeom prst="rect">
            <a:avLst/>
          </a:prstGeom>
        </p:spPr>
      </p:pic>
      <p:pic>
        <p:nvPicPr>
          <p:cNvPr id="27" name="図 26"/>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4398716" y="2853533"/>
            <a:ext cx="209598" cy="209598"/>
          </a:xfrm>
          <a:prstGeom prst="rect">
            <a:avLst/>
          </a:prstGeom>
        </p:spPr>
      </p:pic>
      <p:pic>
        <p:nvPicPr>
          <p:cNvPr id="28" name="図 27"/>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3873500" y="2853583"/>
            <a:ext cx="209524" cy="209524"/>
          </a:xfrm>
          <a:prstGeom prst="rect">
            <a:avLst/>
          </a:prstGeom>
        </p:spPr>
      </p:pic>
      <p:pic>
        <p:nvPicPr>
          <p:cNvPr id="29" name="図 28"/>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5116172" y="2853583"/>
            <a:ext cx="209524" cy="209524"/>
          </a:xfrm>
          <a:prstGeom prst="rect">
            <a:avLst/>
          </a:prstGeom>
        </p:spPr>
      </p:pic>
      <p:pic>
        <p:nvPicPr>
          <p:cNvPr id="30" name="図 29"/>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4651874" y="2853583"/>
            <a:ext cx="209524" cy="209524"/>
          </a:xfrm>
          <a:prstGeom prst="rect">
            <a:avLst/>
          </a:prstGeom>
        </p:spPr>
      </p:pic>
      <p:pic>
        <p:nvPicPr>
          <p:cNvPr id="31" name="図 30"/>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4904958" y="2881496"/>
            <a:ext cx="167654" cy="167654"/>
          </a:xfrm>
          <a:prstGeom prst="rect">
            <a:avLst/>
          </a:prstGeom>
        </p:spPr>
      </p:pic>
      <p:pic>
        <p:nvPicPr>
          <p:cNvPr id="32" name="図 31"/>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3451072" y="2881496"/>
            <a:ext cx="167654" cy="167654"/>
          </a:xfrm>
          <a:prstGeom prst="rect">
            <a:avLst/>
          </a:prstGeom>
        </p:spPr>
      </p:pic>
      <p:pic>
        <p:nvPicPr>
          <p:cNvPr id="33" name="図 32"/>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5569979" y="2881496"/>
            <a:ext cx="167654" cy="167654"/>
          </a:xfrm>
          <a:prstGeom prst="rect">
            <a:avLst/>
          </a:prstGeom>
        </p:spPr>
      </p:pic>
      <p:pic>
        <p:nvPicPr>
          <p:cNvPr id="34" name="図 33"/>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5992414" y="2840884"/>
            <a:ext cx="228572" cy="228572"/>
          </a:xfrm>
          <a:prstGeom prst="rect">
            <a:avLst/>
          </a:prstGeom>
        </p:spPr>
      </p:pic>
      <p:pic>
        <p:nvPicPr>
          <p:cNvPr id="35" name="図 34"/>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5369256" y="2888491"/>
            <a:ext cx="157163" cy="157163"/>
          </a:xfrm>
          <a:prstGeom prst="rect">
            <a:avLst/>
          </a:prstGeom>
        </p:spPr>
      </p:pic>
      <p:pic>
        <p:nvPicPr>
          <p:cNvPr id="36" name="図 35"/>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4126584" y="2840884"/>
            <a:ext cx="228572" cy="228572"/>
          </a:xfrm>
          <a:prstGeom prst="rect">
            <a:avLst/>
          </a:prstGeom>
        </p:spPr>
      </p:pic>
      <p:pic>
        <p:nvPicPr>
          <p:cNvPr id="37" name="図 36"/>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3995654" y="3069456"/>
            <a:ext cx="279365" cy="279365"/>
          </a:xfrm>
          <a:prstGeom prst="rect">
            <a:avLst/>
          </a:prstGeom>
        </p:spPr>
      </p:pic>
      <p:pic>
        <p:nvPicPr>
          <p:cNvPr id="38" name="図 37"/>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6101179" y="3069456"/>
            <a:ext cx="279365" cy="279365"/>
          </a:xfrm>
          <a:prstGeom prst="rect">
            <a:avLst/>
          </a:prstGeom>
        </p:spPr>
      </p:pic>
      <p:pic>
        <p:nvPicPr>
          <p:cNvPr id="39" name="図 38"/>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4211678" y="3069456"/>
            <a:ext cx="279365" cy="279365"/>
          </a:xfrm>
          <a:prstGeom prst="rect">
            <a:avLst/>
          </a:prstGeom>
        </p:spPr>
      </p:pic>
      <p:pic>
        <p:nvPicPr>
          <p:cNvPr id="40" name="図 39"/>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5876488" y="3069456"/>
            <a:ext cx="279365" cy="279365"/>
          </a:xfrm>
          <a:prstGeom prst="rect">
            <a:avLst/>
          </a:prstGeom>
        </p:spPr>
      </p:pic>
      <p:sp>
        <p:nvSpPr>
          <p:cNvPr id="41" name="正方形/長方形 40"/>
          <p:cNvSpPr/>
          <p:nvPr/>
        </p:nvSpPr>
        <p:spPr bwMode="auto">
          <a:xfrm>
            <a:off x="4340306" y="3090988"/>
            <a:ext cx="1608548" cy="236300"/>
          </a:xfrm>
          <a:prstGeom prst="rect">
            <a:avLst/>
          </a:prstGeom>
          <a:noFill/>
          <a:ln w="15875" cap="flat" cmpd="sng" algn="ctr">
            <a:noFill/>
            <a:prstDash val="sysDash"/>
            <a:round/>
            <a:headEnd type="none" w="med" len="med"/>
            <a:tailEnd type="none" w="med" len="med"/>
          </a:ln>
          <a:effectLst/>
        </p:spPr>
        <p:txBody>
          <a:bodyPr rIns="0" anchor="ctr"/>
          <a:lstStyle/>
          <a:p>
            <a:pPr algn="ctr">
              <a:defRPr/>
            </a:pPr>
            <a:r>
              <a:rPr lang="en-US" altLang="ja-JP" sz="800" dirty="0" smtClean="0"/>
              <a:t>[ </a:t>
            </a:r>
            <a:r>
              <a:rPr lang="ja-JP" altLang="en-US" sz="800" dirty="0" smtClean="0"/>
              <a:t>選択レコード</a:t>
            </a:r>
            <a:r>
              <a:rPr lang="en-US" altLang="ja-JP" sz="800" dirty="0" smtClean="0"/>
              <a:t>/</a:t>
            </a:r>
            <a:r>
              <a:rPr lang="ja-JP" altLang="en-US" sz="800" dirty="0" smtClean="0"/>
              <a:t>表示レコード数</a:t>
            </a:r>
            <a:r>
              <a:rPr lang="en-US" altLang="ja-JP" sz="800" dirty="0" smtClean="0"/>
              <a:t>]</a:t>
            </a:r>
            <a:endParaRPr lang="ja-JP" altLang="en-US" sz="800" dirty="0"/>
          </a:p>
        </p:txBody>
      </p:sp>
      <p:sp>
        <p:nvSpPr>
          <p:cNvPr id="42" name="1 つの角を丸めた四角形 41"/>
          <p:cNvSpPr/>
          <p:nvPr/>
        </p:nvSpPr>
        <p:spPr>
          <a:xfrm>
            <a:off x="251520" y="2493392"/>
            <a:ext cx="1440000" cy="288000"/>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ja-JP" altLang="en-US" sz="1050" dirty="0" smtClean="0">
                <a:solidFill>
                  <a:schemeClr val="tx1"/>
                </a:solidFill>
                <a:latin typeface="HGPｺﾞｼｯｸM" pitchFamily="50" charset="-128"/>
                <a:ea typeface="HGPｺﾞｼｯｸM" pitchFamily="50" charset="-128"/>
              </a:rPr>
              <a:t>フォーム</a:t>
            </a:r>
            <a:endParaRPr lang="ja-JP" altLang="en-US" sz="1050" dirty="0">
              <a:solidFill>
                <a:schemeClr val="tx1"/>
              </a:solidFill>
              <a:latin typeface="HGPｺﾞｼｯｸM" pitchFamily="50" charset="-128"/>
              <a:ea typeface="HGPｺﾞｼｯｸM" pitchFamily="50" charset="-128"/>
            </a:endParaRPr>
          </a:p>
        </p:txBody>
      </p:sp>
      <p:sp>
        <p:nvSpPr>
          <p:cNvPr id="43" name="正方形/長方形 42"/>
          <p:cNvSpPr/>
          <p:nvPr/>
        </p:nvSpPr>
        <p:spPr>
          <a:xfrm>
            <a:off x="251966" y="3357488"/>
            <a:ext cx="6192000" cy="3023840"/>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ja-JP" altLang="en-US" dirty="0"/>
          </a:p>
        </p:txBody>
      </p:sp>
      <p:sp>
        <p:nvSpPr>
          <p:cNvPr id="44" name="正方形/長方形 43"/>
          <p:cNvSpPr/>
          <p:nvPr/>
        </p:nvSpPr>
        <p:spPr>
          <a:xfrm>
            <a:off x="1763848" y="3429519"/>
            <a:ext cx="1440000" cy="216000"/>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System</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5" name="正方形/長方形 44"/>
          <p:cNvSpPr/>
          <p:nvPr/>
        </p:nvSpPr>
        <p:spPr>
          <a:xfrm>
            <a:off x="395688" y="3429519"/>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クライアント</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46" name="正方形/長方形 45"/>
          <p:cNvSpPr/>
          <p:nvPr/>
        </p:nvSpPr>
        <p:spPr>
          <a:xfrm>
            <a:off x="4572160" y="3429495"/>
            <a:ext cx="1440000" cy="216000"/>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7" name="正方形/長方形 46"/>
          <p:cNvSpPr/>
          <p:nvPr/>
        </p:nvSpPr>
        <p:spPr>
          <a:xfrm>
            <a:off x="3204000" y="3429495"/>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a:solidFill>
                  <a:schemeClr val="tx1"/>
                </a:solidFill>
                <a:latin typeface="HGPｺﾞｼｯｸM" pitchFamily="50" charset="-128"/>
                <a:ea typeface="HGPｺﾞｼｯｸM" pitchFamily="50" charset="-128"/>
              </a:rPr>
              <a:t>組織</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48" name="正方形/長方形 47"/>
          <p:cNvSpPr/>
          <p:nvPr/>
        </p:nvSpPr>
        <p:spPr>
          <a:xfrm>
            <a:off x="1907704" y="4797168"/>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r>
              <a:rPr lang="ja-JP" altLang="en-US" sz="800" dirty="0" smtClean="0">
                <a:solidFill>
                  <a:schemeClr val="tx1"/>
                </a:solidFill>
                <a:latin typeface="HGPｺﾞｼｯｸM" pitchFamily="50" charset="-128"/>
                <a:ea typeface="HGPｺﾞｼｯｸM" pitchFamily="50" charset="-128"/>
              </a:rPr>
              <a:t>アクティブ</a:t>
            </a:r>
            <a:endParaRPr lang="ja-JP" altLang="en-US" sz="800" dirty="0">
              <a:solidFill>
                <a:schemeClr val="tx1"/>
              </a:solidFill>
              <a:latin typeface="HGPｺﾞｼｯｸM" pitchFamily="50" charset="-128"/>
              <a:ea typeface="HGPｺﾞｼｯｸM" pitchFamily="50" charset="-128"/>
            </a:endParaRPr>
          </a:p>
        </p:txBody>
      </p:sp>
      <p:sp>
        <p:nvSpPr>
          <p:cNvPr id="49" name="正方形/長方形 48"/>
          <p:cNvSpPr/>
          <p:nvPr/>
        </p:nvSpPr>
        <p:spPr>
          <a:xfrm>
            <a:off x="1763688" y="4797152"/>
            <a:ext cx="144000" cy="144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marL="171450" indent="-171450" algn="l">
              <a:buFont typeface="Wingdings" pitchFamily="2" charset="2"/>
              <a:buChar char="ü"/>
            </a:pPr>
            <a:r>
              <a:rPr lang="ja-JP" altLang="en-US" sz="1000" dirty="0" smtClean="0">
                <a:solidFill>
                  <a:schemeClr val="tx1"/>
                </a:solidFill>
                <a:latin typeface="HGPｺﾞｼｯｸM" pitchFamily="50" charset="-128"/>
                <a:ea typeface="HGPｺﾞｼｯｸM" pitchFamily="50" charset="-128"/>
              </a:rPr>
              <a:t>　</a:t>
            </a:r>
            <a:endParaRPr lang="ja-JP" altLang="en-US" sz="1000" dirty="0">
              <a:solidFill>
                <a:schemeClr val="tx1"/>
              </a:solidFill>
              <a:latin typeface="HGPｺﾞｼｯｸM" pitchFamily="50" charset="-128"/>
              <a:ea typeface="HGPｺﾞｼｯｸM" pitchFamily="50" charset="-128"/>
            </a:endParaRPr>
          </a:p>
        </p:txBody>
      </p:sp>
      <p:sp>
        <p:nvSpPr>
          <p:cNvPr id="50" name="正方形/長方形 49"/>
          <p:cNvSpPr/>
          <p:nvPr/>
        </p:nvSpPr>
        <p:spPr>
          <a:xfrm>
            <a:off x="1763446" y="537324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ja-JP" altLang="en-US" sz="800" dirty="0" smtClean="0">
                <a:solidFill>
                  <a:schemeClr val="tx1"/>
                </a:solidFill>
                <a:latin typeface="Meiryo UI" pitchFamily="50" charset="-128"/>
                <a:ea typeface="Meiryo UI" pitchFamily="50" charset="-128"/>
                <a:cs typeface="Meiryo UI" pitchFamily="50" charset="-128"/>
              </a:rPr>
              <a:t>クライアント</a:t>
            </a:r>
            <a:r>
              <a:rPr lang="en-US" altLang="ja-JP" sz="800" dirty="0" smtClean="0">
                <a:solidFill>
                  <a:schemeClr val="tx1"/>
                </a:solidFill>
                <a:latin typeface="Meiryo UI" pitchFamily="50" charset="-128"/>
                <a:ea typeface="Meiryo UI" pitchFamily="50" charset="-128"/>
                <a:cs typeface="Meiryo UI" pitchFamily="50" charset="-128"/>
              </a:rPr>
              <a:t>+</a:t>
            </a:r>
            <a:r>
              <a:rPr lang="ja-JP" altLang="en-US" sz="800" dirty="0">
                <a:solidFill>
                  <a:schemeClr val="tx1"/>
                </a:solidFill>
                <a:latin typeface="Meiryo UI" pitchFamily="50" charset="-128"/>
                <a:ea typeface="Meiryo UI" pitchFamily="50" charset="-128"/>
                <a:cs typeface="Meiryo UI" pitchFamily="50" charset="-128"/>
              </a:rPr>
              <a:t>組織</a:t>
            </a:r>
          </a:p>
        </p:txBody>
      </p:sp>
      <p:sp>
        <p:nvSpPr>
          <p:cNvPr id="51" name="正方形/長方形 50"/>
          <p:cNvSpPr/>
          <p:nvPr/>
        </p:nvSpPr>
        <p:spPr>
          <a:xfrm>
            <a:off x="395848" y="5385942"/>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u="sng" dirty="0" smtClean="0">
                <a:solidFill>
                  <a:schemeClr val="tx1"/>
                </a:solidFill>
                <a:latin typeface="HGPｺﾞｼｯｸM" pitchFamily="50" charset="-128"/>
                <a:ea typeface="HGPｺﾞｼｯｸM" pitchFamily="50" charset="-128"/>
              </a:rPr>
              <a:t>データアクセスレベル</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52" name="正方形/長方形 51"/>
          <p:cNvSpPr/>
          <p:nvPr/>
        </p:nvSpPr>
        <p:spPr>
          <a:xfrm>
            <a:off x="1763696" y="3710013"/>
            <a:ext cx="4248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ja-JP" altLang="en-US" sz="800" dirty="0" smtClean="0">
                <a:solidFill>
                  <a:schemeClr val="tx1"/>
                </a:solidFill>
                <a:latin typeface="Meiryo UI" pitchFamily="50" charset="-128"/>
                <a:ea typeface="Meiryo UI" pitchFamily="50" charset="-128"/>
                <a:cs typeface="Meiryo UI" pitchFamily="50" charset="-128"/>
              </a:rPr>
              <a:t>納品実績</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53" name="正方形/長方形 52"/>
          <p:cNvSpPr/>
          <p:nvPr/>
        </p:nvSpPr>
        <p:spPr>
          <a:xfrm>
            <a:off x="395536" y="3710013"/>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a:solidFill>
                  <a:schemeClr val="tx1"/>
                </a:solidFill>
                <a:latin typeface="HGPｺﾞｼｯｸM" pitchFamily="50" charset="-128"/>
                <a:ea typeface="HGPｺﾞｼｯｸM" pitchFamily="50" charset="-128"/>
              </a:rPr>
              <a:t>名称</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54" name="正方形/長方形 53"/>
          <p:cNvSpPr/>
          <p:nvPr/>
        </p:nvSpPr>
        <p:spPr>
          <a:xfrm>
            <a:off x="1763696" y="3998045"/>
            <a:ext cx="4248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endParaRPr lang="ja-JP" altLang="en-US" sz="800" dirty="0">
              <a:solidFill>
                <a:schemeClr val="tx1"/>
              </a:solidFill>
              <a:latin typeface="Meiryo UI" pitchFamily="50" charset="-128"/>
              <a:ea typeface="Meiryo UI" pitchFamily="50" charset="-128"/>
              <a:cs typeface="Meiryo UI" pitchFamily="50" charset="-128"/>
            </a:endParaRPr>
          </a:p>
        </p:txBody>
      </p:sp>
      <p:sp>
        <p:nvSpPr>
          <p:cNvPr id="55" name="正方形/長方形 54"/>
          <p:cNvSpPr/>
          <p:nvPr/>
        </p:nvSpPr>
        <p:spPr>
          <a:xfrm>
            <a:off x="395536" y="3998045"/>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a:solidFill>
                  <a:schemeClr val="tx1"/>
                </a:solidFill>
                <a:latin typeface="HGPｺﾞｼｯｸM" pitchFamily="50" charset="-128"/>
                <a:ea typeface="HGPｺﾞｼｯｸM" pitchFamily="50" charset="-128"/>
              </a:rPr>
              <a:t>説明</a:t>
            </a:r>
          </a:p>
        </p:txBody>
      </p:sp>
      <p:sp>
        <p:nvSpPr>
          <p:cNvPr id="56" name="正方形/長方形 55"/>
          <p:cNvSpPr/>
          <p:nvPr/>
        </p:nvSpPr>
        <p:spPr>
          <a:xfrm>
            <a:off x="2987582" y="5373216"/>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57" name="正方形/長方形 56"/>
          <p:cNvSpPr/>
          <p:nvPr/>
        </p:nvSpPr>
        <p:spPr>
          <a:xfrm>
            <a:off x="1763696" y="5085184"/>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err="1" smtClean="0">
                <a:solidFill>
                  <a:schemeClr val="tx1"/>
                </a:solidFill>
                <a:latin typeface="Meiryo UI" pitchFamily="50" charset="-128"/>
                <a:ea typeface="Meiryo UI" pitchFamily="50" charset="-128"/>
                <a:cs typeface="Meiryo UI" pitchFamily="50" charset="-128"/>
              </a:rPr>
              <a:t>JPiere</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58" name="正方形/長方形 57"/>
          <p:cNvSpPr/>
          <p:nvPr/>
        </p:nvSpPr>
        <p:spPr>
          <a:xfrm>
            <a:off x="395536" y="5085184"/>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u="sng" dirty="0" smtClean="0">
                <a:solidFill>
                  <a:schemeClr val="tx1"/>
                </a:solidFill>
                <a:latin typeface="HGPｺﾞｼｯｸM" pitchFamily="50" charset="-128"/>
                <a:ea typeface="HGPｺﾞｼｯｸM" pitchFamily="50" charset="-128"/>
              </a:rPr>
              <a:t>エンティティタイプ</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59" name="正方形/長方形 58"/>
          <p:cNvSpPr/>
          <p:nvPr/>
        </p:nvSpPr>
        <p:spPr>
          <a:xfrm>
            <a:off x="2988106" y="5085208"/>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60" name="正方形/長方形 59"/>
          <p:cNvSpPr/>
          <p:nvPr/>
        </p:nvSpPr>
        <p:spPr>
          <a:xfrm>
            <a:off x="1763454" y="4293096"/>
            <a:ext cx="4248000" cy="432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t"/>
          <a:lstStyle/>
          <a:p>
            <a:pPr algn="l"/>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1" name="正方形/長方形 60"/>
          <p:cNvSpPr/>
          <p:nvPr/>
        </p:nvSpPr>
        <p:spPr>
          <a:xfrm>
            <a:off x="395294" y="4293096"/>
            <a:ext cx="1368000" cy="43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コメント</a:t>
            </a:r>
            <a:endParaRPr lang="ja-JP" altLang="en-US" sz="800" dirty="0">
              <a:solidFill>
                <a:schemeClr val="tx1"/>
              </a:solidFill>
              <a:latin typeface="HGPｺﾞｼｯｸM" pitchFamily="50" charset="-128"/>
              <a:ea typeface="HGPｺﾞｼｯｸM" pitchFamily="50" charset="-128"/>
            </a:endParaRPr>
          </a:p>
        </p:txBody>
      </p:sp>
      <p:sp>
        <p:nvSpPr>
          <p:cNvPr id="64" name="正方形/長方形 63"/>
          <p:cNvSpPr/>
          <p:nvPr/>
        </p:nvSpPr>
        <p:spPr>
          <a:xfrm>
            <a:off x="4716016" y="4797168"/>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ja-JP" altLang="en-US" sz="800" dirty="0" smtClean="0">
                <a:solidFill>
                  <a:schemeClr val="tx1"/>
                </a:solidFill>
                <a:latin typeface="HGPｺﾞｼｯｸM" pitchFamily="50" charset="-128"/>
                <a:ea typeface="HGPｺﾞｼｯｸM" pitchFamily="50" charset="-128"/>
              </a:rPr>
              <a:t>ベータ機能</a:t>
            </a:r>
            <a:endParaRPr lang="ja-JP" altLang="en-US" sz="800" dirty="0">
              <a:solidFill>
                <a:schemeClr val="tx1"/>
              </a:solidFill>
              <a:latin typeface="HGPｺﾞｼｯｸM" pitchFamily="50" charset="-128"/>
              <a:ea typeface="HGPｺﾞｼｯｸM" pitchFamily="50" charset="-128"/>
            </a:endParaRPr>
          </a:p>
        </p:txBody>
      </p:sp>
      <p:sp>
        <p:nvSpPr>
          <p:cNvPr id="65" name="正方形/長方形 64"/>
          <p:cNvSpPr/>
          <p:nvPr/>
        </p:nvSpPr>
        <p:spPr>
          <a:xfrm>
            <a:off x="4572000" y="4797152"/>
            <a:ext cx="144000" cy="144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r>
              <a:rPr lang="ja-JP" altLang="en-US" sz="1000" dirty="0" smtClean="0">
                <a:solidFill>
                  <a:schemeClr val="tx1"/>
                </a:solidFill>
                <a:latin typeface="HGPｺﾞｼｯｸM" pitchFamily="50" charset="-128"/>
                <a:ea typeface="HGPｺﾞｼｯｸM" pitchFamily="50" charset="-128"/>
              </a:rPr>
              <a:t>　</a:t>
            </a:r>
            <a:endParaRPr lang="ja-JP" altLang="en-US" sz="1000" dirty="0">
              <a:solidFill>
                <a:schemeClr val="tx1"/>
              </a:solidFill>
              <a:latin typeface="HGPｺﾞｼｯｸM" pitchFamily="50" charset="-128"/>
              <a:ea typeface="HGPｺﾞｼｯｸM" pitchFamily="50" charset="-128"/>
            </a:endParaRPr>
          </a:p>
        </p:txBody>
      </p:sp>
      <p:sp>
        <p:nvSpPr>
          <p:cNvPr id="67" name="正方形/長方形 66"/>
          <p:cNvSpPr/>
          <p:nvPr/>
        </p:nvSpPr>
        <p:spPr>
          <a:xfrm>
            <a:off x="1763696" y="5661248"/>
            <a:ext cx="4248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a:solidFill>
                  <a:schemeClr val="tx1"/>
                </a:solidFill>
                <a:latin typeface="Meiryo UI" pitchFamily="50" charset="-128"/>
                <a:ea typeface="Meiryo UI" pitchFamily="50" charset="-128"/>
                <a:cs typeface="Meiryo UI" pitchFamily="50" charset="-128"/>
              </a:rPr>
              <a:t>jpiere.plugin.matrixwindow.form.1000000</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8" name="正方形/長方形 67"/>
          <p:cNvSpPr/>
          <p:nvPr/>
        </p:nvSpPr>
        <p:spPr>
          <a:xfrm>
            <a:off x="395536" y="5661248"/>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a:solidFill>
                  <a:schemeClr val="tx1"/>
                </a:solidFill>
                <a:latin typeface="HGPｺﾞｼｯｸM" pitchFamily="50" charset="-128"/>
                <a:ea typeface="HGPｺﾞｼｯｸM" pitchFamily="50" charset="-128"/>
              </a:rPr>
              <a:t>クラス名</a:t>
            </a:r>
          </a:p>
        </p:txBody>
      </p:sp>
      <p:sp>
        <p:nvSpPr>
          <p:cNvPr id="71" name="正方形/長方形 70"/>
          <p:cNvSpPr/>
          <p:nvPr/>
        </p:nvSpPr>
        <p:spPr>
          <a:xfrm>
            <a:off x="1763696" y="594928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endParaRPr lang="ja-JP" altLang="en-US" sz="800" dirty="0">
              <a:solidFill>
                <a:schemeClr val="tx1"/>
              </a:solidFill>
              <a:latin typeface="Meiryo UI" pitchFamily="50" charset="-128"/>
              <a:ea typeface="Meiryo UI" pitchFamily="50" charset="-128"/>
              <a:cs typeface="Meiryo UI" pitchFamily="50" charset="-128"/>
            </a:endParaRPr>
          </a:p>
        </p:txBody>
      </p:sp>
      <p:sp>
        <p:nvSpPr>
          <p:cNvPr id="72" name="正方形/長方形 71"/>
          <p:cNvSpPr/>
          <p:nvPr/>
        </p:nvSpPr>
        <p:spPr>
          <a:xfrm>
            <a:off x="395536" y="5949280"/>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u="sng" dirty="0" smtClean="0">
                <a:solidFill>
                  <a:schemeClr val="tx1"/>
                </a:solidFill>
                <a:latin typeface="HGPｺﾞｼｯｸM" pitchFamily="50" charset="-128"/>
                <a:ea typeface="HGPｺﾞｼｯｸM" pitchFamily="50" charset="-128"/>
              </a:rPr>
              <a:t>ヘルプコンテキスト</a:t>
            </a:r>
            <a:endParaRPr lang="ja-JP" altLang="en-US" sz="800" dirty="0">
              <a:solidFill>
                <a:schemeClr val="tx1"/>
              </a:solidFill>
              <a:latin typeface="HGPｺﾞｼｯｸM" pitchFamily="50" charset="-128"/>
              <a:ea typeface="HGPｺﾞｼｯｸM" pitchFamily="50" charset="-128"/>
            </a:endParaRPr>
          </a:p>
        </p:txBody>
      </p:sp>
      <p:sp>
        <p:nvSpPr>
          <p:cNvPr id="73" name="正方形/長方形 72"/>
          <p:cNvSpPr/>
          <p:nvPr/>
        </p:nvSpPr>
        <p:spPr>
          <a:xfrm>
            <a:off x="2988106" y="5949304"/>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74" name="角丸四角形 73"/>
          <p:cNvSpPr/>
          <p:nvPr/>
        </p:nvSpPr>
        <p:spPr>
          <a:xfrm>
            <a:off x="1259632" y="5601942"/>
            <a:ext cx="4961354" cy="34733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四角形吹き出し 74"/>
          <p:cNvSpPr/>
          <p:nvPr/>
        </p:nvSpPr>
        <p:spPr>
          <a:xfrm>
            <a:off x="6300296" y="5013176"/>
            <a:ext cx="2736200" cy="1080096"/>
          </a:xfrm>
          <a:prstGeom prst="wedgeRectCallout">
            <a:avLst>
              <a:gd name="adj1" fmla="val -58312"/>
              <a:gd name="adj2" fmla="val 2002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kumimoji="1" lang="ja-JP" altLang="en-US" sz="1050" dirty="0" smtClean="0">
                <a:solidFill>
                  <a:schemeClr val="tx1"/>
                </a:solidFill>
                <a:latin typeface="メイリオ" panose="020B0604030504040204" pitchFamily="50" charset="-128"/>
                <a:ea typeface="メイリオ" panose="020B0604030504040204" pitchFamily="50" charset="-128"/>
              </a:rPr>
              <a:t>クラス名には、</a:t>
            </a:r>
            <a:endParaRPr kumimoji="1" lang="en-US" altLang="ja-JP" sz="1050" dirty="0" smtClean="0">
              <a:solidFill>
                <a:schemeClr val="tx1"/>
              </a:solidFill>
              <a:latin typeface="メイリオ" panose="020B0604030504040204" pitchFamily="50" charset="-128"/>
              <a:ea typeface="メイリオ" panose="020B0604030504040204" pitchFamily="50" charset="-128"/>
            </a:endParaRPr>
          </a:p>
          <a:p>
            <a:pPr algn="l"/>
            <a:r>
              <a:rPr lang="en-US" altLang="ja-JP" sz="1050" dirty="0" err="1" smtClean="0">
                <a:solidFill>
                  <a:schemeClr val="tx1"/>
                </a:solidFill>
                <a:latin typeface="メイリオ" panose="020B0604030504040204" pitchFamily="50" charset="-128"/>
                <a:ea typeface="メイリオ" panose="020B0604030504040204" pitchFamily="50" charset="-128"/>
              </a:rPr>
              <a:t>jpiere.plugin.matrix.window.form</a:t>
            </a:r>
            <a:r>
              <a:rPr lang="en-US" altLang="ja-JP" sz="1050" dirty="0" smtClean="0">
                <a:solidFill>
                  <a:schemeClr val="tx1"/>
                </a:solidFill>
                <a:latin typeface="メイリオ" panose="020B0604030504040204" pitchFamily="50" charset="-128"/>
                <a:ea typeface="メイリオ" panose="020B0604030504040204" pitchFamily="50" charset="-128"/>
              </a:rPr>
              <a:t>. </a:t>
            </a:r>
          </a:p>
          <a:p>
            <a:pPr algn="l"/>
            <a:r>
              <a:rPr lang="ja-JP" altLang="en-US" sz="1050" dirty="0" smtClean="0">
                <a:solidFill>
                  <a:schemeClr val="tx1"/>
                </a:solidFill>
                <a:latin typeface="メイリオ" panose="020B0604030504040204" pitchFamily="50" charset="-128"/>
                <a:ea typeface="メイリオ" panose="020B0604030504040204" pitchFamily="50" charset="-128"/>
              </a:rPr>
              <a:t>　</a:t>
            </a:r>
            <a:r>
              <a:rPr lang="en-US" altLang="ja-JP" sz="1050" dirty="0" smtClean="0">
                <a:solidFill>
                  <a:schemeClr val="tx1"/>
                </a:solidFill>
                <a:latin typeface="メイリオ" panose="020B0604030504040204" pitchFamily="50" charset="-128"/>
                <a:ea typeface="メイリオ" panose="020B0604030504040204" pitchFamily="50" charset="-128"/>
              </a:rPr>
              <a:t>+ </a:t>
            </a:r>
            <a:r>
              <a:rPr lang="ja-JP" altLang="en-US" sz="1050" dirty="0" smtClean="0">
                <a:solidFill>
                  <a:schemeClr val="tx1"/>
                </a:solidFill>
                <a:latin typeface="メイリオ" panose="020B0604030504040204" pitchFamily="50" charset="-128"/>
                <a:ea typeface="メイリオ" panose="020B0604030504040204" pitchFamily="50" charset="-128"/>
              </a:rPr>
              <a:t>マトリクスウィンドウの検索キー</a:t>
            </a:r>
            <a:endParaRPr lang="en-US" altLang="ja-JP" sz="1050" dirty="0" smtClean="0">
              <a:solidFill>
                <a:schemeClr val="tx1"/>
              </a:solidFill>
              <a:latin typeface="メイリオ" panose="020B0604030504040204" pitchFamily="50" charset="-128"/>
              <a:ea typeface="メイリオ" panose="020B0604030504040204" pitchFamily="50" charset="-128"/>
            </a:endParaRPr>
          </a:p>
          <a:p>
            <a:pPr algn="l"/>
            <a:r>
              <a:rPr kumimoji="1" lang="ja-JP" altLang="en-US" sz="1050" dirty="0" smtClean="0">
                <a:solidFill>
                  <a:schemeClr val="tx1"/>
                </a:solidFill>
                <a:latin typeface="メイリオ" panose="020B0604030504040204" pitchFamily="50" charset="-128"/>
                <a:ea typeface="メイリオ" panose="020B0604030504040204" pitchFamily="50" charset="-128"/>
              </a:rPr>
              <a:t>を設定します。</a:t>
            </a:r>
            <a:endParaRPr kumimoji="1" lang="ja-JP" altLang="en-US" sz="1050" dirty="0">
              <a:solidFill>
                <a:schemeClr val="tx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3930566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t>
            </a:r>
            <a:r>
              <a:rPr kumimoji="1" lang="ja-JP" altLang="en-US" dirty="0" smtClean="0"/>
              <a:t>概要設計</a:t>
            </a:r>
            <a:r>
              <a:rPr kumimoji="1" lang="en-US" altLang="ja-JP" dirty="0" smtClean="0"/>
              <a:t>】</a:t>
            </a:r>
            <a:r>
              <a:rPr lang="ja-JP" altLang="en-US" dirty="0" smtClean="0"/>
              <a:t>マトリクスウィンドウの設定画面</a:t>
            </a:r>
            <a:endParaRPr kumimoji="1" lang="ja-JP" altLang="en-US" dirty="0"/>
          </a:p>
        </p:txBody>
      </p:sp>
      <p:sp>
        <p:nvSpPr>
          <p:cNvPr id="4" name="正方形/長方形 3"/>
          <p:cNvSpPr/>
          <p:nvPr/>
        </p:nvSpPr>
        <p:spPr>
          <a:xfrm>
            <a:off x="251520" y="2132336"/>
            <a:ext cx="5112568" cy="720600"/>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ja-JP" altLang="en-US" dirty="0"/>
          </a:p>
        </p:txBody>
      </p:sp>
      <p:sp>
        <p:nvSpPr>
          <p:cNvPr id="5" name="正方形/長方形 4"/>
          <p:cNvSpPr/>
          <p:nvPr/>
        </p:nvSpPr>
        <p:spPr bwMode="auto">
          <a:xfrm>
            <a:off x="288128" y="2552330"/>
            <a:ext cx="1558601" cy="236300"/>
          </a:xfrm>
          <a:prstGeom prst="rect">
            <a:avLst/>
          </a:prstGeom>
          <a:noFill/>
          <a:ln w="15875" cap="flat" cmpd="sng" algn="ctr">
            <a:noFill/>
            <a:prstDash val="sysDash"/>
            <a:round/>
            <a:headEnd type="none" w="med" len="med"/>
            <a:tailEnd type="none" w="med" len="med"/>
          </a:ln>
          <a:effectLst/>
        </p:spPr>
        <p:txBody>
          <a:bodyPr rIns="0" anchor="ctr"/>
          <a:lstStyle/>
          <a:p>
            <a:pPr algn="l">
              <a:defRPr/>
            </a:pPr>
            <a:r>
              <a:rPr lang="ja-JP" altLang="en-US" sz="800" dirty="0" smtClean="0"/>
              <a:t>マトリクスウィンドウ</a:t>
            </a:r>
            <a:endParaRPr lang="ja-JP" altLang="en-US" sz="800" dirty="0"/>
          </a:p>
        </p:txBody>
      </p:sp>
      <p:grpSp>
        <p:nvGrpSpPr>
          <p:cNvPr id="6" name="グループ化 5"/>
          <p:cNvGrpSpPr/>
          <p:nvPr/>
        </p:nvGrpSpPr>
        <p:grpSpPr>
          <a:xfrm>
            <a:off x="286777" y="2234401"/>
            <a:ext cx="5037932" cy="185935"/>
            <a:chOff x="518802" y="2089641"/>
            <a:chExt cx="8257578" cy="304762"/>
          </a:xfrm>
        </p:grpSpPr>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4880" y="2130253"/>
              <a:ext cx="223539" cy="223539"/>
            </a:xfrm>
            <a:prstGeom prst="rect">
              <a:avLst/>
            </a:prstGeom>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7547" y="2130253"/>
              <a:ext cx="223539" cy="223539"/>
            </a:xfrm>
            <a:prstGeom prst="rect">
              <a:avLst/>
            </a:prstGeom>
          </p:spPr>
        </p:pic>
        <p:pic>
          <p:nvPicPr>
            <p:cNvPr id="9" name="図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529" y="2137247"/>
              <a:ext cx="209550" cy="209550"/>
            </a:xfrm>
            <a:prstGeom prst="rect">
              <a:avLst/>
            </a:prstGeom>
          </p:spPr>
        </p:pic>
        <p:pic>
          <p:nvPicPr>
            <p:cNvPr id="10" name="図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51104" y="2137247"/>
              <a:ext cx="209550" cy="209550"/>
            </a:xfrm>
            <a:prstGeom prst="rect">
              <a:avLst/>
            </a:prstGeom>
          </p:spPr>
        </p:pic>
        <p:pic>
          <p:nvPicPr>
            <p:cNvPr id="11" name="図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33842" y="2102340"/>
              <a:ext cx="279365" cy="279365"/>
            </a:xfrm>
            <a:prstGeom prst="rect">
              <a:avLst/>
            </a:prstGeom>
          </p:spPr>
        </p:pic>
        <p:pic>
          <p:nvPicPr>
            <p:cNvPr id="12" name="図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8802" y="2130253"/>
              <a:ext cx="223539" cy="223539"/>
            </a:xfrm>
            <a:prstGeom prst="rect">
              <a:avLst/>
            </a:prstGeom>
          </p:spPr>
        </p:pic>
        <p:pic>
          <p:nvPicPr>
            <p:cNvPr id="13" name="図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98267" y="2130253"/>
              <a:ext cx="223539" cy="223539"/>
            </a:xfrm>
            <a:prstGeom prst="rect">
              <a:avLst/>
            </a:prstGeom>
          </p:spPr>
        </p:pic>
        <p:pic>
          <p:nvPicPr>
            <p:cNvPr id="14" name="図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94994" y="2102340"/>
              <a:ext cx="279365" cy="279365"/>
            </a:xfrm>
            <a:prstGeom prst="rect">
              <a:avLst/>
            </a:prstGeom>
          </p:spPr>
        </p:pic>
        <p:pic>
          <p:nvPicPr>
            <p:cNvPr id="15" name="図 1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65860" y="2130253"/>
              <a:ext cx="223539" cy="223539"/>
            </a:xfrm>
            <a:prstGeom prst="rect">
              <a:avLst/>
            </a:prstGeom>
          </p:spPr>
        </p:pic>
        <p:pic>
          <p:nvPicPr>
            <p:cNvPr id="16" name="図 1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62587" y="2130253"/>
              <a:ext cx="223539" cy="223539"/>
            </a:xfrm>
            <a:prstGeom prst="rect">
              <a:avLst/>
            </a:prstGeom>
          </p:spPr>
        </p:pic>
        <p:pic>
          <p:nvPicPr>
            <p:cNvPr id="17" name="図 1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969133" y="2130253"/>
              <a:ext cx="223539" cy="223539"/>
            </a:xfrm>
            <a:prstGeom prst="rect">
              <a:avLst/>
            </a:prstGeom>
          </p:spPr>
        </p:pic>
        <p:pic>
          <p:nvPicPr>
            <p:cNvPr id="18" name="図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859314" y="2102340"/>
              <a:ext cx="279365" cy="279365"/>
            </a:xfrm>
            <a:prstGeom prst="rect">
              <a:avLst/>
            </a:prstGeom>
            <a:effectLst/>
          </p:spPr>
        </p:pic>
        <p:pic>
          <p:nvPicPr>
            <p:cNvPr id="19" name="図 1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686395" y="2137247"/>
              <a:ext cx="209550" cy="209550"/>
            </a:xfrm>
            <a:prstGeom prst="rect">
              <a:avLst/>
            </a:prstGeom>
          </p:spPr>
        </p:pic>
        <p:pic>
          <p:nvPicPr>
            <p:cNvPr id="20" name="図 19"/>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564420" y="2102340"/>
              <a:ext cx="279365" cy="279365"/>
            </a:xfrm>
            <a:prstGeom prst="rect">
              <a:avLst/>
            </a:prstGeom>
          </p:spPr>
        </p:pic>
        <p:pic>
          <p:nvPicPr>
            <p:cNvPr id="21" name="図 20"/>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211867" y="2102340"/>
              <a:ext cx="279365" cy="279365"/>
            </a:xfrm>
            <a:prstGeom prst="rect">
              <a:avLst/>
            </a:prstGeom>
          </p:spPr>
        </p:pic>
        <p:pic>
          <p:nvPicPr>
            <p:cNvPr id="22" name="図 21"/>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13700" y="2130253"/>
              <a:ext cx="223539" cy="223539"/>
            </a:xfrm>
            <a:prstGeom prst="rect">
              <a:avLst/>
            </a:prstGeom>
          </p:spPr>
        </p:pic>
        <p:pic>
          <p:nvPicPr>
            <p:cNvPr id="23" name="図 22"/>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240930" y="2102290"/>
              <a:ext cx="279464" cy="279464"/>
            </a:xfrm>
            <a:prstGeom prst="rect">
              <a:avLst/>
            </a:prstGeom>
          </p:spPr>
        </p:pic>
        <p:pic>
          <p:nvPicPr>
            <p:cNvPr id="24" name="図 23"/>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510427" y="2102340"/>
              <a:ext cx="279365" cy="279365"/>
            </a:xfrm>
            <a:prstGeom prst="rect">
              <a:avLst/>
            </a:prstGeom>
          </p:spPr>
        </p:pic>
        <p:pic>
          <p:nvPicPr>
            <p:cNvPr id="25" name="図 24"/>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242862" y="2102340"/>
              <a:ext cx="279365" cy="279365"/>
            </a:xfrm>
            <a:prstGeom prst="rect">
              <a:avLst/>
            </a:prstGeom>
          </p:spPr>
        </p:pic>
        <p:pic>
          <p:nvPicPr>
            <p:cNvPr id="26" name="図 25"/>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593582" y="2102340"/>
              <a:ext cx="279365" cy="279365"/>
            </a:xfrm>
            <a:prstGeom prst="rect">
              <a:avLst/>
            </a:prstGeom>
          </p:spPr>
        </p:pic>
        <p:pic>
          <p:nvPicPr>
            <p:cNvPr id="27" name="図 26"/>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6946135" y="2130253"/>
              <a:ext cx="223539" cy="223539"/>
            </a:xfrm>
            <a:prstGeom prst="rect">
              <a:avLst/>
            </a:prstGeom>
          </p:spPr>
        </p:pic>
        <p:pic>
          <p:nvPicPr>
            <p:cNvPr id="28" name="図 27"/>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4916973" y="2130253"/>
              <a:ext cx="223539" cy="223539"/>
            </a:xfrm>
            <a:prstGeom prst="rect">
              <a:avLst/>
            </a:prstGeom>
          </p:spPr>
        </p:pic>
        <p:pic>
          <p:nvPicPr>
            <p:cNvPr id="29" name="図 28"/>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7878153" y="2130253"/>
              <a:ext cx="223539" cy="223539"/>
            </a:xfrm>
            <a:prstGeom prst="rect">
              <a:avLst/>
            </a:prstGeom>
          </p:spPr>
        </p:pic>
        <p:pic>
          <p:nvPicPr>
            <p:cNvPr id="30" name="図 29"/>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8471618" y="2089641"/>
              <a:ext cx="304762" cy="304762"/>
            </a:xfrm>
            <a:prstGeom prst="rect">
              <a:avLst/>
            </a:prstGeom>
          </p:spPr>
        </p:pic>
        <p:pic>
          <p:nvPicPr>
            <p:cNvPr id="31" name="図 30"/>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7595415" y="2137247"/>
              <a:ext cx="209550" cy="209550"/>
            </a:xfrm>
            <a:prstGeom prst="rect">
              <a:avLst/>
            </a:prstGeom>
          </p:spPr>
        </p:pic>
        <p:pic>
          <p:nvPicPr>
            <p:cNvPr id="32" name="図 31"/>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5862980" y="2089641"/>
              <a:ext cx="304762" cy="304762"/>
            </a:xfrm>
            <a:prstGeom prst="rect">
              <a:avLst/>
            </a:prstGeom>
          </p:spPr>
        </p:pic>
      </p:grpSp>
      <p:pic>
        <p:nvPicPr>
          <p:cNvPr id="33" name="図 32"/>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2915816" y="2530798"/>
            <a:ext cx="279365" cy="279365"/>
          </a:xfrm>
          <a:prstGeom prst="rect">
            <a:avLst/>
          </a:prstGeom>
        </p:spPr>
      </p:pic>
      <p:pic>
        <p:nvPicPr>
          <p:cNvPr id="34" name="図 33"/>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5021341" y="2530798"/>
            <a:ext cx="279365" cy="279365"/>
          </a:xfrm>
          <a:prstGeom prst="rect">
            <a:avLst/>
          </a:prstGeom>
        </p:spPr>
      </p:pic>
      <p:pic>
        <p:nvPicPr>
          <p:cNvPr id="35" name="図 34"/>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3131840" y="2530798"/>
            <a:ext cx="279365" cy="279365"/>
          </a:xfrm>
          <a:prstGeom prst="rect">
            <a:avLst/>
          </a:prstGeom>
        </p:spPr>
      </p:pic>
      <p:pic>
        <p:nvPicPr>
          <p:cNvPr id="36" name="図 35"/>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4796650" y="2530798"/>
            <a:ext cx="279365" cy="279365"/>
          </a:xfrm>
          <a:prstGeom prst="rect">
            <a:avLst/>
          </a:prstGeom>
        </p:spPr>
      </p:pic>
      <p:sp>
        <p:nvSpPr>
          <p:cNvPr id="37" name="正方形/長方形 36"/>
          <p:cNvSpPr/>
          <p:nvPr/>
        </p:nvSpPr>
        <p:spPr bwMode="auto">
          <a:xfrm>
            <a:off x="3341171" y="2552330"/>
            <a:ext cx="1469566" cy="236300"/>
          </a:xfrm>
          <a:prstGeom prst="rect">
            <a:avLst/>
          </a:prstGeom>
          <a:noFill/>
          <a:ln w="15875" cap="flat" cmpd="sng" algn="ctr">
            <a:noFill/>
            <a:prstDash val="sysDash"/>
            <a:round/>
            <a:headEnd type="none" w="med" len="med"/>
            <a:tailEnd type="none" w="med" len="med"/>
          </a:ln>
          <a:effectLst/>
        </p:spPr>
        <p:txBody>
          <a:bodyPr rIns="0" anchor="ctr"/>
          <a:lstStyle/>
          <a:p>
            <a:pPr algn="ctr">
              <a:defRPr/>
            </a:pPr>
            <a:r>
              <a:rPr lang="en-US" altLang="ja-JP" sz="800" dirty="0" smtClean="0"/>
              <a:t>[ </a:t>
            </a:r>
            <a:r>
              <a:rPr lang="ja-JP" altLang="en-US" sz="800" dirty="0" smtClean="0"/>
              <a:t>選択レコード</a:t>
            </a:r>
            <a:r>
              <a:rPr lang="en-US" altLang="ja-JP" sz="800" dirty="0" smtClean="0"/>
              <a:t>/</a:t>
            </a:r>
            <a:r>
              <a:rPr lang="ja-JP" altLang="en-US" sz="800" dirty="0" smtClean="0"/>
              <a:t>表示レコード数</a:t>
            </a:r>
            <a:r>
              <a:rPr lang="en-US" altLang="ja-JP" sz="800" dirty="0" smtClean="0"/>
              <a:t>]</a:t>
            </a:r>
            <a:endParaRPr lang="ja-JP" altLang="en-US" sz="800" dirty="0"/>
          </a:p>
        </p:txBody>
      </p:sp>
      <p:sp>
        <p:nvSpPr>
          <p:cNvPr id="38" name="正方形/長方形 37"/>
          <p:cNvSpPr/>
          <p:nvPr/>
        </p:nvSpPr>
        <p:spPr>
          <a:xfrm>
            <a:off x="251520" y="2852913"/>
            <a:ext cx="5112568" cy="3096367"/>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kumimoji="1" lang="ja-JP" altLang="en-US" dirty="0"/>
          </a:p>
        </p:txBody>
      </p:sp>
      <p:sp>
        <p:nvSpPr>
          <p:cNvPr id="39" name="正方形/長方形 38"/>
          <p:cNvSpPr/>
          <p:nvPr/>
        </p:nvSpPr>
        <p:spPr>
          <a:xfrm>
            <a:off x="1331800" y="2924944"/>
            <a:ext cx="1440000" cy="216000"/>
          </a:xfrm>
          <a:prstGeom prst="rect">
            <a:avLst/>
          </a:prstGeom>
          <a:solidFill>
            <a:schemeClr val="bg1">
              <a:lumMod val="7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AD_Client_ID</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0" name="1 つの角を丸めた四角形 39"/>
          <p:cNvSpPr/>
          <p:nvPr/>
        </p:nvSpPr>
        <p:spPr>
          <a:xfrm>
            <a:off x="254087" y="1844824"/>
            <a:ext cx="1440000" cy="288000"/>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ja-JP" altLang="en-US" sz="1050" dirty="0" smtClean="0">
                <a:solidFill>
                  <a:schemeClr val="tx1"/>
                </a:solidFill>
                <a:latin typeface="HGPｺﾞｼｯｸM" pitchFamily="50" charset="-128"/>
                <a:ea typeface="HGPｺﾞｼｯｸM" pitchFamily="50" charset="-128"/>
              </a:rPr>
              <a:t>マトリクスウィンドウ</a:t>
            </a:r>
            <a:endParaRPr lang="ja-JP" altLang="en-US" sz="1050" dirty="0">
              <a:solidFill>
                <a:schemeClr val="tx1"/>
              </a:solidFill>
              <a:latin typeface="HGPｺﾞｼｯｸM" pitchFamily="50" charset="-128"/>
              <a:ea typeface="HGPｺﾞｼｯｸM" pitchFamily="50" charset="-128"/>
            </a:endParaRPr>
          </a:p>
        </p:txBody>
      </p:sp>
      <p:sp>
        <p:nvSpPr>
          <p:cNvPr id="41" name="正方形/長方形 40"/>
          <p:cNvSpPr/>
          <p:nvPr/>
        </p:nvSpPr>
        <p:spPr>
          <a:xfrm>
            <a:off x="243459" y="2924944"/>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クライアント</a:t>
            </a:r>
            <a:endParaRPr lang="ja-JP" altLang="en-US" sz="800" dirty="0">
              <a:solidFill>
                <a:schemeClr val="tx1"/>
              </a:solidFill>
              <a:latin typeface="HGPｺﾞｼｯｸM" pitchFamily="50" charset="-128"/>
              <a:ea typeface="HGPｺﾞｼｯｸM" pitchFamily="50" charset="-128"/>
            </a:endParaRPr>
          </a:p>
        </p:txBody>
      </p:sp>
      <p:sp>
        <p:nvSpPr>
          <p:cNvPr id="42" name="正方形/長方形 41"/>
          <p:cNvSpPr/>
          <p:nvPr/>
        </p:nvSpPr>
        <p:spPr>
          <a:xfrm>
            <a:off x="3851928" y="292492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AD_Org_ID</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3" name="正方形/長方形 42"/>
          <p:cNvSpPr/>
          <p:nvPr/>
        </p:nvSpPr>
        <p:spPr>
          <a:xfrm>
            <a:off x="2763892" y="2924920"/>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組織</a:t>
            </a:r>
            <a:endParaRPr lang="ja-JP" altLang="en-US" sz="800" dirty="0">
              <a:solidFill>
                <a:schemeClr val="tx1"/>
              </a:solidFill>
              <a:latin typeface="HGPｺﾞｼｯｸM" pitchFamily="50" charset="-128"/>
              <a:ea typeface="HGPｺﾞｼｯｸM" pitchFamily="50" charset="-128"/>
            </a:endParaRPr>
          </a:p>
        </p:txBody>
      </p:sp>
      <p:sp>
        <p:nvSpPr>
          <p:cNvPr id="44" name="正方形/長方形 43"/>
          <p:cNvSpPr/>
          <p:nvPr/>
        </p:nvSpPr>
        <p:spPr>
          <a:xfrm>
            <a:off x="1331672" y="458264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AD_Tab_ID</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5" name="正方形/長方形 44"/>
          <p:cNvSpPr/>
          <p:nvPr/>
        </p:nvSpPr>
        <p:spPr>
          <a:xfrm>
            <a:off x="243331" y="4582640"/>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タブ</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46" name="正方形/長方形 45"/>
          <p:cNvSpPr/>
          <p:nvPr/>
        </p:nvSpPr>
        <p:spPr>
          <a:xfrm>
            <a:off x="1331648" y="4870648"/>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700" dirty="0" smtClean="0">
                <a:solidFill>
                  <a:schemeClr val="tx1"/>
                </a:solidFill>
                <a:latin typeface="Meiryo UI" pitchFamily="50" charset="-128"/>
                <a:ea typeface="Meiryo UI" pitchFamily="50" charset="-128"/>
                <a:cs typeface="Meiryo UI" pitchFamily="50" charset="-128"/>
              </a:rPr>
              <a:t>(</a:t>
            </a:r>
            <a:r>
              <a:rPr lang="en-US" altLang="ja-JP" sz="700" dirty="0" err="1" smtClean="0">
                <a:solidFill>
                  <a:schemeClr val="tx1"/>
                </a:solidFill>
                <a:latin typeface="Meiryo UI" pitchFamily="50" charset="-128"/>
                <a:ea typeface="Meiryo UI" pitchFamily="50" charset="-128"/>
                <a:cs typeface="Meiryo UI" pitchFamily="50" charset="-128"/>
              </a:rPr>
              <a:t>JP_MatrixColumnKey_ID</a:t>
            </a:r>
            <a:r>
              <a:rPr lang="en-US" altLang="ja-JP" sz="700" dirty="0" smtClean="0">
                <a:solidFill>
                  <a:schemeClr val="tx1"/>
                </a:solidFill>
                <a:latin typeface="Meiryo UI" pitchFamily="50" charset="-128"/>
                <a:ea typeface="Meiryo UI" pitchFamily="50" charset="-128"/>
                <a:cs typeface="Meiryo UI" pitchFamily="50" charset="-128"/>
              </a:rPr>
              <a:t>)</a:t>
            </a:r>
            <a:endParaRPr lang="ja-JP" altLang="en-US" sz="700" dirty="0">
              <a:solidFill>
                <a:schemeClr val="tx1"/>
              </a:solidFill>
              <a:latin typeface="Meiryo UI" pitchFamily="50" charset="-128"/>
              <a:ea typeface="Meiryo UI" pitchFamily="50" charset="-128"/>
              <a:cs typeface="Meiryo UI" pitchFamily="50" charset="-128"/>
            </a:endParaRPr>
          </a:p>
        </p:txBody>
      </p:sp>
      <p:sp>
        <p:nvSpPr>
          <p:cNvPr id="47" name="正方形/長方形 46"/>
          <p:cNvSpPr/>
          <p:nvPr/>
        </p:nvSpPr>
        <p:spPr>
          <a:xfrm>
            <a:off x="243307" y="4870648"/>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列キーフィールド</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50" name="正方形/長方形 49"/>
          <p:cNvSpPr/>
          <p:nvPr/>
        </p:nvSpPr>
        <p:spPr>
          <a:xfrm>
            <a:off x="1331648" y="429384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AD_Window_ID</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51" name="正方形/長方形 50"/>
          <p:cNvSpPr/>
          <p:nvPr/>
        </p:nvSpPr>
        <p:spPr>
          <a:xfrm>
            <a:off x="243307" y="4293840"/>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ウィンドウ</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52" name="正方形/長方形 51"/>
          <p:cNvSpPr/>
          <p:nvPr/>
        </p:nvSpPr>
        <p:spPr>
          <a:xfrm>
            <a:off x="2555354" y="4293864"/>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53" name="正方形/長方形 52"/>
          <p:cNvSpPr/>
          <p:nvPr/>
        </p:nvSpPr>
        <p:spPr>
          <a:xfrm>
            <a:off x="5075482" y="2924944"/>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54" name="正方形/長方形 53"/>
          <p:cNvSpPr/>
          <p:nvPr/>
        </p:nvSpPr>
        <p:spPr>
          <a:xfrm>
            <a:off x="2555354" y="4870648"/>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56" name="正方形/長方形 55"/>
          <p:cNvSpPr/>
          <p:nvPr/>
        </p:nvSpPr>
        <p:spPr>
          <a:xfrm>
            <a:off x="2563980" y="4582640"/>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60" name="正方形/長方形 59"/>
          <p:cNvSpPr/>
          <p:nvPr/>
        </p:nvSpPr>
        <p:spPr>
          <a:xfrm>
            <a:off x="251520" y="1268808"/>
            <a:ext cx="8640000" cy="432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ja-JP" altLang="en-US" sz="16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画面イメージと項目定義</a:t>
            </a:r>
            <a:endParaRPr lang="en-US" altLang="ja-JP" sz="16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1" name="角丸四角形 60"/>
          <p:cNvSpPr/>
          <p:nvPr/>
        </p:nvSpPr>
        <p:spPr bwMode="auto">
          <a:xfrm>
            <a:off x="251520" y="548481"/>
            <a:ext cx="8641655" cy="576263"/>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ja-JP" altLang="en-US" sz="18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マトリクスウィンドウタブ</a:t>
            </a:r>
            <a:r>
              <a:rPr lang="en-US" altLang="ja-JP" sz="18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800" b="1" dirty="0" err="1"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JP_MatrixWindow</a:t>
            </a:r>
            <a:r>
              <a:rPr lang="ja-JP" altLang="en-US" sz="18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テーブル）</a:t>
            </a:r>
            <a:endParaRPr lang="ja-JP" altLang="en-US" sz="18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2" name="図 61"/>
          <p:cNvPicPr>
            <a:picLocks noChangeAspect="1"/>
          </p:cNvPicPr>
          <p:nvPr/>
        </p:nvPicPr>
        <p:blipFill rotWithShape="1">
          <a:blip r:embed="rId32">
            <a:extLst>
              <a:ext uri="{28A0092B-C50C-407E-A947-70E740481C1C}">
                <a14:useLocalDpi xmlns:a14="http://schemas.microsoft.com/office/drawing/2010/main" val="0"/>
              </a:ext>
            </a:extLst>
          </a:blip>
          <a:srcRect l="17662" r="22278" b="29046"/>
          <a:stretch/>
        </p:blipFill>
        <p:spPr>
          <a:xfrm>
            <a:off x="322569" y="593515"/>
            <a:ext cx="433195" cy="479334"/>
          </a:xfrm>
          <a:prstGeom prst="rect">
            <a:avLst/>
          </a:prstGeom>
        </p:spPr>
      </p:pic>
      <p:sp>
        <p:nvSpPr>
          <p:cNvPr id="63" name="正方形/長方形 62"/>
          <p:cNvSpPr/>
          <p:nvPr/>
        </p:nvSpPr>
        <p:spPr>
          <a:xfrm>
            <a:off x="1339981" y="321372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(Value)</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4" name="正方形/長方形 63"/>
          <p:cNvSpPr/>
          <p:nvPr/>
        </p:nvSpPr>
        <p:spPr>
          <a:xfrm>
            <a:off x="251640" y="3213720"/>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検索キー</a:t>
            </a:r>
            <a:endParaRPr lang="ja-JP" altLang="en-US" sz="800" dirty="0">
              <a:solidFill>
                <a:schemeClr val="tx1"/>
              </a:solidFill>
              <a:latin typeface="HGPｺﾞｼｯｸM" pitchFamily="50" charset="-128"/>
              <a:ea typeface="HGPｺﾞｼｯｸM" pitchFamily="50" charset="-128"/>
            </a:endParaRPr>
          </a:p>
        </p:txBody>
      </p:sp>
      <p:sp>
        <p:nvSpPr>
          <p:cNvPr id="66" name="正方形/長方形 65"/>
          <p:cNvSpPr/>
          <p:nvPr/>
        </p:nvSpPr>
        <p:spPr>
          <a:xfrm>
            <a:off x="1339979" y="3501751"/>
            <a:ext cx="396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(Name)</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7" name="正方形/長方形 66"/>
          <p:cNvSpPr/>
          <p:nvPr/>
        </p:nvSpPr>
        <p:spPr>
          <a:xfrm>
            <a:off x="251640" y="3501752"/>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名称</a:t>
            </a:r>
            <a:endParaRPr lang="ja-JP" altLang="en-US" sz="800" dirty="0">
              <a:solidFill>
                <a:schemeClr val="tx1"/>
              </a:solidFill>
              <a:latin typeface="HGPｺﾞｼｯｸM" pitchFamily="50" charset="-128"/>
              <a:ea typeface="HGPｺﾞｼｯｸM" pitchFamily="50" charset="-128"/>
            </a:endParaRPr>
          </a:p>
        </p:txBody>
      </p:sp>
      <p:sp>
        <p:nvSpPr>
          <p:cNvPr id="69" name="正方形/長方形 68"/>
          <p:cNvSpPr/>
          <p:nvPr/>
        </p:nvSpPr>
        <p:spPr>
          <a:xfrm>
            <a:off x="1339827" y="3789807"/>
            <a:ext cx="396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(Description)</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70" name="正方形/長方形 69"/>
          <p:cNvSpPr/>
          <p:nvPr/>
        </p:nvSpPr>
        <p:spPr>
          <a:xfrm>
            <a:off x="251488" y="3789808"/>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a:solidFill>
                  <a:schemeClr val="tx1"/>
                </a:solidFill>
                <a:latin typeface="HGPｺﾞｼｯｸM" pitchFamily="50" charset="-128"/>
                <a:ea typeface="HGPｺﾞｼｯｸM" pitchFamily="50" charset="-128"/>
              </a:rPr>
              <a:t>説明</a:t>
            </a:r>
          </a:p>
        </p:txBody>
      </p:sp>
      <p:sp>
        <p:nvSpPr>
          <p:cNvPr id="71" name="正方形/長方形 70"/>
          <p:cNvSpPr/>
          <p:nvPr/>
        </p:nvSpPr>
        <p:spPr>
          <a:xfrm>
            <a:off x="1555965" y="4077832"/>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ja-JP" altLang="en-US" sz="800" dirty="0" smtClean="0">
                <a:solidFill>
                  <a:schemeClr val="tx1"/>
                </a:solidFill>
                <a:latin typeface="HGPｺﾞｼｯｸM" pitchFamily="50" charset="-128"/>
                <a:ea typeface="HGPｺﾞｼｯｸM" pitchFamily="50" charset="-128"/>
              </a:rPr>
              <a:t>アクティブ</a:t>
            </a:r>
            <a:endParaRPr lang="ja-JP" altLang="en-US" sz="800" dirty="0">
              <a:solidFill>
                <a:schemeClr val="tx1"/>
              </a:solidFill>
              <a:latin typeface="HGPｺﾞｼｯｸM" pitchFamily="50" charset="-128"/>
              <a:ea typeface="HGPｺﾞｼｯｸM" pitchFamily="50" charset="-128"/>
            </a:endParaRPr>
          </a:p>
        </p:txBody>
      </p:sp>
      <p:sp>
        <p:nvSpPr>
          <p:cNvPr id="72" name="正方形/長方形 71"/>
          <p:cNvSpPr/>
          <p:nvPr/>
        </p:nvSpPr>
        <p:spPr>
          <a:xfrm>
            <a:off x="1411949" y="4077816"/>
            <a:ext cx="144000" cy="144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marL="171450" indent="-171450" algn="l">
              <a:buFont typeface="Wingdings" panose="05000000000000000000" pitchFamily="2" charset="2"/>
              <a:buChar char="ü"/>
            </a:pPr>
            <a:r>
              <a:rPr lang="ja-JP" altLang="en-US" sz="800" dirty="0">
                <a:solidFill>
                  <a:schemeClr val="tx1"/>
                </a:solidFill>
                <a:latin typeface="Meiryo UI" pitchFamily="50" charset="-128"/>
                <a:ea typeface="Meiryo UI" pitchFamily="50" charset="-128"/>
                <a:cs typeface="Meiryo UI" pitchFamily="50" charset="-128"/>
              </a:rPr>
              <a:t>　</a:t>
            </a:r>
          </a:p>
        </p:txBody>
      </p:sp>
      <p:sp>
        <p:nvSpPr>
          <p:cNvPr id="73" name="正方形/長方形 72"/>
          <p:cNvSpPr/>
          <p:nvPr/>
        </p:nvSpPr>
        <p:spPr>
          <a:xfrm>
            <a:off x="331829" y="4077816"/>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IsActive</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74" name="コンテンツ プレースホルダー 2"/>
          <p:cNvSpPr txBox="1">
            <a:spLocks/>
          </p:cNvSpPr>
          <p:nvPr/>
        </p:nvSpPr>
        <p:spPr>
          <a:xfrm>
            <a:off x="5362698" y="2132857"/>
            <a:ext cx="3530478" cy="3169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buFont typeface="Arial" panose="020B0604020202020204" pitchFamily="34" charset="0"/>
              <a:buChar char="•"/>
            </a:pPr>
            <a:r>
              <a:rPr lang="en-US" altLang="ja-JP" sz="1050" u="sng" dirty="0" err="1" smtClean="0">
                <a:solidFill>
                  <a:schemeClr val="tx1"/>
                </a:solidFill>
              </a:rPr>
              <a:t>AD_Window_ID</a:t>
            </a:r>
            <a:r>
              <a:rPr lang="en-US" altLang="ja-JP" sz="1050" dirty="0" smtClean="0">
                <a:solidFill>
                  <a:schemeClr val="tx1"/>
                </a:solidFill>
              </a:rPr>
              <a:t>…Table Direct</a:t>
            </a:r>
            <a:r>
              <a:rPr lang="ja-JP" altLang="en-US" sz="1050" dirty="0" smtClean="0">
                <a:solidFill>
                  <a:schemeClr val="tx1"/>
                </a:solidFill>
              </a:rPr>
              <a:t>ですべてのウィンドウを選択する事ができる。</a:t>
            </a:r>
            <a:endParaRPr lang="en-US" altLang="ja-JP" sz="1050" dirty="0" smtClean="0">
              <a:solidFill>
                <a:schemeClr val="tx1"/>
              </a:solidFill>
            </a:endParaRPr>
          </a:p>
          <a:p>
            <a:pPr marL="171450" indent="-171450">
              <a:buFont typeface="Arial" panose="020B0604020202020204" pitchFamily="34" charset="0"/>
              <a:buChar char="•"/>
            </a:pPr>
            <a:r>
              <a:rPr lang="en-US" altLang="ja-JP" sz="1050" u="sng" dirty="0" err="1" smtClean="0">
                <a:solidFill>
                  <a:schemeClr val="tx1"/>
                </a:solidFill>
              </a:rPr>
              <a:t>AD_Tab_ID</a:t>
            </a:r>
            <a:r>
              <a:rPr lang="en-US" altLang="ja-JP" sz="1050" dirty="0" smtClean="0">
                <a:solidFill>
                  <a:schemeClr val="tx1"/>
                </a:solidFill>
              </a:rPr>
              <a:t>…</a:t>
            </a:r>
            <a:r>
              <a:rPr lang="ja-JP" altLang="en-US" sz="1050" dirty="0" smtClean="0">
                <a:solidFill>
                  <a:schemeClr val="tx1"/>
                </a:solidFill>
              </a:rPr>
              <a:t>選択したウィンドウのタブだけが表示される。</a:t>
            </a:r>
            <a:r>
              <a:rPr lang="en-US" altLang="ja-JP" sz="1050" dirty="0" smtClean="0">
                <a:solidFill>
                  <a:schemeClr val="tx1"/>
                </a:solidFill>
              </a:rPr>
              <a:t>※</a:t>
            </a:r>
            <a:r>
              <a:rPr lang="ja-JP" altLang="en-US" sz="1050" dirty="0" smtClean="0">
                <a:solidFill>
                  <a:schemeClr val="tx1"/>
                </a:solidFill>
              </a:rPr>
              <a:t>既存のダイナミックバリデーション</a:t>
            </a:r>
            <a:r>
              <a:rPr lang="en-US" altLang="ja-JP" sz="1050" dirty="0" smtClean="0">
                <a:solidFill>
                  <a:schemeClr val="tx1"/>
                </a:solidFill>
              </a:rPr>
              <a:t>”</a:t>
            </a:r>
            <a:r>
              <a:rPr lang="en-US" altLang="ja-JP" sz="1050" dirty="0" err="1" smtClean="0">
                <a:solidFill>
                  <a:schemeClr val="tx1"/>
                </a:solidFill>
              </a:rPr>
              <a:t>AD_Tab</a:t>
            </a:r>
            <a:r>
              <a:rPr lang="en-US" altLang="ja-JP" sz="1050" dirty="0" smtClean="0">
                <a:solidFill>
                  <a:schemeClr val="tx1"/>
                </a:solidFill>
              </a:rPr>
              <a:t> in Window”</a:t>
            </a:r>
            <a:r>
              <a:rPr lang="ja-JP" altLang="en-US" sz="1050" dirty="0" smtClean="0">
                <a:solidFill>
                  <a:schemeClr val="tx1"/>
                </a:solidFill>
              </a:rPr>
              <a:t>を使用して制限する。</a:t>
            </a:r>
            <a:endParaRPr lang="en-US" altLang="ja-JP" sz="1050" dirty="0" smtClean="0">
              <a:solidFill>
                <a:schemeClr val="tx1"/>
              </a:solidFill>
            </a:endParaRPr>
          </a:p>
          <a:p>
            <a:pPr marL="171450" indent="-171450">
              <a:buFont typeface="Arial" panose="020B0604020202020204" pitchFamily="34" charset="0"/>
              <a:buChar char="•"/>
            </a:pPr>
            <a:r>
              <a:rPr lang="en-US" altLang="ja-JP" sz="1050" u="sng" dirty="0" err="1" smtClean="0">
                <a:solidFill>
                  <a:schemeClr val="tx1"/>
                </a:solidFill>
              </a:rPr>
              <a:t>JP_PageSize</a:t>
            </a:r>
            <a:r>
              <a:rPr lang="en-US" altLang="ja-JP" sz="1050" dirty="0" smtClean="0">
                <a:solidFill>
                  <a:schemeClr val="tx1"/>
                </a:solidFill>
              </a:rPr>
              <a:t>…</a:t>
            </a:r>
            <a:r>
              <a:rPr lang="ja-JP" altLang="en-US" sz="1050" dirty="0" smtClean="0">
                <a:solidFill>
                  <a:schemeClr val="tx1"/>
                </a:solidFill>
              </a:rPr>
              <a:t>必須。デフォルト</a:t>
            </a:r>
            <a:r>
              <a:rPr lang="en-US" altLang="ja-JP" sz="1050" dirty="0" smtClean="0">
                <a:solidFill>
                  <a:schemeClr val="tx1"/>
                </a:solidFill>
              </a:rPr>
              <a:t>20</a:t>
            </a:r>
            <a:r>
              <a:rPr lang="ja-JP" altLang="en-US" sz="1050" dirty="0" err="1" smtClean="0">
                <a:solidFill>
                  <a:schemeClr val="tx1"/>
                </a:solidFill>
              </a:rPr>
              <a:t>。</a:t>
            </a:r>
            <a:r>
              <a:rPr lang="ja-JP" altLang="en-US" sz="1050" dirty="0" smtClean="0">
                <a:solidFill>
                  <a:schemeClr val="tx1"/>
                </a:solidFill>
              </a:rPr>
              <a:t>リファレンス</a:t>
            </a:r>
            <a:r>
              <a:rPr lang="en-US" altLang="ja-JP" sz="1050" dirty="0" smtClean="0">
                <a:solidFill>
                  <a:schemeClr val="tx1"/>
                </a:solidFill>
              </a:rPr>
              <a:t>:Integer</a:t>
            </a:r>
            <a:r>
              <a:rPr lang="ja-JP" altLang="en-US" sz="1050" dirty="0" err="1" smtClean="0">
                <a:solidFill>
                  <a:schemeClr val="tx1"/>
                </a:solidFill>
              </a:rPr>
              <a:t>。</a:t>
            </a:r>
            <a:endParaRPr lang="en-US" altLang="ja-JP" sz="1050" dirty="0" smtClean="0">
              <a:solidFill>
                <a:schemeClr val="tx1"/>
              </a:solidFill>
            </a:endParaRPr>
          </a:p>
          <a:p>
            <a:pPr marL="171450" indent="-171450">
              <a:buFont typeface="Arial" panose="020B0604020202020204" pitchFamily="34" charset="0"/>
              <a:buChar char="•"/>
            </a:pPr>
            <a:r>
              <a:rPr lang="en-US" altLang="ja-JP" sz="1050" u="sng" dirty="0" err="1" smtClean="0">
                <a:solidFill>
                  <a:schemeClr val="tx1"/>
                </a:solidFill>
              </a:rPr>
              <a:t>JP_MatrixColumnKey_ID</a:t>
            </a:r>
            <a:r>
              <a:rPr lang="en-US" altLang="ja-JP" sz="1050" dirty="0" smtClean="0">
                <a:solidFill>
                  <a:schemeClr val="tx1"/>
                </a:solidFill>
              </a:rPr>
              <a:t>…</a:t>
            </a:r>
            <a:r>
              <a:rPr lang="en-US" altLang="ja-JP" sz="1050" dirty="0" err="1" smtClean="0">
                <a:solidFill>
                  <a:schemeClr val="tx1"/>
                </a:solidFill>
              </a:rPr>
              <a:t>AD_Tab_ID</a:t>
            </a:r>
            <a:r>
              <a:rPr lang="ja-JP" altLang="en-US" sz="1050" dirty="0" smtClean="0">
                <a:solidFill>
                  <a:schemeClr val="tx1"/>
                </a:solidFill>
              </a:rPr>
              <a:t>に設定したタブに属するフィールドが選択できる。</a:t>
            </a:r>
            <a:endParaRPr lang="en-US" altLang="ja-JP" sz="1050" dirty="0" smtClean="0">
              <a:solidFill>
                <a:schemeClr val="tx1"/>
              </a:solidFill>
            </a:endParaRPr>
          </a:p>
          <a:p>
            <a:pPr marL="171450" indent="-171450">
              <a:buFont typeface="Arial" panose="020B0604020202020204" pitchFamily="34" charset="0"/>
              <a:buChar char="•"/>
            </a:pPr>
            <a:r>
              <a:rPr lang="en-US" altLang="ja-JP" sz="1050" u="sng" dirty="0" err="1" smtClean="0">
                <a:solidFill>
                  <a:schemeClr val="tx1"/>
                </a:solidFill>
              </a:rPr>
              <a:t>JP_MatrixRowKey_ID</a:t>
            </a:r>
            <a:r>
              <a:rPr lang="en-US" altLang="ja-JP" sz="1050" dirty="0" smtClean="0">
                <a:solidFill>
                  <a:schemeClr val="tx1"/>
                </a:solidFill>
              </a:rPr>
              <a:t>…</a:t>
            </a:r>
            <a:r>
              <a:rPr lang="en-US" altLang="ja-JP" sz="1050" dirty="0" err="1" smtClean="0">
                <a:solidFill>
                  <a:schemeClr val="tx1"/>
                </a:solidFill>
              </a:rPr>
              <a:t>AD_Tab_ID</a:t>
            </a:r>
            <a:r>
              <a:rPr lang="ja-JP" altLang="en-US" sz="1050" dirty="0">
                <a:solidFill>
                  <a:schemeClr val="tx1"/>
                </a:solidFill>
              </a:rPr>
              <a:t>に設定したタブに属するフィールドが選択できる</a:t>
            </a:r>
            <a:r>
              <a:rPr lang="ja-JP" altLang="en-US" sz="1050" dirty="0" smtClean="0">
                <a:solidFill>
                  <a:schemeClr val="tx1"/>
                </a:solidFill>
              </a:rPr>
              <a:t>。</a:t>
            </a:r>
            <a:endParaRPr lang="en-US" altLang="ja-JP" sz="1050" dirty="0" smtClean="0">
              <a:solidFill>
                <a:schemeClr val="tx1"/>
              </a:solidFill>
            </a:endParaRPr>
          </a:p>
          <a:p>
            <a:pPr marL="171450" indent="-171450">
              <a:buFont typeface="Arial" panose="020B0604020202020204" pitchFamily="34" charset="0"/>
              <a:buChar char="•"/>
            </a:pPr>
            <a:r>
              <a:rPr lang="en-US" altLang="ja-JP" sz="1050" u="sng" dirty="0" err="1" smtClean="0">
                <a:solidFill>
                  <a:schemeClr val="tx1"/>
                </a:solidFill>
              </a:rPr>
              <a:t>FieldLength</a:t>
            </a:r>
            <a:r>
              <a:rPr lang="en-US" altLang="ja-JP" sz="1050" dirty="0" smtClean="0">
                <a:solidFill>
                  <a:schemeClr val="tx1"/>
                </a:solidFill>
              </a:rPr>
              <a:t>…</a:t>
            </a:r>
            <a:r>
              <a:rPr lang="ja-JP" altLang="en-US" sz="1050" dirty="0" smtClean="0">
                <a:solidFill>
                  <a:schemeClr val="tx1"/>
                </a:solidFill>
              </a:rPr>
              <a:t>初期値</a:t>
            </a:r>
            <a:r>
              <a:rPr lang="en-US" altLang="ja-JP" sz="1050" dirty="0" smtClean="0">
                <a:solidFill>
                  <a:schemeClr val="tx1"/>
                </a:solidFill>
              </a:rPr>
              <a:t>100</a:t>
            </a:r>
            <a:r>
              <a:rPr lang="ja-JP" altLang="en-US" sz="1050" dirty="0" err="1" smtClean="0">
                <a:solidFill>
                  <a:schemeClr val="tx1"/>
                </a:solidFill>
              </a:rPr>
              <a:t>。</a:t>
            </a:r>
            <a:endParaRPr lang="en-US" altLang="ja-JP" sz="1050" dirty="0">
              <a:solidFill>
                <a:schemeClr val="tx1"/>
              </a:solidFill>
            </a:endParaRPr>
          </a:p>
        </p:txBody>
      </p:sp>
      <p:sp>
        <p:nvSpPr>
          <p:cNvPr id="76" name="正方形/長方形 75"/>
          <p:cNvSpPr/>
          <p:nvPr/>
        </p:nvSpPr>
        <p:spPr>
          <a:xfrm>
            <a:off x="1339556" y="5157216"/>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JP_MatrixRowKey_ID</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77" name="正方形/長方形 76"/>
          <p:cNvSpPr/>
          <p:nvPr/>
        </p:nvSpPr>
        <p:spPr>
          <a:xfrm>
            <a:off x="251520" y="5157216"/>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行キーフィールド</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78" name="正方形/長方形 77"/>
          <p:cNvSpPr/>
          <p:nvPr/>
        </p:nvSpPr>
        <p:spPr>
          <a:xfrm>
            <a:off x="2563238" y="5157216"/>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79" name="正方形/長方形 78"/>
          <p:cNvSpPr/>
          <p:nvPr/>
        </p:nvSpPr>
        <p:spPr>
          <a:xfrm>
            <a:off x="3851928" y="5149677"/>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FieldLength</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80" name="正方形/長方形 79"/>
          <p:cNvSpPr/>
          <p:nvPr/>
        </p:nvSpPr>
        <p:spPr>
          <a:xfrm>
            <a:off x="2483768" y="5149677"/>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長さ</a:t>
            </a:r>
            <a:endParaRPr lang="ja-JP" altLang="en-US" sz="800" dirty="0">
              <a:solidFill>
                <a:schemeClr val="tx1"/>
              </a:solidFill>
              <a:latin typeface="HGPｺﾞｼｯｸM" pitchFamily="50" charset="-128"/>
              <a:ea typeface="HGPｺﾞｼｯｸM" pitchFamily="50" charset="-128"/>
            </a:endParaRPr>
          </a:p>
        </p:txBody>
      </p:sp>
      <p:pic>
        <p:nvPicPr>
          <p:cNvPr id="81" name="図 80"/>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5080416" y="5149677"/>
            <a:ext cx="223539" cy="223539"/>
          </a:xfrm>
          <a:prstGeom prst="rect">
            <a:avLst/>
          </a:prstGeom>
        </p:spPr>
      </p:pic>
      <p:sp>
        <p:nvSpPr>
          <p:cNvPr id="83" name="正方形/長方形 82"/>
          <p:cNvSpPr/>
          <p:nvPr/>
        </p:nvSpPr>
        <p:spPr>
          <a:xfrm>
            <a:off x="1331800" y="5445248"/>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600" dirty="0">
                <a:solidFill>
                  <a:schemeClr val="tx1"/>
                </a:solidFill>
                <a:latin typeface="Meiryo UI" pitchFamily="50" charset="-128"/>
                <a:ea typeface="Meiryo UI" pitchFamily="50" charset="-128"/>
                <a:cs typeface="Meiryo UI" pitchFamily="50" charset="-128"/>
              </a:rPr>
              <a:t>(</a:t>
            </a:r>
            <a:r>
              <a:rPr lang="en-US" altLang="ja-JP" sz="600" dirty="0" err="1">
                <a:solidFill>
                  <a:schemeClr val="tx1"/>
                </a:solidFill>
                <a:latin typeface="Meiryo UI" pitchFamily="50" charset="-128"/>
                <a:ea typeface="Meiryo UI" pitchFamily="50" charset="-128"/>
                <a:cs typeface="Meiryo UI" pitchFamily="50" charset="-128"/>
              </a:rPr>
              <a:t>JP_QuickEntryWindow_ID</a:t>
            </a:r>
            <a:r>
              <a:rPr lang="en-US" altLang="ja-JP" sz="600" dirty="0">
                <a:solidFill>
                  <a:schemeClr val="tx1"/>
                </a:solidFill>
                <a:latin typeface="Meiryo UI" pitchFamily="50" charset="-128"/>
                <a:ea typeface="Meiryo UI" pitchFamily="50" charset="-128"/>
                <a:cs typeface="Meiryo UI" pitchFamily="50" charset="-128"/>
              </a:rPr>
              <a:t>)</a:t>
            </a:r>
            <a:endParaRPr lang="ja-JP" altLang="en-US" sz="600" dirty="0">
              <a:solidFill>
                <a:schemeClr val="tx1"/>
              </a:solidFill>
              <a:latin typeface="Meiryo UI" pitchFamily="50" charset="-128"/>
              <a:ea typeface="Meiryo UI" pitchFamily="50" charset="-128"/>
              <a:cs typeface="Meiryo UI" pitchFamily="50" charset="-128"/>
            </a:endParaRPr>
          </a:p>
        </p:txBody>
      </p:sp>
      <p:sp>
        <p:nvSpPr>
          <p:cNvPr id="84" name="正方形/長方形 83"/>
          <p:cNvSpPr/>
          <p:nvPr/>
        </p:nvSpPr>
        <p:spPr>
          <a:xfrm>
            <a:off x="243764" y="5445248"/>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クイック入力ウィンドウ</a:t>
            </a:r>
            <a:endParaRPr lang="ja-JP" altLang="en-US" sz="800" dirty="0">
              <a:solidFill>
                <a:schemeClr val="tx1"/>
              </a:solidFill>
              <a:latin typeface="HGPｺﾞｼｯｸM" pitchFamily="50" charset="-128"/>
              <a:ea typeface="HGPｺﾞｼｯｸM" pitchFamily="50" charset="-128"/>
            </a:endParaRPr>
          </a:p>
        </p:txBody>
      </p:sp>
      <p:sp>
        <p:nvSpPr>
          <p:cNvPr id="85" name="正方形/長方形 84"/>
          <p:cNvSpPr/>
          <p:nvPr/>
        </p:nvSpPr>
        <p:spPr>
          <a:xfrm>
            <a:off x="2555482" y="5445248"/>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86" name="コンテンツ プレースホルダー 2"/>
          <p:cNvSpPr txBox="1">
            <a:spLocks/>
          </p:cNvSpPr>
          <p:nvPr/>
        </p:nvSpPr>
        <p:spPr>
          <a:xfrm>
            <a:off x="256376" y="5949281"/>
            <a:ext cx="8635144" cy="5760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spcBef>
                <a:spcPts val="600"/>
              </a:spcBef>
              <a:buFont typeface="Arial" panose="020B0604020202020204" pitchFamily="34" charset="0"/>
              <a:buChar char="•"/>
            </a:pPr>
            <a:r>
              <a:rPr lang="en-US" altLang="ja-JP" sz="1050" dirty="0" err="1">
                <a:solidFill>
                  <a:schemeClr val="tx1"/>
                </a:solidFill>
              </a:rPr>
              <a:t>V</a:t>
            </a:r>
            <a:r>
              <a:rPr lang="en-US" altLang="ja-JP" sz="1050" dirty="0" err="1" smtClean="0">
                <a:solidFill>
                  <a:schemeClr val="tx1"/>
                </a:solidFill>
              </a:rPr>
              <a:t>aule</a:t>
            </a:r>
            <a:r>
              <a:rPr lang="ja-JP" altLang="en-US" sz="1050" dirty="0" smtClean="0">
                <a:solidFill>
                  <a:schemeClr val="tx1"/>
                </a:solidFill>
              </a:rPr>
              <a:t>でユニーク制約を作成する。</a:t>
            </a:r>
            <a:endParaRPr lang="en-US" altLang="ja-JP" sz="1050" dirty="0">
              <a:solidFill>
                <a:schemeClr val="tx1"/>
              </a:solidFill>
            </a:endParaRPr>
          </a:p>
        </p:txBody>
      </p:sp>
      <p:sp>
        <p:nvSpPr>
          <p:cNvPr id="82" name="正方形/長方形 81"/>
          <p:cNvSpPr/>
          <p:nvPr/>
        </p:nvSpPr>
        <p:spPr>
          <a:xfrm>
            <a:off x="3851928" y="4589674"/>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21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JP_PageSize</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87" name="正方形/長方形 86"/>
          <p:cNvSpPr/>
          <p:nvPr/>
        </p:nvSpPr>
        <p:spPr>
          <a:xfrm>
            <a:off x="2483768" y="4589674"/>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ページ行数</a:t>
            </a:r>
            <a:endParaRPr lang="ja-JP" altLang="en-US" sz="800" dirty="0">
              <a:solidFill>
                <a:schemeClr val="tx1"/>
              </a:solidFill>
              <a:latin typeface="HGPｺﾞｼｯｸM" pitchFamily="50" charset="-128"/>
              <a:ea typeface="HGPｺﾞｼｯｸM" pitchFamily="50" charset="-128"/>
            </a:endParaRPr>
          </a:p>
        </p:txBody>
      </p:sp>
      <p:pic>
        <p:nvPicPr>
          <p:cNvPr id="88" name="図 87"/>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5080416" y="4589674"/>
            <a:ext cx="223539" cy="223539"/>
          </a:xfrm>
          <a:prstGeom prst="rect">
            <a:avLst/>
          </a:prstGeom>
        </p:spPr>
      </p:pic>
      <p:sp>
        <p:nvSpPr>
          <p:cNvPr id="89" name="正方形/長方形 88"/>
          <p:cNvSpPr/>
          <p:nvPr/>
        </p:nvSpPr>
        <p:spPr>
          <a:xfrm>
            <a:off x="3859836" y="5445248"/>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JP_QuickEntryConf</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90" name="正方形/長方形 89"/>
          <p:cNvSpPr/>
          <p:nvPr/>
        </p:nvSpPr>
        <p:spPr>
          <a:xfrm>
            <a:off x="2771800" y="5445248"/>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クイック入力引継情報設定</a:t>
            </a:r>
            <a:endParaRPr lang="ja-JP" altLang="en-US" sz="800" dirty="0">
              <a:solidFill>
                <a:schemeClr val="tx1"/>
              </a:solidFill>
              <a:latin typeface="HGPｺﾞｼｯｸM" pitchFamily="50" charset="-128"/>
              <a:ea typeface="HGPｺﾞｼｯｸM" pitchFamily="50" charset="-128"/>
            </a:endParaRPr>
          </a:p>
        </p:txBody>
      </p:sp>
      <p:sp>
        <p:nvSpPr>
          <p:cNvPr id="91" name="正方形/長方形 90"/>
          <p:cNvSpPr/>
          <p:nvPr/>
        </p:nvSpPr>
        <p:spPr>
          <a:xfrm>
            <a:off x="5083518" y="5445248"/>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Tree>
    <p:extLst>
      <p:ext uri="{BB962C8B-B14F-4D97-AF65-F5344CB8AC3E}">
        <p14:creationId xmlns:p14="http://schemas.microsoft.com/office/powerpoint/2010/main" val="31514494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t>
            </a:r>
            <a:r>
              <a:rPr lang="ja-JP" altLang="en-US" dirty="0"/>
              <a:t>概要設計</a:t>
            </a:r>
            <a:r>
              <a:rPr lang="en-US" altLang="ja-JP" dirty="0"/>
              <a:t>】</a:t>
            </a:r>
            <a:r>
              <a:rPr lang="ja-JP" altLang="en-US" dirty="0"/>
              <a:t>マトリクスウィンドウの設定画面</a:t>
            </a:r>
            <a:endParaRPr kumimoji="1" lang="ja-JP" altLang="en-US" dirty="0"/>
          </a:p>
        </p:txBody>
      </p:sp>
      <p:sp>
        <p:nvSpPr>
          <p:cNvPr id="7" name="コンテンツ プレースホルダー 2"/>
          <p:cNvSpPr txBox="1">
            <a:spLocks/>
          </p:cNvSpPr>
          <p:nvPr/>
        </p:nvSpPr>
        <p:spPr>
          <a:xfrm>
            <a:off x="256376" y="980728"/>
            <a:ext cx="8635144" cy="13681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spcBef>
                <a:spcPts val="600"/>
              </a:spcBef>
              <a:buFont typeface="Arial" panose="020B0604020202020204" pitchFamily="34" charset="0"/>
              <a:buChar char="•"/>
            </a:pPr>
            <a:r>
              <a:rPr lang="ja-JP" altLang="en-US" sz="1050" dirty="0" smtClean="0">
                <a:solidFill>
                  <a:schemeClr val="tx1"/>
                </a:solidFill>
              </a:rPr>
              <a:t>列キーと行キーに設定されているカラムが異なる事を確認する。</a:t>
            </a:r>
            <a:endParaRPr lang="en-US" altLang="ja-JP" sz="1050" dirty="0" smtClean="0">
              <a:solidFill>
                <a:schemeClr val="tx1"/>
              </a:solidFill>
            </a:endParaRPr>
          </a:p>
          <a:p>
            <a:pPr marL="171450" indent="-171450">
              <a:spcBef>
                <a:spcPts val="600"/>
              </a:spcBef>
              <a:buFont typeface="Arial" panose="020B0604020202020204" pitchFamily="34" charset="0"/>
              <a:buChar char="•"/>
            </a:pPr>
            <a:r>
              <a:rPr lang="ja-JP" altLang="en-US" sz="1050" dirty="0" smtClean="0">
                <a:solidFill>
                  <a:schemeClr val="tx1"/>
                </a:solidFill>
              </a:rPr>
              <a:t>列</a:t>
            </a:r>
            <a:r>
              <a:rPr lang="ja-JP" altLang="en-US" sz="1050" dirty="0">
                <a:solidFill>
                  <a:schemeClr val="tx1"/>
                </a:solidFill>
              </a:rPr>
              <a:t>キ</a:t>
            </a:r>
            <a:r>
              <a:rPr lang="ja-JP" altLang="en-US" sz="1050" dirty="0" smtClean="0">
                <a:solidFill>
                  <a:schemeClr val="tx1"/>
                </a:solidFill>
              </a:rPr>
              <a:t>ーと行キーに設定されているカラムにユニーク制約が設定されている事を確認する。ユニーク制約はアプリケーション辞書のテーブルとカラムウィンドウの設定を参照する。</a:t>
            </a:r>
            <a:endParaRPr lang="en-US" altLang="ja-JP" sz="1050" dirty="0" smtClean="0">
              <a:solidFill>
                <a:schemeClr val="tx1"/>
              </a:solidFill>
            </a:endParaRPr>
          </a:p>
          <a:p>
            <a:pPr marL="171450" indent="-171450">
              <a:spcBef>
                <a:spcPts val="600"/>
              </a:spcBef>
              <a:buFont typeface="Arial" panose="020B0604020202020204" pitchFamily="34" charset="0"/>
              <a:buChar char="•"/>
            </a:pPr>
            <a:r>
              <a:rPr lang="ja-JP" altLang="en-US" sz="1050" dirty="0" smtClean="0">
                <a:solidFill>
                  <a:schemeClr val="tx1"/>
                </a:solidFill>
              </a:rPr>
              <a:t>タブ</a:t>
            </a:r>
            <a:r>
              <a:rPr lang="en-US" altLang="ja-JP" sz="1050" dirty="0" smtClean="0">
                <a:solidFill>
                  <a:schemeClr val="tx1"/>
                </a:solidFill>
              </a:rPr>
              <a:t>(</a:t>
            </a:r>
            <a:r>
              <a:rPr lang="en-US" altLang="ja-JP" sz="1050" dirty="0" err="1" smtClean="0">
                <a:solidFill>
                  <a:schemeClr val="tx1"/>
                </a:solidFill>
              </a:rPr>
              <a:t>AD_Tabl_ID</a:t>
            </a:r>
            <a:r>
              <a:rPr lang="en-US" altLang="ja-JP" sz="1050" dirty="0" smtClean="0">
                <a:solidFill>
                  <a:schemeClr val="tx1"/>
                </a:solidFill>
              </a:rPr>
              <a:t>)</a:t>
            </a:r>
            <a:r>
              <a:rPr lang="ja-JP" altLang="en-US" sz="1050" dirty="0" smtClean="0">
                <a:solidFill>
                  <a:schemeClr val="tx1"/>
                </a:solidFill>
              </a:rPr>
              <a:t>フィールドのタブに設定されているテーブルと、クイック入力ウィンドウ</a:t>
            </a:r>
            <a:r>
              <a:rPr lang="en-US" altLang="ja-JP" sz="1050" dirty="0" smtClean="0">
                <a:solidFill>
                  <a:schemeClr val="tx1"/>
                </a:solidFill>
              </a:rPr>
              <a:t>(</a:t>
            </a:r>
            <a:r>
              <a:rPr lang="en-US" altLang="ja-JP" sz="1050" dirty="0" err="1" smtClean="0">
                <a:solidFill>
                  <a:schemeClr val="tx1"/>
                </a:solidFill>
              </a:rPr>
              <a:t>JP_QuickEntryWindow_ID</a:t>
            </a:r>
            <a:r>
              <a:rPr lang="en-US" altLang="ja-JP" sz="1050" dirty="0" smtClean="0">
                <a:solidFill>
                  <a:schemeClr val="tx1"/>
                </a:solidFill>
              </a:rPr>
              <a:t>)</a:t>
            </a:r>
            <a:r>
              <a:rPr lang="ja-JP" altLang="en-US" sz="1050" dirty="0" smtClean="0">
                <a:solidFill>
                  <a:schemeClr val="tx1"/>
                </a:solidFill>
              </a:rPr>
              <a:t>フィールドに設定されているウィンドウのタブレベルが</a:t>
            </a:r>
            <a:r>
              <a:rPr lang="en-US" altLang="ja-JP" sz="1050" dirty="0" smtClean="0">
                <a:solidFill>
                  <a:schemeClr val="tx1"/>
                </a:solidFill>
              </a:rPr>
              <a:t>0</a:t>
            </a:r>
            <a:r>
              <a:rPr lang="ja-JP" altLang="en-US" sz="1050" dirty="0" smtClean="0">
                <a:solidFill>
                  <a:schemeClr val="tx1"/>
                </a:solidFill>
              </a:rPr>
              <a:t>のタブに設定されているテーブルが同じである事を確認する。</a:t>
            </a:r>
            <a:endParaRPr lang="en-US" altLang="ja-JP" sz="1050" dirty="0">
              <a:solidFill>
                <a:schemeClr val="tx1"/>
              </a:solidFill>
            </a:endParaRPr>
          </a:p>
        </p:txBody>
      </p:sp>
      <p:sp>
        <p:nvSpPr>
          <p:cNvPr id="8" name="正方形/長方形 7"/>
          <p:cNvSpPr/>
          <p:nvPr/>
        </p:nvSpPr>
        <p:spPr>
          <a:xfrm>
            <a:off x="252480" y="548728"/>
            <a:ext cx="8640000" cy="432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600" b="1"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MMatrixWindow</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クラスの</a:t>
            </a:r>
            <a:r>
              <a:rPr lang="en-US" altLang="ja-JP" sz="1600" b="1"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beforeSave</a:t>
            </a:r>
            <a:r>
              <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メソッド</a:t>
            </a:r>
            <a:endPar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正方形/長方形 8"/>
          <p:cNvSpPr/>
          <p:nvPr/>
        </p:nvSpPr>
        <p:spPr>
          <a:xfrm>
            <a:off x="251520" y="2492896"/>
            <a:ext cx="8640000" cy="432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600" b="1"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MMatrixWindow</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クラスのユーティリティメソッド</a:t>
            </a:r>
            <a:endPar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コンテンツ プレースホルダー 2"/>
          <p:cNvSpPr txBox="1">
            <a:spLocks/>
          </p:cNvSpPr>
          <p:nvPr/>
        </p:nvSpPr>
        <p:spPr>
          <a:xfrm>
            <a:off x="251520" y="2924944"/>
            <a:ext cx="8635144" cy="7920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spcBef>
                <a:spcPts val="600"/>
              </a:spcBef>
              <a:buFont typeface="Arial" panose="020B0604020202020204" pitchFamily="34" charset="0"/>
              <a:buChar char="•"/>
            </a:pPr>
            <a:r>
              <a:rPr lang="ja-JP" altLang="en-US" sz="1050" dirty="0" smtClean="0">
                <a:solidFill>
                  <a:schemeClr val="tx1"/>
                </a:solidFill>
              </a:rPr>
              <a:t>子タブとなる</a:t>
            </a:r>
            <a:r>
              <a:rPr lang="en-US" altLang="ja-JP" sz="1050" dirty="0" err="1" smtClean="0">
                <a:solidFill>
                  <a:schemeClr val="tx1"/>
                </a:solidFill>
              </a:rPr>
              <a:t>JP_MatrixField</a:t>
            </a:r>
            <a:r>
              <a:rPr lang="ja-JP" altLang="en-US" sz="1050" dirty="0" smtClean="0">
                <a:solidFill>
                  <a:schemeClr val="tx1"/>
                </a:solidFill>
              </a:rPr>
              <a:t>テーブルのインスタンス</a:t>
            </a:r>
            <a:r>
              <a:rPr lang="en-US" altLang="ja-JP" sz="1050" dirty="0" smtClean="0">
                <a:solidFill>
                  <a:schemeClr val="tx1"/>
                </a:solidFill>
              </a:rPr>
              <a:t>(</a:t>
            </a:r>
            <a:r>
              <a:rPr lang="en-US" altLang="ja-JP" sz="1050" dirty="0" err="1" smtClean="0">
                <a:solidFill>
                  <a:schemeClr val="tx1"/>
                </a:solidFill>
              </a:rPr>
              <a:t>MMatrixField</a:t>
            </a:r>
            <a:r>
              <a:rPr lang="ja-JP" altLang="en-US" sz="1050" dirty="0" smtClean="0">
                <a:solidFill>
                  <a:schemeClr val="tx1"/>
                </a:solidFill>
              </a:rPr>
              <a:t>クラスのインスタンス</a:t>
            </a:r>
            <a:r>
              <a:rPr lang="en-US" altLang="ja-JP" sz="1050" dirty="0" smtClean="0">
                <a:solidFill>
                  <a:schemeClr val="tx1"/>
                </a:solidFill>
              </a:rPr>
              <a:t>)</a:t>
            </a:r>
            <a:r>
              <a:rPr lang="ja-JP" altLang="en-US" sz="1050" dirty="0" smtClean="0">
                <a:solidFill>
                  <a:schemeClr val="tx1"/>
                </a:solidFill>
              </a:rPr>
              <a:t>が取得できる</a:t>
            </a:r>
            <a:r>
              <a:rPr lang="en-US" altLang="ja-JP" sz="1050" dirty="0" smtClean="0">
                <a:solidFill>
                  <a:schemeClr val="tx1"/>
                </a:solidFill>
              </a:rPr>
              <a:t>Getter</a:t>
            </a:r>
            <a:r>
              <a:rPr lang="ja-JP" altLang="en-US" sz="1050" dirty="0" smtClean="0">
                <a:solidFill>
                  <a:schemeClr val="tx1"/>
                </a:solidFill>
              </a:rPr>
              <a:t>メソッド。</a:t>
            </a:r>
            <a:endParaRPr lang="en-US" altLang="ja-JP" sz="1050" dirty="0" smtClean="0">
              <a:solidFill>
                <a:schemeClr val="tx1"/>
              </a:solidFill>
            </a:endParaRPr>
          </a:p>
          <a:p>
            <a:pPr marL="171450" indent="-171450">
              <a:spcBef>
                <a:spcPts val="600"/>
              </a:spcBef>
              <a:buFont typeface="Arial" panose="020B0604020202020204" pitchFamily="34" charset="0"/>
              <a:buChar char="•"/>
            </a:pPr>
            <a:r>
              <a:rPr lang="ja-JP" altLang="en-US" sz="1050" dirty="0" smtClean="0">
                <a:solidFill>
                  <a:schemeClr val="tx1"/>
                </a:solidFill>
              </a:rPr>
              <a:t>子</a:t>
            </a:r>
            <a:r>
              <a:rPr lang="ja-JP" altLang="en-US" sz="1050" dirty="0">
                <a:solidFill>
                  <a:schemeClr val="tx1"/>
                </a:solidFill>
              </a:rPr>
              <a:t>タブ</a:t>
            </a:r>
            <a:r>
              <a:rPr lang="ja-JP" altLang="en-US" sz="1050" dirty="0" smtClean="0">
                <a:solidFill>
                  <a:schemeClr val="tx1"/>
                </a:solidFill>
              </a:rPr>
              <a:t>となる</a:t>
            </a:r>
            <a:r>
              <a:rPr lang="en-US" altLang="ja-JP" sz="1050" dirty="0" err="1" smtClean="0">
                <a:solidFill>
                  <a:schemeClr val="tx1"/>
                </a:solidFill>
              </a:rPr>
              <a:t>JP_MatrixSearch</a:t>
            </a:r>
            <a:r>
              <a:rPr lang="ja-JP" altLang="en-US" sz="1050" dirty="0" smtClean="0">
                <a:solidFill>
                  <a:schemeClr val="tx1"/>
                </a:solidFill>
              </a:rPr>
              <a:t>テーブルのインスタンス</a:t>
            </a:r>
            <a:r>
              <a:rPr lang="en-US" altLang="ja-JP" sz="1050" dirty="0">
                <a:solidFill>
                  <a:schemeClr val="tx1"/>
                </a:solidFill>
              </a:rPr>
              <a:t>(</a:t>
            </a:r>
            <a:r>
              <a:rPr lang="en-US" altLang="ja-JP" sz="1050" dirty="0" err="1" smtClean="0">
                <a:solidFill>
                  <a:schemeClr val="tx1"/>
                </a:solidFill>
              </a:rPr>
              <a:t>MMatrixSearch</a:t>
            </a:r>
            <a:r>
              <a:rPr lang="ja-JP" altLang="en-US" sz="1050" dirty="0" smtClean="0">
                <a:solidFill>
                  <a:schemeClr val="tx1"/>
                </a:solidFill>
              </a:rPr>
              <a:t>クラス</a:t>
            </a:r>
            <a:r>
              <a:rPr lang="ja-JP" altLang="en-US" sz="1050" dirty="0">
                <a:solidFill>
                  <a:schemeClr val="tx1"/>
                </a:solidFill>
              </a:rPr>
              <a:t>のインスタンス</a:t>
            </a:r>
            <a:r>
              <a:rPr lang="en-US" altLang="ja-JP" sz="1050" dirty="0">
                <a:solidFill>
                  <a:schemeClr val="tx1"/>
                </a:solidFill>
              </a:rPr>
              <a:t>)</a:t>
            </a:r>
            <a:r>
              <a:rPr lang="ja-JP" altLang="en-US" sz="1050" dirty="0" smtClean="0">
                <a:solidFill>
                  <a:schemeClr val="tx1"/>
                </a:solidFill>
              </a:rPr>
              <a:t>が取得できる</a:t>
            </a:r>
            <a:r>
              <a:rPr lang="en-US" altLang="ja-JP" sz="1050" dirty="0" smtClean="0">
                <a:solidFill>
                  <a:schemeClr val="tx1"/>
                </a:solidFill>
              </a:rPr>
              <a:t>Getter</a:t>
            </a:r>
            <a:r>
              <a:rPr lang="ja-JP" altLang="en-US" sz="1050" dirty="0" smtClean="0">
                <a:solidFill>
                  <a:schemeClr val="tx1"/>
                </a:solidFill>
              </a:rPr>
              <a:t>メソッド。</a:t>
            </a:r>
            <a:endParaRPr lang="en-US" altLang="ja-JP" sz="1050" dirty="0">
              <a:solidFill>
                <a:schemeClr val="tx1"/>
              </a:solidFill>
            </a:endParaRPr>
          </a:p>
        </p:txBody>
      </p:sp>
    </p:spTree>
    <p:extLst>
      <p:ext uri="{BB962C8B-B14F-4D97-AF65-F5344CB8AC3E}">
        <p14:creationId xmlns:p14="http://schemas.microsoft.com/office/powerpoint/2010/main" val="36609211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t>
            </a:r>
            <a:r>
              <a:rPr lang="ja-JP" altLang="en-US" dirty="0"/>
              <a:t>概要設計</a:t>
            </a:r>
            <a:r>
              <a:rPr lang="en-US" altLang="ja-JP" dirty="0"/>
              <a:t>】</a:t>
            </a:r>
            <a:r>
              <a:rPr lang="ja-JP" altLang="en-US" dirty="0"/>
              <a:t>マトリクスウィンドウの設定画面</a:t>
            </a:r>
            <a:endParaRPr kumimoji="1" lang="ja-JP" altLang="en-US" dirty="0"/>
          </a:p>
        </p:txBody>
      </p:sp>
      <p:sp>
        <p:nvSpPr>
          <p:cNvPr id="109" name="正方形/長方形 108"/>
          <p:cNvSpPr/>
          <p:nvPr/>
        </p:nvSpPr>
        <p:spPr>
          <a:xfrm>
            <a:off x="251520" y="1196752"/>
            <a:ext cx="8640000" cy="432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ja-JP" altLang="en-US" sz="16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画面イメージと項目定義</a:t>
            </a:r>
            <a:endParaRPr lang="en-US" altLang="ja-JP" sz="16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7" name="正方形/長方形 166"/>
          <p:cNvSpPr/>
          <p:nvPr/>
        </p:nvSpPr>
        <p:spPr>
          <a:xfrm>
            <a:off x="251520" y="2040016"/>
            <a:ext cx="5112568" cy="720600"/>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ja-JP" altLang="en-US" dirty="0"/>
          </a:p>
        </p:txBody>
      </p:sp>
      <p:grpSp>
        <p:nvGrpSpPr>
          <p:cNvPr id="169" name="グループ化 168"/>
          <p:cNvGrpSpPr/>
          <p:nvPr/>
        </p:nvGrpSpPr>
        <p:grpSpPr>
          <a:xfrm>
            <a:off x="286777" y="2142081"/>
            <a:ext cx="5037932" cy="185935"/>
            <a:chOff x="518802" y="2089641"/>
            <a:chExt cx="8257578" cy="304762"/>
          </a:xfrm>
        </p:grpSpPr>
        <p:pic>
          <p:nvPicPr>
            <p:cNvPr id="170" name="図 16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4880" y="2130253"/>
              <a:ext cx="223539" cy="223539"/>
            </a:xfrm>
            <a:prstGeom prst="rect">
              <a:avLst/>
            </a:prstGeom>
          </p:spPr>
        </p:pic>
        <p:pic>
          <p:nvPicPr>
            <p:cNvPr id="171" name="図 17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7547" y="2130253"/>
              <a:ext cx="223539" cy="223539"/>
            </a:xfrm>
            <a:prstGeom prst="rect">
              <a:avLst/>
            </a:prstGeom>
          </p:spPr>
        </p:pic>
        <p:pic>
          <p:nvPicPr>
            <p:cNvPr id="172" name="図 17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529" y="2137247"/>
              <a:ext cx="209550" cy="209550"/>
            </a:xfrm>
            <a:prstGeom prst="rect">
              <a:avLst/>
            </a:prstGeom>
          </p:spPr>
        </p:pic>
        <p:pic>
          <p:nvPicPr>
            <p:cNvPr id="173" name="図 17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51104" y="2137247"/>
              <a:ext cx="209550" cy="209550"/>
            </a:xfrm>
            <a:prstGeom prst="rect">
              <a:avLst/>
            </a:prstGeom>
          </p:spPr>
        </p:pic>
        <p:pic>
          <p:nvPicPr>
            <p:cNvPr id="174" name="図 17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33842" y="2102340"/>
              <a:ext cx="279365" cy="279365"/>
            </a:xfrm>
            <a:prstGeom prst="rect">
              <a:avLst/>
            </a:prstGeom>
          </p:spPr>
        </p:pic>
        <p:pic>
          <p:nvPicPr>
            <p:cNvPr id="175" name="図 17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8802" y="2130253"/>
              <a:ext cx="223539" cy="223539"/>
            </a:xfrm>
            <a:prstGeom prst="rect">
              <a:avLst/>
            </a:prstGeom>
          </p:spPr>
        </p:pic>
        <p:pic>
          <p:nvPicPr>
            <p:cNvPr id="176" name="図 17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98267" y="2130253"/>
              <a:ext cx="223539" cy="223539"/>
            </a:xfrm>
            <a:prstGeom prst="rect">
              <a:avLst/>
            </a:prstGeom>
          </p:spPr>
        </p:pic>
        <p:pic>
          <p:nvPicPr>
            <p:cNvPr id="177" name="図 17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94994" y="2102340"/>
              <a:ext cx="279365" cy="279365"/>
            </a:xfrm>
            <a:prstGeom prst="rect">
              <a:avLst/>
            </a:prstGeom>
          </p:spPr>
        </p:pic>
        <p:pic>
          <p:nvPicPr>
            <p:cNvPr id="178" name="図 17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65860" y="2130253"/>
              <a:ext cx="223539" cy="223539"/>
            </a:xfrm>
            <a:prstGeom prst="rect">
              <a:avLst/>
            </a:prstGeom>
          </p:spPr>
        </p:pic>
        <p:pic>
          <p:nvPicPr>
            <p:cNvPr id="179" name="図 17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62587" y="2130253"/>
              <a:ext cx="223539" cy="223539"/>
            </a:xfrm>
            <a:prstGeom prst="rect">
              <a:avLst/>
            </a:prstGeom>
          </p:spPr>
        </p:pic>
        <p:pic>
          <p:nvPicPr>
            <p:cNvPr id="180" name="図 17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969133" y="2130253"/>
              <a:ext cx="223539" cy="223539"/>
            </a:xfrm>
            <a:prstGeom prst="rect">
              <a:avLst/>
            </a:prstGeom>
          </p:spPr>
        </p:pic>
        <p:pic>
          <p:nvPicPr>
            <p:cNvPr id="181" name="図 180"/>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859314" y="2102340"/>
              <a:ext cx="279365" cy="279365"/>
            </a:xfrm>
            <a:prstGeom prst="rect">
              <a:avLst/>
            </a:prstGeom>
            <a:effectLst/>
          </p:spPr>
        </p:pic>
        <p:pic>
          <p:nvPicPr>
            <p:cNvPr id="182" name="図 181"/>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686395" y="2137247"/>
              <a:ext cx="209550" cy="209550"/>
            </a:xfrm>
            <a:prstGeom prst="rect">
              <a:avLst/>
            </a:prstGeom>
          </p:spPr>
        </p:pic>
        <p:pic>
          <p:nvPicPr>
            <p:cNvPr id="183" name="図 182"/>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564420" y="2102340"/>
              <a:ext cx="279365" cy="279365"/>
            </a:xfrm>
            <a:prstGeom prst="rect">
              <a:avLst/>
            </a:prstGeom>
          </p:spPr>
        </p:pic>
        <p:pic>
          <p:nvPicPr>
            <p:cNvPr id="184" name="図 183"/>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211867" y="2102340"/>
              <a:ext cx="279365" cy="279365"/>
            </a:xfrm>
            <a:prstGeom prst="rect">
              <a:avLst/>
            </a:prstGeom>
          </p:spPr>
        </p:pic>
        <p:pic>
          <p:nvPicPr>
            <p:cNvPr id="185" name="図 184"/>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13700" y="2130253"/>
              <a:ext cx="223539" cy="223539"/>
            </a:xfrm>
            <a:prstGeom prst="rect">
              <a:avLst/>
            </a:prstGeom>
          </p:spPr>
        </p:pic>
        <p:pic>
          <p:nvPicPr>
            <p:cNvPr id="186" name="図 185"/>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240930" y="2102290"/>
              <a:ext cx="279464" cy="279464"/>
            </a:xfrm>
            <a:prstGeom prst="rect">
              <a:avLst/>
            </a:prstGeom>
          </p:spPr>
        </p:pic>
        <p:pic>
          <p:nvPicPr>
            <p:cNvPr id="187" name="図 186"/>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510427" y="2102340"/>
              <a:ext cx="279365" cy="279365"/>
            </a:xfrm>
            <a:prstGeom prst="rect">
              <a:avLst/>
            </a:prstGeom>
          </p:spPr>
        </p:pic>
        <p:pic>
          <p:nvPicPr>
            <p:cNvPr id="188" name="図 187"/>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242862" y="2102340"/>
              <a:ext cx="279365" cy="279365"/>
            </a:xfrm>
            <a:prstGeom prst="rect">
              <a:avLst/>
            </a:prstGeom>
          </p:spPr>
        </p:pic>
        <p:pic>
          <p:nvPicPr>
            <p:cNvPr id="189" name="図 188"/>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593582" y="2102340"/>
              <a:ext cx="279365" cy="279365"/>
            </a:xfrm>
            <a:prstGeom prst="rect">
              <a:avLst/>
            </a:prstGeom>
          </p:spPr>
        </p:pic>
        <p:pic>
          <p:nvPicPr>
            <p:cNvPr id="190" name="図 189"/>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6946135" y="2130253"/>
              <a:ext cx="223539" cy="223539"/>
            </a:xfrm>
            <a:prstGeom prst="rect">
              <a:avLst/>
            </a:prstGeom>
          </p:spPr>
        </p:pic>
        <p:pic>
          <p:nvPicPr>
            <p:cNvPr id="191" name="図 190"/>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4916973" y="2130253"/>
              <a:ext cx="223539" cy="223539"/>
            </a:xfrm>
            <a:prstGeom prst="rect">
              <a:avLst/>
            </a:prstGeom>
          </p:spPr>
        </p:pic>
        <p:pic>
          <p:nvPicPr>
            <p:cNvPr id="192" name="図 191"/>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7878153" y="2130253"/>
              <a:ext cx="223539" cy="223539"/>
            </a:xfrm>
            <a:prstGeom prst="rect">
              <a:avLst/>
            </a:prstGeom>
          </p:spPr>
        </p:pic>
        <p:pic>
          <p:nvPicPr>
            <p:cNvPr id="193" name="図 192"/>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8471618" y="2089641"/>
              <a:ext cx="304762" cy="304762"/>
            </a:xfrm>
            <a:prstGeom prst="rect">
              <a:avLst/>
            </a:prstGeom>
          </p:spPr>
        </p:pic>
        <p:pic>
          <p:nvPicPr>
            <p:cNvPr id="194" name="図 193"/>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7595415" y="2137247"/>
              <a:ext cx="209550" cy="209550"/>
            </a:xfrm>
            <a:prstGeom prst="rect">
              <a:avLst/>
            </a:prstGeom>
          </p:spPr>
        </p:pic>
        <p:pic>
          <p:nvPicPr>
            <p:cNvPr id="195" name="図 194"/>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5862980" y="2089641"/>
              <a:ext cx="304762" cy="304762"/>
            </a:xfrm>
            <a:prstGeom prst="rect">
              <a:avLst/>
            </a:prstGeom>
          </p:spPr>
        </p:pic>
      </p:grpSp>
      <p:pic>
        <p:nvPicPr>
          <p:cNvPr id="196" name="図 195"/>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2915816" y="2438478"/>
            <a:ext cx="279365" cy="279365"/>
          </a:xfrm>
          <a:prstGeom prst="rect">
            <a:avLst/>
          </a:prstGeom>
        </p:spPr>
      </p:pic>
      <p:pic>
        <p:nvPicPr>
          <p:cNvPr id="197" name="図 196"/>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5021341" y="2438478"/>
            <a:ext cx="279365" cy="279365"/>
          </a:xfrm>
          <a:prstGeom prst="rect">
            <a:avLst/>
          </a:prstGeom>
        </p:spPr>
      </p:pic>
      <p:pic>
        <p:nvPicPr>
          <p:cNvPr id="198" name="図 197"/>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3131840" y="2438478"/>
            <a:ext cx="279365" cy="279365"/>
          </a:xfrm>
          <a:prstGeom prst="rect">
            <a:avLst/>
          </a:prstGeom>
        </p:spPr>
      </p:pic>
      <p:pic>
        <p:nvPicPr>
          <p:cNvPr id="199" name="図 198"/>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4796650" y="2438478"/>
            <a:ext cx="279365" cy="279365"/>
          </a:xfrm>
          <a:prstGeom prst="rect">
            <a:avLst/>
          </a:prstGeom>
        </p:spPr>
      </p:pic>
      <p:sp>
        <p:nvSpPr>
          <p:cNvPr id="200" name="正方形/長方形 199"/>
          <p:cNvSpPr/>
          <p:nvPr/>
        </p:nvSpPr>
        <p:spPr bwMode="auto">
          <a:xfrm>
            <a:off x="3341171" y="2460010"/>
            <a:ext cx="1469566" cy="236300"/>
          </a:xfrm>
          <a:prstGeom prst="rect">
            <a:avLst/>
          </a:prstGeom>
          <a:noFill/>
          <a:ln w="15875" cap="flat" cmpd="sng" algn="ctr">
            <a:noFill/>
            <a:prstDash val="sysDash"/>
            <a:round/>
            <a:headEnd type="none" w="med" len="med"/>
            <a:tailEnd type="none" w="med" len="med"/>
          </a:ln>
          <a:effectLst/>
        </p:spPr>
        <p:txBody>
          <a:bodyPr rIns="0" anchor="ctr"/>
          <a:lstStyle/>
          <a:p>
            <a:pPr algn="ctr">
              <a:defRPr/>
            </a:pPr>
            <a:r>
              <a:rPr lang="en-US" altLang="ja-JP" sz="800" dirty="0" smtClean="0"/>
              <a:t>[ </a:t>
            </a:r>
            <a:r>
              <a:rPr lang="ja-JP" altLang="en-US" sz="800" dirty="0" smtClean="0"/>
              <a:t>選択レコード</a:t>
            </a:r>
            <a:r>
              <a:rPr lang="en-US" altLang="ja-JP" sz="800" dirty="0" smtClean="0"/>
              <a:t>/</a:t>
            </a:r>
            <a:r>
              <a:rPr lang="ja-JP" altLang="en-US" sz="800" dirty="0" smtClean="0"/>
              <a:t>表示レコード数</a:t>
            </a:r>
            <a:r>
              <a:rPr lang="en-US" altLang="ja-JP" sz="800" dirty="0" smtClean="0"/>
              <a:t>]</a:t>
            </a:r>
            <a:endParaRPr lang="ja-JP" altLang="en-US" sz="800" dirty="0"/>
          </a:p>
        </p:txBody>
      </p:sp>
      <p:sp>
        <p:nvSpPr>
          <p:cNvPr id="201" name="正方形/長方形 200"/>
          <p:cNvSpPr/>
          <p:nvPr/>
        </p:nvSpPr>
        <p:spPr>
          <a:xfrm>
            <a:off x="251520" y="2760593"/>
            <a:ext cx="5112568" cy="1800223"/>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kumimoji="1" lang="ja-JP" altLang="en-US" dirty="0"/>
          </a:p>
        </p:txBody>
      </p:sp>
      <p:sp>
        <p:nvSpPr>
          <p:cNvPr id="202" name="正方形/長方形 201"/>
          <p:cNvSpPr/>
          <p:nvPr/>
        </p:nvSpPr>
        <p:spPr>
          <a:xfrm>
            <a:off x="1331800" y="2832624"/>
            <a:ext cx="1440000" cy="216000"/>
          </a:xfrm>
          <a:prstGeom prst="rect">
            <a:avLst/>
          </a:prstGeom>
          <a:solidFill>
            <a:schemeClr val="bg1">
              <a:lumMod val="7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AD_Client_ID</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203" name="1 つの角を丸めた四角形 202"/>
          <p:cNvSpPr/>
          <p:nvPr/>
        </p:nvSpPr>
        <p:spPr>
          <a:xfrm>
            <a:off x="254087" y="1752504"/>
            <a:ext cx="1440000" cy="288000"/>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ja-JP" altLang="en-US" sz="1050" dirty="0" smtClean="0">
                <a:solidFill>
                  <a:schemeClr val="tx1"/>
                </a:solidFill>
                <a:latin typeface="HGPｺﾞｼｯｸM" pitchFamily="50" charset="-128"/>
                <a:ea typeface="HGPｺﾞｼｯｸM" pitchFamily="50" charset="-128"/>
              </a:rPr>
              <a:t>マトリクスウィンドウ</a:t>
            </a:r>
            <a:endParaRPr lang="ja-JP" altLang="en-US" sz="1050" dirty="0">
              <a:solidFill>
                <a:schemeClr val="tx1"/>
              </a:solidFill>
              <a:latin typeface="HGPｺﾞｼｯｸM" pitchFamily="50" charset="-128"/>
              <a:ea typeface="HGPｺﾞｼｯｸM" pitchFamily="50" charset="-128"/>
            </a:endParaRPr>
          </a:p>
        </p:txBody>
      </p:sp>
      <p:sp>
        <p:nvSpPr>
          <p:cNvPr id="204" name="正方形/長方形 203"/>
          <p:cNvSpPr/>
          <p:nvPr/>
        </p:nvSpPr>
        <p:spPr>
          <a:xfrm>
            <a:off x="243459" y="2832624"/>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クライアント</a:t>
            </a:r>
            <a:endParaRPr lang="ja-JP" altLang="en-US" sz="800" dirty="0">
              <a:solidFill>
                <a:schemeClr val="tx1"/>
              </a:solidFill>
              <a:latin typeface="HGPｺﾞｼｯｸM" pitchFamily="50" charset="-128"/>
              <a:ea typeface="HGPｺﾞｼｯｸM" pitchFamily="50" charset="-128"/>
            </a:endParaRPr>
          </a:p>
        </p:txBody>
      </p:sp>
      <p:sp>
        <p:nvSpPr>
          <p:cNvPr id="205" name="正方形/長方形 204"/>
          <p:cNvSpPr/>
          <p:nvPr/>
        </p:nvSpPr>
        <p:spPr>
          <a:xfrm>
            <a:off x="3851928" y="283260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AD_Org_ID</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206" name="正方形/長方形 205"/>
          <p:cNvSpPr/>
          <p:nvPr/>
        </p:nvSpPr>
        <p:spPr>
          <a:xfrm>
            <a:off x="2763892" y="2832600"/>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組織</a:t>
            </a:r>
            <a:endParaRPr lang="ja-JP" altLang="en-US" sz="800" dirty="0">
              <a:solidFill>
                <a:schemeClr val="tx1"/>
              </a:solidFill>
              <a:latin typeface="HGPｺﾞｼｯｸM" pitchFamily="50" charset="-128"/>
              <a:ea typeface="HGPｺﾞｼｯｸM" pitchFamily="50" charset="-128"/>
            </a:endParaRPr>
          </a:p>
        </p:txBody>
      </p:sp>
      <p:sp>
        <p:nvSpPr>
          <p:cNvPr id="213" name="正方形/長方形 212"/>
          <p:cNvSpPr/>
          <p:nvPr/>
        </p:nvSpPr>
        <p:spPr>
          <a:xfrm>
            <a:off x="1331648" y="3120656"/>
            <a:ext cx="1440000" cy="216000"/>
          </a:xfrm>
          <a:prstGeom prst="rect">
            <a:avLst/>
          </a:prstGeom>
          <a:solidFill>
            <a:schemeClr val="bg1">
              <a:lumMod val="7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JP_MatrixWindow_ID</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214" name="正方形/長方形 213"/>
          <p:cNvSpPr/>
          <p:nvPr/>
        </p:nvSpPr>
        <p:spPr>
          <a:xfrm>
            <a:off x="243307" y="3120656"/>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a:solidFill>
                  <a:schemeClr val="tx1"/>
                </a:solidFill>
                <a:latin typeface="HGPｺﾞｼｯｸM" pitchFamily="50" charset="-128"/>
                <a:ea typeface="HGPｺﾞｼｯｸM" pitchFamily="50" charset="-128"/>
              </a:rPr>
              <a:t>マトリクス</a:t>
            </a:r>
            <a:r>
              <a:rPr lang="ja-JP" altLang="en-US" sz="800" dirty="0" smtClean="0">
                <a:solidFill>
                  <a:schemeClr val="tx1"/>
                </a:solidFill>
                <a:latin typeface="HGPｺﾞｼｯｸM" pitchFamily="50" charset="-128"/>
                <a:ea typeface="HGPｺﾞｼｯｸM" pitchFamily="50" charset="-128"/>
              </a:rPr>
              <a:t>ウィンドウ</a:t>
            </a:r>
            <a:endParaRPr lang="ja-JP" altLang="en-US" sz="800" dirty="0">
              <a:solidFill>
                <a:schemeClr val="tx1"/>
              </a:solidFill>
              <a:latin typeface="HGPｺﾞｼｯｸM" pitchFamily="50" charset="-128"/>
              <a:ea typeface="HGPｺﾞｼｯｸM" pitchFamily="50" charset="-128"/>
            </a:endParaRPr>
          </a:p>
        </p:txBody>
      </p:sp>
      <p:sp>
        <p:nvSpPr>
          <p:cNvPr id="216" name="正方形/長方形 215"/>
          <p:cNvSpPr/>
          <p:nvPr/>
        </p:nvSpPr>
        <p:spPr>
          <a:xfrm>
            <a:off x="5075482" y="2832624"/>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227" name="正方形/長方形 226"/>
          <p:cNvSpPr/>
          <p:nvPr/>
        </p:nvSpPr>
        <p:spPr>
          <a:xfrm>
            <a:off x="1339827" y="3984728"/>
            <a:ext cx="396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(Description)</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228" name="正方形/長方形 227"/>
          <p:cNvSpPr/>
          <p:nvPr/>
        </p:nvSpPr>
        <p:spPr>
          <a:xfrm>
            <a:off x="251488" y="3984729"/>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a:solidFill>
                  <a:schemeClr val="tx1"/>
                </a:solidFill>
                <a:latin typeface="HGPｺﾞｼｯｸM" pitchFamily="50" charset="-128"/>
                <a:ea typeface="HGPｺﾞｼｯｸM" pitchFamily="50" charset="-128"/>
              </a:rPr>
              <a:t>説明</a:t>
            </a:r>
          </a:p>
        </p:txBody>
      </p:sp>
      <p:sp>
        <p:nvSpPr>
          <p:cNvPr id="229" name="正方形/長方形 228"/>
          <p:cNvSpPr/>
          <p:nvPr/>
        </p:nvSpPr>
        <p:spPr>
          <a:xfrm>
            <a:off x="1555965" y="4272753"/>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ja-JP" altLang="en-US" sz="800" dirty="0" smtClean="0">
                <a:solidFill>
                  <a:schemeClr val="tx1"/>
                </a:solidFill>
                <a:latin typeface="HGPｺﾞｼｯｸM" pitchFamily="50" charset="-128"/>
                <a:ea typeface="HGPｺﾞｼｯｸM" pitchFamily="50" charset="-128"/>
              </a:rPr>
              <a:t>アクティブ</a:t>
            </a:r>
            <a:endParaRPr lang="ja-JP" altLang="en-US" sz="800" dirty="0">
              <a:solidFill>
                <a:schemeClr val="tx1"/>
              </a:solidFill>
              <a:latin typeface="HGPｺﾞｼｯｸM" pitchFamily="50" charset="-128"/>
              <a:ea typeface="HGPｺﾞｼｯｸM" pitchFamily="50" charset="-128"/>
            </a:endParaRPr>
          </a:p>
        </p:txBody>
      </p:sp>
      <p:sp>
        <p:nvSpPr>
          <p:cNvPr id="230" name="正方形/長方形 229"/>
          <p:cNvSpPr/>
          <p:nvPr/>
        </p:nvSpPr>
        <p:spPr>
          <a:xfrm>
            <a:off x="1411949" y="4272737"/>
            <a:ext cx="144000" cy="144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marL="171450" indent="-171450" algn="l">
              <a:buFont typeface="Wingdings" panose="05000000000000000000" pitchFamily="2" charset="2"/>
              <a:buChar char="ü"/>
            </a:pPr>
            <a:r>
              <a:rPr lang="ja-JP" altLang="en-US" sz="800" dirty="0">
                <a:solidFill>
                  <a:schemeClr val="tx1"/>
                </a:solidFill>
                <a:latin typeface="Meiryo UI" pitchFamily="50" charset="-128"/>
                <a:ea typeface="Meiryo UI" pitchFamily="50" charset="-128"/>
                <a:cs typeface="Meiryo UI" pitchFamily="50" charset="-128"/>
              </a:rPr>
              <a:t>　</a:t>
            </a:r>
          </a:p>
        </p:txBody>
      </p:sp>
      <p:sp>
        <p:nvSpPr>
          <p:cNvPr id="231" name="正方形/長方形 230"/>
          <p:cNvSpPr/>
          <p:nvPr/>
        </p:nvSpPr>
        <p:spPr>
          <a:xfrm>
            <a:off x="331829" y="4272737"/>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IsActive</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56" name="正方形/長方形 55"/>
          <p:cNvSpPr/>
          <p:nvPr/>
        </p:nvSpPr>
        <p:spPr bwMode="auto">
          <a:xfrm>
            <a:off x="251520" y="2461826"/>
            <a:ext cx="2122050" cy="226782"/>
          </a:xfrm>
          <a:prstGeom prst="rect">
            <a:avLst/>
          </a:prstGeom>
          <a:noFill/>
          <a:ln w="15875" cap="flat" cmpd="sng" algn="ctr">
            <a:noFill/>
            <a:prstDash val="sysDash"/>
            <a:round/>
            <a:headEnd type="none" w="med" len="med"/>
            <a:tailEnd type="none" w="med" len="med"/>
          </a:ln>
          <a:effectLst/>
        </p:spPr>
        <p:txBody>
          <a:bodyPr rIns="0" anchor="ctr"/>
          <a:lstStyle/>
          <a:p>
            <a:pPr algn="l">
              <a:defRPr/>
            </a:pPr>
            <a:r>
              <a:rPr lang="ja-JP" altLang="en-US" sz="800" dirty="0" smtClean="0"/>
              <a:t>マトリクスウィンドウ</a:t>
            </a:r>
            <a:r>
              <a:rPr lang="ja-JP" altLang="en-US" sz="800" dirty="0"/>
              <a:t> </a:t>
            </a:r>
            <a:r>
              <a:rPr lang="en-US" altLang="ja-JP" sz="800" dirty="0" smtClean="0"/>
              <a:t>&gt; </a:t>
            </a:r>
            <a:r>
              <a:rPr lang="ja-JP" altLang="en-US" sz="800" dirty="0" smtClean="0"/>
              <a:t>フィールド</a:t>
            </a:r>
            <a:endParaRPr lang="ja-JP" altLang="en-US" sz="800" dirty="0"/>
          </a:p>
        </p:txBody>
      </p:sp>
      <p:sp>
        <p:nvSpPr>
          <p:cNvPr id="65" name="正方形/長方形 64"/>
          <p:cNvSpPr/>
          <p:nvPr/>
        </p:nvSpPr>
        <p:spPr>
          <a:xfrm>
            <a:off x="1331800" y="369672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AD_Field_ID</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6" name="正方形/長方形 65"/>
          <p:cNvSpPr/>
          <p:nvPr/>
        </p:nvSpPr>
        <p:spPr>
          <a:xfrm>
            <a:off x="-36360" y="3697464"/>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a:solidFill>
                  <a:schemeClr val="tx1"/>
                </a:solidFill>
                <a:latin typeface="HGPｺﾞｼｯｸM" pitchFamily="50" charset="-128"/>
                <a:ea typeface="HGPｺﾞｼｯｸM" pitchFamily="50" charset="-128"/>
              </a:rPr>
              <a:t>フィールド</a:t>
            </a:r>
          </a:p>
        </p:txBody>
      </p:sp>
      <p:sp>
        <p:nvSpPr>
          <p:cNvPr id="92" name="正方形/長方形 91"/>
          <p:cNvSpPr/>
          <p:nvPr/>
        </p:nvSpPr>
        <p:spPr>
          <a:xfrm>
            <a:off x="2555506" y="3696720"/>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232" name="正方形/長方形 231"/>
          <p:cNvSpPr/>
          <p:nvPr/>
        </p:nvSpPr>
        <p:spPr>
          <a:xfrm>
            <a:off x="1331648" y="3408688"/>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SeqNo</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233" name="正方形/長方形 232"/>
          <p:cNvSpPr/>
          <p:nvPr/>
        </p:nvSpPr>
        <p:spPr>
          <a:xfrm>
            <a:off x="286776" y="3409456"/>
            <a:ext cx="1044863" cy="21451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シーケンス</a:t>
            </a:r>
            <a:r>
              <a:rPr lang="en-US" altLang="ja-JP" sz="800" dirty="0" smtClean="0">
                <a:solidFill>
                  <a:schemeClr val="tx1"/>
                </a:solidFill>
                <a:latin typeface="HGPｺﾞｼｯｸM" pitchFamily="50" charset="-128"/>
                <a:ea typeface="HGPｺﾞｼｯｸM" pitchFamily="50" charset="-128"/>
              </a:rPr>
              <a:t>No</a:t>
            </a:r>
            <a:endParaRPr lang="ja-JP" altLang="en-US" sz="800" dirty="0">
              <a:solidFill>
                <a:schemeClr val="tx1"/>
              </a:solidFill>
              <a:latin typeface="HGPｺﾞｼｯｸM" pitchFamily="50" charset="-128"/>
              <a:ea typeface="HGPｺﾞｼｯｸM" pitchFamily="50" charset="-128"/>
            </a:endParaRPr>
          </a:p>
        </p:txBody>
      </p:sp>
      <p:pic>
        <p:nvPicPr>
          <p:cNvPr id="234" name="図 233"/>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2560136" y="3408688"/>
            <a:ext cx="223539" cy="223539"/>
          </a:xfrm>
          <a:prstGeom prst="rect">
            <a:avLst/>
          </a:prstGeom>
        </p:spPr>
      </p:pic>
      <p:sp>
        <p:nvSpPr>
          <p:cNvPr id="58" name="正方形/長方形 57"/>
          <p:cNvSpPr/>
          <p:nvPr/>
        </p:nvSpPr>
        <p:spPr>
          <a:xfrm>
            <a:off x="3851928" y="369672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FieldLength</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59" name="正方形/長方形 58"/>
          <p:cNvSpPr/>
          <p:nvPr/>
        </p:nvSpPr>
        <p:spPr>
          <a:xfrm>
            <a:off x="2483768" y="3696720"/>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長さ</a:t>
            </a:r>
            <a:endParaRPr lang="ja-JP" altLang="en-US" sz="800" dirty="0">
              <a:solidFill>
                <a:schemeClr val="tx1"/>
              </a:solidFill>
              <a:latin typeface="HGPｺﾞｼｯｸM" pitchFamily="50" charset="-128"/>
              <a:ea typeface="HGPｺﾞｼｯｸM" pitchFamily="50" charset="-128"/>
            </a:endParaRPr>
          </a:p>
        </p:txBody>
      </p:sp>
      <p:pic>
        <p:nvPicPr>
          <p:cNvPr id="60" name="図 59"/>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5080416" y="3696720"/>
            <a:ext cx="223539" cy="223539"/>
          </a:xfrm>
          <a:prstGeom prst="rect">
            <a:avLst/>
          </a:prstGeom>
        </p:spPr>
      </p:pic>
      <p:sp>
        <p:nvSpPr>
          <p:cNvPr id="61" name="コンテンツ プレースホルダー 2"/>
          <p:cNvSpPr txBox="1">
            <a:spLocks/>
          </p:cNvSpPr>
          <p:nvPr/>
        </p:nvSpPr>
        <p:spPr>
          <a:xfrm>
            <a:off x="5362698" y="2040536"/>
            <a:ext cx="3530478" cy="3169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buFont typeface="Arial" panose="020B0604020202020204" pitchFamily="34" charset="0"/>
              <a:buChar char="•"/>
            </a:pPr>
            <a:r>
              <a:rPr lang="en-US" altLang="ja-JP" sz="1050" u="sng" dirty="0" err="1" smtClean="0">
                <a:solidFill>
                  <a:schemeClr val="tx1"/>
                </a:solidFill>
              </a:rPr>
              <a:t>SeqNo</a:t>
            </a:r>
            <a:r>
              <a:rPr lang="en-US" altLang="ja-JP" sz="1050" dirty="0" smtClean="0">
                <a:solidFill>
                  <a:schemeClr val="tx1"/>
                </a:solidFill>
              </a:rPr>
              <a:t>…</a:t>
            </a:r>
            <a:r>
              <a:rPr lang="ja-JP" altLang="en-US" sz="1050" dirty="0" smtClean="0">
                <a:solidFill>
                  <a:schemeClr val="tx1"/>
                </a:solidFill>
              </a:rPr>
              <a:t>初期値</a:t>
            </a:r>
            <a:r>
              <a:rPr lang="en-US" altLang="ja-JP" sz="1050" dirty="0" smtClean="0">
                <a:solidFill>
                  <a:schemeClr val="tx1"/>
                </a:solidFill>
              </a:rPr>
              <a:t>10</a:t>
            </a:r>
            <a:r>
              <a:rPr lang="ja-JP" altLang="en-US" sz="1050" dirty="0" err="1" smtClean="0">
                <a:solidFill>
                  <a:schemeClr val="tx1"/>
                </a:solidFill>
              </a:rPr>
              <a:t>。</a:t>
            </a:r>
            <a:r>
              <a:rPr lang="ja-JP" altLang="en-US" sz="1050" dirty="0">
                <a:solidFill>
                  <a:schemeClr val="tx1"/>
                </a:solidFill>
              </a:rPr>
              <a:t>レコード</a:t>
            </a:r>
            <a:r>
              <a:rPr lang="ja-JP" altLang="en-US" sz="1050" dirty="0" smtClean="0">
                <a:solidFill>
                  <a:schemeClr val="tx1"/>
                </a:solidFill>
              </a:rPr>
              <a:t>が追加される度に追加行は</a:t>
            </a:r>
            <a:r>
              <a:rPr lang="en-US" altLang="ja-JP" sz="1050" dirty="0" smtClean="0">
                <a:solidFill>
                  <a:schemeClr val="tx1"/>
                </a:solidFill>
              </a:rPr>
              <a:t>10</a:t>
            </a:r>
            <a:r>
              <a:rPr lang="ja-JP" altLang="en-US" sz="1050" dirty="0" err="1" smtClean="0">
                <a:solidFill>
                  <a:schemeClr val="tx1"/>
                </a:solidFill>
              </a:rPr>
              <a:t>ずつ</a:t>
            </a:r>
            <a:r>
              <a:rPr lang="ja-JP" altLang="en-US" sz="1050" dirty="0" smtClean="0">
                <a:solidFill>
                  <a:schemeClr val="tx1"/>
                </a:solidFill>
              </a:rPr>
              <a:t>インクリメントするデフォルトロジックを</a:t>
            </a:r>
            <a:r>
              <a:rPr lang="en-US" altLang="ja-JP" sz="1050" dirty="0" smtClean="0">
                <a:solidFill>
                  <a:schemeClr val="tx1"/>
                </a:solidFill>
              </a:rPr>
              <a:t>s</a:t>
            </a:r>
            <a:r>
              <a:rPr lang="ja-JP" altLang="en-US" sz="1050" dirty="0" smtClean="0">
                <a:solidFill>
                  <a:schemeClr val="tx1"/>
                </a:solidFill>
              </a:rPr>
              <a:t>設定する。</a:t>
            </a:r>
            <a:endParaRPr lang="en-US" altLang="ja-JP" sz="1050" dirty="0" smtClean="0">
              <a:solidFill>
                <a:schemeClr val="tx1"/>
              </a:solidFill>
            </a:endParaRPr>
          </a:p>
          <a:p>
            <a:pPr marL="171450" indent="-171450">
              <a:buFont typeface="Arial" panose="020B0604020202020204" pitchFamily="34" charset="0"/>
              <a:buChar char="•"/>
            </a:pPr>
            <a:r>
              <a:rPr lang="en-US" altLang="ja-JP" sz="1050" u="sng" dirty="0" err="1" smtClean="0">
                <a:solidFill>
                  <a:schemeClr val="tx1"/>
                </a:solidFill>
              </a:rPr>
              <a:t>FieldLength</a:t>
            </a:r>
            <a:r>
              <a:rPr lang="en-US" altLang="ja-JP" sz="1050" dirty="0" smtClean="0">
                <a:solidFill>
                  <a:schemeClr val="tx1"/>
                </a:solidFill>
              </a:rPr>
              <a:t>…</a:t>
            </a:r>
            <a:r>
              <a:rPr lang="ja-JP" altLang="en-US" sz="1050" dirty="0" smtClean="0">
                <a:solidFill>
                  <a:schemeClr val="tx1"/>
                </a:solidFill>
              </a:rPr>
              <a:t>初期値</a:t>
            </a:r>
            <a:r>
              <a:rPr lang="en-US" altLang="ja-JP" sz="1050" dirty="0" smtClean="0">
                <a:solidFill>
                  <a:schemeClr val="tx1"/>
                </a:solidFill>
              </a:rPr>
              <a:t>100</a:t>
            </a:r>
            <a:r>
              <a:rPr lang="ja-JP" altLang="en-US" sz="1050" dirty="0" err="1" smtClean="0">
                <a:solidFill>
                  <a:schemeClr val="tx1"/>
                </a:solidFill>
              </a:rPr>
              <a:t>。</a:t>
            </a:r>
            <a:endParaRPr lang="en-US" altLang="ja-JP" sz="1050" dirty="0" smtClean="0">
              <a:solidFill>
                <a:schemeClr val="tx1"/>
              </a:solidFill>
            </a:endParaRPr>
          </a:p>
          <a:p>
            <a:pPr marL="171450" indent="-171450">
              <a:buFont typeface="Arial" panose="020B0604020202020204" pitchFamily="34" charset="0"/>
              <a:buChar char="•"/>
            </a:pPr>
            <a:r>
              <a:rPr lang="en-US" altLang="ja-JP" sz="1050" u="sng" dirty="0" err="1" smtClean="0">
                <a:solidFill>
                  <a:schemeClr val="tx1"/>
                </a:solidFill>
              </a:rPr>
              <a:t>AD_Field</a:t>
            </a:r>
            <a:r>
              <a:rPr lang="en-US" altLang="ja-JP" sz="1050" dirty="0" smtClean="0">
                <a:solidFill>
                  <a:schemeClr val="tx1"/>
                </a:solidFill>
              </a:rPr>
              <a:t>…</a:t>
            </a:r>
            <a:r>
              <a:rPr lang="ja-JP" altLang="en-US" sz="1050" dirty="0" smtClean="0">
                <a:solidFill>
                  <a:schemeClr val="tx1"/>
                </a:solidFill>
              </a:rPr>
              <a:t>ダイナミックバリデーション</a:t>
            </a:r>
            <a:r>
              <a:rPr lang="en-US" altLang="ja-JP" sz="1050" dirty="0" smtClean="0">
                <a:solidFill>
                  <a:schemeClr val="tx1"/>
                </a:solidFill>
              </a:rPr>
              <a:t>”</a:t>
            </a:r>
            <a:r>
              <a:rPr lang="en-US" altLang="ja-JP" sz="1050" dirty="0" err="1" smtClean="0">
                <a:solidFill>
                  <a:schemeClr val="tx1"/>
                </a:solidFill>
              </a:rPr>
              <a:t>AD_Field</a:t>
            </a:r>
            <a:r>
              <a:rPr lang="en-US" altLang="ja-JP" sz="1050" dirty="0" smtClean="0">
                <a:solidFill>
                  <a:schemeClr val="tx1"/>
                </a:solidFill>
              </a:rPr>
              <a:t> in Tab”</a:t>
            </a:r>
            <a:r>
              <a:rPr lang="ja-JP" altLang="en-US" sz="1050" dirty="0" smtClean="0">
                <a:solidFill>
                  <a:schemeClr val="tx1"/>
                </a:solidFill>
              </a:rPr>
              <a:t>を使用して、マトリクスウィンドウタブで設定されているタブに属するフィールドだけを選択できるようにする。</a:t>
            </a:r>
            <a:endParaRPr lang="en-US" altLang="ja-JP" sz="1050" dirty="0" smtClean="0">
              <a:solidFill>
                <a:schemeClr val="tx1"/>
              </a:solidFill>
            </a:endParaRPr>
          </a:p>
        </p:txBody>
      </p:sp>
      <p:sp>
        <p:nvSpPr>
          <p:cNvPr id="64" name="コンテンツ プレースホルダー 2"/>
          <p:cNvSpPr txBox="1">
            <a:spLocks/>
          </p:cNvSpPr>
          <p:nvPr/>
        </p:nvSpPr>
        <p:spPr>
          <a:xfrm>
            <a:off x="256376" y="4561608"/>
            <a:ext cx="8635144" cy="11512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spcBef>
                <a:spcPts val="600"/>
              </a:spcBef>
              <a:buFont typeface="Arial" panose="020B0604020202020204" pitchFamily="34" charset="0"/>
              <a:buChar char="•"/>
            </a:pPr>
            <a:r>
              <a:rPr lang="en-US" altLang="ja-JP" sz="1050" dirty="0" err="1" smtClean="0">
                <a:solidFill>
                  <a:schemeClr val="tx1"/>
                </a:solidFill>
              </a:rPr>
              <a:t>JP_MatrixWindow_ID</a:t>
            </a:r>
            <a:r>
              <a:rPr lang="ja-JP" altLang="en-US" sz="1050" dirty="0" smtClean="0">
                <a:solidFill>
                  <a:schemeClr val="tx1"/>
                </a:solidFill>
              </a:rPr>
              <a:t>と</a:t>
            </a:r>
            <a:r>
              <a:rPr lang="en-US" altLang="ja-JP" sz="1050" dirty="0" err="1" smtClean="0">
                <a:solidFill>
                  <a:schemeClr val="tx1"/>
                </a:solidFill>
              </a:rPr>
              <a:t>AD_Field_ID</a:t>
            </a:r>
            <a:r>
              <a:rPr lang="ja-JP" altLang="en-US" sz="1050" dirty="0" smtClean="0">
                <a:solidFill>
                  <a:schemeClr val="tx1"/>
                </a:solidFill>
              </a:rPr>
              <a:t>でユニーク制約を作成する</a:t>
            </a:r>
            <a:endParaRPr lang="en-US" altLang="ja-JP" sz="1050" dirty="0">
              <a:solidFill>
                <a:schemeClr val="tx1"/>
              </a:solidFill>
            </a:endParaRPr>
          </a:p>
        </p:txBody>
      </p:sp>
      <p:sp>
        <p:nvSpPr>
          <p:cNvPr id="67" name="角丸四角形 66"/>
          <p:cNvSpPr/>
          <p:nvPr/>
        </p:nvSpPr>
        <p:spPr bwMode="auto">
          <a:xfrm>
            <a:off x="251520" y="548481"/>
            <a:ext cx="8641655" cy="576263"/>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ja-JP" altLang="en-US" sz="18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編集フィールドタブ</a:t>
            </a:r>
            <a:r>
              <a:rPr lang="en-US" altLang="ja-JP" sz="18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800" b="1" dirty="0" err="1"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JP_MatrixField</a:t>
            </a:r>
            <a:r>
              <a:rPr lang="ja-JP" altLang="en-US" sz="18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テーブル）</a:t>
            </a:r>
            <a:endParaRPr lang="ja-JP" altLang="en-US" sz="18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8" name="図 67"/>
          <p:cNvPicPr>
            <a:picLocks noChangeAspect="1"/>
          </p:cNvPicPr>
          <p:nvPr/>
        </p:nvPicPr>
        <p:blipFill rotWithShape="1">
          <a:blip r:embed="rId33">
            <a:extLst>
              <a:ext uri="{28A0092B-C50C-407E-A947-70E740481C1C}">
                <a14:useLocalDpi xmlns:a14="http://schemas.microsoft.com/office/drawing/2010/main" val="0"/>
              </a:ext>
            </a:extLst>
          </a:blip>
          <a:srcRect l="17662" r="22278" b="29046"/>
          <a:stretch/>
        </p:blipFill>
        <p:spPr>
          <a:xfrm>
            <a:off x="322569" y="593515"/>
            <a:ext cx="433195" cy="479334"/>
          </a:xfrm>
          <a:prstGeom prst="rect">
            <a:avLst/>
          </a:prstGeom>
        </p:spPr>
      </p:pic>
    </p:spTree>
    <p:extLst>
      <p:ext uri="{BB962C8B-B14F-4D97-AF65-F5344CB8AC3E}">
        <p14:creationId xmlns:p14="http://schemas.microsoft.com/office/powerpoint/2010/main" val="41903079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t>
            </a:r>
            <a:r>
              <a:rPr lang="ja-JP" altLang="en-US" dirty="0"/>
              <a:t>概要設計</a:t>
            </a:r>
            <a:r>
              <a:rPr lang="en-US" altLang="ja-JP" dirty="0"/>
              <a:t>】</a:t>
            </a:r>
            <a:r>
              <a:rPr lang="ja-JP" altLang="en-US" dirty="0"/>
              <a:t>マトリクスウィンドウの設定画面</a:t>
            </a:r>
            <a:endParaRPr kumimoji="1" lang="ja-JP" altLang="en-US" dirty="0"/>
          </a:p>
        </p:txBody>
      </p:sp>
      <p:sp>
        <p:nvSpPr>
          <p:cNvPr id="7" name="コンテンツ プレースホルダー 2"/>
          <p:cNvSpPr txBox="1">
            <a:spLocks/>
          </p:cNvSpPr>
          <p:nvPr/>
        </p:nvSpPr>
        <p:spPr>
          <a:xfrm>
            <a:off x="256376" y="1052736"/>
            <a:ext cx="8635144" cy="17477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spcBef>
                <a:spcPts val="600"/>
              </a:spcBef>
              <a:buFont typeface="Arial" panose="020B0604020202020204" pitchFamily="34" charset="0"/>
              <a:buChar char="•"/>
            </a:pPr>
            <a:r>
              <a:rPr lang="ja-JP" altLang="en-US" sz="1050" dirty="0" smtClean="0">
                <a:solidFill>
                  <a:schemeClr val="tx1"/>
                </a:solidFill>
              </a:rPr>
              <a:t>兄弟タブとなる検索フィールドタブに含まれていないフィールドである事を確認する（検索フィールドとして使用されていない事を確認する）。</a:t>
            </a:r>
            <a:endParaRPr lang="en-US" altLang="ja-JP" sz="1050" dirty="0" smtClean="0">
              <a:solidFill>
                <a:schemeClr val="tx1"/>
              </a:solidFill>
            </a:endParaRPr>
          </a:p>
          <a:p>
            <a:pPr marL="171450" indent="-171450">
              <a:spcBef>
                <a:spcPts val="600"/>
              </a:spcBef>
              <a:buFont typeface="Arial" panose="020B0604020202020204" pitchFamily="34" charset="0"/>
              <a:buChar char="•"/>
            </a:pPr>
            <a:r>
              <a:rPr lang="ja-JP" altLang="en-US" sz="1050" dirty="0">
                <a:solidFill>
                  <a:schemeClr val="tx1"/>
                </a:solidFill>
              </a:rPr>
              <a:t>フィールドが列キーと行キーになっていない事を確認する</a:t>
            </a:r>
            <a:r>
              <a:rPr lang="ja-JP" altLang="en-US" sz="1050" dirty="0" smtClean="0">
                <a:solidFill>
                  <a:schemeClr val="tx1"/>
                </a:solidFill>
              </a:rPr>
              <a:t>。</a:t>
            </a:r>
            <a:endParaRPr lang="en-US" altLang="ja-JP" sz="1050" dirty="0">
              <a:solidFill>
                <a:schemeClr val="tx1"/>
              </a:solidFill>
            </a:endParaRPr>
          </a:p>
        </p:txBody>
      </p:sp>
      <p:sp>
        <p:nvSpPr>
          <p:cNvPr id="8" name="正方形/長方形 7"/>
          <p:cNvSpPr/>
          <p:nvPr/>
        </p:nvSpPr>
        <p:spPr>
          <a:xfrm>
            <a:off x="252480" y="548728"/>
            <a:ext cx="8640000" cy="432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600" b="1"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MMatrixField</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クラスの</a:t>
            </a:r>
            <a:r>
              <a:rPr lang="en-US" altLang="ja-JP" sz="1600" b="1"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beforeSave</a:t>
            </a:r>
            <a:r>
              <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メソッド</a:t>
            </a:r>
            <a:endPar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正方形/長方形 8"/>
          <p:cNvSpPr/>
          <p:nvPr/>
        </p:nvSpPr>
        <p:spPr>
          <a:xfrm>
            <a:off x="252480" y="1988888"/>
            <a:ext cx="8640000" cy="432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600" b="1"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MMatrixField</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クラスのユーティリティメソッド</a:t>
            </a:r>
            <a:endPar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コンテンツ プレースホルダー 2"/>
          <p:cNvSpPr txBox="1">
            <a:spLocks/>
          </p:cNvSpPr>
          <p:nvPr/>
        </p:nvSpPr>
        <p:spPr>
          <a:xfrm>
            <a:off x="251520" y="2492896"/>
            <a:ext cx="8635144" cy="7920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spcBef>
                <a:spcPts val="600"/>
              </a:spcBef>
              <a:buFont typeface="Arial" panose="020B0604020202020204" pitchFamily="34" charset="0"/>
              <a:buChar char="•"/>
            </a:pPr>
            <a:r>
              <a:rPr lang="ja-JP" altLang="en-US" sz="1050" dirty="0">
                <a:solidFill>
                  <a:schemeClr val="tx1"/>
                </a:solidFill>
              </a:rPr>
              <a:t>親</a:t>
            </a:r>
            <a:r>
              <a:rPr lang="ja-JP" altLang="en-US" sz="1050" dirty="0" smtClean="0">
                <a:solidFill>
                  <a:schemeClr val="tx1"/>
                </a:solidFill>
              </a:rPr>
              <a:t>タブとなる</a:t>
            </a:r>
            <a:r>
              <a:rPr lang="en-US" altLang="ja-JP" sz="1050" dirty="0" err="1" smtClean="0">
                <a:solidFill>
                  <a:schemeClr val="tx1"/>
                </a:solidFill>
              </a:rPr>
              <a:t>JP_MatrixWindow</a:t>
            </a:r>
            <a:r>
              <a:rPr lang="ja-JP" altLang="en-US" sz="1050" dirty="0" smtClean="0">
                <a:solidFill>
                  <a:schemeClr val="tx1"/>
                </a:solidFill>
              </a:rPr>
              <a:t>テーブルのインスタンス</a:t>
            </a:r>
            <a:r>
              <a:rPr lang="en-US" altLang="ja-JP" sz="1050" dirty="0" smtClean="0">
                <a:solidFill>
                  <a:schemeClr val="tx1"/>
                </a:solidFill>
              </a:rPr>
              <a:t>(</a:t>
            </a:r>
            <a:r>
              <a:rPr lang="en-US" altLang="ja-JP" sz="1050" dirty="0" err="1" smtClean="0">
                <a:solidFill>
                  <a:schemeClr val="tx1"/>
                </a:solidFill>
              </a:rPr>
              <a:t>MMatrixWindow</a:t>
            </a:r>
            <a:r>
              <a:rPr lang="ja-JP" altLang="en-US" sz="1050" dirty="0" smtClean="0">
                <a:solidFill>
                  <a:schemeClr val="tx1"/>
                </a:solidFill>
              </a:rPr>
              <a:t>クラスのインスタンス</a:t>
            </a:r>
            <a:r>
              <a:rPr lang="en-US" altLang="ja-JP" sz="1050" dirty="0" smtClean="0">
                <a:solidFill>
                  <a:schemeClr val="tx1"/>
                </a:solidFill>
              </a:rPr>
              <a:t>)</a:t>
            </a:r>
            <a:r>
              <a:rPr lang="ja-JP" altLang="en-US" sz="1050" dirty="0" smtClean="0">
                <a:solidFill>
                  <a:schemeClr val="tx1"/>
                </a:solidFill>
              </a:rPr>
              <a:t>が取得できる</a:t>
            </a:r>
            <a:r>
              <a:rPr lang="en-US" altLang="ja-JP" sz="1050" dirty="0" smtClean="0">
                <a:solidFill>
                  <a:schemeClr val="tx1"/>
                </a:solidFill>
              </a:rPr>
              <a:t>Getter</a:t>
            </a:r>
            <a:r>
              <a:rPr lang="ja-JP" altLang="en-US" sz="1050" dirty="0" smtClean="0">
                <a:solidFill>
                  <a:schemeClr val="tx1"/>
                </a:solidFill>
              </a:rPr>
              <a:t>メソッド。</a:t>
            </a:r>
            <a:endParaRPr lang="en-US" altLang="ja-JP" sz="1050" dirty="0" smtClean="0">
              <a:solidFill>
                <a:schemeClr val="tx1"/>
              </a:solidFill>
            </a:endParaRPr>
          </a:p>
        </p:txBody>
      </p:sp>
    </p:spTree>
    <p:extLst>
      <p:ext uri="{BB962C8B-B14F-4D97-AF65-F5344CB8AC3E}">
        <p14:creationId xmlns:p14="http://schemas.microsoft.com/office/powerpoint/2010/main" val="7241327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t>
            </a:r>
            <a:r>
              <a:rPr lang="ja-JP" altLang="en-US" dirty="0"/>
              <a:t>概要設計</a:t>
            </a:r>
            <a:r>
              <a:rPr lang="en-US" altLang="ja-JP" dirty="0"/>
              <a:t>】</a:t>
            </a:r>
            <a:r>
              <a:rPr lang="ja-JP" altLang="en-US" dirty="0"/>
              <a:t>マトリクスウィンドウの設定画面</a:t>
            </a:r>
            <a:endParaRPr kumimoji="1" lang="ja-JP" altLang="en-US" dirty="0"/>
          </a:p>
        </p:txBody>
      </p:sp>
      <p:sp>
        <p:nvSpPr>
          <p:cNvPr id="167" name="正方形/長方形 166"/>
          <p:cNvSpPr/>
          <p:nvPr/>
        </p:nvSpPr>
        <p:spPr>
          <a:xfrm>
            <a:off x="251520" y="2132336"/>
            <a:ext cx="5112568" cy="720600"/>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ja-JP" altLang="en-US" dirty="0"/>
          </a:p>
        </p:txBody>
      </p:sp>
      <p:grpSp>
        <p:nvGrpSpPr>
          <p:cNvPr id="169" name="グループ化 168"/>
          <p:cNvGrpSpPr/>
          <p:nvPr/>
        </p:nvGrpSpPr>
        <p:grpSpPr>
          <a:xfrm>
            <a:off x="286777" y="2234401"/>
            <a:ext cx="5037932" cy="185935"/>
            <a:chOff x="518802" y="2089641"/>
            <a:chExt cx="8257578" cy="304762"/>
          </a:xfrm>
        </p:grpSpPr>
        <p:pic>
          <p:nvPicPr>
            <p:cNvPr id="170" name="図 16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4880" y="2130253"/>
              <a:ext cx="223539" cy="223539"/>
            </a:xfrm>
            <a:prstGeom prst="rect">
              <a:avLst/>
            </a:prstGeom>
          </p:spPr>
        </p:pic>
        <p:pic>
          <p:nvPicPr>
            <p:cNvPr id="171" name="図 17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7547" y="2130253"/>
              <a:ext cx="223539" cy="223539"/>
            </a:xfrm>
            <a:prstGeom prst="rect">
              <a:avLst/>
            </a:prstGeom>
          </p:spPr>
        </p:pic>
        <p:pic>
          <p:nvPicPr>
            <p:cNvPr id="172" name="図 17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529" y="2137247"/>
              <a:ext cx="209550" cy="209550"/>
            </a:xfrm>
            <a:prstGeom prst="rect">
              <a:avLst/>
            </a:prstGeom>
          </p:spPr>
        </p:pic>
        <p:pic>
          <p:nvPicPr>
            <p:cNvPr id="173" name="図 17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51104" y="2137247"/>
              <a:ext cx="209550" cy="209550"/>
            </a:xfrm>
            <a:prstGeom prst="rect">
              <a:avLst/>
            </a:prstGeom>
          </p:spPr>
        </p:pic>
        <p:pic>
          <p:nvPicPr>
            <p:cNvPr id="174" name="図 17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33842" y="2102340"/>
              <a:ext cx="279365" cy="279365"/>
            </a:xfrm>
            <a:prstGeom prst="rect">
              <a:avLst/>
            </a:prstGeom>
          </p:spPr>
        </p:pic>
        <p:pic>
          <p:nvPicPr>
            <p:cNvPr id="175" name="図 17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8802" y="2130253"/>
              <a:ext cx="223539" cy="223539"/>
            </a:xfrm>
            <a:prstGeom prst="rect">
              <a:avLst/>
            </a:prstGeom>
          </p:spPr>
        </p:pic>
        <p:pic>
          <p:nvPicPr>
            <p:cNvPr id="176" name="図 17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98267" y="2130253"/>
              <a:ext cx="223539" cy="223539"/>
            </a:xfrm>
            <a:prstGeom prst="rect">
              <a:avLst/>
            </a:prstGeom>
          </p:spPr>
        </p:pic>
        <p:pic>
          <p:nvPicPr>
            <p:cNvPr id="177" name="図 17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94994" y="2102340"/>
              <a:ext cx="279365" cy="279365"/>
            </a:xfrm>
            <a:prstGeom prst="rect">
              <a:avLst/>
            </a:prstGeom>
          </p:spPr>
        </p:pic>
        <p:pic>
          <p:nvPicPr>
            <p:cNvPr id="178" name="図 17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65860" y="2130253"/>
              <a:ext cx="223539" cy="223539"/>
            </a:xfrm>
            <a:prstGeom prst="rect">
              <a:avLst/>
            </a:prstGeom>
          </p:spPr>
        </p:pic>
        <p:pic>
          <p:nvPicPr>
            <p:cNvPr id="179" name="図 17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62587" y="2130253"/>
              <a:ext cx="223539" cy="223539"/>
            </a:xfrm>
            <a:prstGeom prst="rect">
              <a:avLst/>
            </a:prstGeom>
          </p:spPr>
        </p:pic>
        <p:pic>
          <p:nvPicPr>
            <p:cNvPr id="180" name="図 17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969133" y="2130253"/>
              <a:ext cx="223539" cy="223539"/>
            </a:xfrm>
            <a:prstGeom prst="rect">
              <a:avLst/>
            </a:prstGeom>
          </p:spPr>
        </p:pic>
        <p:pic>
          <p:nvPicPr>
            <p:cNvPr id="181" name="図 180"/>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859314" y="2102340"/>
              <a:ext cx="279365" cy="279365"/>
            </a:xfrm>
            <a:prstGeom prst="rect">
              <a:avLst/>
            </a:prstGeom>
            <a:effectLst/>
          </p:spPr>
        </p:pic>
        <p:pic>
          <p:nvPicPr>
            <p:cNvPr id="182" name="図 181"/>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686395" y="2137247"/>
              <a:ext cx="209550" cy="209550"/>
            </a:xfrm>
            <a:prstGeom prst="rect">
              <a:avLst/>
            </a:prstGeom>
          </p:spPr>
        </p:pic>
        <p:pic>
          <p:nvPicPr>
            <p:cNvPr id="183" name="図 182"/>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564420" y="2102340"/>
              <a:ext cx="279365" cy="279365"/>
            </a:xfrm>
            <a:prstGeom prst="rect">
              <a:avLst/>
            </a:prstGeom>
          </p:spPr>
        </p:pic>
        <p:pic>
          <p:nvPicPr>
            <p:cNvPr id="184" name="図 183"/>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211867" y="2102340"/>
              <a:ext cx="279365" cy="279365"/>
            </a:xfrm>
            <a:prstGeom prst="rect">
              <a:avLst/>
            </a:prstGeom>
          </p:spPr>
        </p:pic>
        <p:pic>
          <p:nvPicPr>
            <p:cNvPr id="185" name="図 184"/>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13700" y="2130253"/>
              <a:ext cx="223539" cy="223539"/>
            </a:xfrm>
            <a:prstGeom prst="rect">
              <a:avLst/>
            </a:prstGeom>
          </p:spPr>
        </p:pic>
        <p:pic>
          <p:nvPicPr>
            <p:cNvPr id="186" name="図 185"/>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240930" y="2102290"/>
              <a:ext cx="279464" cy="279464"/>
            </a:xfrm>
            <a:prstGeom prst="rect">
              <a:avLst/>
            </a:prstGeom>
          </p:spPr>
        </p:pic>
        <p:pic>
          <p:nvPicPr>
            <p:cNvPr id="187" name="図 186"/>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510427" y="2102340"/>
              <a:ext cx="279365" cy="279365"/>
            </a:xfrm>
            <a:prstGeom prst="rect">
              <a:avLst/>
            </a:prstGeom>
          </p:spPr>
        </p:pic>
        <p:pic>
          <p:nvPicPr>
            <p:cNvPr id="188" name="図 187"/>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242862" y="2102340"/>
              <a:ext cx="279365" cy="279365"/>
            </a:xfrm>
            <a:prstGeom prst="rect">
              <a:avLst/>
            </a:prstGeom>
          </p:spPr>
        </p:pic>
        <p:pic>
          <p:nvPicPr>
            <p:cNvPr id="189" name="図 188"/>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593582" y="2102340"/>
              <a:ext cx="279365" cy="279365"/>
            </a:xfrm>
            <a:prstGeom prst="rect">
              <a:avLst/>
            </a:prstGeom>
          </p:spPr>
        </p:pic>
        <p:pic>
          <p:nvPicPr>
            <p:cNvPr id="190" name="図 189"/>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6946135" y="2130253"/>
              <a:ext cx="223539" cy="223539"/>
            </a:xfrm>
            <a:prstGeom prst="rect">
              <a:avLst/>
            </a:prstGeom>
          </p:spPr>
        </p:pic>
        <p:pic>
          <p:nvPicPr>
            <p:cNvPr id="191" name="図 190"/>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4916973" y="2130253"/>
              <a:ext cx="223539" cy="223539"/>
            </a:xfrm>
            <a:prstGeom prst="rect">
              <a:avLst/>
            </a:prstGeom>
          </p:spPr>
        </p:pic>
        <p:pic>
          <p:nvPicPr>
            <p:cNvPr id="192" name="図 191"/>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7878153" y="2130253"/>
              <a:ext cx="223539" cy="223539"/>
            </a:xfrm>
            <a:prstGeom prst="rect">
              <a:avLst/>
            </a:prstGeom>
          </p:spPr>
        </p:pic>
        <p:pic>
          <p:nvPicPr>
            <p:cNvPr id="193" name="図 192"/>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8471618" y="2089641"/>
              <a:ext cx="304762" cy="304762"/>
            </a:xfrm>
            <a:prstGeom prst="rect">
              <a:avLst/>
            </a:prstGeom>
          </p:spPr>
        </p:pic>
        <p:pic>
          <p:nvPicPr>
            <p:cNvPr id="194" name="図 193"/>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7595415" y="2137247"/>
              <a:ext cx="209550" cy="209550"/>
            </a:xfrm>
            <a:prstGeom prst="rect">
              <a:avLst/>
            </a:prstGeom>
          </p:spPr>
        </p:pic>
        <p:pic>
          <p:nvPicPr>
            <p:cNvPr id="195" name="図 194"/>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5862980" y="2089641"/>
              <a:ext cx="304762" cy="304762"/>
            </a:xfrm>
            <a:prstGeom prst="rect">
              <a:avLst/>
            </a:prstGeom>
          </p:spPr>
        </p:pic>
      </p:grpSp>
      <p:pic>
        <p:nvPicPr>
          <p:cNvPr id="196" name="図 195"/>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2915816" y="2530798"/>
            <a:ext cx="279365" cy="279365"/>
          </a:xfrm>
          <a:prstGeom prst="rect">
            <a:avLst/>
          </a:prstGeom>
        </p:spPr>
      </p:pic>
      <p:pic>
        <p:nvPicPr>
          <p:cNvPr id="197" name="図 196"/>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5021341" y="2530798"/>
            <a:ext cx="279365" cy="279365"/>
          </a:xfrm>
          <a:prstGeom prst="rect">
            <a:avLst/>
          </a:prstGeom>
        </p:spPr>
      </p:pic>
      <p:pic>
        <p:nvPicPr>
          <p:cNvPr id="198" name="図 197"/>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3131840" y="2530798"/>
            <a:ext cx="279365" cy="279365"/>
          </a:xfrm>
          <a:prstGeom prst="rect">
            <a:avLst/>
          </a:prstGeom>
        </p:spPr>
      </p:pic>
      <p:pic>
        <p:nvPicPr>
          <p:cNvPr id="199" name="図 198"/>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4796650" y="2530798"/>
            <a:ext cx="279365" cy="279365"/>
          </a:xfrm>
          <a:prstGeom prst="rect">
            <a:avLst/>
          </a:prstGeom>
        </p:spPr>
      </p:pic>
      <p:sp>
        <p:nvSpPr>
          <p:cNvPr id="200" name="正方形/長方形 199"/>
          <p:cNvSpPr/>
          <p:nvPr/>
        </p:nvSpPr>
        <p:spPr bwMode="auto">
          <a:xfrm>
            <a:off x="3341171" y="2552330"/>
            <a:ext cx="1469566" cy="236300"/>
          </a:xfrm>
          <a:prstGeom prst="rect">
            <a:avLst/>
          </a:prstGeom>
          <a:noFill/>
          <a:ln w="15875" cap="flat" cmpd="sng" algn="ctr">
            <a:noFill/>
            <a:prstDash val="sysDash"/>
            <a:round/>
            <a:headEnd type="none" w="med" len="med"/>
            <a:tailEnd type="none" w="med" len="med"/>
          </a:ln>
          <a:effectLst/>
        </p:spPr>
        <p:txBody>
          <a:bodyPr rIns="0" anchor="ctr"/>
          <a:lstStyle/>
          <a:p>
            <a:pPr algn="ctr">
              <a:defRPr/>
            </a:pPr>
            <a:r>
              <a:rPr lang="en-US" altLang="ja-JP" sz="800" dirty="0" smtClean="0"/>
              <a:t>[ </a:t>
            </a:r>
            <a:r>
              <a:rPr lang="ja-JP" altLang="en-US" sz="800" dirty="0" smtClean="0"/>
              <a:t>選択レコード</a:t>
            </a:r>
            <a:r>
              <a:rPr lang="en-US" altLang="ja-JP" sz="800" dirty="0" smtClean="0"/>
              <a:t>/</a:t>
            </a:r>
            <a:r>
              <a:rPr lang="ja-JP" altLang="en-US" sz="800" dirty="0" smtClean="0"/>
              <a:t>表示レコード数</a:t>
            </a:r>
            <a:r>
              <a:rPr lang="en-US" altLang="ja-JP" sz="800" dirty="0" smtClean="0"/>
              <a:t>]</a:t>
            </a:r>
            <a:endParaRPr lang="ja-JP" altLang="en-US" sz="800" dirty="0"/>
          </a:p>
        </p:txBody>
      </p:sp>
      <p:sp>
        <p:nvSpPr>
          <p:cNvPr id="201" name="正方形/長方形 200"/>
          <p:cNvSpPr/>
          <p:nvPr/>
        </p:nvSpPr>
        <p:spPr>
          <a:xfrm>
            <a:off x="251520" y="2852913"/>
            <a:ext cx="5112568" cy="1800223"/>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kumimoji="1" lang="ja-JP" altLang="en-US" dirty="0"/>
          </a:p>
        </p:txBody>
      </p:sp>
      <p:sp>
        <p:nvSpPr>
          <p:cNvPr id="202" name="正方形/長方形 201"/>
          <p:cNvSpPr/>
          <p:nvPr/>
        </p:nvSpPr>
        <p:spPr>
          <a:xfrm>
            <a:off x="1331800" y="2924944"/>
            <a:ext cx="1440000" cy="216000"/>
          </a:xfrm>
          <a:prstGeom prst="rect">
            <a:avLst/>
          </a:prstGeom>
          <a:solidFill>
            <a:schemeClr val="bg1">
              <a:lumMod val="7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AD_Client_ID</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203" name="1 つの角を丸めた四角形 202"/>
          <p:cNvSpPr/>
          <p:nvPr/>
        </p:nvSpPr>
        <p:spPr>
          <a:xfrm>
            <a:off x="254087" y="1844824"/>
            <a:ext cx="1440000" cy="288000"/>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ja-JP" altLang="en-US" sz="1050" dirty="0" smtClean="0">
                <a:solidFill>
                  <a:schemeClr val="tx1"/>
                </a:solidFill>
                <a:latin typeface="HGPｺﾞｼｯｸM" pitchFamily="50" charset="-128"/>
                <a:ea typeface="HGPｺﾞｼｯｸM" pitchFamily="50" charset="-128"/>
              </a:rPr>
              <a:t>マトリクスウィンドウ</a:t>
            </a:r>
            <a:endParaRPr lang="ja-JP" altLang="en-US" sz="1050" dirty="0">
              <a:solidFill>
                <a:schemeClr val="tx1"/>
              </a:solidFill>
              <a:latin typeface="HGPｺﾞｼｯｸM" pitchFamily="50" charset="-128"/>
              <a:ea typeface="HGPｺﾞｼｯｸM" pitchFamily="50" charset="-128"/>
            </a:endParaRPr>
          </a:p>
        </p:txBody>
      </p:sp>
      <p:sp>
        <p:nvSpPr>
          <p:cNvPr id="204" name="正方形/長方形 203"/>
          <p:cNvSpPr/>
          <p:nvPr/>
        </p:nvSpPr>
        <p:spPr>
          <a:xfrm>
            <a:off x="243459" y="2924944"/>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クライアント</a:t>
            </a:r>
            <a:endParaRPr lang="ja-JP" altLang="en-US" sz="800" dirty="0">
              <a:solidFill>
                <a:schemeClr val="tx1"/>
              </a:solidFill>
              <a:latin typeface="HGPｺﾞｼｯｸM" pitchFamily="50" charset="-128"/>
              <a:ea typeface="HGPｺﾞｼｯｸM" pitchFamily="50" charset="-128"/>
            </a:endParaRPr>
          </a:p>
        </p:txBody>
      </p:sp>
      <p:sp>
        <p:nvSpPr>
          <p:cNvPr id="205" name="正方形/長方形 204"/>
          <p:cNvSpPr/>
          <p:nvPr/>
        </p:nvSpPr>
        <p:spPr>
          <a:xfrm>
            <a:off x="3851928" y="292492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AD_Org_ID</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206" name="正方形/長方形 205"/>
          <p:cNvSpPr/>
          <p:nvPr/>
        </p:nvSpPr>
        <p:spPr>
          <a:xfrm>
            <a:off x="2763892" y="2924920"/>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組織</a:t>
            </a:r>
            <a:endParaRPr lang="ja-JP" altLang="en-US" sz="800" dirty="0">
              <a:solidFill>
                <a:schemeClr val="tx1"/>
              </a:solidFill>
              <a:latin typeface="HGPｺﾞｼｯｸM" pitchFamily="50" charset="-128"/>
              <a:ea typeface="HGPｺﾞｼｯｸM" pitchFamily="50" charset="-128"/>
            </a:endParaRPr>
          </a:p>
        </p:txBody>
      </p:sp>
      <p:sp>
        <p:nvSpPr>
          <p:cNvPr id="213" name="正方形/長方形 212"/>
          <p:cNvSpPr/>
          <p:nvPr/>
        </p:nvSpPr>
        <p:spPr>
          <a:xfrm>
            <a:off x="1331648" y="3212976"/>
            <a:ext cx="1440000" cy="216000"/>
          </a:xfrm>
          <a:prstGeom prst="rect">
            <a:avLst/>
          </a:prstGeom>
          <a:solidFill>
            <a:schemeClr val="bg1">
              <a:lumMod val="7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JP_MatrixWindow_ID</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214" name="正方形/長方形 213"/>
          <p:cNvSpPr/>
          <p:nvPr/>
        </p:nvSpPr>
        <p:spPr>
          <a:xfrm>
            <a:off x="243307" y="3212976"/>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a:solidFill>
                  <a:schemeClr val="tx1"/>
                </a:solidFill>
                <a:latin typeface="HGPｺﾞｼｯｸM" pitchFamily="50" charset="-128"/>
                <a:ea typeface="HGPｺﾞｼｯｸM" pitchFamily="50" charset="-128"/>
              </a:rPr>
              <a:t>マトリクス</a:t>
            </a:r>
            <a:r>
              <a:rPr lang="ja-JP" altLang="en-US" sz="800" dirty="0" smtClean="0">
                <a:solidFill>
                  <a:schemeClr val="tx1"/>
                </a:solidFill>
                <a:latin typeface="HGPｺﾞｼｯｸM" pitchFamily="50" charset="-128"/>
                <a:ea typeface="HGPｺﾞｼｯｸM" pitchFamily="50" charset="-128"/>
              </a:rPr>
              <a:t>ウィンドウ</a:t>
            </a:r>
            <a:endParaRPr lang="ja-JP" altLang="en-US" sz="800" dirty="0">
              <a:solidFill>
                <a:schemeClr val="tx1"/>
              </a:solidFill>
              <a:latin typeface="HGPｺﾞｼｯｸM" pitchFamily="50" charset="-128"/>
              <a:ea typeface="HGPｺﾞｼｯｸM" pitchFamily="50" charset="-128"/>
            </a:endParaRPr>
          </a:p>
        </p:txBody>
      </p:sp>
      <p:sp>
        <p:nvSpPr>
          <p:cNvPr id="216" name="正方形/長方形 215"/>
          <p:cNvSpPr/>
          <p:nvPr/>
        </p:nvSpPr>
        <p:spPr>
          <a:xfrm>
            <a:off x="5075482" y="2924944"/>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227" name="正方形/長方形 226"/>
          <p:cNvSpPr/>
          <p:nvPr/>
        </p:nvSpPr>
        <p:spPr>
          <a:xfrm>
            <a:off x="1339827" y="4077048"/>
            <a:ext cx="396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(Description)</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228" name="正方形/長方形 227"/>
          <p:cNvSpPr/>
          <p:nvPr/>
        </p:nvSpPr>
        <p:spPr>
          <a:xfrm>
            <a:off x="251488" y="4077049"/>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a:solidFill>
                  <a:schemeClr val="tx1"/>
                </a:solidFill>
                <a:latin typeface="HGPｺﾞｼｯｸM" pitchFamily="50" charset="-128"/>
                <a:ea typeface="HGPｺﾞｼｯｸM" pitchFamily="50" charset="-128"/>
              </a:rPr>
              <a:t>説明</a:t>
            </a:r>
          </a:p>
        </p:txBody>
      </p:sp>
      <p:sp>
        <p:nvSpPr>
          <p:cNvPr id="229" name="正方形/長方形 228"/>
          <p:cNvSpPr/>
          <p:nvPr/>
        </p:nvSpPr>
        <p:spPr>
          <a:xfrm>
            <a:off x="1555965" y="4365073"/>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ja-JP" altLang="en-US" sz="800" dirty="0" smtClean="0">
                <a:solidFill>
                  <a:schemeClr val="tx1"/>
                </a:solidFill>
                <a:latin typeface="HGPｺﾞｼｯｸM" pitchFamily="50" charset="-128"/>
                <a:ea typeface="HGPｺﾞｼｯｸM" pitchFamily="50" charset="-128"/>
              </a:rPr>
              <a:t>アクティブ</a:t>
            </a:r>
            <a:endParaRPr lang="ja-JP" altLang="en-US" sz="800" dirty="0">
              <a:solidFill>
                <a:schemeClr val="tx1"/>
              </a:solidFill>
              <a:latin typeface="HGPｺﾞｼｯｸM" pitchFamily="50" charset="-128"/>
              <a:ea typeface="HGPｺﾞｼｯｸM" pitchFamily="50" charset="-128"/>
            </a:endParaRPr>
          </a:p>
        </p:txBody>
      </p:sp>
      <p:sp>
        <p:nvSpPr>
          <p:cNvPr id="230" name="正方形/長方形 229"/>
          <p:cNvSpPr/>
          <p:nvPr/>
        </p:nvSpPr>
        <p:spPr>
          <a:xfrm>
            <a:off x="1411949" y="4365057"/>
            <a:ext cx="144000" cy="144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marL="171450" indent="-171450" algn="l">
              <a:buFont typeface="Wingdings" panose="05000000000000000000" pitchFamily="2" charset="2"/>
              <a:buChar char="ü"/>
            </a:pPr>
            <a:r>
              <a:rPr lang="ja-JP" altLang="en-US" sz="800" dirty="0">
                <a:solidFill>
                  <a:schemeClr val="tx1"/>
                </a:solidFill>
                <a:latin typeface="Meiryo UI" pitchFamily="50" charset="-128"/>
                <a:ea typeface="Meiryo UI" pitchFamily="50" charset="-128"/>
                <a:cs typeface="Meiryo UI" pitchFamily="50" charset="-128"/>
              </a:rPr>
              <a:t>　</a:t>
            </a:r>
          </a:p>
        </p:txBody>
      </p:sp>
      <p:sp>
        <p:nvSpPr>
          <p:cNvPr id="231" name="正方形/長方形 230"/>
          <p:cNvSpPr/>
          <p:nvPr/>
        </p:nvSpPr>
        <p:spPr>
          <a:xfrm>
            <a:off x="331829" y="4365057"/>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IsActive</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56" name="正方形/長方形 55"/>
          <p:cNvSpPr/>
          <p:nvPr/>
        </p:nvSpPr>
        <p:spPr bwMode="auto">
          <a:xfrm>
            <a:off x="251520" y="2554146"/>
            <a:ext cx="2122050" cy="226782"/>
          </a:xfrm>
          <a:prstGeom prst="rect">
            <a:avLst/>
          </a:prstGeom>
          <a:noFill/>
          <a:ln w="15875" cap="flat" cmpd="sng" algn="ctr">
            <a:noFill/>
            <a:prstDash val="sysDash"/>
            <a:round/>
            <a:headEnd type="none" w="med" len="med"/>
            <a:tailEnd type="none" w="med" len="med"/>
          </a:ln>
          <a:effectLst/>
        </p:spPr>
        <p:txBody>
          <a:bodyPr rIns="0" anchor="ctr"/>
          <a:lstStyle/>
          <a:p>
            <a:pPr algn="l">
              <a:defRPr/>
            </a:pPr>
            <a:r>
              <a:rPr lang="ja-JP" altLang="en-US" sz="800" dirty="0" smtClean="0"/>
              <a:t>マトリクスウィンドウ</a:t>
            </a:r>
            <a:r>
              <a:rPr lang="ja-JP" altLang="en-US" sz="800" dirty="0"/>
              <a:t> </a:t>
            </a:r>
            <a:r>
              <a:rPr lang="en-US" altLang="ja-JP" sz="800" dirty="0" smtClean="0"/>
              <a:t>&gt; </a:t>
            </a:r>
            <a:r>
              <a:rPr lang="ja-JP" altLang="en-US" sz="800" dirty="0" smtClean="0"/>
              <a:t>検索フィールド</a:t>
            </a:r>
            <a:endParaRPr lang="ja-JP" altLang="en-US" sz="800" dirty="0"/>
          </a:p>
        </p:txBody>
      </p:sp>
      <p:sp>
        <p:nvSpPr>
          <p:cNvPr id="65" name="正方形/長方形 64"/>
          <p:cNvSpPr/>
          <p:nvPr/>
        </p:nvSpPr>
        <p:spPr>
          <a:xfrm>
            <a:off x="1331800" y="378904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AD_Field_ID</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6" name="正方形/長方形 65"/>
          <p:cNvSpPr/>
          <p:nvPr/>
        </p:nvSpPr>
        <p:spPr>
          <a:xfrm>
            <a:off x="-36360" y="3789040"/>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a:solidFill>
                  <a:schemeClr val="tx1"/>
                </a:solidFill>
                <a:latin typeface="HGPｺﾞｼｯｸM" pitchFamily="50" charset="-128"/>
                <a:ea typeface="HGPｺﾞｼｯｸM" pitchFamily="50" charset="-128"/>
              </a:rPr>
              <a:t>フィールド</a:t>
            </a:r>
          </a:p>
        </p:txBody>
      </p:sp>
      <p:sp>
        <p:nvSpPr>
          <p:cNvPr id="92" name="正方形/長方形 91"/>
          <p:cNvSpPr/>
          <p:nvPr/>
        </p:nvSpPr>
        <p:spPr>
          <a:xfrm>
            <a:off x="2555506" y="3789040"/>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232" name="正方形/長方形 231"/>
          <p:cNvSpPr/>
          <p:nvPr/>
        </p:nvSpPr>
        <p:spPr>
          <a:xfrm>
            <a:off x="1331648" y="3501008"/>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SeqNo</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233" name="正方形/長方形 232"/>
          <p:cNvSpPr/>
          <p:nvPr/>
        </p:nvSpPr>
        <p:spPr>
          <a:xfrm>
            <a:off x="-36512" y="3501008"/>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シーケンス</a:t>
            </a:r>
            <a:r>
              <a:rPr lang="en-US" altLang="ja-JP" sz="800" dirty="0" smtClean="0">
                <a:solidFill>
                  <a:schemeClr val="tx1"/>
                </a:solidFill>
                <a:latin typeface="HGPｺﾞｼｯｸM" pitchFamily="50" charset="-128"/>
                <a:ea typeface="HGPｺﾞｼｯｸM" pitchFamily="50" charset="-128"/>
              </a:rPr>
              <a:t>No</a:t>
            </a:r>
            <a:endParaRPr lang="ja-JP" altLang="en-US" sz="800" dirty="0">
              <a:solidFill>
                <a:schemeClr val="tx1"/>
              </a:solidFill>
              <a:latin typeface="HGPｺﾞｼｯｸM" pitchFamily="50" charset="-128"/>
              <a:ea typeface="HGPｺﾞｼｯｸM" pitchFamily="50" charset="-128"/>
            </a:endParaRPr>
          </a:p>
        </p:txBody>
      </p:sp>
      <p:pic>
        <p:nvPicPr>
          <p:cNvPr id="234" name="図 233"/>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2560136" y="3501008"/>
            <a:ext cx="223539" cy="223539"/>
          </a:xfrm>
          <a:prstGeom prst="rect">
            <a:avLst/>
          </a:prstGeom>
        </p:spPr>
      </p:pic>
      <p:sp>
        <p:nvSpPr>
          <p:cNvPr id="62" name="正方形/長方形 61"/>
          <p:cNvSpPr/>
          <p:nvPr/>
        </p:nvSpPr>
        <p:spPr>
          <a:xfrm>
            <a:off x="3995936" y="3861064"/>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ja-JP" altLang="en-US" sz="800" dirty="0" smtClean="0">
                <a:solidFill>
                  <a:schemeClr val="tx1"/>
                </a:solidFill>
                <a:latin typeface="HGPｺﾞｼｯｸM" pitchFamily="50" charset="-128"/>
                <a:ea typeface="HGPｺﾞｼｯｸM" pitchFamily="50" charset="-128"/>
              </a:rPr>
              <a:t>必須</a:t>
            </a:r>
            <a:endParaRPr lang="ja-JP" altLang="en-US" sz="800" dirty="0">
              <a:solidFill>
                <a:schemeClr val="tx1"/>
              </a:solidFill>
              <a:latin typeface="HGPｺﾞｼｯｸM" pitchFamily="50" charset="-128"/>
              <a:ea typeface="HGPｺﾞｼｯｸM" pitchFamily="50" charset="-128"/>
            </a:endParaRPr>
          </a:p>
        </p:txBody>
      </p:sp>
      <p:sp>
        <p:nvSpPr>
          <p:cNvPr id="63" name="正方形/長方形 62"/>
          <p:cNvSpPr/>
          <p:nvPr/>
        </p:nvSpPr>
        <p:spPr>
          <a:xfrm>
            <a:off x="3851920" y="3861048"/>
            <a:ext cx="144000" cy="144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marL="171450" indent="-171450" algn="l">
              <a:buFont typeface="Wingdings" panose="05000000000000000000" pitchFamily="2" charset="2"/>
              <a:buChar char="ü"/>
            </a:pPr>
            <a:r>
              <a:rPr lang="ja-JP" altLang="en-US" sz="800" dirty="0">
                <a:solidFill>
                  <a:schemeClr val="tx1"/>
                </a:solidFill>
                <a:latin typeface="Meiryo UI" pitchFamily="50" charset="-128"/>
                <a:ea typeface="Meiryo UI" pitchFamily="50" charset="-128"/>
                <a:cs typeface="Meiryo UI" pitchFamily="50" charset="-128"/>
              </a:rPr>
              <a:t>　</a:t>
            </a:r>
          </a:p>
        </p:txBody>
      </p:sp>
      <p:sp>
        <p:nvSpPr>
          <p:cNvPr id="64" name="正方形/長方形 63"/>
          <p:cNvSpPr/>
          <p:nvPr/>
        </p:nvSpPr>
        <p:spPr>
          <a:xfrm>
            <a:off x="2771800" y="3861048"/>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IsMandatory</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1" name="コンテンツ プレースホルダー 2"/>
          <p:cNvSpPr txBox="1">
            <a:spLocks/>
          </p:cNvSpPr>
          <p:nvPr/>
        </p:nvSpPr>
        <p:spPr>
          <a:xfrm>
            <a:off x="256376" y="4725144"/>
            <a:ext cx="8635144" cy="17477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spcBef>
                <a:spcPts val="600"/>
              </a:spcBef>
              <a:buFont typeface="Arial" panose="020B0604020202020204" pitchFamily="34" charset="0"/>
              <a:buChar char="•"/>
            </a:pPr>
            <a:r>
              <a:rPr lang="en-US" altLang="ja-JP" sz="1050" dirty="0" err="1" smtClean="0">
                <a:solidFill>
                  <a:schemeClr val="tx1"/>
                </a:solidFill>
              </a:rPr>
              <a:t>JP_MatrixWindow_ID</a:t>
            </a:r>
            <a:r>
              <a:rPr lang="ja-JP" altLang="en-US" sz="1050" dirty="0" smtClean="0">
                <a:solidFill>
                  <a:schemeClr val="tx1"/>
                </a:solidFill>
              </a:rPr>
              <a:t>と</a:t>
            </a:r>
            <a:r>
              <a:rPr lang="en-US" altLang="ja-JP" sz="1050" dirty="0" err="1" smtClean="0">
                <a:solidFill>
                  <a:schemeClr val="tx1"/>
                </a:solidFill>
              </a:rPr>
              <a:t>AD_Field_ID</a:t>
            </a:r>
            <a:r>
              <a:rPr lang="ja-JP" altLang="en-US" sz="1050" dirty="0" smtClean="0">
                <a:solidFill>
                  <a:schemeClr val="tx1"/>
                </a:solidFill>
              </a:rPr>
              <a:t>でユニーク制約を作成する</a:t>
            </a:r>
            <a:endParaRPr lang="en-US" altLang="ja-JP" sz="1050" dirty="0">
              <a:solidFill>
                <a:schemeClr val="tx1"/>
              </a:solidFill>
            </a:endParaRPr>
          </a:p>
        </p:txBody>
      </p:sp>
      <p:sp>
        <p:nvSpPr>
          <p:cNvPr id="69" name="正方形/長方形 68"/>
          <p:cNvSpPr/>
          <p:nvPr/>
        </p:nvSpPr>
        <p:spPr>
          <a:xfrm>
            <a:off x="251520" y="1196752"/>
            <a:ext cx="8640000" cy="432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画面イメージと項目定義</a:t>
            </a:r>
            <a:endPar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0" name="角丸四角形 69"/>
          <p:cNvSpPr/>
          <p:nvPr/>
        </p:nvSpPr>
        <p:spPr bwMode="auto">
          <a:xfrm>
            <a:off x="251520" y="548481"/>
            <a:ext cx="8641655" cy="576263"/>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ja-JP" altLang="en-US" sz="18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検索</a:t>
            </a:r>
            <a:r>
              <a:rPr lang="ja-JP" altLang="en-US" sz="18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フィールドタブ</a:t>
            </a:r>
            <a:r>
              <a:rPr lang="en-US" altLang="ja-JP" sz="18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800" b="1" dirty="0" err="1"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JP_MatrixSearch</a:t>
            </a:r>
            <a:r>
              <a:rPr lang="ja-JP" altLang="en-US" sz="18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テーブル）</a:t>
            </a:r>
            <a:endParaRPr lang="ja-JP" altLang="en-US" sz="18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71" name="図 70"/>
          <p:cNvPicPr>
            <a:picLocks noChangeAspect="1"/>
          </p:cNvPicPr>
          <p:nvPr/>
        </p:nvPicPr>
        <p:blipFill rotWithShape="1">
          <a:blip r:embed="rId33">
            <a:extLst>
              <a:ext uri="{28A0092B-C50C-407E-A947-70E740481C1C}">
                <a14:useLocalDpi xmlns:a14="http://schemas.microsoft.com/office/drawing/2010/main" val="0"/>
              </a:ext>
            </a:extLst>
          </a:blip>
          <a:srcRect l="17662" r="22278" b="29046"/>
          <a:stretch/>
        </p:blipFill>
        <p:spPr>
          <a:xfrm>
            <a:off x="322569" y="593515"/>
            <a:ext cx="433195" cy="479334"/>
          </a:xfrm>
          <a:prstGeom prst="rect">
            <a:avLst/>
          </a:prstGeom>
        </p:spPr>
      </p:pic>
      <p:sp>
        <p:nvSpPr>
          <p:cNvPr id="72" name="コンテンツ プレースホルダー 2"/>
          <p:cNvSpPr txBox="1">
            <a:spLocks/>
          </p:cNvSpPr>
          <p:nvPr/>
        </p:nvSpPr>
        <p:spPr>
          <a:xfrm>
            <a:off x="5362698" y="2132112"/>
            <a:ext cx="3530478" cy="3169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buFont typeface="Arial" panose="020B0604020202020204" pitchFamily="34" charset="0"/>
              <a:buChar char="•"/>
            </a:pPr>
            <a:r>
              <a:rPr lang="en-US" altLang="ja-JP" sz="1050" u="sng" dirty="0" err="1" smtClean="0">
                <a:solidFill>
                  <a:schemeClr val="tx1"/>
                </a:solidFill>
              </a:rPr>
              <a:t>SeqNo</a:t>
            </a:r>
            <a:r>
              <a:rPr lang="en-US" altLang="ja-JP" sz="1050" dirty="0" smtClean="0">
                <a:solidFill>
                  <a:schemeClr val="tx1"/>
                </a:solidFill>
              </a:rPr>
              <a:t>…</a:t>
            </a:r>
            <a:r>
              <a:rPr lang="ja-JP" altLang="en-US" sz="1050" dirty="0" smtClean="0">
                <a:solidFill>
                  <a:schemeClr val="tx1"/>
                </a:solidFill>
              </a:rPr>
              <a:t>初期値</a:t>
            </a:r>
            <a:r>
              <a:rPr lang="en-US" altLang="ja-JP" sz="1050" dirty="0" smtClean="0">
                <a:solidFill>
                  <a:schemeClr val="tx1"/>
                </a:solidFill>
              </a:rPr>
              <a:t>10</a:t>
            </a:r>
            <a:r>
              <a:rPr lang="ja-JP" altLang="en-US" sz="1050" dirty="0" err="1" smtClean="0">
                <a:solidFill>
                  <a:schemeClr val="tx1"/>
                </a:solidFill>
              </a:rPr>
              <a:t>。</a:t>
            </a:r>
            <a:r>
              <a:rPr lang="ja-JP" altLang="en-US" sz="1050" dirty="0">
                <a:solidFill>
                  <a:schemeClr val="tx1"/>
                </a:solidFill>
              </a:rPr>
              <a:t>レコード</a:t>
            </a:r>
            <a:r>
              <a:rPr lang="ja-JP" altLang="en-US" sz="1050" dirty="0" smtClean="0">
                <a:solidFill>
                  <a:schemeClr val="tx1"/>
                </a:solidFill>
              </a:rPr>
              <a:t>が追加される度に追加行は</a:t>
            </a:r>
            <a:r>
              <a:rPr lang="en-US" altLang="ja-JP" sz="1050" dirty="0" smtClean="0">
                <a:solidFill>
                  <a:schemeClr val="tx1"/>
                </a:solidFill>
              </a:rPr>
              <a:t>10</a:t>
            </a:r>
            <a:r>
              <a:rPr lang="ja-JP" altLang="en-US" sz="1050" dirty="0" err="1" smtClean="0">
                <a:solidFill>
                  <a:schemeClr val="tx1"/>
                </a:solidFill>
              </a:rPr>
              <a:t>ずつ</a:t>
            </a:r>
            <a:r>
              <a:rPr lang="ja-JP" altLang="en-US" sz="1050" dirty="0" smtClean="0">
                <a:solidFill>
                  <a:schemeClr val="tx1"/>
                </a:solidFill>
              </a:rPr>
              <a:t>インクリメントするデフォルトロジックを</a:t>
            </a:r>
            <a:r>
              <a:rPr lang="en-US" altLang="ja-JP" sz="1050" dirty="0" smtClean="0">
                <a:solidFill>
                  <a:schemeClr val="tx1"/>
                </a:solidFill>
              </a:rPr>
              <a:t>s</a:t>
            </a:r>
            <a:r>
              <a:rPr lang="ja-JP" altLang="en-US" sz="1050" dirty="0" smtClean="0">
                <a:solidFill>
                  <a:schemeClr val="tx1"/>
                </a:solidFill>
              </a:rPr>
              <a:t>設定する。</a:t>
            </a:r>
            <a:endParaRPr lang="en-US" altLang="ja-JP" sz="1050" dirty="0" smtClean="0">
              <a:solidFill>
                <a:schemeClr val="tx1"/>
              </a:solidFill>
            </a:endParaRPr>
          </a:p>
          <a:p>
            <a:pPr marL="171450" indent="-171450">
              <a:buFont typeface="Arial" panose="020B0604020202020204" pitchFamily="34" charset="0"/>
              <a:buChar char="•"/>
            </a:pPr>
            <a:r>
              <a:rPr lang="en-US" altLang="ja-JP" sz="1050" u="sng" dirty="0" err="1">
                <a:solidFill>
                  <a:schemeClr val="tx1"/>
                </a:solidFill>
              </a:rPr>
              <a:t>AD_Field</a:t>
            </a:r>
            <a:r>
              <a:rPr lang="en-US" altLang="ja-JP" sz="1050" dirty="0">
                <a:solidFill>
                  <a:schemeClr val="tx1"/>
                </a:solidFill>
              </a:rPr>
              <a:t>…</a:t>
            </a:r>
            <a:r>
              <a:rPr lang="ja-JP" altLang="en-US" sz="1050" dirty="0">
                <a:solidFill>
                  <a:schemeClr val="tx1"/>
                </a:solidFill>
              </a:rPr>
              <a:t>ダイナミックバリデーション</a:t>
            </a:r>
            <a:r>
              <a:rPr lang="en-US" altLang="ja-JP" sz="1050" dirty="0">
                <a:solidFill>
                  <a:schemeClr val="tx1"/>
                </a:solidFill>
              </a:rPr>
              <a:t>”</a:t>
            </a:r>
            <a:r>
              <a:rPr lang="en-US" altLang="ja-JP" sz="1050" dirty="0" err="1">
                <a:solidFill>
                  <a:schemeClr val="tx1"/>
                </a:solidFill>
              </a:rPr>
              <a:t>AD_Field</a:t>
            </a:r>
            <a:r>
              <a:rPr lang="en-US" altLang="ja-JP" sz="1050" dirty="0">
                <a:solidFill>
                  <a:schemeClr val="tx1"/>
                </a:solidFill>
              </a:rPr>
              <a:t> in Tab”</a:t>
            </a:r>
            <a:r>
              <a:rPr lang="ja-JP" altLang="en-US" sz="1050" dirty="0">
                <a:solidFill>
                  <a:schemeClr val="tx1"/>
                </a:solidFill>
              </a:rPr>
              <a:t>を使用して、マトリクスウィンドウタブで設定されているタブに属するフィールドだけを選択できるようにする</a:t>
            </a:r>
            <a:r>
              <a:rPr lang="ja-JP" altLang="en-US" sz="1050" dirty="0" smtClean="0">
                <a:solidFill>
                  <a:schemeClr val="tx1"/>
                </a:solidFill>
              </a:rPr>
              <a:t>。</a:t>
            </a:r>
            <a:endParaRPr lang="en-US" altLang="ja-JP" sz="1050" dirty="0" smtClean="0">
              <a:solidFill>
                <a:schemeClr val="tx1"/>
              </a:solidFill>
            </a:endParaRPr>
          </a:p>
          <a:p>
            <a:pPr marL="171450" indent="-171450">
              <a:buFont typeface="Arial" panose="020B0604020202020204" pitchFamily="34" charset="0"/>
              <a:buChar char="•"/>
            </a:pPr>
            <a:r>
              <a:rPr lang="en-US" altLang="ja-JP" sz="1050" u="sng" dirty="0" err="1" smtClean="0">
                <a:solidFill>
                  <a:schemeClr val="tx1"/>
                </a:solidFill>
              </a:rPr>
              <a:t>IsMandatory</a:t>
            </a:r>
            <a:r>
              <a:rPr lang="en-US" altLang="ja-JP" sz="1050" dirty="0" smtClean="0">
                <a:solidFill>
                  <a:schemeClr val="tx1"/>
                </a:solidFill>
              </a:rPr>
              <a:t>…</a:t>
            </a:r>
            <a:r>
              <a:rPr lang="ja-JP" altLang="en-US" sz="1050" dirty="0" smtClean="0">
                <a:solidFill>
                  <a:schemeClr val="tx1"/>
                </a:solidFill>
              </a:rPr>
              <a:t>初期値‘</a:t>
            </a:r>
            <a:r>
              <a:rPr lang="en-US" altLang="ja-JP" sz="1050" dirty="0" smtClean="0">
                <a:solidFill>
                  <a:schemeClr val="tx1"/>
                </a:solidFill>
              </a:rPr>
              <a:t>Y</a:t>
            </a:r>
            <a:r>
              <a:rPr lang="ja-JP" altLang="en-US" sz="1050" dirty="0" smtClean="0">
                <a:solidFill>
                  <a:schemeClr val="tx1"/>
                </a:solidFill>
              </a:rPr>
              <a:t>’。</a:t>
            </a:r>
            <a:endParaRPr lang="en-US" altLang="ja-JP" sz="1050" dirty="0" smtClean="0">
              <a:solidFill>
                <a:schemeClr val="tx1"/>
              </a:solidFill>
            </a:endParaRPr>
          </a:p>
        </p:txBody>
      </p:sp>
    </p:spTree>
    <p:extLst>
      <p:ext uri="{BB962C8B-B14F-4D97-AF65-F5344CB8AC3E}">
        <p14:creationId xmlns:p14="http://schemas.microsoft.com/office/powerpoint/2010/main" val="25557250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t>
            </a:r>
            <a:r>
              <a:rPr lang="ja-JP" altLang="en-US" dirty="0"/>
              <a:t>概要設計</a:t>
            </a:r>
            <a:r>
              <a:rPr lang="en-US" altLang="ja-JP" dirty="0"/>
              <a:t>】</a:t>
            </a:r>
            <a:r>
              <a:rPr lang="ja-JP" altLang="en-US" dirty="0"/>
              <a:t>マトリクスウィンドウの設定画面</a:t>
            </a:r>
            <a:endParaRPr kumimoji="1" lang="ja-JP" altLang="en-US" dirty="0"/>
          </a:p>
        </p:txBody>
      </p:sp>
      <p:sp>
        <p:nvSpPr>
          <p:cNvPr id="7" name="コンテンツ プレースホルダー 2"/>
          <p:cNvSpPr txBox="1">
            <a:spLocks/>
          </p:cNvSpPr>
          <p:nvPr/>
        </p:nvSpPr>
        <p:spPr>
          <a:xfrm>
            <a:off x="256376" y="1052736"/>
            <a:ext cx="8635144" cy="17477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spcBef>
                <a:spcPts val="600"/>
              </a:spcBef>
              <a:buFont typeface="Arial" panose="020B0604020202020204" pitchFamily="34" charset="0"/>
              <a:buChar char="•"/>
            </a:pPr>
            <a:r>
              <a:rPr lang="ja-JP" altLang="en-US" sz="1050" dirty="0" smtClean="0">
                <a:solidFill>
                  <a:schemeClr val="tx1"/>
                </a:solidFill>
              </a:rPr>
              <a:t>兄弟タブとなる</a:t>
            </a:r>
            <a:r>
              <a:rPr lang="ja-JP" altLang="en-US" sz="1050" dirty="0">
                <a:solidFill>
                  <a:schemeClr val="tx1"/>
                </a:solidFill>
              </a:rPr>
              <a:t>編集</a:t>
            </a:r>
            <a:r>
              <a:rPr lang="ja-JP" altLang="en-US" sz="1050" dirty="0" smtClean="0">
                <a:solidFill>
                  <a:schemeClr val="tx1"/>
                </a:solidFill>
              </a:rPr>
              <a:t>フィールドタブに含まれていないフィールドである事を確認する。</a:t>
            </a:r>
            <a:endParaRPr lang="en-US" altLang="ja-JP" sz="1050" dirty="0" smtClean="0">
              <a:solidFill>
                <a:schemeClr val="tx1"/>
              </a:solidFill>
            </a:endParaRPr>
          </a:p>
          <a:p>
            <a:pPr marL="171450" indent="-171450">
              <a:spcBef>
                <a:spcPts val="600"/>
              </a:spcBef>
              <a:buFont typeface="Arial" panose="020B0604020202020204" pitchFamily="34" charset="0"/>
              <a:buChar char="•"/>
            </a:pPr>
            <a:r>
              <a:rPr lang="ja-JP" altLang="en-US" sz="1050" dirty="0" smtClean="0">
                <a:solidFill>
                  <a:schemeClr val="tx1"/>
                </a:solidFill>
              </a:rPr>
              <a:t>フィールドが列キーと行キーになっていない事を確認する。</a:t>
            </a:r>
            <a:endParaRPr lang="en-US" altLang="ja-JP" sz="1050" dirty="0" smtClean="0">
              <a:solidFill>
                <a:schemeClr val="tx1"/>
              </a:solidFill>
            </a:endParaRPr>
          </a:p>
        </p:txBody>
      </p:sp>
      <p:sp>
        <p:nvSpPr>
          <p:cNvPr id="8" name="正方形/長方形 7"/>
          <p:cNvSpPr/>
          <p:nvPr/>
        </p:nvSpPr>
        <p:spPr>
          <a:xfrm>
            <a:off x="252480" y="548728"/>
            <a:ext cx="8640000" cy="432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600" b="1"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MMatrixSearch</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クラスの</a:t>
            </a:r>
            <a:r>
              <a:rPr lang="en-US" altLang="ja-JP" sz="1600" b="1"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beforeSave</a:t>
            </a:r>
            <a:r>
              <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メソッド</a:t>
            </a:r>
            <a:endPar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正方形/長方形 8"/>
          <p:cNvSpPr/>
          <p:nvPr/>
        </p:nvSpPr>
        <p:spPr>
          <a:xfrm>
            <a:off x="252480" y="3645024"/>
            <a:ext cx="8640000" cy="432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600" b="1"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MMatrixSearch</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クラスのユーティリティメソッド</a:t>
            </a:r>
            <a:endPar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コンテンツ プレースホルダー 2"/>
          <p:cNvSpPr txBox="1">
            <a:spLocks/>
          </p:cNvSpPr>
          <p:nvPr/>
        </p:nvSpPr>
        <p:spPr>
          <a:xfrm>
            <a:off x="251520" y="4149032"/>
            <a:ext cx="8635144" cy="7920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spcBef>
                <a:spcPts val="600"/>
              </a:spcBef>
              <a:buFont typeface="Arial" panose="020B0604020202020204" pitchFamily="34" charset="0"/>
              <a:buChar char="•"/>
            </a:pPr>
            <a:r>
              <a:rPr lang="ja-JP" altLang="en-US" sz="1050" dirty="0">
                <a:solidFill>
                  <a:schemeClr val="tx1"/>
                </a:solidFill>
              </a:rPr>
              <a:t>親</a:t>
            </a:r>
            <a:r>
              <a:rPr lang="ja-JP" altLang="en-US" sz="1050" dirty="0" smtClean="0">
                <a:solidFill>
                  <a:schemeClr val="tx1"/>
                </a:solidFill>
              </a:rPr>
              <a:t>タブとなる</a:t>
            </a:r>
            <a:r>
              <a:rPr lang="en-US" altLang="ja-JP" sz="1050" dirty="0" err="1" smtClean="0">
                <a:solidFill>
                  <a:schemeClr val="tx1"/>
                </a:solidFill>
              </a:rPr>
              <a:t>JP_MatrixWindow</a:t>
            </a:r>
            <a:r>
              <a:rPr lang="ja-JP" altLang="en-US" sz="1050" dirty="0" smtClean="0">
                <a:solidFill>
                  <a:schemeClr val="tx1"/>
                </a:solidFill>
              </a:rPr>
              <a:t>テーブルのインスタンス</a:t>
            </a:r>
            <a:r>
              <a:rPr lang="en-US" altLang="ja-JP" sz="1050" dirty="0" smtClean="0">
                <a:solidFill>
                  <a:schemeClr val="tx1"/>
                </a:solidFill>
              </a:rPr>
              <a:t>(</a:t>
            </a:r>
            <a:r>
              <a:rPr lang="en-US" altLang="ja-JP" sz="1050" dirty="0" err="1" smtClean="0">
                <a:solidFill>
                  <a:schemeClr val="tx1"/>
                </a:solidFill>
              </a:rPr>
              <a:t>MMatrixWindow</a:t>
            </a:r>
            <a:r>
              <a:rPr lang="ja-JP" altLang="en-US" sz="1050" dirty="0" smtClean="0">
                <a:solidFill>
                  <a:schemeClr val="tx1"/>
                </a:solidFill>
              </a:rPr>
              <a:t>クラスのインスタンス</a:t>
            </a:r>
            <a:r>
              <a:rPr lang="en-US" altLang="ja-JP" sz="1050" dirty="0" smtClean="0">
                <a:solidFill>
                  <a:schemeClr val="tx1"/>
                </a:solidFill>
              </a:rPr>
              <a:t>)</a:t>
            </a:r>
            <a:r>
              <a:rPr lang="ja-JP" altLang="en-US" sz="1050" dirty="0" smtClean="0">
                <a:solidFill>
                  <a:schemeClr val="tx1"/>
                </a:solidFill>
              </a:rPr>
              <a:t>が取得できる</a:t>
            </a:r>
            <a:r>
              <a:rPr lang="en-US" altLang="ja-JP" sz="1050" dirty="0" smtClean="0">
                <a:solidFill>
                  <a:schemeClr val="tx1"/>
                </a:solidFill>
              </a:rPr>
              <a:t>Getter</a:t>
            </a:r>
            <a:r>
              <a:rPr lang="ja-JP" altLang="en-US" sz="1050" dirty="0" smtClean="0">
                <a:solidFill>
                  <a:schemeClr val="tx1"/>
                </a:solidFill>
              </a:rPr>
              <a:t>メソッド。</a:t>
            </a:r>
            <a:endParaRPr lang="en-US" altLang="ja-JP" sz="1050" dirty="0" smtClean="0">
              <a:solidFill>
                <a:schemeClr val="tx1"/>
              </a:solidFill>
            </a:endParaRPr>
          </a:p>
        </p:txBody>
      </p:sp>
      <p:sp>
        <p:nvSpPr>
          <p:cNvPr id="11" name="正方形/長方形 10"/>
          <p:cNvSpPr/>
          <p:nvPr/>
        </p:nvSpPr>
        <p:spPr>
          <a:xfrm>
            <a:off x="251520" y="2060848"/>
            <a:ext cx="8640000" cy="432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600" b="1"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MMatrixSearch</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クラスの</a:t>
            </a:r>
            <a:r>
              <a:rPr lang="en-US" altLang="ja-JP" sz="1600" b="1"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afterSave</a:t>
            </a:r>
            <a:r>
              <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メソッド</a:t>
            </a:r>
            <a:endPar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2" name="コンテンツ プレースホルダー 2"/>
          <p:cNvSpPr txBox="1">
            <a:spLocks/>
          </p:cNvSpPr>
          <p:nvPr/>
        </p:nvSpPr>
        <p:spPr>
          <a:xfrm>
            <a:off x="251520" y="2564904"/>
            <a:ext cx="8635144" cy="7920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spcBef>
                <a:spcPts val="600"/>
              </a:spcBef>
              <a:buFont typeface="Arial" panose="020B0604020202020204" pitchFamily="34" charset="0"/>
              <a:buChar char="•"/>
            </a:pPr>
            <a:r>
              <a:rPr lang="ja-JP" altLang="en-US" sz="1050" dirty="0" smtClean="0">
                <a:solidFill>
                  <a:schemeClr val="tx1"/>
                </a:solidFill>
              </a:rPr>
              <a:t>必須フラグが</a:t>
            </a:r>
            <a:r>
              <a:rPr lang="en-US" altLang="ja-JP" sz="1050" dirty="0" smtClean="0">
                <a:solidFill>
                  <a:schemeClr val="tx1"/>
                </a:solidFill>
              </a:rPr>
              <a:t>ON</a:t>
            </a:r>
            <a:r>
              <a:rPr lang="ja-JP" altLang="en-US" sz="1050" dirty="0" smtClean="0">
                <a:solidFill>
                  <a:schemeClr val="tx1"/>
                </a:solidFill>
              </a:rPr>
              <a:t>の場合、ユニーク制約が正しく設定されている事を確認する。</a:t>
            </a:r>
            <a:endParaRPr lang="en-US" altLang="ja-JP" sz="1050" dirty="0" smtClean="0">
              <a:solidFill>
                <a:schemeClr val="tx1"/>
              </a:solidFill>
            </a:endParaRPr>
          </a:p>
        </p:txBody>
      </p:sp>
    </p:spTree>
    <p:extLst>
      <p:ext uri="{BB962C8B-B14F-4D97-AF65-F5344CB8AC3E}">
        <p14:creationId xmlns:p14="http://schemas.microsoft.com/office/powerpoint/2010/main" val="2310906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Contents:JPIERE-0098:Matrix Window</a:t>
            </a:r>
            <a:endParaRPr kumimoji="1" lang="ja-JP" altLang="en-US" dirty="0"/>
          </a:p>
        </p:txBody>
      </p:sp>
      <p:sp>
        <p:nvSpPr>
          <p:cNvPr id="4" name="角丸四角形 3"/>
          <p:cNvSpPr/>
          <p:nvPr/>
        </p:nvSpPr>
        <p:spPr bwMode="auto">
          <a:xfrm>
            <a:off x="251396" y="548680"/>
            <a:ext cx="8641779" cy="432000"/>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en-US" altLang="ja-JP" sz="16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About Matrix Window</a:t>
            </a:r>
            <a:endParaRPr lang="ja-JP" altLang="en-US" sz="16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 name="図 4"/>
          <p:cNvPicPr>
            <a:picLocks noChangeAspect="1"/>
          </p:cNvPicPr>
          <p:nvPr/>
        </p:nvPicPr>
        <p:blipFill rotWithShape="1">
          <a:blip r:embed="rId2">
            <a:extLst>
              <a:ext uri="{28A0092B-C50C-407E-A947-70E740481C1C}">
                <a14:useLocalDpi xmlns:a14="http://schemas.microsoft.com/office/drawing/2010/main" val="0"/>
              </a:ext>
            </a:extLst>
          </a:blip>
          <a:srcRect l="17662" r="22278" b="29046"/>
          <a:stretch/>
        </p:blipFill>
        <p:spPr>
          <a:xfrm>
            <a:off x="322381" y="548680"/>
            <a:ext cx="390417" cy="432000"/>
          </a:xfrm>
          <a:prstGeom prst="rect">
            <a:avLst/>
          </a:prstGeom>
        </p:spPr>
      </p:pic>
      <p:sp>
        <p:nvSpPr>
          <p:cNvPr id="6" name="角丸四角形 5"/>
          <p:cNvSpPr/>
          <p:nvPr/>
        </p:nvSpPr>
        <p:spPr bwMode="auto">
          <a:xfrm>
            <a:off x="251520" y="3356992"/>
            <a:ext cx="8641779" cy="432000"/>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en-US" altLang="ja-JP" sz="16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Outline of the design</a:t>
            </a:r>
            <a:r>
              <a:rPr lang="ja-JP" altLang="en-US" sz="16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Configurations of Matrix Window</a:t>
            </a:r>
            <a:endParaRPr lang="ja-JP" altLang="en-US" sz="16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1" name="図 10"/>
          <p:cNvPicPr>
            <a:picLocks noChangeAspect="1"/>
          </p:cNvPicPr>
          <p:nvPr/>
        </p:nvPicPr>
        <p:blipFill rotWithShape="1">
          <a:blip r:embed="rId2">
            <a:extLst>
              <a:ext uri="{28A0092B-C50C-407E-A947-70E740481C1C}">
                <a14:useLocalDpi xmlns:a14="http://schemas.microsoft.com/office/drawing/2010/main" val="0"/>
              </a:ext>
            </a:extLst>
          </a:blip>
          <a:srcRect l="17662" r="22278" b="29046"/>
          <a:stretch/>
        </p:blipFill>
        <p:spPr>
          <a:xfrm>
            <a:off x="323528" y="3356992"/>
            <a:ext cx="390417" cy="432000"/>
          </a:xfrm>
          <a:prstGeom prst="rect">
            <a:avLst/>
          </a:prstGeom>
        </p:spPr>
      </p:pic>
      <p:sp>
        <p:nvSpPr>
          <p:cNvPr id="9" name="正方形/長方形 8"/>
          <p:cNvSpPr/>
          <p:nvPr/>
        </p:nvSpPr>
        <p:spPr>
          <a:xfrm>
            <a:off x="251520" y="3861048"/>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4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Tab of Matrix Window</a:t>
            </a:r>
          </a:p>
        </p:txBody>
      </p:sp>
      <p:sp>
        <p:nvSpPr>
          <p:cNvPr id="10" name="角丸四角形 9"/>
          <p:cNvSpPr/>
          <p:nvPr/>
        </p:nvSpPr>
        <p:spPr bwMode="auto">
          <a:xfrm>
            <a:off x="250701" y="1556792"/>
            <a:ext cx="8641779" cy="432000"/>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en-US" altLang="ja-JP" sz="16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Configurations</a:t>
            </a:r>
            <a:endParaRPr lang="ja-JP" altLang="en-US" sz="16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3" name="図 12"/>
          <p:cNvPicPr>
            <a:picLocks noChangeAspect="1"/>
          </p:cNvPicPr>
          <p:nvPr/>
        </p:nvPicPr>
        <p:blipFill rotWithShape="1">
          <a:blip r:embed="rId2">
            <a:extLst>
              <a:ext uri="{28A0092B-C50C-407E-A947-70E740481C1C}">
                <a14:useLocalDpi xmlns:a14="http://schemas.microsoft.com/office/drawing/2010/main" val="0"/>
              </a:ext>
            </a:extLst>
          </a:blip>
          <a:srcRect l="17662" r="22278" b="29046"/>
          <a:stretch/>
        </p:blipFill>
        <p:spPr>
          <a:xfrm>
            <a:off x="322709" y="1556792"/>
            <a:ext cx="390417" cy="432000"/>
          </a:xfrm>
          <a:prstGeom prst="rect">
            <a:avLst/>
          </a:prstGeom>
        </p:spPr>
      </p:pic>
      <p:sp>
        <p:nvSpPr>
          <p:cNvPr id="12" name="正方形/長方形 11"/>
          <p:cNvSpPr/>
          <p:nvPr/>
        </p:nvSpPr>
        <p:spPr>
          <a:xfrm>
            <a:off x="251520" y="2492896"/>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4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Configurations of Matrix Window</a:t>
            </a:r>
          </a:p>
        </p:txBody>
      </p:sp>
      <p:sp>
        <p:nvSpPr>
          <p:cNvPr id="14" name="正方形/長方形 13"/>
          <p:cNvSpPr/>
          <p:nvPr/>
        </p:nvSpPr>
        <p:spPr>
          <a:xfrm>
            <a:off x="251520" y="2924984"/>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4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Configurations of form</a:t>
            </a:r>
          </a:p>
        </p:txBody>
      </p:sp>
      <p:sp>
        <p:nvSpPr>
          <p:cNvPr id="15" name="正方形/長方形 14"/>
          <p:cNvSpPr/>
          <p:nvPr/>
        </p:nvSpPr>
        <p:spPr>
          <a:xfrm>
            <a:off x="251520" y="2060848"/>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4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Preparation</a:t>
            </a:r>
          </a:p>
        </p:txBody>
      </p:sp>
      <p:sp>
        <p:nvSpPr>
          <p:cNvPr id="16" name="正方形/長方形 15"/>
          <p:cNvSpPr/>
          <p:nvPr/>
        </p:nvSpPr>
        <p:spPr>
          <a:xfrm>
            <a:off x="251520" y="4293096"/>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4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Tab of Matrix Window Field</a:t>
            </a:r>
          </a:p>
        </p:txBody>
      </p:sp>
      <p:sp>
        <p:nvSpPr>
          <p:cNvPr id="17" name="正方形/長方形 16"/>
          <p:cNvSpPr/>
          <p:nvPr/>
        </p:nvSpPr>
        <p:spPr>
          <a:xfrm>
            <a:off x="251520" y="4725144"/>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4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Tab of Matrix Window Search Field</a:t>
            </a:r>
          </a:p>
        </p:txBody>
      </p:sp>
      <p:sp>
        <p:nvSpPr>
          <p:cNvPr id="18" name="正方形/長方形 17"/>
          <p:cNvSpPr/>
          <p:nvPr/>
        </p:nvSpPr>
        <p:spPr>
          <a:xfrm>
            <a:off x="251520" y="5661200"/>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4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Image of Matrix Window</a:t>
            </a:r>
          </a:p>
        </p:txBody>
      </p:sp>
      <p:sp>
        <p:nvSpPr>
          <p:cNvPr id="19" name="角丸四角形 18"/>
          <p:cNvSpPr/>
          <p:nvPr/>
        </p:nvSpPr>
        <p:spPr bwMode="auto">
          <a:xfrm>
            <a:off x="251520" y="5157152"/>
            <a:ext cx="8641779" cy="432000"/>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en-US" altLang="ja-JP" sz="16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Outline of the design </a:t>
            </a:r>
            <a:r>
              <a:rPr lang="ja-JP" altLang="en-US" sz="16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Matrix Window</a:t>
            </a:r>
            <a:endParaRPr lang="ja-JP" altLang="en-US" sz="16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20" name="図 19"/>
          <p:cNvPicPr>
            <a:picLocks noChangeAspect="1"/>
          </p:cNvPicPr>
          <p:nvPr/>
        </p:nvPicPr>
        <p:blipFill rotWithShape="1">
          <a:blip r:embed="rId2">
            <a:extLst>
              <a:ext uri="{28A0092B-C50C-407E-A947-70E740481C1C}">
                <a14:useLocalDpi xmlns:a14="http://schemas.microsoft.com/office/drawing/2010/main" val="0"/>
              </a:ext>
            </a:extLst>
          </a:blip>
          <a:srcRect l="17662" r="22278" b="29046"/>
          <a:stretch/>
        </p:blipFill>
        <p:spPr>
          <a:xfrm>
            <a:off x="323528" y="5157152"/>
            <a:ext cx="390417" cy="432000"/>
          </a:xfrm>
          <a:prstGeom prst="rect">
            <a:avLst/>
          </a:prstGeom>
        </p:spPr>
      </p:pic>
      <p:sp>
        <p:nvSpPr>
          <p:cNvPr id="21" name="角丸四角形 20"/>
          <p:cNvSpPr/>
          <p:nvPr/>
        </p:nvSpPr>
        <p:spPr bwMode="auto">
          <a:xfrm>
            <a:off x="251520" y="1052784"/>
            <a:ext cx="8641779" cy="432000"/>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en-US" altLang="ja-JP" sz="16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Basic operations</a:t>
            </a:r>
            <a:endParaRPr lang="ja-JP" altLang="en-US" sz="16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22" name="図 21"/>
          <p:cNvPicPr>
            <a:picLocks noChangeAspect="1"/>
          </p:cNvPicPr>
          <p:nvPr/>
        </p:nvPicPr>
        <p:blipFill rotWithShape="1">
          <a:blip r:embed="rId2">
            <a:extLst>
              <a:ext uri="{28A0092B-C50C-407E-A947-70E740481C1C}">
                <a14:useLocalDpi xmlns:a14="http://schemas.microsoft.com/office/drawing/2010/main" val="0"/>
              </a:ext>
            </a:extLst>
          </a:blip>
          <a:srcRect l="17662" r="22278" b="29046"/>
          <a:stretch/>
        </p:blipFill>
        <p:spPr>
          <a:xfrm>
            <a:off x="322505" y="1052784"/>
            <a:ext cx="390417" cy="432000"/>
          </a:xfrm>
          <a:prstGeom prst="rect">
            <a:avLst/>
          </a:prstGeom>
        </p:spPr>
      </p:pic>
    </p:spTree>
    <p:extLst>
      <p:ext uri="{BB962C8B-B14F-4D97-AF65-F5344CB8AC3E}">
        <p14:creationId xmlns:p14="http://schemas.microsoft.com/office/powerpoint/2010/main" val="39317525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t>
            </a:r>
            <a:r>
              <a:rPr lang="ja-JP" altLang="en-US" dirty="0"/>
              <a:t>概要設計</a:t>
            </a:r>
            <a:r>
              <a:rPr lang="en-US" altLang="ja-JP" dirty="0"/>
              <a:t>】</a:t>
            </a:r>
            <a:r>
              <a:rPr lang="ja-JP" altLang="en-US" dirty="0" smtClean="0"/>
              <a:t>マトリクスウィンドウ</a:t>
            </a:r>
            <a:endParaRPr kumimoji="1" lang="ja-JP" altLang="en-US" dirty="0"/>
          </a:p>
        </p:txBody>
      </p:sp>
      <p:sp>
        <p:nvSpPr>
          <p:cNvPr id="4" name="角丸四角形 3"/>
          <p:cNvSpPr/>
          <p:nvPr/>
        </p:nvSpPr>
        <p:spPr bwMode="auto">
          <a:xfrm>
            <a:off x="251520" y="548481"/>
            <a:ext cx="8641655" cy="576263"/>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ja-JP" altLang="en-US" sz="18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マトリクスウィンドウイメージ</a:t>
            </a:r>
            <a:endParaRPr lang="ja-JP" altLang="en-US" sz="18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 name="図 4"/>
          <p:cNvPicPr>
            <a:picLocks noChangeAspect="1"/>
          </p:cNvPicPr>
          <p:nvPr/>
        </p:nvPicPr>
        <p:blipFill rotWithShape="1">
          <a:blip r:embed="rId2">
            <a:extLst>
              <a:ext uri="{28A0092B-C50C-407E-A947-70E740481C1C}">
                <a14:useLocalDpi xmlns:a14="http://schemas.microsoft.com/office/drawing/2010/main" val="0"/>
              </a:ext>
            </a:extLst>
          </a:blip>
          <a:srcRect l="17662" r="22278" b="29046"/>
          <a:stretch/>
        </p:blipFill>
        <p:spPr>
          <a:xfrm>
            <a:off x="322569" y="593515"/>
            <a:ext cx="433195" cy="479334"/>
          </a:xfrm>
          <a:prstGeom prst="rect">
            <a:avLst/>
          </a:prstGeom>
        </p:spPr>
      </p:pic>
      <p:sp>
        <p:nvSpPr>
          <p:cNvPr id="6" name="正方形/長方形 5"/>
          <p:cNvSpPr/>
          <p:nvPr/>
        </p:nvSpPr>
        <p:spPr>
          <a:xfrm>
            <a:off x="323528" y="1628768"/>
            <a:ext cx="5327632" cy="38164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eaVert" wrap="square" lIns="91440" tIns="45720" rIns="91440" bIns="45720" numCol="1" spcCol="0" rtlCol="0" fromWordArt="0" anchor="ctr" anchorCtr="0" forceAA="0" compatLnSpc="1">
            <a:prstTxWarp prst="textNoShape">
              <a:avLst/>
            </a:prstTxWarp>
            <a:noAutofit/>
          </a:bodyPr>
          <a:lstStyle/>
          <a:p>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7" name="正方形/長方形 6"/>
          <p:cNvSpPr/>
          <p:nvPr/>
        </p:nvSpPr>
        <p:spPr>
          <a:xfrm>
            <a:off x="395784" y="3284984"/>
            <a:ext cx="864344"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smtClean="0">
                <a:solidFill>
                  <a:schemeClr val="tx1"/>
                </a:solidFill>
                <a:latin typeface="メイリオ" panose="020B0604030504040204" pitchFamily="50" charset="-128"/>
                <a:ea typeface="メイリオ" panose="020B0604030504040204" pitchFamily="50" charset="-128"/>
              </a:rPr>
              <a:t>納品日</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 name="正方形/長方形 7"/>
          <p:cNvSpPr/>
          <p:nvPr/>
        </p:nvSpPr>
        <p:spPr>
          <a:xfrm>
            <a:off x="395536" y="3573016"/>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20XX/4/1</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 name="正方形/長方形 8"/>
          <p:cNvSpPr/>
          <p:nvPr/>
        </p:nvSpPr>
        <p:spPr>
          <a:xfrm>
            <a:off x="395536" y="3861048"/>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20XX/4/2</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 name="正方形/長方形 9"/>
          <p:cNvSpPr/>
          <p:nvPr/>
        </p:nvSpPr>
        <p:spPr>
          <a:xfrm>
            <a:off x="395784" y="4148485"/>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20XX/4/3</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 name="正方形/長方形 10"/>
          <p:cNvSpPr/>
          <p:nvPr/>
        </p:nvSpPr>
        <p:spPr>
          <a:xfrm>
            <a:off x="395784" y="4437112"/>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20XX/4/4</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 name="正方形/長方形 11"/>
          <p:cNvSpPr/>
          <p:nvPr/>
        </p:nvSpPr>
        <p:spPr>
          <a:xfrm>
            <a:off x="395784" y="4724549"/>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20XX/4/5</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3" name="正方形/長方形 12"/>
          <p:cNvSpPr/>
          <p:nvPr/>
        </p:nvSpPr>
        <p:spPr>
          <a:xfrm>
            <a:off x="396033" y="5013176"/>
            <a:ext cx="863847" cy="286216"/>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ja-JP" sz="1200" dirty="0">
                <a:solidFill>
                  <a:schemeClr val="tx1"/>
                </a:solidFill>
                <a:latin typeface="メイリオ" panose="020B0604030504040204" pitchFamily="50" charset="-128"/>
                <a:ea typeface="メイリオ" panose="020B0604030504040204" pitchFamily="50" charset="-128"/>
              </a:rPr>
              <a:t>…</a:t>
            </a:r>
            <a:endParaRPr kumimoji="1" lang="ja-JP" altLang="en-US" sz="1200" dirty="0">
              <a:solidFill>
                <a:schemeClr val="tx1"/>
              </a:solidFill>
              <a:latin typeface="メイリオ" panose="020B0604030504040204" pitchFamily="50" charset="-128"/>
              <a:ea typeface="メイリオ" panose="020B0604030504040204" pitchFamily="50" charset="-128"/>
            </a:endParaRPr>
          </a:p>
        </p:txBody>
      </p:sp>
      <p:sp>
        <p:nvSpPr>
          <p:cNvPr id="14" name="正方形/長方形 13"/>
          <p:cNvSpPr/>
          <p:nvPr/>
        </p:nvSpPr>
        <p:spPr>
          <a:xfrm>
            <a:off x="1259880" y="2995762"/>
            <a:ext cx="1440160" cy="28803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smtClean="0">
                <a:solidFill>
                  <a:schemeClr val="tx1"/>
                </a:solidFill>
                <a:latin typeface="メイリオ" panose="020B0604030504040204" pitchFamily="50" charset="-128"/>
                <a:ea typeface="メイリオ" panose="020B0604030504040204" pitchFamily="50" charset="-128"/>
              </a:rPr>
              <a:t>品目</a:t>
            </a:r>
            <a:r>
              <a:rPr lang="en-US" altLang="ja-JP" sz="1000" dirty="0" smtClean="0">
                <a:solidFill>
                  <a:schemeClr val="tx1"/>
                </a:solidFill>
                <a:latin typeface="メイリオ" panose="020B0604030504040204" pitchFamily="50" charset="-128"/>
                <a:ea typeface="メイリオ" panose="020B0604030504040204" pitchFamily="50" charset="-128"/>
              </a:rPr>
              <a:t>A</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5" name="正方形/長方形 14"/>
          <p:cNvSpPr/>
          <p:nvPr/>
        </p:nvSpPr>
        <p:spPr>
          <a:xfrm>
            <a:off x="1260128" y="357420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10</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6" name="正方形/長方形 15"/>
          <p:cNvSpPr/>
          <p:nvPr/>
        </p:nvSpPr>
        <p:spPr>
          <a:xfrm>
            <a:off x="1260128" y="3285577"/>
            <a:ext cx="720000"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smtClean="0">
                <a:solidFill>
                  <a:schemeClr val="tx1"/>
                </a:solidFill>
                <a:latin typeface="メイリオ" panose="020B0604030504040204" pitchFamily="50" charset="-128"/>
                <a:ea typeface="メイリオ" panose="020B0604030504040204" pitchFamily="50" charset="-128"/>
              </a:rPr>
              <a:t>納品</a:t>
            </a:r>
            <a:r>
              <a:rPr lang="ja-JP" altLang="en-US" sz="1000" dirty="0">
                <a:solidFill>
                  <a:schemeClr val="tx1"/>
                </a:solidFill>
                <a:latin typeface="メイリオ" panose="020B0604030504040204" pitchFamily="50" charset="-128"/>
                <a:ea typeface="メイリオ" panose="020B0604030504040204" pitchFamily="50" charset="-128"/>
              </a:rPr>
              <a:t>数量</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7" name="正方形/長方形 16"/>
          <p:cNvSpPr/>
          <p:nvPr/>
        </p:nvSpPr>
        <p:spPr>
          <a:xfrm>
            <a:off x="1980040" y="3284984"/>
            <a:ext cx="720000" cy="2904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a:solidFill>
                  <a:schemeClr val="tx1"/>
                </a:solidFill>
                <a:latin typeface="メイリオ" panose="020B0604030504040204" pitchFamily="50" charset="-128"/>
                <a:ea typeface="メイリオ" panose="020B0604030504040204" pitchFamily="50" charset="-128"/>
              </a:rPr>
              <a:t>返品</a:t>
            </a:r>
            <a:r>
              <a:rPr lang="ja-JP" altLang="en-US" sz="1000" dirty="0" smtClean="0">
                <a:solidFill>
                  <a:schemeClr val="tx1"/>
                </a:solidFill>
                <a:latin typeface="メイリオ" panose="020B0604030504040204" pitchFamily="50" charset="-128"/>
                <a:ea typeface="メイリオ" panose="020B0604030504040204" pitchFamily="50" charset="-128"/>
              </a:rPr>
              <a:t>数量</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8" name="正方形/長方形 17"/>
          <p:cNvSpPr/>
          <p:nvPr/>
        </p:nvSpPr>
        <p:spPr>
          <a:xfrm>
            <a:off x="1980040" y="357480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2</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9" name="正方形/長方形 18"/>
          <p:cNvSpPr/>
          <p:nvPr/>
        </p:nvSpPr>
        <p:spPr>
          <a:xfrm>
            <a:off x="2700288" y="2996952"/>
            <a:ext cx="1440160" cy="28803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smtClean="0">
                <a:solidFill>
                  <a:schemeClr val="tx1"/>
                </a:solidFill>
                <a:latin typeface="メイリオ" panose="020B0604030504040204" pitchFamily="50" charset="-128"/>
                <a:ea typeface="メイリオ" panose="020B0604030504040204" pitchFamily="50" charset="-128"/>
              </a:rPr>
              <a:t>品目</a:t>
            </a:r>
            <a:r>
              <a:rPr lang="en-US" altLang="ja-JP" sz="1000" dirty="0" smtClean="0">
                <a:solidFill>
                  <a:schemeClr val="tx1"/>
                </a:solidFill>
                <a:latin typeface="メイリオ" panose="020B0604030504040204" pitchFamily="50" charset="-128"/>
                <a:ea typeface="メイリオ" panose="020B0604030504040204" pitchFamily="50" charset="-128"/>
              </a:rPr>
              <a:t>B</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0" name="正方形/長方形 19"/>
          <p:cNvSpPr/>
          <p:nvPr/>
        </p:nvSpPr>
        <p:spPr>
          <a:xfrm>
            <a:off x="2700536" y="357539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20</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1" name="正方形/長方形 20"/>
          <p:cNvSpPr/>
          <p:nvPr/>
        </p:nvSpPr>
        <p:spPr>
          <a:xfrm>
            <a:off x="2700536" y="3286767"/>
            <a:ext cx="720000"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smtClean="0">
                <a:solidFill>
                  <a:schemeClr val="tx1"/>
                </a:solidFill>
                <a:latin typeface="メイリオ" panose="020B0604030504040204" pitchFamily="50" charset="-128"/>
                <a:ea typeface="メイリオ" panose="020B0604030504040204" pitchFamily="50" charset="-128"/>
              </a:rPr>
              <a:t>納品</a:t>
            </a:r>
            <a:r>
              <a:rPr lang="ja-JP" altLang="en-US" sz="1000" dirty="0">
                <a:solidFill>
                  <a:schemeClr val="tx1"/>
                </a:solidFill>
                <a:latin typeface="メイリオ" panose="020B0604030504040204" pitchFamily="50" charset="-128"/>
                <a:ea typeface="メイリオ" panose="020B0604030504040204" pitchFamily="50" charset="-128"/>
              </a:rPr>
              <a:t>数量</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2" name="正方形/長方形 21"/>
          <p:cNvSpPr/>
          <p:nvPr/>
        </p:nvSpPr>
        <p:spPr>
          <a:xfrm>
            <a:off x="3420448" y="3286174"/>
            <a:ext cx="720000" cy="2904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a:solidFill>
                  <a:schemeClr val="tx1"/>
                </a:solidFill>
                <a:latin typeface="メイリオ" panose="020B0604030504040204" pitchFamily="50" charset="-128"/>
                <a:ea typeface="メイリオ" panose="020B0604030504040204" pitchFamily="50" charset="-128"/>
              </a:rPr>
              <a:t>返品</a:t>
            </a:r>
            <a:r>
              <a:rPr lang="ja-JP" altLang="en-US" sz="1000" dirty="0" smtClean="0">
                <a:solidFill>
                  <a:schemeClr val="tx1"/>
                </a:solidFill>
                <a:latin typeface="メイリオ" panose="020B0604030504040204" pitchFamily="50" charset="-128"/>
                <a:ea typeface="メイリオ" panose="020B0604030504040204" pitchFamily="50" charset="-128"/>
              </a:rPr>
              <a:t>数量</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3" name="正方形/長方形 22"/>
          <p:cNvSpPr/>
          <p:nvPr/>
        </p:nvSpPr>
        <p:spPr>
          <a:xfrm>
            <a:off x="3420448" y="357599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4</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4" name="正方形/長方形 23"/>
          <p:cNvSpPr/>
          <p:nvPr/>
        </p:nvSpPr>
        <p:spPr>
          <a:xfrm>
            <a:off x="4140448" y="2996952"/>
            <a:ext cx="1440160" cy="28803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smtClean="0">
                <a:solidFill>
                  <a:schemeClr val="tx1"/>
                </a:solidFill>
                <a:latin typeface="メイリオ" panose="020B0604030504040204" pitchFamily="50" charset="-128"/>
                <a:ea typeface="メイリオ" panose="020B0604030504040204" pitchFamily="50" charset="-128"/>
              </a:rPr>
              <a:t>品目</a:t>
            </a:r>
            <a:r>
              <a:rPr lang="en-US" altLang="ja-JP" sz="1000" dirty="0" smtClean="0">
                <a:solidFill>
                  <a:schemeClr val="tx1"/>
                </a:solidFill>
                <a:latin typeface="メイリオ" panose="020B0604030504040204" pitchFamily="50" charset="-128"/>
                <a:ea typeface="メイリオ" panose="020B0604030504040204" pitchFamily="50" charset="-128"/>
              </a:rPr>
              <a:t>C</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5" name="正方形/長方形 24"/>
          <p:cNvSpPr/>
          <p:nvPr/>
        </p:nvSpPr>
        <p:spPr>
          <a:xfrm>
            <a:off x="4140696" y="357539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12</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6" name="正方形/長方形 25"/>
          <p:cNvSpPr/>
          <p:nvPr/>
        </p:nvSpPr>
        <p:spPr>
          <a:xfrm>
            <a:off x="4140696" y="3286767"/>
            <a:ext cx="720000"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smtClean="0">
                <a:solidFill>
                  <a:schemeClr val="tx1"/>
                </a:solidFill>
                <a:latin typeface="メイリオ" panose="020B0604030504040204" pitchFamily="50" charset="-128"/>
                <a:ea typeface="メイリオ" panose="020B0604030504040204" pitchFamily="50" charset="-128"/>
              </a:rPr>
              <a:t>納品</a:t>
            </a:r>
            <a:r>
              <a:rPr lang="ja-JP" altLang="en-US" sz="1000" dirty="0">
                <a:solidFill>
                  <a:schemeClr val="tx1"/>
                </a:solidFill>
                <a:latin typeface="メイリオ" panose="020B0604030504040204" pitchFamily="50" charset="-128"/>
                <a:ea typeface="メイリオ" panose="020B0604030504040204" pitchFamily="50" charset="-128"/>
              </a:rPr>
              <a:t>数量</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7" name="正方形/長方形 26"/>
          <p:cNvSpPr/>
          <p:nvPr/>
        </p:nvSpPr>
        <p:spPr>
          <a:xfrm>
            <a:off x="4860608" y="3286174"/>
            <a:ext cx="720000" cy="2904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a:solidFill>
                  <a:schemeClr val="tx1"/>
                </a:solidFill>
                <a:latin typeface="メイリオ" panose="020B0604030504040204" pitchFamily="50" charset="-128"/>
                <a:ea typeface="メイリオ" panose="020B0604030504040204" pitchFamily="50" charset="-128"/>
              </a:rPr>
              <a:t>返品</a:t>
            </a:r>
            <a:r>
              <a:rPr lang="ja-JP" altLang="en-US" sz="1000" dirty="0" smtClean="0">
                <a:solidFill>
                  <a:schemeClr val="tx1"/>
                </a:solidFill>
                <a:latin typeface="メイリオ" panose="020B0604030504040204" pitchFamily="50" charset="-128"/>
                <a:ea typeface="メイリオ" panose="020B0604030504040204" pitchFamily="50" charset="-128"/>
              </a:rPr>
              <a:t>数量</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8" name="正方形/長方形 27"/>
          <p:cNvSpPr/>
          <p:nvPr/>
        </p:nvSpPr>
        <p:spPr>
          <a:xfrm>
            <a:off x="4860608" y="357599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a:solidFill>
                  <a:schemeClr val="tx1"/>
                </a:solidFill>
                <a:latin typeface="メイリオ" panose="020B0604030504040204" pitchFamily="50" charset="-128"/>
                <a:ea typeface="メイリオ" panose="020B0604030504040204" pitchFamily="50" charset="-128"/>
              </a:rPr>
              <a:t>3</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9" name="正方形/長方形 28"/>
          <p:cNvSpPr/>
          <p:nvPr/>
        </p:nvSpPr>
        <p:spPr>
          <a:xfrm>
            <a:off x="1259632" y="386104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14</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30" name="正方形/長方形 29"/>
          <p:cNvSpPr/>
          <p:nvPr/>
        </p:nvSpPr>
        <p:spPr>
          <a:xfrm>
            <a:off x="1979544" y="386164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5</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31" name="正方形/長方形 30"/>
          <p:cNvSpPr/>
          <p:nvPr/>
        </p:nvSpPr>
        <p:spPr>
          <a:xfrm>
            <a:off x="2700040" y="386223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32" name="正方形/長方形 31"/>
          <p:cNvSpPr/>
          <p:nvPr/>
        </p:nvSpPr>
        <p:spPr>
          <a:xfrm>
            <a:off x="3419872" y="386104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33" name="正方形/長方形 32"/>
          <p:cNvSpPr/>
          <p:nvPr/>
        </p:nvSpPr>
        <p:spPr>
          <a:xfrm>
            <a:off x="4139952" y="386104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34" name="正方形/長方形 33"/>
          <p:cNvSpPr/>
          <p:nvPr/>
        </p:nvSpPr>
        <p:spPr>
          <a:xfrm>
            <a:off x="4860032" y="386104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35" name="正方形/長方形 34"/>
          <p:cNvSpPr/>
          <p:nvPr/>
        </p:nvSpPr>
        <p:spPr>
          <a:xfrm>
            <a:off x="1259632" y="414908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36" name="正方形/長方形 35"/>
          <p:cNvSpPr/>
          <p:nvPr/>
        </p:nvSpPr>
        <p:spPr>
          <a:xfrm>
            <a:off x="1979712" y="414908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37" name="正方形/長方形 36"/>
          <p:cNvSpPr/>
          <p:nvPr/>
        </p:nvSpPr>
        <p:spPr>
          <a:xfrm>
            <a:off x="2699792" y="4148485"/>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38" name="正方形/長方形 37"/>
          <p:cNvSpPr/>
          <p:nvPr/>
        </p:nvSpPr>
        <p:spPr>
          <a:xfrm>
            <a:off x="3419624" y="4147295"/>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39" name="正方形/長方形 38"/>
          <p:cNvSpPr/>
          <p:nvPr/>
        </p:nvSpPr>
        <p:spPr>
          <a:xfrm>
            <a:off x="4139704" y="4147295"/>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40" name="正方形/長方形 39"/>
          <p:cNvSpPr/>
          <p:nvPr/>
        </p:nvSpPr>
        <p:spPr>
          <a:xfrm>
            <a:off x="4859784" y="4147295"/>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41" name="正方形/長方形 40"/>
          <p:cNvSpPr/>
          <p:nvPr/>
        </p:nvSpPr>
        <p:spPr>
          <a:xfrm>
            <a:off x="1259632" y="4436517"/>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42" name="正方形/長方形 41"/>
          <p:cNvSpPr/>
          <p:nvPr/>
        </p:nvSpPr>
        <p:spPr>
          <a:xfrm>
            <a:off x="1979712" y="4436517"/>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43" name="正方形/長方形 42"/>
          <p:cNvSpPr/>
          <p:nvPr/>
        </p:nvSpPr>
        <p:spPr>
          <a:xfrm>
            <a:off x="2699792" y="443592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44" name="正方形/長方形 43"/>
          <p:cNvSpPr/>
          <p:nvPr/>
        </p:nvSpPr>
        <p:spPr>
          <a:xfrm>
            <a:off x="3419624" y="443473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45" name="正方形/長方形 44"/>
          <p:cNvSpPr/>
          <p:nvPr/>
        </p:nvSpPr>
        <p:spPr>
          <a:xfrm>
            <a:off x="4139704" y="443473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46" name="正方形/長方形 45"/>
          <p:cNvSpPr/>
          <p:nvPr/>
        </p:nvSpPr>
        <p:spPr>
          <a:xfrm>
            <a:off x="4859784" y="443473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47" name="正方形/長方形 46"/>
          <p:cNvSpPr/>
          <p:nvPr/>
        </p:nvSpPr>
        <p:spPr>
          <a:xfrm>
            <a:off x="1259632" y="4724549"/>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48" name="正方形/長方形 47"/>
          <p:cNvSpPr/>
          <p:nvPr/>
        </p:nvSpPr>
        <p:spPr>
          <a:xfrm>
            <a:off x="1979712" y="4724549"/>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49" name="正方形/長方形 48"/>
          <p:cNvSpPr/>
          <p:nvPr/>
        </p:nvSpPr>
        <p:spPr>
          <a:xfrm>
            <a:off x="2699792" y="472395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50" name="正方形/長方形 49"/>
          <p:cNvSpPr/>
          <p:nvPr/>
        </p:nvSpPr>
        <p:spPr>
          <a:xfrm>
            <a:off x="3419624" y="472276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51" name="正方形/長方形 50"/>
          <p:cNvSpPr/>
          <p:nvPr/>
        </p:nvSpPr>
        <p:spPr>
          <a:xfrm>
            <a:off x="4139704" y="472276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52" name="正方形/長方形 51"/>
          <p:cNvSpPr/>
          <p:nvPr/>
        </p:nvSpPr>
        <p:spPr>
          <a:xfrm>
            <a:off x="4859784" y="472276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53" name="正方形/長方形 52"/>
          <p:cNvSpPr/>
          <p:nvPr/>
        </p:nvSpPr>
        <p:spPr>
          <a:xfrm>
            <a:off x="1259632" y="5012581"/>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54" name="正方形/長方形 53"/>
          <p:cNvSpPr/>
          <p:nvPr/>
        </p:nvSpPr>
        <p:spPr>
          <a:xfrm>
            <a:off x="1979712" y="5012581"/>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55" name="正方形/長方形 54"/>
          <p:cNvSpPr/>
          <p:nvPr/>
        </p:nvSpPr>
        <p:spPr>
          <a:xfrm>
            <a:off x="2699792" y="501198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56" name="正方形/長方形 55"/>
          <p:cNvSpPr/>
          <p:nvPr/>
        </p:nvSpPr>
        <p:spPr>
          <a:xfrm>
            <a:off x="3419624" y="501079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57" name="正方形/長方形 56"/>
          <p:cNvSpPr/>
          <p:nvPr/>
        </p:nvSpPr>
        <p:spPr>
          <a:xfrm>
            <a:off x="4139704" y="501079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58" name="正方形/長方形 57"/>
          <p:cNvSpPr/>
          <p:nvPr/>
        </p:nvSpPr>
        <p:spPr>
          <a:xfrm>
            <a:off x="4859784" y="501079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59" name="1 つの角を丸めた四角形 58"/>
          <p:cNvSpPr/>
          <p:nvPr/>
        </p:nvSpPr>
        <p:spPr>
          <a:xfrm>
            <a:off x="323688" y="1340768"/>
            <a:ext cx="1440000" cy="288000"/>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ja-JP" altLang="en-US" sz="1050" dirty="0" smtClean="0">
                <a:solidFill>
                  <a:schemeClr val="tx1"/>
                </a:solidFill>
                <a:latin typeface="HGPｺﾞｼｯｸM" pitchFamily="50" charset="-128"/>
                <a:ea typeface="HGPｺﾞｼｯｸM" pitchFamily="50" charset="-128"/>
              </a:rPr>
              <a:t>マトリクスウィンドウ</a:t>
            </a:r>
            <a:endParaRPr lang="ja-JP" altLang="en-US" sz="1050" dirty="0">
              <a:solidFill>
                <a:schemeClr val="tx1"/>
              </a:solidFill>
              <a:latin typeface="HGPｺﾞｼｯｸM" pitchFamily="50" charset="-128"/>
              <a:ea typeface="HGPｺﾞｼｯｸM" pitchFamily="50" charset="-128"/>
            </a:endParaRPr>
          </a:p>
        </p:txBody>
      </p:sp>
      <p:sp>
        <p:nvSpPr>
          <p:cNvPr id="60" name="正方形/長方形 59"/>
          <p:cNvSpPr/>
          <p:nvPr/>
        </p:nvSpPr>
        <p:spPr>
          <a:xfrm>
            <a:off x="395536" y="1857473"/>
            <a:ext cx="5184248" cy="493754"/>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61" name="正方形/長方形 60"/>
          <p:cNvSpPr/>
          <p:nvPr/>
        </p:nvSpPr>
        <p:spPr>
          <a:xfrm>
            <a:off x="1051524" y="199121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ja-JP" altLang="en-US" sz="800" dirty="0" smtClean="0">
                <a:solidFill>
                  <a:schemeClr val="tx1"/>
                </a:solidFill>
                <a:latin typeface="Meiryo UI" pitchFamily="50" charset="-128"/>
                <a:ea typeface="Meiryo UI" pitchFamily="50" charset="-128"/>
                <a:cs typeface="Meiryo UI" pitchFamily="50" charset="-128"/>
              </a:rPr>
              <a:t>本社</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2" name="正方形/長方形 61"/>
          <p:cNvSpPr/>
          <p:nvPr/>
        </p:nvSpPr>
        <p:spPr>
          <a:xfrm>
            <a:off x="2275078" y="1991234"/>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63" name="正方形/長方形 62"/>
          <p:cNvSpPr/>
          <p:nvPr/>
        </p:nvSpPr>
        <p:spPr>
          <a:xfrm>
            <a:off x="3780072" y="199121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4" name="正方形/長方形 63"/>
          <p:cNvSpPr/>
          <p:nvPr/>
        </p:nvSpPr>
        <p:spPr>
          <a:xfrm>
            <a:off x="2692036" y="1991210"/>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納品実績</a:t>
            </a:r>
            <a:endParaRPr lang="ja-JP" altLang="en-US" sz="800" dirty="0">
              <a:solidFill>
                <a:schemeClr val="tx1"/>
              </a:solidFill>
              <a:latin typeface="HGPｺﾞｼｯｸM" pitchFamily="50" charset="-128"/>
              <a:ea typeface="HGPｺﾞｼｯｸM" pitchFamily="50" charset="-128"/>
            </a:endParaRPr>
          </a:p>
        </p:txBody>
      </p:sp>
      <p:sp>
        <p:nvSpPr>
          <p:cNvPr id="65" name="角丸四角形 64"/>
          <p:cNvSpPr/>
          <p:nvPr/>
        </p:nvSpPr>
        <p:spPr>
          <a:xfrm>
            <a:off x="411461" y="2579966"/>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ja-JP" altLang="en-US" sz="800" dirty="0">
                <a:solidFill>
                  <a:schemeClr val="tx1"/>
                </a:solidFill>
                <a:latin typeface="HGPｺﾞｼｯｸM" pitchFamily="50" charset="-128"/>
                <a:ea typeface="HGPｺﾞｼｯｸM" pitchFamily="50" charset="-128"/>
              </a:rPr>
              <a:t>検索</a:t>
            </a:r>
            <a:endParaRPr kumimoji="1" lang="ja-JP" altLang="en-US" sz="800" dirty="0">
              <a:solidFill>
                <a:schemeClr val="tx1"/>
              </a:solidFill>
              <a:latin typeface="HGPｺﾞｼｯｸM" pitchFamily="50" charset="-128"/>
              <a:ea typeface="HGPｺﾞｼｯｸM" pitchFamily="50" charset="-128"/>
            </a:endParaRPr>
          </a:p>
        </p:txBody>
      </p:sp>
      <p:sp>
        <p:nvSpPr>
          <p:cNvPr id="66" name="角丸四角形 65"/>
          <p:cNvSpPr/>
          <p:nvPr/>
        </p:nvSpPr>
        <p:spPr>
          <a:xfrm>
            <a:off x="1059533" y="2567306"/>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kumimoji="1" lang="ja-JP" altLang="en-US" sz="800" dirty="0" smtClean="0">
                <a:solidFill>
                  <a:schemeClr val="tx1"/>
                </a:solidFill>
                <a:latin typeface="HGPｺﾞｼｯｸM" pitchFamily="50" charset="-128"/>
                <a:ea typeface="HGPｺﾞｼｯｸM" pitchFamily="50" charset="-128"/>
              </a:rPr>
              <a:t>保存</a:t>
            </a:r>
            <a:endParaRPr kumimoji="1" lang="ja-JP" altLang="en-US" sz="800" dirty="0">
              <a:solidFill>
                <a:schemeClr val="tx1"/>
              </a:solidFill>
              <a:latin typeface="HGPｺﾞｼｯｸM" pitchFamily="50" charset="-128"/>
              <a:ea typeface="HGPｺﾞｼｯｸM" pitchFamily="50" charset="-128"/>
            </a:endParaRPr>
          </a:p>
        </p:txBody>
      </p:sp>
      <p:pic>
        <p:nvPicPr>
          <p:cNvPr id="67" name="図 6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8232" y="2004702"/>
            <a:ext cx="209550" cy="209550"/>
          </a:xfrm>
          <a:prstGeom prst="rect">
            <a:avLst/>
          </a:prstGeom>
        </p:spPr>
      </p:pic>
      <p:sp>
        <p:nvSpPr>
          <p:cNvPr id="68" name="正方形/長方形 67"/>
          <p:cNvSpPr/>
          <p:nvPr/>
        </p:nvSpPr>
        <p:spPr>
          <a:xfrm>
            <a:off x="755576" y="1772784"/>
            <a:ext cx="648072" cy="1968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r>
              <a:rPr lang="ja-JP" altLang="en-US" sz="800" dirty="0" smtClean="0">
                <a:solidFill>
                  <a:schemeClr val="tx1"/>
                </a:solidFill>
                <a:latin typeface="HGPｺﾞｼｯｸM" pitchFamily="50" charset="-128"/>
                <a:ea typeface="HGPｺﾞｼｯｸM" pitchFamily="50" charset="-128"/>
              </a:rPr>
              <a:t>検索条件</a:t>
            </a:r>
            <a:endParaRPr lang="ja-JP" altLang="en-US" sz="800" dirty="0">
              <a:solidFill>
                <a:schemeClr val="tx1"/>
              </a:solidFill>
              <a:latin typeface="HGPｺﾞｼｯｸM" pitchFamily="50" charset="-128"/>
              <a:ea typeface="HGPｺﾞｼｯｸM" pitchFamily="50" charset="-128"/>
            </a:endParaRPr>
          </a:p>
        </p:txBody>
      </p:sp>
      <p:sp>
        <p:nvSpPr>
          <p:cNvPr id="69" name="角丸四角形 68"/>
          <p:cNvSpPr/>
          <p:nvPr/>
        </p:nvSpPr>
        <p:spPr>
          <a:xfrm>
            <a:off x="1707605" y="2564904"/>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ja-JP" altLang="en-US" sz="800" dirty="0">
                <a:solidFill>
                  <a:schemeClr val="tx1"/>
                </a:solidFill>
                <a:latin typeface="HGPｺﾞｼｯｸM" pitchFamily="50" charset="-128"/>
                <a:ea typeface="HGPｺﾞｼｯｸM" pitchFamily="50" charset="-128"/>
              </a:rPr>
              <a:t>登録</a:t>
            </a:r>
            <a:endParaRPr kumimoji="1" lang="ja-JP" altLang="en-US" sz="800" dirty="0">
              <a:solidFill>
                <a:schemeClr val="tx1"/>
              </a:solidFill>
              <a:latin typeface="HGPｺﾞｼｯｸM" pitchFamily="50" charset="-128"/>
              <a:ea typeface="HGPｺﾞｼｯｸM" pitchFamily="50" charset="-128"/>
            </a:endParaRPr>
          </a:p>
        </p:txBody>
      </p:sp>
      <p:sp>
        <p:nvSpPr>
          <p:cNvPr id="70" name="角丸四角形 69"/>
          <p:cNvSpPr/>
          <p:nvPr/>
        </p:nvSpPr>
        <p:spPr>
          <a:xfrm>
            <a:off x="2339752" y="2564904"/>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kumimoji="1" lang="ja-JP" altLang="en-US" sz="600" dirty="0" smtClean="0">
                <a:solidFill>
                  <a:schemeClr val="tx1"/>
                </a:solidFill>
                <a:latin typeface="HGPｺﾞｼｯｸM" pitchFamily="50" charset="-128"/>
                <a:ea typeface="HGPｺﾞｼｯｸM" pitchFamily="50" charset="-128"/>
              </a:rPr>
              <a:t>プロセス</a:t>
            </a:r>
            <a:endParaRPr kumimoji="1" lang="ja-JP" altLang="en-US" sz="600" dirty="0">
              <a:solidFill>
                <a:schemeClr val="tx1"/>
              </a:solidFill>
              <a:latin typeface="HGPｺﾞｼｯｸM" pitchFamily="50" charset="-128"/>
              <a:ea typeface="HGPｺﾞｼｯｸM" pitchFamily="50" charset="-128"/>
            </a:endParaRPr>
          </a:p>
        </p:txBody>
      </p:sp>
      <p:sp>
        <p:nvSpPr>
          <p:cNvPr id="71" name="角丸四角形 70"/>
          <p:cNvSpPr/>
          <p:nvPr/>
        </p:nvSpPr>
        <p:spPr>
          <a:xfrm>
            <a:off x="251520" y="1772784"/>
            <a:ext cx="5472608" cy="651077"/>
          </a:xfrm>
          <a:prstGeom prst="roundRect">
            <a:avLst>
              <a:gd name="adj" fmla="val 8258"/>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角丸四角形 71"/>
          <p:cNvSpPr/>
          <p:nvPr/>
        </p:nvSpPr>
        <p:spPr>
          <a:xfrm>
            <a:off x="251520" y="2489892"/>
            <a:ext cx="5472608" cy="378052"/>
          </a:xfrm>
          <a:prstGeom prst="roundRect">
            <a:avLst>
              <a:gd name="adj" fmla="val 8258"/>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角丸四角形 72"/>
          <p:cNvSpPr/>
          <p:nvPr/>
        </p:nvSpPr>
        <p:spPr>
          <a:xfrm>
            <a:off x="251520" y="2906931"/>
            <a:ext cx="5472608" cy="2672029"/>
          </a:xfrm>
          <a:prstGeom prst="roundRect">
            <a:avLst>
              <a:gd name="adj" fmla="val 2592"/>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強調線吹き出し 1 (枠付き) 73"/>
          <p:cNvSpPr/>
          <p:nvPr/>
        </p:nvSpPr>
        <p:spPr>
          <a:xfrm>
            <a:off x="6156176" y="1268760"/>
            <a:ext cx="2880320" cy="1221132"/>
          </a:xfrm>
          <a:prstGeom prst="accentBorderCallout1">
            <a:avLst>
              <a:gd name="adj1" fmla="val 18750"/>
              <a:gd name="adj2" fmla="val -8333"/>
              <a:gd name="adj3" fmla="val 58276"/>
              <a:gd name="adj4" fmla="val -14786"/>
            </a:avLst>
          </a:prstGeom>
          <a:solidFill>
            <a:schemeClr val="bg1"/>
          </a:solidFill>
          <a:ln>
            <a:solidFill>
              <a:srgbClr val="FF0000"/>
            </a:solidFill>
            <a:headEnd type="none"/>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200" dirty="0" smtClean="0">
                <a:solidFill>
                  <a:schemeClr val="tx1"/>
                </a:solidFill>
              </a:rPr>
              <a:t>【</a:t>
            </a:r>
            <a:r>
              <a:rPr kumimoji="1" lang="ja-JP" altLang="en-US" sz="1200" dirty="0" smtClean="0">
                <a:solidFill>
                  <a:schemeClr val="tx1"/>
                </a:solidFill>
              </a:rPr>
              <a:t>検索フィールド領域</a:t>
            </a:r>
            <a:r>
              <a:rPr kumimoji="1" lang="en-US" altLang="ja-JP" sz="1200" dirty="0" smtClean="0">
                <a:solidFill>
                  <a:schemeClr val="tx1"/>
                </a:solidFill>
              </a:rPr>
              <a:t>】</a:t>
            </a:r>
          </a:p>
          <a:p>
            <a:pPr marL="171450" indent="-171450" algn="just">
              <a:buFont typeface="Arial" panose="020B0604020202020204" pitchFamily="34" charset="0"/>
              <a:buChar char="•"/>
            </a:pPr>
            <a:r>
              <a:rPr lang="ja-JP" altLang="en-US" sz="1200" dirty="0" smtClean="0">
                <a:solidFill>
                  <a:schemeClr val="tx1"/>
                </a:solidFill>
              </a:rPr>
              <a:t>検索フィールドの設定情報をもとに自動作成する。必須が</a:t>
            </a:r>
            <a:r>
              <a:rPr lang="en-US" altLang="ja-JP" sz="1200" dirty="0" smtClean="0">
                <a:solidFill>
                  <a:schemeClr val="tx1"/>
                </a:solidFill>
              </a:rPr>
              <a:t>ON</a:t>
            </a:r>
            <a:r>
              <a:rPr lang="ja-JP" altLang="en-US" sz="1200" dirty="0" smtClean="0">
                <a:solidFill>
                  <a:schemeClr val="tx1"/>
                </a:solidFill>
              </a:rPr>
              <a:t>のフィールドに入力が無い場合は、ラベルを赤くする。</a:t>
            </a:r>
            <a:endParaRPr lang="en-US" altLang="ja-JP" sz="1200" dirty="0" smtClean="0">
              <a:solidFill>
                <a:schemeClr val="tx1"/>
              </a:solidFill>
            </a:endParaRPr>
          </a:p>
          <a:p>
            <a:pPr marL="171450" indent="-171450" algn="just">
              <a:buFont typeface="Arial" panose="020B0604020202020204" pitchFamily="34" charset="0"/>
              <a:buChar char="•"/>
            </a:pPr>
            <a:r>
              <a:rPr kumimoji="1" lang="en-US" altLang="ja-JP" sz="1200" dirty="0" smtClean="0">
                <a:solidFill>
                  <a:schemeClr val="tx1"/>
                </a:solidFill>
              </a:rPr>
              <a:t>2</a:t>
            </a:r>
            <a:r>
              <a:rPr kumimoji="1" lang="ja-JP" altLang="en-US" sz="1200" dirty="0" smtClean="0">
                <a:solidFill>
                  <a:schemeClr val="tx1"/>
                </a:solidFill>
              </a:rPr>
              <a:t>検索フィールド毎に改行する</a:t>
            </a:r>
            <a:endParaRPr kumimoji="1" lang="ja-JP" altLang="en-US" sz="1200" dirty="0">
              <a:solidFill>
                <a:schemeClr val="tx1"/>
              </a:solidFill>
            </a:endParaRPr>
          </a:p>
        </p:txBody>
      </p:sp>
      <p:sp>
        <p:nvSpPr>
          <p:cNvPr id="75" name="強調線吹き出し 1 (枠付き) 74"/>
          <p:cNvSpPr/>
          <p:nvPr/>
        </p:nvSpPr>
        <p:spPr>
          <a:xfrm>
            <a:off x="6156176" y="2567908"/>
            <a:ext cx="2880320" cy="2949324"/>
          </a:xfrm>
          <a:prstGeom prst="accentBorderCallout1">
            <a:avLst>
              <a:gd name="adj1" fmla="val 18750"/>
              <a:gd name="adj2" fmla="val -8333"/>
              <a:gd name="adj3" fmla="val 5833"/>
              <a:gd name="adj4" fmla="val -14786"/>
            </a:avLst>
          </a:prstGeom>
          <a:solidFill>
            <a:schemeClr val="bg1"/>
          </a:solidFill>
          <a:ln>
            <a:solidFill>
              <a:srgbClr val="FF0000"/>
            </a:solidFill>
            <a:headEnd type="none"/>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200" dirty="0" smtClean="0">
                <a:solidFill>
                  <a:schemeClr val="tx1"/>
                </a:solidFill>
              </a:rPr>
              <a:t>【</a:t>
            </a:r>
            <a:r>
              <a:rPr lang="ja-JP" altLang="en-US" sz="1200" dirty="0" smtClean="0">
                <a:solidFill>
                  <a:schemeClr val="tx1"/>
                </a:solidFill>
              </a:rPr>
              <a:t>操作ボタン</a:t>
            </a:r>
            <a:r>
              <a:rPr kumimoji="1" lang="ja-JP" altLang="en-US" sz="1200" dirty="0" smtClean="0">
                <a:solidFill>
                  <a:schemeClr val="tx1"/>
                </a:solidFill>
              </a:rPr>
              <a:t>領域</a:t>
            </a:r>
            <a:r>
              <a:rPr kumimoji="1" lang="en-US" altLang="ja-JP" sz="1200" dirty="0" smtClean="0">
                <a:solidFill>
                  <a:schemeClr val="tx1"/>
                </a:solidFill>
              </a:rPr>
              <a:t>】</a:t>
            </a:r>
          </a:p>
          <a:p>
            <a:pPr marL="171450" indent="-171450" algn="just">
              <a:buFont typeface="Arial" panose="020B0604020202020204" pitchFamily="34" charset="0"/>
              <a:buChar char="•"/>
            </a:pPr>
            <a:r>
              <a:rPr kumimoji="1" lang="ja-JP" altLang="en-US" sz="1200" b="1" u="sng" dirty="0" smtClean="0">
                <a:solidFill>
                  <a:schemeClr val="tx1"/>
                </a:solidFill>
              </a:rPr>
              <a:t>検索</a:t>
            </a:r>
            <a:r>
              <a:rPr lang="ja-JP" altLang="en-US" sz="1200" dirty="0" smtClean="0">
                <a:solidFill>
                  <a:schemeClr val="tx1"/>
                </a:solidFill>
              </a:rPr>
              <a:t>・・・クリックすると、検索フィールドの条件に合致するレコードを検索し、編集領域へ表示する</a:t>
            </a:r>
            <a:r>
              <a:rPr lang="ja-JP" altLang="en-US" sz="1200" dirty="0">
                <a:solidFill>
                  <a:schemeClr val="tx1"/>
                </a:solidFill>
              </a:rPr>
              <a:t>。</a:t>
            </a:r>
            <a:endParaRPr lang="en-US" altLang="ja-JP" sz="1200" dirty="0" smtClean="0">
              <a:solidFill>
                <a:schemeClr val="tx1"/>
              </a:solidFill>
            </a:endParaRPr>
          </a:p>
          <a:p>
            <a:pPr marL="171450" indent="-171450" algn="just">
              <a:buFont typeface="Arial" panose="020B0604020202020204" pitchFamily="34" charset="0"/>
              <a:buChar char="•"/>
            </a:pPr>
            <a:r>
              <a:rPr lang="ja-JP" altLang="en-US" sz="1200" b="1" u="sng" dirty="0" smtClean="0">
                <a:solidFill>
                  <a:schemeClr val="tx1"/>
                </a:solidFill>
              </a:rPr>
              <a:t>保存</a:t>
            </a:r>
            <a:r>
              <a:rPr lang="ja-JP" altLang="en-US" sz="1200" dirty="0" smtClean="0">
                <a:solidFill>
                  <a:schemeClr val="tx1"/>
                </a:solidFill>
              </a:rPr>
              <a:t>・・・編集した内容を保存する。保存処理するのは編集されたデータののみ。</a:t>
            </a:r>
            <a:endParaRPr lang="en-US" altLang="ja-JP" sz="1200" dirty="0" smtClean="0">
              <a:solidFill>
                <a:schemeClr val="tx1"/>
              </a:solidFill>
            </a:endParaRPr>
          </a:p>
          <a:p>
            <a:pPr marL="171450" indent="-171450" algn="just">
              <a:buFont typeface="Arial" panose="020B0604020202020204" pitchFamily="34" charset="0"/>
              <a:buChar char="•"/>
            </a:pPr>
            <a:r>
              <a:rPr kumimoji="1" lang="ja-JP" altLang="en-US" sz="1200" b="1" u="sng" dirty="0" smtClean="0">
                <a:solidFill>
                  <a:schemeClr val="tx1"/>
                </a:solidFill>
              </a:rPr>
              <a:t>登録</a:t>
            </a:r>
            <a:r>
              <a:rPr kumimoji="1" lang="ja-JP" altLang="en-US" sz="1200" dirty="0" smtClean="0">
                <a:solidFill>
                  <a:schemeClr val="tx1"/>
                </a:solidFill>
              </a:rPr>
              <a:t>・・・クイック入力の</a:t>
            </a:r>
            <a:r>
              <a:rPr lang="ja-JP" altLang="en-US" sz="1200" dirty="0" smtClean="0">
                <a:solidFill>
                  <a:schemeClr val="tx1"/>
                </a:solidFill>
              </a:rPr>
              <a:t>ポップアップウィンドウが表示され新規にデータを登録する事ができる。その検索フィールドの値は初期値として設定され変更する事はできない。登録後は編集領域をリフレッシュする。</a:t>
            </a:r>
            <a:endParaRPr lang="en-US" altLang="ja-JP" sz="1200" dirty="0" smtClean="0">
              <a:solidFill>
                <a:schemeClr val="tx1"/>
              </a:solidFill>
            </a:endParaRPr>
          </a:p>
          <a:p>
            <a:pPr marL="171450" indent="-171450" algn="just">
              <a:buFont typeface="Arial" panose="020B0604020202020204" pitchFamily="34" charset="0"/>
              <a:buChar char="•"/>
            </a:pPr>
            <a:r>
              <a:rPr kumimoji="1" lang="ja-JP" altLang="en-US" sz="1200" b="1" u="sng" dirty="0" smtClean="0">
                <a:solidFill>
                  <a:schemeClr val="tx1"/>
                </a:solidFill>
              </a:rPr>
              <a:t>プロセス</a:t>
            </a:r>
            <a:r>
              <a:rPr lang="ja-JP" altLang="en-US" sz="1200" dirty="0" smtClean="0">
                <a:solidFill>
                  <a:schemeClr val="tx1"/>
                </a:solidFill>
              </a:rPr>
              <a:t>・・・マトリクスウィンドウの作成もととなったタブに割当たっているプロセスを実行する事ができる（</a:t>
            </a:r>
            <a:r>
              <a:rPr lang="en-US" altLang="ja-JP" sz="1200" b="1" dirty="0" smtClean="0">
                <a:solidFill>
                  <a:srgbClr val="FF3300"/>
                </a:solidFill>
              </a:rPr>
              <a:t>※</a:t>
            </a:r>
            <a:r>
              <a:rPr lang="ja-JP" altLang="en-US" sz="1200" b="1" dirty="0" smtClean="0">
                <a:solidFill>
                  <a:srgbClr val="FF3300"/>
                </a:solidFill>
              </a:rPr>
              <a:t>未実装</a:t>
            </a:r>
            <a:r>
              <a:rPr lang="ja-JP" altLang="en-US" sz="1200" dirty="0" smtClean="0">
                <a:solidFill>
                  <a:schemeClr val="tx1"/>
                </a:solidFill>
              </a:rPr>
              <a:t>）。</a:t>
            </a:r>
            <a:endParaRPr kumimoji="1" lang="en-US" altLang="ja-JP" sz="1200" dirty="0" smtClean="0">
              <a:solidFill>
                <a:schemeClr val="tx1"/>
              </a:solidFill>
            </a:endParaRPr>
          </a:p>
        </p:txBody>
      </p:sp>
      <p:sp>
        <p:nvSpPr>
          <p:cNvPr id="76" name="強調線吹き出し 1 (枠付き) 75"/>
          <p:cNvSpPr/>
          <p:nvPr/>
        </p:nvSpPr>
        <p:spPr>
          <a:xfrm>
            <a:off x="715974" y="5727256"/>
            <a:ext cx="8287460" cy="807011"/>
          </a:xfrm>
          <a:prstGeom prst="accentBorderCallout1">
            <a:avLst>
              <a:gd name="adj1" fmla="val 21001"/>
              <a:gd name="adj2" fmla="val -1830"/>
              <a:gd name="adj3" fmla="val -16678"/>
              <a:gd name="adj4" fmla="val -4191"/>
            </a:avLst>
          </a:prstGeom>
          <a:solidFill>
            <a:schemeClr val="bg1"/>
          </a:solidFill>
          <a:ln>
            <a:solidFill>
              <a:srgbClr val="FF0000"/>
            </a:solidFill>
            <a:headEnd type="none"/>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200" dirty="0" smtClean="0">
                <a:solidFill>
                  <a:schemeClr val="tx1"/>
                </a:solidFill>
              </a:rPr>
              <a:t>【</a:t>
            </a:r>
            <a:r>
              <a:rPr lang="ja-JP" altLang="en-US" sz="1200" dirty="0">
                <a:solidFill>
                  <a:schemeClr val="tx1"/>
                </a:solidFill>
              </a:rPr>
              <a:t>編集</a:t>
            </a:r>
            <a:r>
              <a:rPr kumimoji="1" lang="ja-JP" altLang="en-US" sz="1200" dirty="0" smtClean="0">
                <a:solidFill>
                  <a:schemeClr val="tx1"/>
                </a:solidFill>
              </a:rPr>
              <a:t>領域</a:t>
            </a:r>
            <a:r>
              <a:rPr kumimoji="1" lang="en-US" altLang="ja-JP" sz="1200" dirty="0" smtClean="0">
                <a:solidFill>
                  <a:schemeClr val="tx1"/>
                </a:solidFill>
              </a:rPr>
              <a:t>】</a:t>
            </a:r>
          </a:p>
          <a:p>
            <a:pPr marL="171450" indent="-171450" algn="just">
              <a:buFont typeface="Arial" panose="020B0604020202020204" pitchFamily="34" charset="0"/>
              <a:buChar char="•"/>
            </a:pPr>
            <a:r>
              <a:rPr kumimoji="1" lang="ja-JP" altLang="en-US" sz="1200" dirty="0" smtClean="0">
                <a:solidFill>
                  <a:schemeClr val="tx1"/>
                </a:solidFill>
              </a:rPr>
              <a:t>マトリクスウィンドウの設定画面の情報をもとに、編集領域を作成する。</a:t>
            </a:r>
            <a:endParaRPr kumimoji="1" lang="en-US" altLang="ja-JP" sz="1200" dirty="0" smtClean="0">
              <a:solidFill>
                <a:schemeClr val="tx1"/>
              </a:solidFill>
            </a:endParaRPr>
          </a:p>
          <a:p>
            <a:pPr marL="171450" indent="-171450" algn="just">
              <a:buFont typeface="Arial" panose="020B0604020202020204" pitchFamily="34" charset="0"/>
              <a:buChar char="•"/>
            </a:pPr>
            <a:r>
              <a:rPr kumimoji="1" lang="ja-JP" altLang="en-US" sz="1200" dirty="0" smtClean="0">
                <a:solidFill>
                  <a:schemeClr val="tx1"/>
                </a:solidFill>
              </a:rPr>
              <a:t>編集フィールドはいくつでも定義する事ができる。表示するフィールドの種類も特に制限はなく、プロセスを実行するためのボタンも配置できる。</a:t>
            </a:r>
            <a:endParaRPr kumimoji="1" lang="en-US" altLang="ja-JP" sz="1200" dirty="0" smtClean="0">
              <a:solidFill>
                <a:schemeClr val="tx1"/>
              </a:solidFill>
            </a:endParaRPr>
          </a:p>
        </p:txBody>
      </p:sp>
    </p:spTree>
    <p:extLst>
      <p:ext uri="{BB962C8B-B14F-4D97-AF65-F5344CB8AC3E}">
        <p14:creationId xmlns:p14="http://schemas.microsoft.com/office/powerpoint/2010/main" val="1995179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9762" y="2127126"/>
            <a:ext cx="5324475" cy="1085850"/>
          </a:xfrm>
          <a:prstGeom prst="rect">
            <a:avLst/>
          </a:prstGeom>
        </p:spPr>
      </p:pic>
      <p:sp>
        <p:nvSpPr>
          <p:cNvPr id="6" name="Rectangle 17" descr="横線 (反転)"/>
          <p:cNvSpPr>
            <a:spLocks noChangeArrowheads="1"/>
          </p:cNvSpPr>
          <p:nvPr/>
        </p:nvSpPr>
        <p:spPr bwMode="auto">
          <a:xfrm>
            <a:off x="-36512" y="0"/>
            <a:ext cx="9180512" cy="432000"/>
          </a:xfrm>
          <a:prstGeom prst="rect">
            <a:avLst/>
          </a:prstGeom>
          <a:pattFill prst="ltHorz">
            <a:fgClr>
              <a:schemeClr val="bg1">
                <a:lumMod val="85000"/>
              </a:schemeClr>
            </a:fgClr>
            <a:bgClr>
              <a:srgbClr val="91BEE6"/>
            </a:bgClr>
          </a:pattFill>
          <a:ln w="15875" algn="ctr">
            <a:noFill/>
            <a:miter lim="800000"/>
            <a:headEnd/>
            <a:tailEnd/>
          </a:ln>
          <a:effectLst/>
        </p:spPr>
        <p:txBody>
          <a:bodyPr wrap="none" anchor="ctr"/>
          <a:lstStyle/>
          <a:p>
            <a:pPr>
              <a:defRPr/>
            </a:pPr>
            <a:endParaRPr lang="ja-JP" altLang="en-US">
              <a:ea typeface="ＭＳ Ｐゴシック" pitchFamily="50" charset="-128"/>
            </a:endParaRPr>
          </a:p>
        </p:txBody>
      </p:sp>
      <p:pic>
        <p:nvPicPr>
          <p:cNvPr id="7" name="Picture 2" descr="Compier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497" y="5927580"/>
            <a:ext cx="2376264" cy="66977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iDempiere logo アイデンピエレ　ロゴ"/>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0570" y="4425486"/>
            <a:ext cx="2665078" cy="213206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ADempiere log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9630" y="5301208"/>
            <a:ext cx="2634258" cy="53490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http://u.jimdo.com/www56/o/sfe3be30db12270da/img/ib8ba5530b96dd1d3/1371291492/std/image.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88713" y="5832075"/>
            <a:ext cx="2955287" cy="720048"/>
          </a:xfrm>
          <a:prstGeom prst="rect">
            <a:avLst/>
          </a:prstGeom>
          <a:noFill/>
          <a:extLst>
            <a:ext uri="{909E8E84-426E-40DD-AFC4-6F175D3DCCD1}">
              <a14:hiddenFill xmlns:a14="http://schemas.microsoft.com/office/drawing/2010/main">
                <a:solidFill>
                  <a:srgbClr val="FFFFFF"/>
                </a:solidFill>
              </a14:hiddenFill>
            </a:ext>
          </a:extLst>
        </p:spPr>
      </p:pic>
      <p:pic>
        <p:nvPicPr>
          <p:cNvPr id="11" name="図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74121" y="5053888"/>
            <a:ext cx="2554263" cy="535352"/>
          </a:xfrm>
          <a:prstGeom prst="rect">
            <a:avLst/>
          </a:prstGeom>
        </p:spPr>
      </p:pic>
      <p:sp>
        <p:nvSpPr>
          <p:cNvPr id="12" name="正方形/長方形 11"/>
          <p:cNvSpPr/>
          <p:nvPr/>
        </p:nvSpPr>
        <p:spPr>
          <a:xfrm>
            <a:off x="1115616" y="3356992"/>
            <a:ext cx="6912768"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hlinkClick r:id="rId8"/>
              </a:rPr>
              <a:t>http://www.oss-erp.co.jp/</a:t>
            </a:r>
            <a:endParaRPr kumimoji="1" lang="ja-JP" altLang="en-US" sz="2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 name="AutoShape 88"/>
          <p:cNvSpPr>
            <a:spLocks noChangeArrowheads="1"/>
          </p:cNvSpPr>
          <p:nvPr/>
        </p:nvSpPr>
        <p:spPr bwMode="auto">
          <a:xfrm>
            <a:off x="972400" y="642294"/>
            <a:ext cx="7200000" cy="1471102"/>
          </a:xfrm>
          <a:prstGeom prst="roundRect">
            <a:avLst>
              <a:gd name="adj" fmla="val 16667"/>
            </a:avLst>
          </a:prstGeom>
          <a:noFill/>
          <a:ln w="25400">
            <a:noFill/>
            <a:round/>
            <a:headEnd/>
            <a:tailEnd/>
          </a:ln>
          <a:effectLst/>
        </p:spPr>
        <p:txBody>
          <a:bodyPr wrap="none" anchor="ctr"/>
          <a:lstStyle/>
          <a:p>
            <a:pPr algn="ctr">
              <a:lnSpc>
                <a:spcPct val="120000"/>
              </a:lnSpc>
              <a:defRPr/>
            </a:pP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オープンソースの</a:t>
            </a: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ERP</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を活用し、</a:t>
            </a:r>
            <a:endPar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lnSpc>
                <a:spcPct val="120000"/>
              </a:lnSpc>
              <a:defRPr/>
            </a:pP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企業が抱えている課題を</a:t>
            </a:r>
            <a:endPar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lnSpc>
                <a:spcPct val="120000"/>
              </a:lnSpc>
              <a:defRPr/>
            </a:pPr>
            <a:r>
              <a:rPr lang="ja-JP" altLang="en-US"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素早く低コスト</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で解決します</a:t>
            </a: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1981167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正方形/長方形 57"/>
          <p:cNvSpPr/>
          <p:nvPr/>
        </p:nvSpPr>
        <p:spPr>
          <a:xfrm>
            <a:off x="3563888" y="2276872"/>
            <a:ext cx="5327632" cy="37179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eaVert" wrap="square" lIns="91440" tIns="45720" rIns="91440" bIns="45720" numCol="1" spcCol="0" rtlCol="0" fromWordArt="0" anchor="ctr" anchorCtr="0" forceAA="0" compatLnSpc="1">
            <a:prstTxWarp prst="textNoShape">
              <a:avLst/>
            </a:prstTxWarp>
            <a:noAutofit/>
          </a:bodyPr>
          <a:lstStyle/>
          <a:p>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 name="タイトル 1"/>
          <p:cNvSpPr>
            <a:spLocks noGrp="1"/>
          </p:cNvSpPr>
          <p:nvPr>
            <p:ph type="title"/>
          </p:nvPr>
        </p:nvSpPr>
        <p:spPr/>
        <p:txBody>
          <a:bodyPr/>
          <a:lstStyle/>
          <a:p>
            <a:r>
              <a:rPr kumimoji="1" lang="en-US" altLang="ja-JP" dirty="0" smtClean="0"/>
              <a:t>About Matrix Window</a:t>
            </a:r>
            <a:endParaRPr kumimoji="1" lang="ja-JP" altLang="en-US" dirty="0"/>
          </a:p>
        </p:txBody>
      </p:sp>
      <p:sp>
        <p:nvSpPr>
          <p:cNvPr id="59" name="正方形/長方形 58"/>
          <p:cNvSpPr/>
          <p:nvPr/>
        </p:nvSpPr>
        <p:spPr>
          <a:xfrm>
            <a:off x="3636144" y="3717032"/>
            <a:ext cx="864344"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Date</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60" name="正方形/長方形 59"/>
          <p:cNvSpPr/>
          <p:nvPr/>
        </p:nvSpPr>
        <p:spPr>
          <a:xfrm>
            <a:off x="3635896" y="4005064"/>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20XX/4/1</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61" name="正方形/長方形 60"/>
          <p:cNvSpPr/>
          <p:nvPr/>
        </p:nvSpPr>
        <p:spPr>
          <a:xfrm>
            <a:off x="3635896" y="4293096"/>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20XX/4/2</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62" name="正方形/長方形 61"/>
          <p:cNvSpPr/>
          <p:nvPr/>
        </p:nvSpPr>
        <p:spPr>
          <a:xfrm>
            <a:off x="3636144" y="4580533"/>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20XX/4/3</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63" name="正方形/長方形 62"/>
          <p:cNvSpPr/>
          <p:nvPr/>
        </p:nvSpPr>
        <p:spPr>
          <a:xfrm>
            <a:off x="3636144" y="4869160"/>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20XX/4/4</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64" name="正方形/長方形 63"/>
          <p:cNvSpPr/>
          <p:nvPr/>
        </p:nvSpPr>
        <p:spPr>
          <a:xfrm>
            <a:off x="3636144" y="5156597"/>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20XX/4/5</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65" name="正方形/長方形 64"/>
          <p:cNvSpPr/>
          <p:nvPr/>
        </p:nvSpPr>
        <p:spPr>
          <a:xfrm>
            <a:off x="3636393" y="5445224"/>
            <a:ext cx="863847" cy="286216"/>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ja-JP" sz="1200" dirty="0">
                <a:solidFill>
                  <a:schemeClr val="tx1"/>
                </a:solidFill>
                <a:latin typeface="メイリオ" panose="020B0604030504040204" pitchFamily="50" charset="-128"/>
                <a:ea typeface="メイリオ" panose="020B0604030504040204" pitchFamily="50" charset="-128"/>
              </a:rPr>
              <a:t>…</a:t>
            </a:r>
            <a:endParaRPr kumimoji="1" lang="ja-JP" altLang="en-US" sz="1200" dirty="0">
              <a:solidFill>
                <a:schemeClr val="tx1"/>
              </a:solidFill>
              <a:latin typeface="メイリオ" panose="020B0604030504040204" pitchFamily="50" charset="-128"/>
              <a:ea typeface="メイリオ" panose="020B0604030504040204" pitchFamily="50" charset="-128"/>
            </a:endParaRPr>
          </a:p>
        </p:txBody>
      </p:sp>
      <p:sp>
        <p:nvSpPr>
          <p:cNvPr id="68" name="正方形/長方形 67"/>
          <p:cNvSpPr/>
          <p:nvPr/>
        </p:nvSpPr>
        <p:spPr>
          <a:xfrm>
            <a:off x="4500240" y="3427810"/>
            <a:ext cx="1440160" cy="28803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P1</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4" name="正方形/長方形 83"/>
          <p:cNvSpPr/>
          <p:nvPr/>
        </p:nvSpPr>
        <p:spPr>
          <a:xfrm>
            <a:off x="4500488" y="400625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10</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5" name="正方形/長方形 84"/>
          <p:cNvSpPr/>
          <p:nvPr/>
        </p:nvSpPr>
        <p:spPr>
          <a:xfrm>
            <a:off x="4500488" y="3717625"/>
            <a:ext cx="720000"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Delivery </a:t>
            </a:r>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86" name="正方形/長方形 85"/>
          <p:cNvSpPr/>
          <p:nvPr/>
        </p:nvSpPr>
        <p:spPr>
          <a:xfrm>
            <a:off x="5220400" y="3717032"/>
            <a:ext cx="720000" cy="2904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Return</a:t>
            </a:r>
          </a:p>
          <a:p>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87" name="正方形/長方形 86"/>
          <p:cNvSpPr/>
          <p:nvPr/>
        </p:nvSpPr>
        <p:spPr>
          <a:xfrm>
            <a:off x="5220400" y="400684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2</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8" name="正方形/長方形 87"/>
          <p:cNvSpPr/>
          <p:nvPr/>
        </p:nvSpPr>
        <p:spPr>
          <a:xfrm>
            <a:off x="5940648" y="3429000"/>
            <a:ext cx="1440160" cy="28803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P2</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9" name="正方形/長方形 88"/>
          <p:cNvSpPr/>
          <p:nvPr/>
        </p:nvSpPr>
        <p:spPr>
          <a:xfrm>
            <a:off x="5940896" y="400744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20</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0" name="正方形/長方形 89"/>
          <p:cNvSpPr/>
          <p:nvPr/>
        </p:nvSpPr>
        <p:spPr>
          <a:xfrm>
            <a:off x="5940896" y="3718815"/>
            <a:ext cx="720000"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Delivery </a:t>
            </a:r>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91" name="正方形/長方形 90"/>
          <p:cNvSpPr/>
          <p:nvPr/>
        </p:nvSpPr>
        <p:spPr>
          <a:xfrm>
            <a:off x="6660808" y="3718222"/>
            <a:ext cx="720000" cy="2904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Return</a:t>
            </a:r>
          </a:p>
          <a:p>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92" name="正方形/長方形 91"/>
          <p:cNvSpPr/>
          <p:nvPr/>
        </p:nvSpPr>
        <p:spPr>
          <a:xfrm>
            <a:off x="6660808" y="400803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4</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3" name="正方形/長方形 92"/>
          <p:cNvSpPr/>
          <p:nvPr/>
        </p:nvSpPr>
        <p:spPr>
          <a:xfrm>
            <a:off x="7380808" y="3429000"/>
            <a:ext cx="1440160" cy="28803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P3</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4" name="正方形/長方形 93"/>
          <p:cNvSpPr/>
          <p:nvPr/>
        </p:nvSpPr>
        <p:spPr>
          <a:xfrm>
            <a:off x="7381056" y="400744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12</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5" name="正方形/長方形 94"/>
          <p:cNvSpPr/>
          <p:nvPr/>
        </p:nvSpPr>
        <p:spPr>
          <a:xfrm>
            <a:off x="7381056" y="3718815"/>
            <a:ext cx="720000"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Delivery </a:t>
            </a:r>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96" name="正方形/長方形 95"/>
          <p:cNvSpPr/>
          <p:nvPr/>
        </p:nvSpPr>
        <p:spPr>
          <a:xfrm>
            <a:off x="8100968" y="3718222"/>
            <a:ext cx="720000" cy="2904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Return</a:t>
            </a:r>
          </a:p>
          <a:p>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97" name="正方形/長方形 96"/>
          <p:cNvSpPr/>
          <p:nvPr/>
        </p:nvSpPr>
        <p:spPr>
          <a:xfrm>
            <a:off x="8100968" y="400803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a:solidFill>
                  <a:schemeClr val="tx1"/>
                </a:solidFill>
                <a:latin typeface="メイリオ" panose="020B0604030504040204" pitchFamily="50" charset="-128"/>
                <a:ea typeface="メイリオ" panose="020B0604030504040204" pitchFamily="50" charset="-128"/>
              </a:rPr>
              <a:t>3</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8" name="正方形/長方形 97"/>
          <p:cNvSpPr/>
          <p:nvPr/>
        </p:nvSpPr>
        <p:spPr>
          <a:xfrm>
            <a:off x="4499992" y="429309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14</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9" name="正方形/長方形 98"/>
          <p:cNvSpPr/>
          <p:nvPr/>
        </p:nvSpPr>
        <p:spPr>
          <a:xfrm>
            <a:off x="5219904" y="429369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5</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0" name="正方形/長方形 99"/>
          <p:cNvSpPr/>
          <p:nvPr/>
        </p:nvSpPr>
        <p:spPr>
          <a:xfrm>
            <a:off x="5940400" y="429428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4" name="正方形/長方形 103"/>
          <p:cNvSpPr/>
          <p:nvPr/>
        </p:nvSpPr>
        <p:spPr>
          <a:xfrm>
            <a:off x="6660232" y="429309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5" name="正方形/長方形 104"/>
          <p:cNvSpPr/>
          <p:nvPr/>
        </p:nvSpPr>
        <p:spPr>
          <a:xfrm>
            <a:off x="7380312" y="429309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6" name="正方形/長方形 105"/>
          <p:cNvSpPr/>
          <p:nvPr/>
        </p:nvSpPr>
        <p:spPr>
          <a:xfrm>
            <a:off x="8100392" y="429309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7" name="正方形/長方形 106"/>
          <p:cNvSpPr/>
          <p:nvPr/>
        </p:nvSpPr>
        <p:spPr>
          <a:xfrm>
            <a:off x="4499992" y="458112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8" name="正方形/長方形 107"/>
          <p:cNvSpPr/>
          <p:nvPr/>
        </p:nvSpPr>
        <p:spPr>
          <a:xfrm>
            <a:off x="5220072" y="458112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9" name="正方形/長方形 108"/>
          <p:cNvSpPr/>
          <p:nvPr/>
        </p:nvSpPr>
        <p:spPr>
          <a:xfrm>
            <a:off x="5940152" y="4580533"/>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0" name="正方形/長方形 109"/>
          <p:cNvSpPr/>
          <p:nvPr/>
        </p:nvSpPr>
        <p:spPr>
          <a:xfrm>
            <a:off x="6659984" y="4579343"/>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1" name="正方形/長方形 110"/>
          <p:cNvSpPr/>
          <p:nvPr/>
        </p:nvSpPr>
        <p:spPr>
          <a:xfrm>
            <a:off x="7380064" y="4579343"/>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2" name="正方形/長方形 111"/>
          <p:cNvSpPr/>
          <p:nvPr/>
        </p:nvSpPr>
        <p:spPr>
          <a:xfrm>
            <a:off x="8100144" y="4579343"/>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3" name="正方形/長方形 112"/>
          <p:cNvSpPr/>
          <p:nvPr/>
        </p:nvSpPr>
        <p:spPr>
          <a:xfrm>
            <a:off x="4499992" y="4868565"/>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4" name="正方形/長方形 113"/>
          <p:cNvSpPr/>
          <p:nvPr/>
        </p:nvSpPr>
        <p:spPr>
          <a:xfrm>
            <a:off x="5220072" y="4868565"/>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5" name="正方形/長方形 114"/>
          <p:cNvSpPr/>
          <p:nvPr/>
        </p:nvSpPr>
        <p:spPr>
          <a:xfrm>
            <a:off x="5940152" y="486797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6" name="正方形/長方形 115"/>
          <p:cNvSpPr/>
          <p:nvPr/>
        </p:nvSpPr>
        <p:spPr>
          <a:xfrm>
            <a:off x="6659984" y="486678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7" name="正方形/長方形 116"/>
          <p:cNvSpPr/>
          <p:nvPr/>
        </p:nvSpPr>
        <p:spPr>
          <a:xfrm>
            <a:off x="7380064" y="486678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8" name="正方形/長方形 117"/>
          <p:cNvSpPr/>
          <p:nvPr/>
        </p:nvSpPr>
        <p:spPr>
          <a:xfrm>
            <a:off x="8100144" y="486678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9" name="正方形/長方形 118"/>
          <p:cNvSpPr/>
          <p:nvPr/>
        </p:nvSpPr>
        <p:spPr>
          <a:xfrm>
            <a:off x="4499992" y="5156597"/>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0" name="正方形/長方形 119"/>
          <p:cNvSpPr/>
          <p:nvPr/>
        </p:nvSpPr>
        <p:spPr>
          <a:xfrm>
            <a:off x="5220072" y="5156597"/>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1" name="正方形/長方形 120"/>
          <p:cNvSpPr/>
          <p:nvPr/>
        </p:nvSpPr>
        <p:spPr>
          <a:xfrm>
            <a:off x="5940152" y="515600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2" name="正方形/長方形 121"/>
          <p:cNvSpPr/>
          <p:nvPr/>
        </p:nvSpPr>
        <p:spPr>
          <a:xfrm>
            <a:off x="6659984" y="515481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3" name="正方形/長方形 122"/>
          <p:cNvSpPr/>
          <p:nvPr/>
        </p:nvSpPr>
        <p:spPr>
          <a:xfrm>
            <a:off x="7380064" y="515481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4" name="正方形/長方形 123"/>
          <p:cNvSpPr/>
          <p:nvPr/>
        </p:nvSpPr>
        <p:spPr>
          <a:xfrm>
            <a:off x="8100144" y="515481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5" name="正方形/長方形 124"/>
          <p:cNvSpPr/>
          <p:nvPr/>
        </p:nvSpPr>
        <p:spPr>
          <a:xfrm>
            <a:off x="4499992" y="5444629"/>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6" name="正方形/長方形 125"/>
          <p:cNvSpPr/>
          <p:nvPr/>
        </p:nvSpPr>
        <p:spPr>
          <a:xfrm>
            <a:off x="5220072" y="5444629"/>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7" name="正方形/長方形 126"/>
          <p:cNvSpPr/>
          <p:nvPr/>
        </p:nvSpPr>
        <p:spPr>
          <a:xfrm>
            <a:off x="5940152" y="544403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8" name="正方形/長方形 127"/>
          <p:cNvSpPr/>
          <p:nvPr/>
        </p:nvSpPr>
        <p:spPr>
          <a:xfrm>
            <a:off x="6659984" y="544284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9" name="正方形/長方形 128"/>
          <p:cNvSpPr/>
          <p:nvPr/>
        </p:nvSpPr>
        <p:spPr>
          <a:xfrm>
            <a:off x="7380064" y="544284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30" name="正方形/長方形 129"/>
          <p:cNvSpPr/>
          <p:nvPr/>
        </p:nvSpPr>
        <p:spPr>
          <a:xfrm>
            <a:off x="8100144" y="544284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31" name="1 つの角を丸めた四角形 130"/>
          <p:cNvSpPr/>
          <p:nvPr/>
        </p:nvSpPr>
        <p:spPr>
          <a:xfrm>
            <a:off x="3564048" y="1988872"/>
            <a:ext cx="1440000" cy="288000"/>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en-US" altLang="ja-JP" sz="1050" dirty="0" smtClean="0">
                <a:solidFill>
                  <a:schemeClr val="tx1"/>
                </a:solidFill>
                <a:latin typeface="HGPｺﾞｼｯｸM" pitchFamily="50" charset="-128"/>
                <a:ea typeface="HGPｺﾞｼｯｸM" pitchFamily="50" charset="-128"/>
              </a:rPr>
              <a:t>Matrix Window</a:t>
            </a:r>
            <a:endParaRPr lang="ja-JP" altLang="en-US" sz="1050" dirty="0">
              <a:solidFill>
                <a:schemeClr val="tx1"/>
              </a:solidFill>
              <a:latin typeface="HGPｺﾞｼｯｸM" pitchFamily="50" charset="-128"/>
              <a:ea typeface="HGPｺﾞｼｯｸM" pitchFamily="50" charset="-128"/>
            </a:endParaRPr>
          </a:p>
        </p:txBody>
      </p:sp>
      <p:sp>
        <p:nvSpPr>
          <p:cNvPr id="136" name="正方形/長方形 135"/>
          <p:cNvSpPr/>
          <p:nvPr/>
        </p:nvSpPr>
        <p:spPr>
          <a:xfrm>
            <a:off x="3635896" y="2505577"/>
            <a:ext cx="5184248" cy="493754"/>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37" name="正方形/長方形 136"/>
          <p:cNvSpPr/>
          <p:nvPr/>
        </p:nvSpPr>
        <p:spPr>
          <a:xfrm>
            <a:off x="4291884" y="2639314"/>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HQ</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138" name="正方形/長方形 137"/>
          <p:cNvSpPr/>
          <p:nvPr/>
        </p:nvSpPr>
        <p:spPr>
          <a:xfrm>
            <a:off x="3635449" y="2638412"/>
            <a:ext cx="692759" cy="19592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Org</a:t>
            </a:r>
            <a:endParaRPr lang="ja-JP" altLang="en-US" sz="800" dirty="0">
              <a:solidFill>
                <a:schemeClr val="tx1"/>
              </a:solidFill>
              <a:latin typeface="HGPｺﾞｼｯｸM" pitchFamily="50" charset="-128"/>
              <a:ea typeface="HGPｺﾞｼｯｸM" pitchFamily="50" charset="-128"/>
            </a:endParaRPr>
          </a:p>
        </p:txBody>
      </p:sp>
      <p:sp>
        <p:nvSpPr>
          <p:cNvPr id="139" name="正方形/長方形 138"/>
          <p:cNvSpPr/>
          <p:nvPr/>
        </p:nvSpPr>
        <p:spPr>
          <a:xfrm>
            <a:off x="5515438" y="2639338"/>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140" name="正方形/長方形 139"/>
          <p:cNvSpPr/>
          <p:nvPr/>
        </p:nvSpPr>
        <p:spPr>
          <a:xfrm>
            <a:off x="7020432" y="2639314"/>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endParaRPr lang="ja-JP" altLang="en-US" sz="800" dirty="0">
              <a:solidFill>
                <a:schemeClr val="tx1"/>
              </a:solidFill>
              <a:latin typeface="Meiryo UI" pitchFamily="50" charset="-128"/>
              <a:ea typeface="Meiryo UI" pitchFamily="50" charset="-128"/>
              <a:cs typeface="Meiryo UI" pitchFamily="50" charset="-128"/>
            </a:endParaRPr>
          </a:p>
        </p:txBody>
      </p:sp>
      <p:sp>
        <p:nvSpPr>
          <p:cNvPr id="141" name="正方形/長方形 140"/>
          <p:cNvSpPr/>
          <p:nvPr/>
        </p:nvSpPr>
        <p:spPr>
          <a:xfrm>
            <a:off x="5932396" y="2639314"/>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Business Partner</a:t>
            </a:r>
            <a:endParaRPr lang="ja-JP" altLang="en-US" sz="800" dirty="0">
              <a:solidFill>
                <a:schemeClr val="tx1"/>
              </a:solidFill>
              <a:latin typeface="HGPｺﾞｼｯｸM" pitchFamily="50" charset="-128"/>
              <a:ea typeface="HGPｺﾞｼｯｸM" pitchFamily="50" charset="-128"/>
            </a:endParaRPr>
          </a:p>
        </p:txBody>
      </p:sp>
      <p:sp>
        <p:nvSpPr>
          <p:cNvPr id="143" name="角丸四角形 142"/>
          <p:cNvSpPr/>
          <p:nvPr/>
        </p:nvSpPr>
        <p:spPr>
          <a:xfrm>
            <a:off x="3651821" y="3084022"/>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800" dirty="0" smtClean="0">
                <a:solidFill>
                  <a:schemeClr val="tx1"/>
                </a:solidFill>
                <a:latin typeface="HGPｺﾞｼｯｸM" pitchFamily="50" charset="-128"/>
                <a:ea typeface="HGPｺﾞｼｯｸM" pitchFamily="50" charset="-128"/>
              </a:rPr>
              <a:t>Search</a:t>
            </a:r>
            <a:endParaRPr kumimoji="1" lang="ja-JP" altLang="en-US" sz="800" dirty="0">
              <a:solidFill>
                <a:schemeClr val="tx1"/>
              </a:solidFill>
              <a:latin typeface="HGPｺﾞｼｯｸM" pitchFamily="50" charset="-128"/>
              <a:ea typeface="HGPｺﾞｼｯｸM" pitchFamily="50" charset="-128"/>
            </a:endParaRPr>
          </a:p>
        </p:txBody>
      </p:sp>
      <p:sp>
        <p:nvSpPr>
          <p:cNvPr id="144" name="角丸四角形 143"/>
          <p:cNvSpPr/>
          <p:nvPr/>
        </p:nvSpPr>
        <p:spPr>
          <a:xfrm>
            <a:off x="4299893" y="3071362"/>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800" dirty="0" smtClean="0">
                <a:solidFill>
                  <a:schemeClr val="tx1"/>
                </a:solidFill>
                <a:latin typeface="HGPｺﾞｼｯｸM" pitchFamily="50" charset="-128"/>
                <a:ea typeface="HGPｺﾞｼｯｸM" pitchFamily="50" charset="-128"/>
              </a:rPr>
              <a:t>Save</a:t>
            </a:r>
            <a:endParaRPr kumimoji="1" lang="ja-JP" altLang="en-US" sz="800" dirty="0">
              <a:solidFill>
                <a:schemeClr val="tx1"/>
              </a:solidFill>
              <a:latin typeface="HGPｺﾞｼｯｸM" pitchFamily="50" charset="-128"/>
              <a:ea typeface="HGPｺﾞｼｯｸM" pitchFamily="50" charset="-128"/>
            </a:endParaRPr>
          </a:p>
        </p:txBody>
      </p:sp>
      <p:pic>
        <p:nvPicPr>
          <p:cNvPr id="146" name="図 14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8592" y="2652806"/>
            <a:ext cx="209550" cy="209550"/>
          </a:xfrm>
          <a:prstGeom prst="rect">
            <a:avLst/>
          </a:prstGeom>
        </p:spPr>
      </p:pic>
      <p:sp>
        <p:nvSpPr>
          <p:cNvPr id="147" name="コンテンツ プレースホルダー 2"/>
          <p:cNvSpPr txBox="1">
            <a:spLocks/>
          </p:cNvSpPr>
          <p:nvPr/>
        </p:nvSpPr>
        <p:spPr>
          <a:xfrm>
            <a:off x="250129" y="476672"/>
            <a:ext cx="8642351" cy="12997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ja-JP" dirty="0" smtClean="0">
                <a:solidFill>
                  <a:schemeClr val="tx1"/>
                </a:solidFill>
              </a:rPr>
              <a:t>Matrix Window can create a </a:t>
            </a:r>
            <a:r>
              <a:rPr lang="en-US" altLang="ja-JP" dirty="0" err="1" smtClean="0">
                <a:solidFill>
                  <a:schemeClr val="tx1"/>
                </a:solidFill>
              </a:rPr>
              <a:t>denormalization</a:t>
            </a:r>
            <a:r>
              <a:rPr lang="en-US" altLang="ja-JP" dirty="0" smtClean="0">
                <a:solidFill>
                  <a:schemeClr val="tx1"/>
                </a:solidFill>
              </a:rPr>
              <a:t> window</a:t>
            </a:r>
            <a:r>
              <a:rPr lang="ja-JP" altLang="en-US" dirty="0">
                <a:solidFill>
                  <a:schemeClr val="tx1"/>
                </a:solidFill>
              </a:rPr>
              <a:t> </a:t>
            </a:r>
            <a:r>
              <a:rPr lang="en-US" altLang="ja-JP" dirty="0" smtClean="0">
                <a:solidFill>
                  <a:schemeClr val="tx1"/>
                </a:solidFill>
              </a:rPr>
              <a:t>from normalization table.</a:t>
            </a:r>
          </a:p>
          <a:p>
            <a:r>
              <a:rPr lang="en-US" altLang="ja-JP" dirty="0" smtClean="0">
                <a:solidFill>
                  <a:schemeClr val="tx1"/>
                </a:solidFill>
              </a:rPr>
              <a:t>Matrix Window can create by parameter setting only.</a:t>
            </a:r>
          </a:p>
        </p:txBody>
      </p:sp>
      <p:sp>
        <p:nvSpPr>
          <p:cNvPr id="103" name="正方形/長方形 102"/>
          <p:cNvSpPr/>
          <p:nvPr/>
        </p:nvSpPr>
        <p:spPr>
          <a:xfrm>
            <a:off x="3995936" y="2420888"/>
            <a:ext cx="648072" cy="1968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r>
              <a:rPr lang="en-US" altLang="ja-JP" sz="800" dirty="0" smtClean="0">
                <a:solidFill>
                  <a:schemeClr val="tx1"/>
                </a:solidFill>
                <a:latin typeface="HGPｺﾞｼｯｸM" pitchFamily="50" charset="-128"/>
                <a:ea typeface="HGPｺﾞｼｯｸM" pitchFamily="50" charset="-128"/>
              </a:rPr>
              <a:t>Search</a:t>
            </a:r>
            <a:endParaRPr lang="ja-JP" altLang="en-US" sz="800" dirty="0">
              <a:solidFill>
                <a:schemeClr val="tx1"/>
              </a:solidFill>
              <a:latin typeface="HGPｺﾞｼｯｸM" pitchFamily="50" charset="-128"/>
              <a:ea typeface="HGPｺﾞｼｯｸM" pitchFamily="50" charset="-128"/>
            </a:endParaRPr>
          </a:p>
        </p:txBody>
      </p:sp>
      <p:sp>
        <p:nvSpPr>
          <p:cNvPr id="132" name="角丸四角形 131"/>
          <p:cNvSpPr/>
          <p:nvPr/>
        </p:nvSpPr>
        <p:spPr>
          <a:xfrm>
            <a:off x="4947965" y="3068960"/>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800" dirty="0" smtClean="0">
                <a:solidFill>
                  <a:schemeClr val="tx1"/>
                </a:solidFill>
                <a:latin typeface="HGPｺﾞｼｯｸM" pitchFamily="50" charset="-128"/>
                <a:ea typeface="HGPｺﾞｼｯｸM" pitchFamily="50" charset="-128"/>
              </a:rPr>
              <a:t>New</a:t>
            </a:r>
            <a:endParaRPr kumimoji="1" lang="ja-JP" altLang="en-US" sz="800" dirty="0">
              <a:solidFill>
                <a:schemeClr val="tx1"/>
              </a:solidFill>
              <a:latin typeface="HGPｺﾞｼｯｸM" pitchFamily="50" charset="-128"/>
              <a:ea typeface="HGPｺﾞｼｯｸM" pitchFamily="50" charset="-128"/>
            </a:endParaRPr>
          </a:p>
        </p:txBody>
      </p:sp>
      <p:sp>
        <p:nvSpPr>
          <p:cNvPr id="142" name="角丸四角形 141"/>
          <p:cNvSpPr/>
          <p:nvPr/>
        </p:nvSpPr>
        <p:spPr>
          <a:xfrm>
            <a:off x="5580112" y="3068960"/>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600" dirty="0" smtClean="0">
                <a:solidFill>
                  <a:schemeClr val="tx1"/>
                </a:solidFill>
                <a:latin typeface="HGPｺﾞｼｯｸM" pitchFamily="50" charset="-128"/>
                <a:ea typeface="HGPｺﾞｼｯｸM" pitchFamily="50" charset="-128"/>
              </a:rPr>
              <a:t>process</a:t>
            </a:r>
            <a:endParaRPr kumimoji="1" lang="ja-JP" altLang="en-US" sz="600" dirty="0">
              <a:solidFill>
                <a:schemeClr val="tx1"/>
              </a:solidFill>
              <a:latin typeface="HGPｺﾞｼｯｸM" pitchFamily="50" charset="-128"/>
              <a:ea typeface="HGPｺﾞｼｯｸM" pitchFamily="50" charset="-128"/>
            </a:endParaRPr>
          </a:p>
        </p:txBody>
      </p:sp>
      <p:sp>
        <p:nvSpPr>
          <p:cNvPr id="148" name="角丸四角形 147"/>
          <p:cNvSpPr/>
          <p:nvPr/>
        </p:nvSpPr>
        <p:spPr>
          <a:xfrm>
            <a:off x="3491880" y="3645024"/>
            <a:ext cx="1007536" cy="2159050"/>
          </a:xfrm>
          <a:prstGeom prst="roundRect">
            <a:avLst>
              <a:gd name="adj" fmla="val 2592"/>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107752" y="4940572"/>
            <a:ext cx="864344" cy="28862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1000001</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6" name="正方形/長方形 5"/>
          <p:cNvSpPr/>
          <p:nvPr/>
        </p:nvSpPr>
        <p:spPr>
          <a:xfrm>
            <a:off x="107752" y="5228009"/>
            <a:ext cx="864344" cy="28862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latin typeface="メイリオ" panose="020B0604030504040204" pitchFamily="50" charset="-128"/>
                <a:ea typeface="メイリオ" panose="020B0604030504040204" pitchFamily="50" charset="-128"/>
              </a:rPr>
              <a:t>1000002</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7" name="正方形/長方形 6"/>
          <p:cNvSpPr/>
          <p:nvPr/>
        </p:nvSpPr>
        <p:spPr>
          <a:xfrm>
            <a:off x="107752" y="5516636"/>
            <a:ext cx="864344" cy="28862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1000003</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 name="正方形/長方形 7"/>
          <p:cNvSpPr/>
          <p:nvPr/>
        </p:nvSpPr>
        <p:spPr>
          <a:xfrm>
            <a:off x="107752" y="5804668"/>
            <a:ext cx="864344" cy="28862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1000004</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 name="正方形/長方形 8"/>
          <p:cNvSpPr/>
          <p:nvPr/>
        </p:nvSpPr>
        <p:spPr>
          <a:xfrm>
            <a:off x="971848" y="4939978"/>
            <a:ext cx="720080" cy="289222"/>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latin typeface="メイリオ" panose="020B0604030504040204" pitchFamily="50" charset="-128"/>
                <a:ea typeface="メイリオ" panose="020B0604030504040204" pitchFamily="50" charset="-128"/>
              </a:rPr>
              <a:t>P1</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 name="正方形/長方形 9"/>
          <p:cNvSpPr/>
          <p:nvPr/>
        </p:nvSpPr>
        <p:spPr>
          <a:xfrm>
            <a:off x="971848" y="5227415"/>
            <a:ext cx="720080" cy="289222"/>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latin typeface="メイリオ" panose="020B0604030504040204" pitchFamily="50" charset="-128"/>
                <a:ea typeface="メイリオ" panose="020B0604030504040204" pitchFamily="50" charset="-128"/>
              </a:rPr>
              <a:t>P2</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 name="正方形/長方形 10"/>
          <p:cNvSpPr/>
          <p:nvPr/>
        </p:nvSpPr>
        <p:spPr>
          <a:xfrm>
            <a:off x="971848" y="5516042"/>
            <a:ext cx="720080" cy="289222"/>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latin typeface="メイリオ" panose="020B0604030504040204" pitchFamily="50" charset="-128"/>
                <a:ea typeface="メイリオ" panose="020B0604030504040204" pitchFamily="50" charset="-128"/>
              </a:rPr>
              <a:t>P3</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 name="正方形/長方形 11"/>
          <p:cNvSpPr/>
          <p:nvPr/>
        </p:nvSpPr>
        <p:spPr>
          <a:xfrm>
            <a:off x="971848" y="5804074"/>
            <a:ext cx="720080" cy="289222"/>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latin typeface="メイリオ" panose="020B0604030504040204" pitchFamily="50" charset="-128"/>
                <a:ea typeface="メイリオ" panose="020B0604030504040204" pitchFamily="50" charset="-128"/>
              </a:rPr>
              <a:t>P4</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3" name="正方形/長方形 12"/>
          <p:cNvSpPr/>
          <p:nvPr/>
        </p:nvSpPr>
        <p:spPr>
          <a:xfrm>
            <a:off x="1691928" y="4941167"/>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20XX/4/1</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4" name="正方形/長方形 13"/>
          <p:cNvSpPr/>
          <p:nvPr/>
        </p:nvSpPr>
        <p:spPr>
          <a:xfrm>
            <a:off x="1691928" y="5228604"/>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a:solidFill>
                  <a:schemeClr val="tx1"/>
                </a:solidFill>
                <a:latin typeface="メイリオ" panose="020B0604030504040204" pitchFamily="50" charset="-128"/>
                <a:ea typeface="メイリオ" panose="020B0604030504040204" pitchFamily="50" charset="-128"/>
              </a:rPr>
              <a:t>20XX/4/1</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5" name="正方形/長方形 14"/>
          <p:cNvSpPr/>
          <p:nvPr/>
        </p:nvSpPr>
        <p:spPr>
          <a:xfrm>
            <a:off x="1691928" y="5517231"/>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20XX/4/1</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6" name="正方形/長方形 15"/>
          <p:cNvSpPr/>
          <p:nvPr/>
        </p:nvSpPr>
        <p:spPr>
          <a:xfrm>
            <a:off x="1691928" y="5805263"/>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20XX/4/2</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7" name="正方形/長方形 16"/>
          <p:cNvSpPr/>
          <p:nvPr/>
        </p:nvSpPr>
        <p:spPr>
          <a:xfrm>
            <a:off x="107752" y="4651945"/>
            <a:ext cx="864344"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ID</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8" name="正方形/長方形 17"/>
          <p:cNvSpPr/>
          <p:nvPr/>
        </p:nvSpPr>
        <p:spPr>
          <a:xfrm>
            <a:off x="971848" y="4651351"/>
            <a:ext cx="720080" cy="28922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latin typeface="メイリオ" panose="020B0604030504040204" pitchFamily="50" charset="-128"/>
                <a:ea typeface="メイリオ" panose="020B0604030504040204" pitchFamily="50" charset="-128"/>
              </a:rPr>
              <a:t>Product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9" name="正方形/長方形 18"/>
          <p:cNvSpPr/>
          <p:nvPr/>
        </p:nvSpPr>
        <p:spPr>
          <a:xfrm>
            <a:off x="1691928" y="4652540"/>
            <a:ext cx="864344"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Date</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0" name="正方形/長方形 19"/>
          <p:cNvSpPr/>
          <p:nvPr/>
        </p:nvSpPr>
        <p:spPr>
          <a:xfrm>
            <a:off x="2556024" y="494057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10</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1" name="正方形/長方形 20"/>
          <p:cNvSpPr/>
          <p:nvPr/>
        </p:nvSpPr>
        <p:spPr>
          <a:xfrm>
            <a:off x="2556024" y="5228009"/>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2" name="正方形/長方形 21"/>
          <p:cNvSpPr/>
          <p:nvPr/>
        </p:nvSpPr>
        <p:spPr>
          <a:xfrm>
            <a:off x="2556024" y="551663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12</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3" name="正方形/長方形 22"/>
          <p:cNvSpPr/>
          <p:nvPr/>
        </p:nvSpPr>
        <p:spPr>
          <a:xfrm>
            <a:off x="2556024" y="580466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14</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4" name="正方形/長方形 23"/>
          <p:cNvSpPr/>
          <p:nvPr/>
        </p:nvSpPr>
        <p:spPr>
          <a:xfrm>
            <a:off x="2556024" y="4651945"/>
            <a:ext cx="720000"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smtClean="0">
                <a:solidFill>
                  <a:schemeClr val="tx1"/>
                </a:solidFill>
                <a:latin typeface="メイリオ" panose="020B0604030504040204" pitchFamily="50" charset="-128"/>
                <a:ea typeface="メイリオ" panose="020B0604030504040204" pitchFamily="50" charset="-128"/>
              </a:rPr>
              <a:t>Delivery </a:t>
            </a:r>
            <a:r>
              <a:rPr kumimoji="1" lang="en-US" altLang="ja-JP" sz="800" dirty="0" err="1" smtClean="0">
                <a:solidFill>
                  <a:schemeClr val="tx1"/>
                </a:solidFill>
                <a:latin typeface="メイリオ" panose="020B0604030504040204" pitchFamily="50" charset="-128"/>
                <a:ea typeface="メイリオ" panose="020B0604030504040204" pitchFamily="50" charset="-128"/>
              </a:rPr>
              <a:t>Qty</a:t>
            </a:r>
            <a:endParaRPr kumimoji="1"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26" name="正方形/長方形 25"/>
          <p:cNvSpPr/>
          <p:nvPr/>
        </p:nvSpPr>
        <p:spPr>
          <a:xfrm>
            <a:off x="107504" y="6092698"/>
            <a:ext cx="864343" cy="432645"/>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ja-JP" sz="1600" dirty="0">
                <a:solidFill>
                  <a:schemeClr val="tx1"/>
                </a:solidFill>
                <a:latin typeface="メイリオ" panose="020B0604030504040204" pitchFamily="50" charset="-128"/>
                <a:ea typeface="メイリオ" panose="020B0604030504040204" pitchFamily="50" charset="-128"/>
              </a:rPr>
              <a:t>…</a:t>
            </a:r>
            <a:endParaRPr kumimoji="1" lang="ja-JP" altLang="en-US" sz="1600" dirty="0">
              <a:solidFill>
                <a:schemeClr val="tx1"/>
              </a:solidFill>
              <a:latin typeface="メイリオ" panose="020B0604030504040204" pitchFamily="50" charset="-128"/>
              <a:ea typeface="メイリオ" panose="020B0604030504040204" pitchFamily="50" charset="-128"/>
            </a:endParaRPr>
          </a:p>
        </p:txBody>
      </p:sp>
      <p:sp>
        <p:nvSpPr>
          <p:cNvPr id="27" name="正方形/長方形 26"/>
          <p:cNvSpPr/>
          <p:nvPr/>
        </p:nvSpPr>
        <p:spPr>
          <a:xfrm>
            <a:off x="971848" y="6093296"/>
            <a:ext cx="719831" cy="432048"/>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ja-JP" sz="1600" dirty="0">
                <a:solidFill>
                  <a:schemeClr val="tx1"/>
                </a:solidFill>
                <a:latin typeface="メイリオ" panose="020B0604030504040204" pitchFamily="50" charset="-128"/>
                <a:ea typeface="メイリオ" panose="020B0604030504040204" pitchFamily="50" charset="-128"/>
              </a:rPr>
              <a:t>…</a:t>
            </a:r>
            <a:endParaRPr kumimoji="1" lang="ja-JP" altLang="en-US" sz="1600" dirty="0">
              <a:solidFill>
                <a:schemeClr val="tx1"/>
              </a:solidFill>
              <a:latin typeface="メイリオ" panose="020B0604030504040204" pitchFamily="50" charset="-128"/>
              <a:ea typeface="メイリオ" panose="020B0604030504040204" pitchFamily="50" charset="-128"/>
            </a:endParaRPr>
          </a:p>
        </p:txBody>
      </p:sp>
      <p:sp>
        <p:nvSpPr>
          <p:cNvPr id="28" name="正方形/長方形 27"/>
          <p:cNvSpPr/>
          <p:nvPr/>
        </p:nvSpPr>
        <p:spPr>
          <a:xfrm>
            <a:off x="1691928" y="6093295"/>
            <a:ext cx="863847" cy="432048"/>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ja-JP" sz="1600" dirty="0">
                <a:solidFill>
                  <a:schemeClr val="tx1"/>
                </a:solidFill>
                <a:latin typeface="メイリオ" panose="020B0604030504040204" pitchFamily="50" charset="-128"/>
                <a:ea typeface="メイリオ" panose="020B0604030504040204" pitchFamily="50" charset="-128"/>
              </a:rPr>
              <a:t>…</a:t>
            </a:r>
            <a:endParaRPr kumimoji="1" lang="ja-JP" altLang="en-US" sz="1600" dirty="0">
              <a:solidFill>
                <a:schemeClr val="tx1"/>
              </a:solidFill>
              <a:latin typeface="メイリオ" panose="020B0604030504040204" pitchFamily="50" charset="-128"/>
              <a:ea typeface="メイリオ" panose="020B0604030504040204" pitchFamily="50" charset="-128"/>
            </a:endParaRPr>
          </a:p>
        </p:txBody>
      </p:sp>
      <p:sp>
        <p:nvSpPr>
          <p:cNvPr id="29" name="正方形/長方形 28"/>
          <p:cNvSpPr/>
          <p:nvPr/>
        </p:nvSpPr>
        <p:spPr>
          <a:xfrm>
            <a:off x="2556274" y="6093295"/>
            <a:ext cx="719334" cy="432048"/>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ja-JP" sz="1600" dirty="0">
                <a:solidFill>
                  <a:schemeClr val="tx1"/>
                </a:solidFill>
                <a:latin typeface="メイリオ" panose="020B0604030504040204" pitchFamily="50" charset="-128"/>
                <a:ea typeface="メイリオ" panose="020B0604030504040204" pitchFamily="50" charset="-128"/>
              </a:rPr>
              <a:t>…</a:t>
            </a:r>
            <a:endParaRPr kumimoji="1" lang="ja-JP" altLang="en-US" sz="1600" dirty="0">
              <a:solidFill>
                <a:schemeClr val="tx1"/>
              </a:solidFill>
              <a:latin typeface="メイリオ" panose="020B0604030504040204" pitchFamily="50" charset="-128"/>
              <a:ea typeface="メイリオ" panose="020B0604030504040204" pitchFamily="50" charset="-128"/>
            </a:endParaRPr>
          </a:p>
        </p:txBody>
      </p:sp>
      <p:sp>
        <p:nvSpPr>
          <p:cNvPr id="78" name="正方形/長方形 77"/>
          <p:cNvSpPr/>
          <p:nvPr/>
        </p:nvSpPr>
        <p:spPr>
          <a:xfrm>
            <a:off x="3275936" y="4651352"/>
            <a:ext cx="720000" cy="2904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smtClean="0">
                <a:solidFill>
                  <a:schemeClr val="tx1"/>
                </a:solidFill>
                <a:latin typeface="メイリオ" panose="020B0604030504040204" pitchFamily="50" charset="-128"/>
                <a:ea typeface="メイリオ" panose="020B0604030504040204" pitchFamily="50" charset="-128"/>
              </a:rPr>
              <a:t>Return</a:t>
            </a:r>
          </a:p>
          <a:p>
            <a:pPr algn="ctr"/>
            <a:r>
              <a:rPr lang="en-US" altLang="ja-JP" sz="800" dirty="0" err="1" smtClean="0">
                <a:solidFill>
                  <a:schemeClr val="tx1"/>
                </a:solidFill>
                <a:latin typeface="メイリオ" panose="020B0604030504040204" pitchFamily="50" charset="-128"/>
                <a:ea typeface="メイリオ" panose="020B0604030504040204" pitchFamily="50" charset="-128"/>
              </a:rPr>
              <a:t>Qty</a:t>
            </a:r>
            <a:endParaRPr kumimoji="1"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79" name="正方形/長方形 78"/>
          <p:cNvSpPr/>
          <p:nvPr/>
        </p:nvSpPr>
        <p:spPr>
          <a:xfrm>
            <a:off x="3275936" y="494116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2</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0" name="正方形/長方形 79"/>
          <p:cNvSpPr/>
          <p:nvPr/>
        </p:nvSpPr>
        <p:spPr>
          <a:xfrm>
            <a:off x="3275936" y="5228605"/>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4</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1" name="正方形/長方形 80"/>
          <p:cNvSpPr/>
          <p:nvPr/>
        </p:nvSpPr>
        <p:spPr>
          <a:xfrm>
            <a:off x="3275936" y="551723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a:solidFill>
                  <a:schemeClr val="tx1"/>
                </a:solidFill>
                <a:latin typeface="メイリオ" panose="020B0604030504040204" pitchFamily="50" charset="-128"/>
                <a:ea typeface="メイリオ" panose="020B0604030504040204" pitchFamily="50" charset="-128"/>
              </a:rPr>
              <a:t>3</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2" name="正方形/長方形 81"/>
          <p:cNvSpPr/>
          <p:nvPr/>
        </p:nvSpPr>
        <p:spPr>
          <a:xfrm>
            <a:off x="3275936" y="580526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5</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3" name="正方形/長方形 82"/>
          <p:cNvSpPr/>
          <p:nvPr/>
        </p:nvSpPr>
        <p:spPr>
          <a:xfrm>
            <a:off x="3276186" y="6093891"/>
            <a:ext cx="719750" cy="431452"/>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ja-JP" sz="1600" dirty="0">
                <a:solidFill>
                  <a:schemeClr val="tx1"/>
                </a:solidFill>
                <a:latin typeface="メイリオ" panose="020B0604030504040204" pitchFamily="50" charset="-128"/>
                <a:ea typeface="メイリオ" panose="020B0604030504040204" pitchFamily="50" charset="-128"/>
              </a:rPr>
              <a:t>…</a:t>
            </a:r>
            <a:endParaRPr kumimoji="1" lang="ja-JP" altLang="en-US" sz="1600" dirty="0">
              <a:solidFill>
                <a:schemeClr val="tx1"/>
              </a:solidFill>
              <a:latin typeface="メイリオ" panose="020B0604030504040204" pitchFamily="50" charset="-128"/>
              <a:ea typeface="メイリオ" panose="020B0604030504040204" pitchFamily="50" charset="-128"/>
            </a:endParaRPr>
          </a:p>
        </p:txBody>
      </p:sp>
      <p:sp>
        <p:nvSpPr>
          <p:cNvPr id="30" name="正方形/長方形 29"/>
          <p:cNvSpPr/>
          <p:nvPr/>
        </p:nvSpPr>
        <p:spPr>
          <a:xfrm>
            <a:off x="107999" y="4365136"/>
            <a:ext cx="3887937" cy="2880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DB Table(Normalized)</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33" name="上矢印吹き出し 132"/>
          <p:cNvSpPr/>
          <p:nvPr/>
        </p:nvSpPr>
        <p:spPr>
          <a:xfrm>
            <a:off x="1043688" y="5994805"/>
            <a:ext cx="576152" cy="487105"/>
          </a:xfrm>
          <a:prstGeom prst="upArrowCallou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X-Axis</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34" name="上矢印吹き出し 133"/>
          <p:cNvSpPr/>
          <p:nvPr/>
        </p:nvSpPr>
        <p:spPr>
          <a:xfrm>
            <a:off x="1763271" y="6003884"/>
            <a:ext cx="720665" cy="483360"/>
          </a:xfrm>
          <a:prstGeom prst="upArrowCallou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Y-Axis</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35" name="上矢印吹き出し 134"/>
          <p:cNvSpPr/>
          <p:nvPr/>
        </p:nvSpPr>
        <p:spPr>
          <a:xfrm>
            <a:off x="2700120" y="5998551"/>
            <a:ext cx="1151800" cy="483360"/>
          </a:xfrm>
          <a:prstGeom prst="upArrowCallou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Edit Field</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45" name="下カーブ矢印 144"/>
          <p:cNvSpPr/>
          <p:nvPr/>
        </p:nvSpPr>
        <p:spPr>
          <a:xfrm rot="18961664">
            <a:off x="2388355" y="3303217"/>
            <a:ext cx="1297463" cy="794886"/>
          </a:xfrm>
          <a:prstGeom prst="curvedDown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000">
              <a:solidFill>
                <a:schemeClr val="tx1"/>
              </a:solidFill>
              <a:latin typeface="メイリオ" panose="020B0604030504040204" pitchFamily="50" charset="-128"/>
              <a:ea typeface="メイリオ" panose="020B0604030504040204" pitchFamily="50" charset="-128"/>
            </a:endParaRPr>
          </a:p>
        </p:txBody>
      </p:sp>
      <p:sp>
        <p:nvSpPr>
          <p:cNvPr id="149" name="角丸四角形 148"/>
          <p:cNvSpPr/>
          <p:nvPr/>
        </p:nvSpPr>
        <p:spPr>
          <a:xfrm>
            <a:off x="4509706" y="3356993"/>
            <a:ext cx="4453822" cy="361225"/>
          </a:xfrm>
          <a:prstGeom prst="roundRect">
            <a:avLst>
              <a:gd name="adj" fmla="val 2592"/>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0" name="角丸四角形吹き出し 149"/>
          <p:cNvSpPr/>
          <p:nvPr/>
        </p:nvSpPr>
        <p:spPr>
          <a:xfrm>
            <a:off x="4067944" y="5868161"/>
            <a:ext cx="874440" cy="508409"/>
          </a:xfrm>
          <a:prstGeom prst="wedgeRoundRectCallout">
            <a:avLst>
              <a:gd name="adj1" fmla="val -21858"/>
              <a:gd name="adj2" fmla="val -8421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800" dirty="0" smtClean="0"/>
              <a:t>Y-Axis</a:t>
            </a:r>
            <a:endParaRPr kumimoji="1" lang="ja-JP" altLang="en-US" sz="1800" dirty="0"/>
          </a:p>
        </p:txBody>
      </p:sp>
      <p:sp>
        <p:nvSpPr>
          <p:cNvPr id="151" name="角丸四角形吹き出し 150"/>
          <p:cNvSpPr/>
          <p:nvPr/>
        </p:nvSpPr>
        <p:spPr>
          <a:xfrm>
            <a:off x="8028384" y="2854411"/>
            <a:ext cx="1109476" cy="508409"/>
          </a:xfrm>
          <a:prstGeom prst="wedgeRoundRectCallout">
            <a:avLst>
              <a:gd name="adj1" fmla="val -17541"/>
              <a:gd name="adj2" fmla="val 7455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800" dirty="0" smtClean="0"/>
              <a:t>X-Axis</a:t>
            </a:r>
            <a:endParaRPr kumimoji="1" lang="ja-JP" altLang="en-US" sz="1800" dirty="0"/>
          </a:p>
        </p:txBody>
      </p:sp>
      <p:sp>
        <p:nvSpPr>
          <p:cNvPr id="152" name="角丸四角形 151"/>
          <p:cNvSpPr/>
          <p:nvPr/>
        </p:nvSpPr>
        <p:spPr>
          <a:xfrm>
            <a:off x="4509706" y="3717032"/>
            <a:ext cx="4453821" cy="2094294"/>
          </a:xfrm>
          <a:prstGeom prst="roundRect">
            <a:avLst>
              <a:gd name="adj" fmla="val 2592"/>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3" name="角丸四角形吹き出し 152"/>
          <p:cNvSpPr/>
          <p:nvPr/>
        </p:nvSpPr>
        <p:spPr>
          <a:xfrm>
            <a:off x="6228184" y="5877272"/>
            <a:ext cx="1450504" cy="508409"/>
          </a:xfrm>
          <a:prstGeom prst="wedgeRoundRectCallout">
            <a:avLst>
              <a:gd name="adj1" fmla="val -21858"/>
              <a:gd name="adj2" fmla="val -8421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800" dirty="0" smtClean="0"/>
              <a:t>Edit Field</a:t>
            </a:r>
            <a:endParaRPr kumimoji="1" lang="ja-JP" altLang="en-US" sz="1800" dirty="0"/>
          </a:p>
        </p:txBody>
      </p:sp>
    </p:spTree>
    <p:extLst>
      <p:ext uri="{BB962C8B-B14F-4D97-AF65-F5344CB8AC3E}">
        <p14:creationId xmlns:p14="http://schemas.microsoft.com/office/powerpoint/2010/main" val="1610453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正方形/長方形 77"/>
          <p:cNvSpPr/>
          <p:nvPr/>
        </p:nvSpPr>
        <p:spPr>
          <a:xfrm>
            <a:off x="323528" y="1916800"/>
            <a:ext cx="5327632" cy="37179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eaVert" wrap="square" lIns="91440" tIns="45720" rIns="91440" bIns="45720" numCol="1" spcCol="0" rtlCol="0" fromWordArt="0" anchor="ctr" anchorCtr="0" forceAA="0" compatLnSpc="1">
            <a:prstTxWarp prst="textNoShape">
              <a:avLst/>
            </a:prstTxWarp>
            <a:noAutofit/>
          </a:bodyPr>
          <a:lstStyle/>
          <a:p>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79" name="正方形/長方形 78"/>
          <p:cNvSpPr/>
          <p:nvPr/>
        </p:nvSpPr>
        <p:spPr>
          <a:xfrm>
            <a:off x="395784" y="3429000"/>
            <a:ext cx="864344"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Date</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0" name="正方形/長方形 79"/>
          <p:cNvSpPr/>
          <p:nvPr/>
        </p:nvSpPr>
        <p:spPr>
          <a:xfrm>
            <a:off x="395536" y="3717032"/>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20XX/4/1</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1" name="正方形/長方形 80"/>
          <p:cNvSpPr/>
          <p:nvPr/>
        </p:nvSpPr>
        <p:spPr>
          <a:xfrm>
            <a:off x="395536" y="4005064"/>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20XX/4/2</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2" name="正方形/長方形 81"/>
          <p:cNvSpPr/>
          <p:nvPr/>
        </p:nvSpPr>
        <p:spPr>
          <a:xfrm>
            <a:off x="395784" y="4292501"/>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20XX/4/3</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3" name="正方形/長方形 82"/>
          <p:cNvSpPr/>
          <p:nvPr/>
        </p:nvSpPr>
        <p:spPr>
          <a:xfrm>
            <a:off x="395784" y="4581128"/>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20XX/4/4</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4" name="正方形/長方形 83"/>
          <p:cNvSpPr/>
          <p:nvPr/>
        </p:nvSpPr>
        <p:spPr>
          <a:xfrm>
            <a:off x="395784" y="4868565"/>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20XX/4/5</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5" name="正方形/長方形 84"/>
          <p:cNvSpPr/>
          <p:nvPr/>
        </p:nvSpPr>
        <p:spPr>
          <a:xfrm>
            <a:off x="396033" y="5157192"/>
            <a:ext cx="863847" cy="286216"/>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ja-JP" sz="1200" dirty="0">
                <a:solidFill>
                  <a:schemeClr val="tx1"/>
                </a:solidFill>
                <a:latin typeface="メイリオ" panose="020B0604030504040204" pitchFamily="50" charset="-128"/>
                <a:ea typeface="メイリオ" panose="020B0604030504040204" pitchFamily="50" charset="-128"/>
              </a:rPr>
              <a:t>…</a:t>
            </a:r>
            <a:endParaRPr kumimoji="1" lang="ja-JP" altLang="en-US" sz="1200" dirty="0">
              <a:solidFill>
                <a:schemeClr val="tx1"/>
              </a:solidFill>
              <a:latin typeface="メイリオ" panose="020B0604030504040204" pitchFamily="50" charset="-128"/>
              <a:ea typeface="メイリオ" panose="020B0604030504040204" pitchFamily="50" charset="-128"/>
            </a:endParaRPr>
          </a:p>
        </p:txBody>
      </p:sp>
      <p:sp>
        <p:nvSpPr>
          <p:cNvPr id="86" name="正方形/長方形 85"/>
          <p:cNvSpPr/>
          <p:nvPr/>
        </p:nvSpPr>
        <p:spPr>
          <a:xfrm>
            <a:off x="1259880" y="3139778"/>
            <a:ext cx="1440160" cy="28803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P1</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7" name="正方形/長方形 86"/>
          <p:cNvSpPr/>
          <p:nvPr/>
        </p:nvSpPr>
        <p:spPr>
          <a:xfrm>
            <a:off x="1260128" y="371822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10</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8" name="正方形/長方形 87"/>
          <p:cNvSpPr/>
          <p:nvPr/>
        </p:nvSpPr>
        <p:spPr>
          <a:xfrm>
            <a:off x="1260128" y="3429593"/>
            <a:ext cx="720000"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Delivery </a:t>
            </a:r>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89" name="正方形/長方形 88"/>
          <p:cNvSpPr/>
          <p:nvPr/>
        </p:nvSpPr>
        <p:spPr>
          <a:xfrm>
            <a:off x="1980040" y="3429000"/>
            <a:ext cx="720000" cy="2904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Return</a:t>
            </a:r>
          </a:p>
          <a:p>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90" name="正方形/長方形 89"/>
          <p:cNvSpPr/>
          <p:nvPr/>
        </p:nvSpPr>
        <p:spPr>
          <a:xfrm>
            <a:off x="1980040" y="371881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2</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1" name="正方形/長方形 90"/>
          <p:cNvSpPr/>
          <p:nvPr/>
        </p:nvSpPr>
        <p:spPr>
          <a:xfrm>
            <a:off x="2700288" y="3140968"/>
            <a:ext cx="1440160" cy="28803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P2</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2" name="正方形/長方形 91"/>
          <p:cNvSpPr/>
          <p:nvPr/>
        </p:nvSpPr>
        <p:spPr>
          <a:xfrm>
            <a:off x="2700536" y="371941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20</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3" name="正方形/長方形 92"/>
          <p:cNvSpPr/>
          <p:nvPr/>
        </p:nvSpPr>
        <p:spPr>
          <a:xfrm>
            <a:off x="2700536" y="3430783"/>
            <a:ext cx="720000"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Delivery </a:t>
            </a:r>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94" name="正方形/長方形 93"/>
          <p:cNvSpPr/>
          <p:nvPr/>
        </p:nvSpPr>
        <p:spPr>
          <a:xfrm>
            <a:off x="3420448" y="3430190"/>
            <a:ext cx="720000" cy="2904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Return</a:t>
            </a:r>
          </a:p>
          <a:p>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95" name="正方形/長方形 94"/>
          <p:cNvSpPr/>
          <p:nvPr/>
        </p:nvSpPr>
        <p:spPr>
          <a:xfrm>
            <a:off x="3420448" y="372000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4</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6" name="正方形/長方形 95"/>
          <p:cNvSpPr/>
          <p:nvPr/>
        </p:nvSpPr>
        <p:spPr>
          <a:xfrm>
            <a:off x="4140448" y="3140968"/>
            <a:ext cx="1440160" cy="28803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P3</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7" name="正方形/長方形 96"/>
          <p:cNvSpPr/>
          <p:nvPr/>
        </p:nvSpPr>
        <p:spPr>
          <a:xfrm>
            <a:off x="4140696" y="371941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12</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8" name="正方形/長方形 97"/>
          <p:cNvSpPr/>
          <p:nvPr/>
        </p:nvSpPr>
        <p:spPr>
          <a:xfrm>
            <a:off x="4140696" y="3430783"/>
            <a:ext cx="720000"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Delivery </a:t>
            </a:r>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99" name="正方形/長方形 98"/>
          <p:cNvSpPr/>
          <p:nvPr/>
        </p:nvSpPr>
        <p:spPr>
          <a:xfrm>
            <a:off x="4860608" y="3430190"/>
            <a:ext cx="720000" cy="2904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Return</a:t>
            </a:r>
          </a:p>
          <a:p>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100" name="正方形/長方形 99"/>
          <p:cNvSpPr/>
          <p:nvPr/>
        </p:nvSpPr>
        <p:spPr>
          <a:xfrm>
            <a:off x="4860608" y="372000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a:solidFill>
                  <a:schemeClr val="tx1"/>
                </a:solidFill>
                <a:latin typeface="メイリオ" panose="020B0604030504040204" pitchFamily="50" charset="-128"/>
                <a:ea typeface="メイリオ" panose="020B0604030504040204" pitchFamily="50" charset="-128"/>
              </a:rPr>
              <a:t>3</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1" name="正方形/長方形 100"/>
          <p:cNvSpPr/>
          <p:nvPr/>
        </p:nvSpPr>
        <p:spPr>
          <a:xfrm>
            <a:off x="1259632" y="400506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14</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2" name="正方形/長方形 101"/>
          <p:cNvSpPr/>
          <p:nvPr/>
        </p:nvSpPr>
        <p:spPr>
          <a:xfrm>
            <a:off x="1979544" y="400566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5</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3" name="正方形/長方形 102"/>
          <p:cNvSpPr/>
          <p:nvPr/>
        </p:nvSpPr>
        <p:spPr>
          <a:xfrm>
            <a:off x="2700040" y="400625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4" name="正方形/長方形 103"/>
          <p:cNvSpPr/>
          <p:nvPr/>
        </p:nvSpPr>
        <p:spPr>
          <a:xfrm>
            <a:off x="3419872" y="400506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5" name="正方形/長方形 104"/>
          <p:cNvSpPr/>
          <p:nvPr/>
        </p:nvSpPr>
        <p:spPr>
          <a:xfrm>
            <a:off x="4139952" y="400506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6" name="正方形/長方形 105"/>
          <p:cNvSpPr/>
          <p:nvPr/>
        </p:nvSpPr>
        <p:spPr>
          <a:xfrm>
            <a:off x="4860032" y="400506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7" name="正方形/長方形 106"/>
          <p:cNvSpPr/>
          <p:nvPr/>
        </p:nvSpPr>
        <p:spPr>
          <a:xfrm>
            <a:off x="1259632" y="429309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8" name="正方形/長方形 107"/>
          <p:cNvSpPr/>
          <p:nvPr/>
        </p:nvSpPr>
        <p:spPr>
          <a:xfrm>
            <a:off x="1979712" y="429309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9" name="正方形/長方形 108"/>
          <p:cNvSpPr/>
          <p:nvPr/>
        </p:nvSpPr>
        <p:spPr>
          <a:xfrm>
            <a:off x="2699792" y="4292501"/>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0" name="正方形/長方形 109"/>
          <p:cNvSpPr/>
          <p:nvPr/>
        </p:nvSpPr>
        <p:spPr>
          <a:xfrm>
            <a:off x="3419624" y="4291311"/>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1" name="正方形/長方形 110"/>
          <p:cNvSpPr/>
          <p:nvPr/>
        </p:nvSpPr>
        <p:spPr>
          <a:xfrm>
            <a:off x="4139704" y="4291311"/>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2" name="正方形/長方形 111"/>
          <p:cNvSpPr/>
          <p:nvPr/>
        </p:nvSpPr>
        <p:spPr>
          <a:xfrm>
            <a:off x="4859784" y="4291311"/>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3" name="正方形/長方形 112"/>
          <p:cNvSpPr/>
          <p:nvPr/>
        </p:nvSpPr>
        <p:spPr>
          <a:xfrm>
            <a:off x="1259632" y="4580533"/>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4" name="正方形/長方形 113"/>
          <p:cNvSpPr/>
          <p:nvPr/>
        </p:nvSpPr>
        <p:spPr>
          <a:xfrm>
            <a:off x="1979712" y="4580533"/>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5" name="正方形/長方形 114"/>
          <p:cNvSpPr/>
          <p:nvPr/>
        </p:nvSpPr>
        <p:spPr>
          <a:xfrm>
            <a:off x="2699792" y="457993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6" name="正方形/長方形 115"/>
          <p:cNvSpPr/>
          <p:nvPr/>
        </p:nvSpPr>
        <p:spPr>
          <a:xfrm>
            <a:off x="3419624" y="457874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7" name="正方形/長方形 116"/>
          <p:cNvSpPr/>
          <p:nvPr/>
        </p:nvSpPr>
        <p:spPr>
          <a:xfrm>
            <a:off x="4139704" y="457874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8" name="正方形/長方形 117"/>
          <p:cNvSpPr/>
          <p:nvPr/>
        </p:nvSpPr>
        <p:spPr>
          <a:xfrm>
            <a:off x="4859784" y="457874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9" name="正方形/長方形 118"/>
          <p:cNvSpPr/>
          <p:nvPr/>
        </p:nvSpPr>
        <p:spPr>
          <a:xfrm>
            <a:off x="1259632" y="4868565"/>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0" name="正方形/長方形 119"/>
          <p:cNvSpPr/>
          <p:nvPr/>
        </p:nvSpPr>
        <p:spPr>
          <a:xfrm>
            <a:off x="1979712" y="4868565"/>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1" name="正方形/長方形 120"/>
          <p:cNvSpPr/>
          <p:nvPr/>
        </p:nvSpPr>
        <p:spPr>
          <a:xfrm>
            <a:off x="2699792" y="486797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2" name="正方形/長方形 121"/>
          <p:cNvSpPr/>
          <p:nvPr/>
        </p:nvSpPr>
        <p:spPr>
          <a:xfrm>
            <a:off x="3419624" y="486678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3" name="正方形/長方形 122"/>
          <p:cNvSpPr/>
          <p:nvPr/>
        </p:nvSpPr>
        <p:spPr>
          <a:xfrm>
            <a:off x="4139704" y="486678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4" name="正方形/長方形 123"/>
          <p:cNvSpPr/>
          <p:nvPr/>
        </p:nvSpPr>
        <p:spPr>
          <a:xfrm>
            <a:off x="4859784" y="486678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5" name="正方形/長方形 124"/>
          <p:cNvSpPr/>
          <p:nvPr/>
        </p:nvSpPr>
        <p:spPr>
          <a:xfrm>
            <a:off x="1259632" y="5156597"/>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6" name="正方形/長方形 125"/>
          <p:cNvSpPr/>
          <p:nvPr/>
        </p:nvSpPr>
        <p:spPr>
          <a:xfrm>
            <a:off x="1979712" y="5156597"/>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7" name="正方形/長方形 126"/>
          <p:cNvSpPr/>
          <p:nvPr/>
        </p:nvSpPr>
        <p:spPr>
          <a:xfrm>
            <a:off x="2699792" y="515600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8" name="正方形/長方形 127"/>
          <p:cNvSpPr/>
          <p:nvPr/>
        </p:nvSpPr>
        <p:spPr>
          <a:xfrm>
            <a:off x="3419624" y="515481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9" name="正方形/長方形 128"/>
          <p:cNvSpPr/>
          <p:nvPr/>
        </p:nvSpPr>
        <p:spPr>
          <a:xfrm>
            <a:off x="4139704" y="515481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30" name="正方形/長方形 129"/>
          <p:cNvSpPr/>
          <p:nvPr/>
        </p:nvSpPr>
        <p:spPr>
          <a:xfrm>
            <a:off x="4859784" y="515481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31" name="1 つの角を丸めた四角形 130"/>
          <p:cNvSpPr/>
          <p:nvPr/>
        </p:nvSpPr>
        <p:spPr>
          <a:xfrm>
            <a:off x="323688" y="1628800"/>
            <a:ext cx="1440000" cy="288000"/>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en-US" altLang="ja-JP" sz="1050" dirty="0" smtClean="0">
                <a:solidFill>
                  <a:schemeClr val="tx1"/>
                </a:solidFill>
                <a:latin typeface="HGPｺﾞｼｯｸM" pitchFamily="50" charset="-128"/>
                <a:ea typeface="HGPｺﾞｼｯｸM" pitchFamily="50" charset="-128"/>
              </a:rPr>
              <a:t>Matrix Window</a:t>
            </a:r>
            <a:endParaRPr lang="ja-JP" altLang="en-US" sz="1050" dirty="0">
              <a:solidFill>
                <a:schemeClr val="tx1"/>
              </a:solidFill>
              <a:latin typeface="HGPｺﾞｼｯｸM" pitchFamily="50" charset="-128"/>
              <a:ea typeface="HGPｺﾞｼｯｸM" pitchFamily="50" charset="-128"/>
            </a:endParaRPr>
          </a:p>
        </p:txBody>
      </p:sp>
      <p:sp>
        <p:nvSpPr>
          <p:cNvPr id="132" name="正方形/長方形 131"/>
          <p:cNvSpPr/>
          <p:nvPr/>
        </p:nvSpPr>
        <p:spPr>
          <a:xfrm>
            <a:off x="395536" y="2145505"/>
            <a:ext cx="5184248" cy="493754"/>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33" name="正方形/長方形 132"/>
          <p:cNvSpPr/>
          <p:nvPr/>
        </p:nvSpPr>
        <p:spPr>
          <a:xfrm>
            <a:off x="1051524" y="2279242"/>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HQ</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134" name="正方形/長方形 133"/>
          <p:cNvSpPr/>
          <p:nvPr/>
        </p:nvSpPr>
        <p:spPr>
          <a:xfrm>
            <a:off x="2275078" y="2279266"/>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135" name="正方形/長方形 134"/>
          <p:cNvSpPr/>
          <p:nvPr/>
        </p:nvSpPr>
        <p:spPr>
          <a:xfrm>
            <a:off x="3780072" y="2279242"/>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endParaRPr lang="ja-JP" altLang="en-US" sz="800" dirty="0">
              <a:solidFill>
                <a:schemeClr val="tx1"/>
              </a:solidFill>
              <a:latin typeface="Meiryo UI" pitchFamily="50" charset="-128"/>
              <a:ea typeface="Meiryo UI" pitchFamily="50" charset="-128"/>
              <a:cs typeface="Meiryo UI" pitchFamily="50" charset="-128"/>
            </a:endParaRPr>
          </a:p>
        </p:txBody>
      </p:sp>
      <p:sp>
        <p:nvSpPr>
          <p:cNvPr id="136" name="正方形/長方形 135"/>
          <p:cNvSpPr/>
          <p:nvPr/>
        </p:nvSpPr>
        <p:spPr>
          <a:xfrm>
            <a:off x="2692036" y="2279242"/>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Business Partner</a:t>
            </a:r>
            <a:endParaRPr lang="ja-JP" altLang="en-US" sz="800" dirty="0">
              <a:solidFill>
                <a:schemeClr val="tx1"/>
              </a:solidFill>
              <a:latin typeface="HGPｺﾞｼｯｸM" pitchFamily="50" charset="-128"/>
              <a:ea typeface="HGPｺﾞｼｯｸM" pitchFamily="50" charset="-128"/>
            </a:endParaRPr>
          </a:p>
        </p:txBody>
      </p:sp>
      <p:sp>
        <p:nvSpPr>
          <p:cNvPr id="137" name="角丸四角形 136"/>
          <p:cNvSpPr/>
          <p:nvPr/>
        </p:nvSpPr>
        <p:spPr>
          <a:xfrm>
            <a:off x="411461" y="2723950"/>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800" dirty="0" smtClean="0">
                <a:solidFill>
                  <a:schemeClr val="tx1"/>
                </a:solidFill>
                <a:latin typeface="HGPｺﾞｼｯｸM" pitchFamily="50" charset="-128"/>
                <a:ea typeface="HGPｺﾞｼｯｸM" pitchFamily="50" charset="-128"/>
              </a:rPr>
              <a:t>Search</a:t>
            </a:r>
            <a:endParaRPr kumimoji="1" lang="ja-JP" altLang="en-US" sz="800" dirty="0">
              <a:solidFill>
                <a:schemeClr val="tx1"/>
              </a:solidFill>
              <a:latin typeface="HGPｺﾞｼｯｸM" pitchFamily="50" charset="-128"/>
              <a:ea typeface="HGPｺﾞｼｯｸM" pitchFamily="50" charset="-128"/>
            </a:endParaRPr>
          </a:p>
        </p:txBody>
      </p:sp>
      <p:sp>
        <p:nvSpPr>
          <p:cNvPr id="138" name="角丸四角形 137"/>
          <p:cNvSpPr/>
          <p:nvPr/>
        </p:nvSpPr>
        <p:spPr>
          <a:xfrm>
            <a:off x="1059533" y="2711290"/>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800" dirty="0" smtClean="0">
                <a:solidFill>
                  <a:schemeClr val="tx1"/>
                </a:solidFill>
                <a:latin typeface="HGPｺﾞｼｯｸM" pitchFamily="50" charset="-128"/>
                <a:ea typeface="HGPｺﾞｼｯｸM" pitchFamily="50" charset="-128"/>
              </a:rPr>
              <a:t>Save</a:t>
            </a:r>
            <a:endParaRPr kumimoji="1" lang="ja-JP" altLang="en-US" sz="800" dirty="0">
              <a:solidFill>
                <a:schemeClr val="tx1"/>
              </a:solidFill>
              <a:latin typeface="HGPｺﾞｼｯｸM" pitchFamily="50" charset="-128"/>
              <a:ea typeface="HGPｺﾞｼｯｸM" pitchFamily="50" charset="-128"/>
            </a:endParaRPr>
          </a:p>
        </p:txBody>
      </p:sp>
      <p:pic>
        <p:nvPicPr>
          <p:cNvPr id="139" name="図 13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8232" y="2292734"/>
            <a:ext cx="209550" cy="209550"/>
          </a:xfrm>
          <a:prstGeom prst="rect">
            <a:avLst/>
          </a:prstGeom>
        </p:spPr>
      </p:pic>
      <p:sp>
        <p:nvSpPr>
          <p:cNvPr id="140" name="正方形/長方形 139"/>
          <p:cNvSpPr/>
          <p:nvPr/>
        </p:nvSpPr>
        <p:spPr>
          <a:xfrm>
            <a:off x="755576" y="2060816"/>
            <a:ext cx="648072" cy="1968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r>
              <a:rPr lang="en-US" altLang="ja-JP" sz="800" dirty="0" smtClean="0">
                <a:solidFill>
                  <a:schemeClr val="tx1"/>
                </a:solidFill>
                <a:latin typeface="HGPｺﾞｼｯｸM" pitchFamily="50" charset="-128"/>
                <a:ea typeface="HGPｺﾞｼｯｸM" pitchFamily="50" charset="-128"/>
              </a:rPr>
              <a:t>Search</a:t>
            </a:r>
            <a:endParaRPr lang="ja-JP" altLang="en-US" sz="800" dirty="0">
              <a:solidFill>
                <a:schemeClr val="tx1"/>
              </a:solidFill>
              <a:latin typeface="HGPｺﾞｼｯｸM" pitchFamily="50" charset="-128"/>
              <a:ea typeface="HGPｺﾞｼｯｸM" pitchFamily="50" charset="-128"/>
            </a:endParaRPr>
          </a:p>
        </p:txBody>
      </p:sp>
      <p:sp>
        <p:nvSpPr>
          <p:cNvPr id="141" name="角丸四角形 140"/>
          <p:cNvSpPr/>
          <p:nvPr/>
        </p:nvSpPr>
        <p:spPr>
          <a:xfrm>
            <a:off x="1707604" y="2708888"/>
            <a:ext cx="864000"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800" dirty="0" smtClean="0">
                <a:solidFill>
                  <a:schemeClr val="tx1"/>
                </a:solidFill>
                <a:latin typeface="HGPｺﾞｼｯｸM" pitchFamily="50" charset="-128"/>
                <a:ea typeface="HGPｺﾞｼｯｸM" pitchFamily="50" charset="-128"/>
              </a:rPr>
              <a:t>New Record</a:t>
            </a:r>
            <a:endParaRPr kumimoji="1" lang="ja-JP" altLang="en-US" sz="800" dirty="0">
              <a:solidFill>
                <a:schemeClr val="tx1"/>
              </a:solidFill>
              <a:latin typeface="HGPｺﾞｼｯｸM" pitchFamily="50" charset="-128"/>
              <a:ea typeface="HGPｺﾞｼｯｸM" pitchFamily="50" charset="-128"/>
            </a:endParaRPr>
          </a:p>
        </p:txBody>
      </p:sp>
      <p:sp>
        <p:nvSpPr>
          <p:cNvPr id="142" name="角丸四角形 141"/>
          <p:cNvSpPr/>
          <p:nvPr/>
        </p:nvSpPr>
        <p:spPr>
          <a:xfrm>
            <a:off x="2715717" y="2708888"/>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600" dirty="0" smtClean="0">
                <a:solidFill>
                  <a:schemeClr val="tx1"/>
                </a:solidFill>
                <a:latin typeface="HGPｺﾞｼｯｸM" pitchFamily="50" charset="-128"/>
                <a:ea typeface="HGPｺﾞｼｯｸM" pitchFamily="50" charset="-128"/>
              </a:rPr>
              <a:t>process</a:t>
            </a:r>
            <a:endParaRPr kumimoji="1" lang="ja-JP" altLang="en-US" sz="600" dirty="0">
              <a:solidFill>
                <a:schemeClr val="tx1"/>
              </a:solidFill>
              <a:latin typeface="HGPｺﾞｼｯｸM" pitchFamily="50" charset="-128"/>
              <a:ea typeface="HGPｺﾞｼｯｸM" pitchFamily="50" charset="-128"/>
            </a:endParaRPr>
          </a:p>
        </p:txBody>
      </p:sp>
      <p:sp>
        <p:nvSpPr>
          <p:cNvPr id="2" name="タイトル 1"/>
          <p:cNvSpPr>
            <a:spLocks noGrp="1"/>
          </p:cNvSpPr>
          <p:nvPr>
            <p:ph type="title"/>
          </p:nvPr>
        </p:nvSpPr>
        <p:spPr/>
        <p:txBody>
          <a:bodyPr/>
          <a:lstStyle/>
          <a:p>
            <a:pPr>
              <a:defRPr/>
            </a:pPr>
            <a:r>
              <a:rPr lang="en-US" altLang="ja-JP" dirty="0">
                <a:solidFill>
                  <a:schemeClr val="tx2">
                    <a:lumMod val="75000"/>
                  </a:schemeClr>
                </a:solidFill>
              </a:rPr>
              <a:t>Basic operations</a:t>
            </a:r>
            <a:endParaRPr lang="ja-JP" altLang="en-US" dirty="0">
              <a:solidFill>
                <a:schemeClr val="tx2">
                  <a:lumMod val="75000"/>
                </a:schemeClr>
              </a:solidFill>
            </a:endParaRPr>
          </a:p>
        </p:txBody>
      </p:sp>
      <p:sp>
        <p:nvSpPr>
          <p:cNvPr id="70" name="角丸四角形 69"/>
          <p:cNvSpPr/>
          <p:nvPr/>
        </p:nvSpPr>
        <p:spPr>
          <a:xfrm>
            <a:off x="251520" y="2001469"/>
            <a:ext cx="5472608" cy="566408"/>
          </a:xfrm>
          <a:prstGeom prst="roundRect">
            <a:avLst>
              <a:gd name="adj" fmla="val 8258"/>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角丸四角形 70"/>
          <p:cNvSpPr/>
          <p:nvPr/>
        </p:nvSpPr>
        <p:spPr>
          <a:xfrm>
            <a:off x="251520" y="2633908"/>
            <a:ext cx="5472608" cy="378052"/>
          </a:xfrm>
          <a:prstGeom prst="roundRect">
            <a:avLst>
              <a:gd name="adj" fmla="val 8258"/>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角丸四角形 71"/>
          <p:cNvSpPr/>
          <p:nvPr/>
        </p:nvSpPr>
        <p:spPr>
          <a:xfrm>
            <a:off x="251520" y="3050947"/>
            <a:ext cx="5472608" cy="2672029"/>
          </a:xfrm>
          <a:prstGeom prst="roundRect">
            <a:avLst>
              <a:gd name="adj" fmla="val 2592"/>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強調線吹き出し 1 (枠付き) 72"/>
          <p:cNvSpPr/>
          <p:nvPr/>
        </p:nvSpPr>
        <p:spPr>
          <a:xfrm>
            <a:off x="6156176" y="1412776"/>
            <a:ext cx="2880320" cy="732729"/>
          </a:xfrm>
          <a:prstGeom prst="accentBorderCallout1">
            <a:avLst>
              <a:gd name="adj1" fmla="val 18750"/>
              <a:gd name="adj2" fmla="val -8333"/>
              <a:gd name="adj3" fmla="val 93265"/>
              <a:gd name="adj4" fmla="val -15379"/>
            </a:avLst>
          </a:prstGeom>
          <a:solidFill>
            <a:schemeClr val="bg1"/>
          </a:solidFill>
          <a:ln>
            <a:solidFill>
              <a:srgbClr val="FF0000"/>
            </a:solidFill>
            <a:headEnd type="none"/>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200" b="1" u="sng" dirty="0" smtClean="0">
                <a:solidFill>
                  <a:schemeClr val="tx1"/>
                </a:solidFill>
              </a:rPr>
              <a:t>Search Fields Area</a:t>
            </a:r>
          </a:p>
          <a:p>
            <a:pPr marL="171450" indent="-171450" algn="just">
              <a:buFont typeface="Arial" panose="020B0604020202020204" pitchFamily="34" charset="0"/>
              <a:buChar char="•"/>
            </a:pPr>
            <a:r>
              <a:rPr lang="en-US" altLang="ja-JP" sz="1200" dirty="0" smtClean="0">
                <a:solidFill>
                  <a:schemeClr val="tx1"/>
                </a:solidFill>
              </a:rPr>
              <a:t>Value of  fields in this area is used as a condition of the data search.</a:t>
            </a:r>
          </a:p>
          <a:p>
            <a:pPr algn="just"/>
            <a:endParaRPr lang="en-US" altLang="ja-JP" sz="1200" dirty="0" smtClean="0">
              <a:solidFill>
                <a:schemeClr val="tx1"/>
              </a:solidFill>
            </a:endParaRPr>
          </a:p>
        </p:txBody>
      </p:sp>
      <p:sp>
        <p:nvSpPr>
          <p:cNvPr id="74" name="強調線吹き出し 1 (枠付き) 73"/>
          <p:cNvSpPr/>
          <p:nvPr/>
        </p:nvSpPr>
        <p:spPr>
          <a:xfrm>
            <a:off x="6156176" y="2292734"/>
            <a:ext cx="2880320" cy="1856346"/>
          </a:xfrm>
          <a:prstGeom prst="accentBorderCallout1">
            <a:avLst>
              <a:gd name="adj1" fmla="val 18750"/>
              <a:gd name="adj2" fmla="val -8333"/>
              <a:gd name="adj3" fmla="val 5833"/>
              <a:gd name="adj4" fmla="val -14786"/>
            </a:avLst>
          </a:prstGeom>
          <a:solidFill>
            <a:schemeClr val="bg1"/>
          </a:solidFill>
          <a:ln>
            <a:solidFill>
              <a:srgbClr val="FF0000"/>
            </a:solidFill>
            <a:headEnd type="none"/>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ja-JP" sz="1200" b="1" u="sng" dirty="0" smtClean="0">
                <a:solidFill>
                  <a:schemeClr val="tx1"/>
                </a:solidFill>
              </a:rPr>
              <a:t>Buttons Area</a:t>
            </a:r>
            <a:endParaRPr kumimoji="1" lang="en-US" altLang="ja-JP" sz="1200" b="1" u="sng" dirty="0" smtClean="0">
              <a:solidFill>
                <a:schemeClr val="tx1"/>
              </a:solidFill>
            </a:endParaRPr>
          </a:p>
          <a:p>
            <a:pPr marL="171450" indent="-171450" algn="just">
              <a:buFont typeface="Arial" panose="020B0604020202020204" pitchFamily="34" charset="0"/>
              <a:buChar char="•"/>
            </a:pPr>
            <a:r>
              <a:rPr lang="en-US" altLang="ja-JP" sz="1200" b="1" u="sng" dirty="0">
                <a:solidFill>
                  <a:schemeClr val="tx1"/>
                </a:solidFill>
              </a:rPr>
              <a:t>S</a:t>
            </a:r>
            <a:r>
              <a:rPr kumimoji="1" lang="en-US" altLang="ja-JP" sz="1200" b="1" u="sng" dirty="0" smtClean="0">
                <a:solidFill>
                  <a:schemeClr val="tx1"/>
                </a:solidFill>
              </a:rPr>
              <a:t>earch</a:t>
            </a:r>
            <a:r>
              <a:rPr lang="ja-JP" altLang="en-US" sz="1200" dirty="0" smtClean="0">
                <a:solidFill>
                  <a:schemeClr val="tx1"/>
                </a:solidFill>
              </a:rPr>
              <a:t>・・・</a:t>
            </a:r>
            <a:r>
              <a:rPr lang="en-US" altLang="ja-JP" sz="1200" dirty="0" smtClean="0">
                <a:solidFill>
                  <a:schemeClr val="tx1"/>
                </a:solidFill>
              </a:rPr>
              <a:t>Search data based on “Search Fields” and display it in “Edit Fields Area”.</a:t>
            </a:r>
          </a:p>
          <a:p>
            <a:pPr marL="171450" indent="-171450" algn="just">
              <a:buFont typeface="Arial" panose="020B0604020202020204" pitchFamily="34" charset="0"/>
              <a:buChar char="•"/>
            </a:pPr>
            <a:r>
              <a:rPr lang="en-US" altLang="ja-JP" sz="1200" b="1" u="sng" dirty="0" smtClean="0">
                <a:solidFill>
                  <a:schemeClr val="tx1"/>
                </a:solidFill>
              </a:rPr>
              <a:t>Save</a:t>
            </a:r>
            <a:r>
              <a:rPr lang="ja-JP" altLang="en-US" sz="1200" dirty="0" smtClean="0">
                <a:solidFill>
                  <a:schemeClr val="tx1"/>
                </a:solidFill>
              </a:rPr>
              <a:t>・・・</a:t>
            </a:r>
            <a:r>
              <a:rPr lang="en-US" altLang="ja-JP" sz="1200" dirty="0" smtClean="0">
                <a:solidFill>
                  <a:schemeClr val="tx1"/>
                </a:solidFill>
              </a:rPr>
              <a:t>Save data in </a:t>
            </a:r>
            <a:r>
              <a:rPr lang="en-US" altLang="ja-JP" sz="1200" dirty="0">
                <a:solidFill>
                  <a:schemeClr val="tx1"/>
                </a:solidFill>
              </a:rPr>
              <a:t>“Edit Fields Area</a:t>
            </a:r>
            <a:r>
              <a:rPr lang="en-US" altLang="ja-JP" sz="1200" dirty="0" smtClean="0">
                <a:solidFill>
                  <a:schemeClr val="tx1"/>
                </a:solidFill>
              </a:rPr>
              <a:t>”.</a:t>
            </a:r>
          </a:p>
          <a:p>
            <a:pPr marL="171450" indent="-171450" algn="just">
              <a:buFont typeface="Arial" panose="020B0604020202020204" pitchFamily="34" charset="0"/>
              <a:buChar char="•"/>
            </a:pPr>
            <a:r>
              <a:rPr kumimoji="1" lang="en-US" altLang="ja-JP" sz="1200" b="1" u="sng" dirty="0" smtClean="0">
                <a:solidFill>
                  <a:schemeClr val="tx1"/>
                </a:solidFill>
              </a:rPr>
              <a:t>New Record</a:t>
            </a:r>
            <a:r>
              <a:rPr kumimoji="1" lang="ja-JP" altLang="en-US" sz="1200" dirty="0" smtClean="0">
                <a:solidFill>
                  <a:schemeClr val="tx1"/>
                </a:solidFill>
              </a:rPr>
              <a:t>・・・</a:t>
            </a:r>
            <a:r>
              <a:rPr kumimoji="1" lang="en-US" altLang="ja-JP" sz="1200" dirty="0" smtClean="0">
                <a:solidFill>
                  <a:schemeClr val="tx1"/>
                </a:solidFill>
              </a:rPr>
              <a:t>Display Popup Quick Entry window and can create new record.</a:t>
            </a:r>
            <a:endParaRPr lang="en-US" altLang="ja-JP" sz="1200" dirty="0" smtClean="0">
              <a:solidFill>
                <a:schemeClr val="tx1"/>
              </a:solidFill>
            </a:endParaRPr>
          </a:p>
          <a:p>
            <a:pPr marL="171450" indent="-171450" algn="just">
              <a:buFont typeface="Arial" panose="020B0604020202020204" pitchFamily="34" charset="0"/>
              <a:buChar char="•"/>
            </a:pPr>
            <a:r>
              <a:rPr lang="en-US" altLang="ja-JP" sz="1200" b="1" u="sng" dirty="0" smtClean="0">
                <a:solidFill>
                  <a:schemeClr val="tx1"/>
                </a:solidFill>
              </a:rPr>
              <a:t>process</a:t>
            </a:r>
            <a:r>
              <a:rPr lang="ja-JP" altLang="en-US" sz="1200" dirty="0" smtClean="0">
                <a:solidFill>
                  <a:schemeClr val="tx1"/>
                </a:solidFill>
              </a:rPr>
              <a:t>・・・</a:t>
            </a:r>
            <a:r>
              <a:rPr lang="en-US" altLang="ja-JP" sz="1200" dirty="0" smtClean="0">
                <a:solidFill>
                  <a:schemeClr val="tx1"/>
                </a:solidFill>
              </a:rPr>
              <a:t>Start process.</a:t>
            </a:r>
            <a:r>
              <a:rPr lang="ja-JP" altLang="en-US" sz="1200" dirty="0" smtClean="0">
                <a:solidFill>
                  <a:schemeClr val="tx1"/>
                </a:solidFill>
              </a:rPr>
              <a:t>（</a:t>
            </a:r>
            <a:r>
              <a:rPr lang="en-US" altLang="ja-JP" sz="1200" b="1" dirty="0" smtClean="0">
                <a:solidFill>
                  <a:srgbClr val="FF3300"/>
                </a:solidFill>
              </a:rPr>
              <a:t>※Under Development</a:t>
            </a:r>
            <a:r>
              <a:rPr lang="ja-JP" altLang="en-US" sz="1200" dirty="0" smtClean="0">
                <a:solidFill>
                  <a:schemeClr val="tx1"/>
                </a:solidFill>
              </a:rPr>
              <a:t>）</a:t>
            </a:r>
            <a:endParaRPr kumimoji="1" lang="en-US" altLang="ja-JP" sz="1200" dirty="0" smtClean="0">
              <a:solidFill>
                <a:schemeClr val="tx1"/>
              </a:solidFill>
            </a:endParaRPr>
          </a:p>
        </p:txBody>
      </p:sp>
      <p:sp>
        <p:nvSpPr>
          <p:cNvPr id="75" name="強調線吹き出し 1 (枠付き) 74"/>
          <p:cNvSpPr/>
          <p:nvPr/>
        </p:nvSpPr>
        <p:spPr>
          <a:xfrm>
            <a:off x="6156176" y="4291311"/>
            <a:ext cx="2880320" cy="1431665"/>
          </a:xfrm>
          <a:prstGeom prst="accentBorderCallout1">
            <a:avLst>
              <a:gd name="adj1" fmla="val 18750"/>
              <a:gd name="adj2" fmla="val -8333"/>
              <a:gd name="adj3" fmla="val 5833"/>
              <a:gd name="adj4" fmla="val -14786"/>
            </a:avLst>
          </a:prstGeom>
          <a:solidFill>
            <a:schemeClr val="bg1"/>
          </a:solidFill>
          <a:ln>
            <a:solidFill>
              <a:srgbClr val="FF0000"/>
            </a:solidFill>
            <a:headEnd type="none"/>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ja-JP" sz="1200" b="1" u="sng" dirty="0">
                <a:solidFill>
                  <a:schemeClr val="tx1"/>
                </a:solidFill>
              </a:rPr>
              <a:t>E</a:t>
            </a:r>
            <a:r>
              <a:rPr lang="en-US" altLang="ja-JP" sz="1200" b="1" u="sng" dirty="0" smtClean="0">
                <a:solidFill>
                  <a:schemeClr val="tx1"/>
                </a:solidFill>
              </a:rPr>
              <a:t>dit Fields Area</a:t>
            </a:r>
            <a:endParaRPr kumimoji="1" lang="en-US" altLang="ja-JP" sz="1200" b="1" u="sng" dirty="0" smtClean="0">
              <a:solidFill>
                <a:schemeClr val="tx1"/>
              </a:solidFill>
            </a:endParaRPr>
          </a:p>
          <a:p>
            <a:pPr marL="171450" indent="-171450" algn="just">
              <a:buFont typeface="Arial" panose="020B0604020202020204" pitchFamily="34" charset="0"/>
              <a:buChar char="•"/>
            </a:pPr>
            <a:r>
              <a:rPr lang="en-US" altLang="ja-JP" sz="1200" dirty="0" smtClean="0">
                <a:solidFill>
                  <a:schemeClr val="tx1"/>
                </a:solidFill>
              </a:rPr>
              <a:t>You c</a:t>
            </a:r>
            <a:r>
              <a:rPr kumimoji="1" lang="en-US" altLang="ja-JP" sz="1200" dirty="0" smtClean="0">
                <a:solidFill>
                  <a:schemeClr val="tx1"/>
                </a:solidFill>
              </a:rPr>
              <a:t>an edit Data.</a:t>
            </a:r>
          </a:p>
          <a:p>
            <a:pPr marL="171450" indent="-171450" algn="just">
              <a:buFont typeface="Arial" panose="020B0604020202020204" pitchFamily="34" charset="0"/>
              <a:buChar char="•"/>
            </a:pPr>
            <a:r>
              <a:rPr lang="en-US" altLang="ja-JP" sz="1200" dirty="0">
                <a:solidFill>
                  <a:schemeClr val="tx1"/>
                </a:solidFill>
              </a:rPr>
              <a:t>If many row, You can set paging.</a:t>
            </a:r>
            <a:endParaRPr kumimoji="1" lang="en-US" altLang="ja-JP" sz="1200" dirty="0" smtClean="0">
              <a:solidFill>
                <a:schemeClr val="tx1"/>
              </a:solidFill>
            </a:endParaRPr>
          </a:p>
        </p:txBody>
      </p:sp>
      <p:sp>
        <p:nvSpPr>
          <p:cNvPr id="76" name="角丸四角形 75"/>
          <p:cNvSpPr/>
          <p:nvPr/>
        </p:nvSpPr>
        <p:spPr bwMode="auto">
          <a:xfrm>
            <a:off x="251520" y="548680"/>
            <a:ext cx="8641655" cy="576263"/>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444500" algn="l"/>
            <a:r>
              <a:rPr lang="en-US" altLang="ja-JP" sz="1800" b="1" dirty="0" smtClean="0">
                <a:latin typeface="メイリオ" panose="020B0604030504040204" pitchFamily="50" charset="-128"/>
                <a:ea typeface="メイリオ" panose="020B0604030504040204" pitchFamily="50" charset="-128"/>
                <a:cs typeface="メイリオ" panose="020B0604030504040204" pitchFamily="50" charset="-128"/>
              </a:rPr>
              <a:t>Constitutions </a:t>
            </a:r>
            <a:r>
              <a:rPr lang="en-US" altLang="ja-JP" sz="1800" b="1" dirty="0">
                <a:latin typeface="メイリオ" panose="020B0604030504040204" pitchFamily="50" charset="-128"/>
                <a:ea typeface="メイリオ" panose="020B0604030504040204" pitchFamily="50" charset="-128"/>
                <a:cs typeface="メイリオ" panose="020B0604030504040204" pitchFamily="50" charset="-128"/>
              </a:rPr>
              <a:t>of Matrix Window</a:t>
            </a:r>
          </a:p>
        </p:txBody>
      </p:sp>
      <p:pic>
        <p:nvPicPr>
          <p:cNvPr id="77" name="図 76"/>
          <p:cNvPicPr>
            <a:picLocks noChangeAspect="1"/>
          </p:cNvPicPr>
          <p:nvPr/>
        </p:nvPicPr>
        <p:blipFill rotWithShape="1">
          <a:blip r:embed="rId3">
            <a:extLst>
              <a:ext uri="{28A0092B-C50C-407E-A947-70E740481C1C}">
                <a14:useLocalDpi xmlns:a14="http://schemas.microsoft.com/office/drawing/2010/main" val="0"/>
              </a:ext>
            </a:extLst>
          </a:blip>
          <a:srcRect l="17662" r="22278" b="29046"/>
          <a:stretch/>
        </p:blipFill>
        <p:spPr>
          <a:xfrm>
            <a:off x="322569" y="593714"/>
            <a:ext cx="433195" cy="479334"/>
          </a:xfrm>
          <a:prstGeom prst="rect">
            <a:avLst/>
          </a:prstGeom>
        </p:spPr>
      </p:pic>
      <p:sp>
        <p:nvSpPr>
          <p:cNvPr id="147" name="正方形/長方形 146"/>
          <p:cNvSpPr/>
          <p:nvPr/>
        </p:nvSpPr>
        <p:spPr>
          <a:xfrm>
            <a:off x="350849" y="2285418"/>
            <a:ext cx="692759" cy="19592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Org</a:t>
            </a:r>
            <a:endParaRPr lang="ja-JP" altLang="en-US" sz="800" dirty="0">
              <a:solidFill>
                <a:schemeClr val="tx1"/>
              </a:solidFill>
              <a:latin typeface="HGPｺﾞｼｯｸM" pitchFamily="50" charset="-128"/>
              <a:ea typeface="HGPｺﾞｼｯｸM" pitchFamily="50" charset="-128"/>
            </a:endParaRPr>
          </a:p>
        </p:txBody>
      </p:sp>
    </p:spTree>
    <p:extLst>
      <p:ext uri="{BB962C8B-B14F-4D97-AF65-F5344CB8AC3E}">
        <p14:creationId xmlns:p14="http://schemas.microsoft.com/office/powerpoint/2010/main" val="1833460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正方形/長方形 76"/>
          <p:cNvSpPr/>
          <p:nvPr/>
        </p:nvSpPr>
        <p:spPr>
          <a:xfrm>
            <a:off x="1836656" y="2190820"/>
            <a:ext cx="5327632" cy="37179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eaVert" wrap="square" lIns="91440" tIns="45720" rIns="91440" bIns="45720" numCol="1" spcCol="0" rtlCol="0" fromWordArt="0" anchor="ctr" anchorCtr="0" forceAA="0" compatLnSpc="1">
            <a:prstTxWarp prst="textNoShape">
              <a:avLst/>
            </a:prstTxWarp>
            <a:noAutofit/>
          </a:bodyPr>
          <a:lstStyle/>
          <a:p>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78" name="正方形/長方形 77"/>
          <p:cNvSpPr/>
          <p:nvPr/>
        </p:nvSpPr>
        <p:spPr>
          <a:xfrm>
            <a:off x="1908912" y="3703020"/>
            <a:ext cx="864344"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Date</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79" name="正方形/長方形 78"/>
          <p:cNvSpPr/>
          <p:nvPr/>
        </p:nvSpPr>
        <p:spPr>
          <a:xfrm>
            <a:off x="1908664" y="3991052"/>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20XX/4/1</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0" name="正方形/長方形 79"/>
          <p:cNvSpPr/>
          <p:nvPr/>
        </p:nvSpPr>
        <p:spPr>
          <a:xfrm>
            <a:off x="1908664" y="4279084"/>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20XX/4/2</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1" name="正方形/長方形 80"/>
          <p:cNvSpPr/>
          <p:nvPr/>
        </p:nvSpPr>
        <p:spPr>
          <a:xfrm>
            <a:off x="1908912" y="4566521"/>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20XX/4/3</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2" name="正方形/長方形 81"/>
          <p:cNvSpPr/>
          <p:nvPr/>
        </p:nvSpPr>
        <p:spPr>
          <a:xfrm>
            <a:off x="1908912" y="4855148"/>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20XX/4/4</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3" name="正方形/長方形 82"/>
          <p:cNvSpPr/>
          <p:nvPr/>
        </p:nvSpPr>
        <p:spPr>
          <a:xfrm>
            <a:off x="1908912" y="5142585"/>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20XX/4/5</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4" name="正方形/長方形 83"/>
          <p:cNvSpPr/>
          <p:nvPr/>
        </p:nvSpPr>
        <p:spPr>
          <a:xfrm>
            <a:off x="1909161" y="5431212"/>
            <a:ext cx="863847" cy="286216"/>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ja-JP" sz="1200" dirty="0">
                <a:solidFill>
                  <a:schemeClr val="tx1"/>
                </a:solidFill>
                <a:latin typeface="メイリオ" panose="020B0604030504040204" pitchFamily="50" charset="-128"/>
                <a:ea typeface="メイリオ" panose="020B0604030504040204" pitchFamily="50" charset="-128"/>
              </a:rPr>
              <a:t>…</a:t>
            </a:r>
            <a:endParaRPr kumimoji="1" lang="ja-JP" altLang="en-US" sz="1200" dirty="0">
              <a:solidFill>
                <a:schemeClr val="tx1"/>
              </a:solidFill>
              <a:latin typeface="メイリオ" panose="020B0604030504040204" pitchFamily="50" charset="-128"/>
              <a:ea typeface="メイリオ" panose="020B0604030504040204" pitchFamily="50" charset="-128"/>
            </a:endParaRPr>
          </a:p>
        </p:txBody>
      </p:sp>
      <p:sp>
        <p:nvSpPr>
          <p:cNvPr id="85" name="正方形/長方形 84"/>
          <p:cNvSpPr/>
          <p:nvPr/>
        </p:nvSpPr>
        <p:spPr>
          <a:xfrm>
            <a:off x="2773008" y="3413798"/>
            <a:ext cx="1440160" cy="28803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P1</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6" name="正方形/長方形 85"/>
          <p:cNvSpPr/>
          <p:nvPr/>
        </p:nvSpPr>
        <p:spPr>
          <a:xfrm>
            <a:off x="2773256" y="3992240"/>
            <a:ext cx="720000" cy="28862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10</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7" name="正方形/長方形 86"/>
          <p:cNvSpPr/>
          <p:nvPr/>
        </p:nvSpPr>
        <p:spPr>
          <a:xfrm>
            <a:off x="2773256" y="3703613"/>
            <a:ext cx="720000"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Delivery </a:t>
            </a:r>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88" name="正方形/長方形 87"/>
          <p:cNvSpPr/>
          <p:nvPr/>
        </p:nvSpPr>
        <p:spPr>
          <a:xfrm>
            <a:off x="3493168" y="3703020"/>
            <a:ext cx="720000" cy="2904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Return</a:t>
            </a:r>
          </a:p>
          <a:p>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89" name="正方形/長方形 88"/>
          <p:cNvSpPr/>
          <p:nvPr/>
        </p:nvSpPr>
        <p:spPr>
          <a:xfrm>
            <a:off x="3493168" y="399283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2</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0" name="正方形/長方形 89"/>
          <p:cNvSpPr/>
          <p:nvPr/>
        </p:nvSpPr>
        <p:spPr>
          <a:xfrm>
            <a:off x="4213416" y="3414988"/>
            <a:ext cx="1440160" cy="28803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P2</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1" name="正方形/長方形 90"/>
          <p:cNvSpPr/>
          <p:nvPr/>
        </p:nvSpPr>
        <p:spPr>
          <a:xfrm>
            <a:off x="4213664" y="399343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20</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2" name="正方形/長方形 91"/>
          <p:cNvSpPr/>
          <p:nvPr/>
        </p:nvSpPr>
        <p:spPr>
          <a:xfrm>
            <a:off x="4213664" y="3704803"/>
            <a:ext cx="720000"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Delivery </a:t>
            </a:r>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93" name="正方形/長方形 92"/>
          <p:cNvSpPr/>
          <p:nvPr/>
        </p:nvSpPr>
        <p:spPr>
          <a:xfrm>
            <a:off x="4933576" y="3704210"/>
            <a:ext cx="720000" cy="2904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Return</a:t>
            </a:r>
          </a:p>
          <a:p>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94" name="正方形/長方形 93"/>
          <p:cNvSpPr/>
          <p:nvPr/>
        </p:nvSpPr>
        <p:spPr>
          <a:xfrm>
            <a:off x="4933576" y="399402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4</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5" name="正方形/長方形 94"/>
          <p:cNvSpPr/>
          <p:nvPr/>
        </p:nvSpPr>
        <p:spPr>
          <a:xfrm>
            <a:off x="5653576" y="3414988"/>
            <a:ext cx="1440160" cy="28803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P3</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6" name="正方形/長方形 95"/>
          <p:cNvSpPr/>
          <p:nvPr/>
        </p:nvSpPr>
        <p:spPr>
          <a:xfrm>
            <a:off x="5653824" y="399343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12</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7" name="正方形/長方形 96"/>
          <p:cNvSpPr/>
          <p:nvPr/>
        </p:nvSpPr>
        <p:spPr>
          <a:xfrm>
            <a:off x="5653824" y="3704803"/>
            <a:ext cx="720000"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Delivery </a:t>
            </a:r>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98" name="正方形/長方形 97"/>
          <p:cNvSpPr/>
          <p:nvPr/>
        </p:nvSpPr>
        <p:spPr>
          <a:xfrm>
            <a:off x="6373736" y="3704210"/>
            <a:ext cx="720000" cy="2904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Return</a:t>
            </a:r>
          </a:p>
          <a:p>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99" name="正方形/長方形 98"/>
          <p:cNvSpPr/>
          <p:nvPr/>
        </p:nvSpPr>
        <p:spPr>
          <a:xfrm>
            <a:off x="6373736" y="399402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a:solidFill>
                  <a:schemeClr val="tx1"/>
                </a:solidFill>
                <a:latin typeface="メイリオ" panose="020B0604030504040204" pitchFamily="50" charset="-128"/>
                <a:ea typeface="メイリオ" panose="020B0604030504040204" pitchFamily="50" charset="-128"/>
              </a:rPr>
              <a:t>3</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0" name="正方形/長方形 99"/>
          <p:cNvSpPr/>
          <p:nvPr/>
        </p:nvSpPr>
        <p:spPr>
          <a:xfrm>
            <a:off x="2772760" y="427908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14</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1" name="正方形/長方形 100"/>
          <p:cNvSpPr/>
          <p:nvPr/>
        </p:nvSpPr>
        <p:spPr>
          <a:xfrm>
            <a:off x="3492672" y="427968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5</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2" name="正方形/長方形 101"/>
          <p:cNvSpPr/>
          <p:nvPr/>
        </p:nvSpPr>
        <p:spPr>
          <a:xfrm>
            <a:off x="4213168" y="428027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3" name="正方形/長方形 102"/>
          <p:cNvSpPr/>
          <p:nvPr/>
        </p:nvSpPr>
        <p:spPr>
          <a:xfrm>
            <a:off x="4933000" y="427908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4" name="正方形/長方形 103"/>
          <p:cNvSpPr/>
          <p:nvPr/>
        </p:nvSpPr>
        <p:spPr>
          <a:xfrm>
            <a:off x="5653080" y="427908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5" name="正方形/長方形 104"/>
          <p:cNvSpPr/>
          <p:nvPr/>
        </p:nvSpPr>
        <p:spPr>
          <a:xfrm>
            <a:off x="6373160" y="427908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6" name="正方形/長方形 105"/>
          <p:cNvSpPr/>
          <p:nvPr/>
        </p:nvSpPr>
        <p:spPr>
          <a:xfrm>
            <a:off x="2772760" y="456711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7" name="正方形/長方形 106"/>
          <p:cNvSpPr/>
          <p:nvPr/>
        </p:nvSpPr>
        <p:spPr>
          <a:xfrm>
            <a:off x="3492840" y="456711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8" name="正方形/長方形 107"/>
          <p:cNvSpPr/>
          <p:nvPr/>
        </p:nvSpPr>
        <p:spPr>
          <a:xfrm>
            <a:off x="4212920" y="4566521"/>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9" name="正方形/長方形 108"/>
          <p:cNvSpPr/>
          <p:nvPr/>
        </p:nvSpPr>
        <p:spPr>
          <a:xfrm>
            <a:off x="4932752" y="4565331"/>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0" name="正方形/長方形 109"/>
          <p:cNvSpPr/>
          <p:nvPr/>
        </p:nvSpPr>
        <p:spPr>
          <a:xfrm>
            <a:off x="5652832" y="4565331"/>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1" name="正方形/長方形 110"/>
          <p:cNvSpPr/>
          <p:nvPr/>
        </p:nvSpPr>
        <p:spPr>
          <a:xfrm>
            <a:off x="6372912" y="4565331"/>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2" name="正方形/長方形 111"/>
          <p:cNvSpPr/>
          <p:nvPr/>
        </p:nvSpPr>
        <p:spPr>
          <a:xfrm>
            <a:off x="2772760" y="4854553"/>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3" name="正方形/長方形 112"/>
          <p:cNvSpPr/>
          <p:nvPr/>
        </p:nvSpPr>
        <p:spPr>
          <a:xfrm>
            <a:off x="3492840" y="4854553"/>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4" name="正方形/長方形 113"/>
          <p:cNvSpPr/>
          <p:nvPr/>
        </p:nvSpPr>
        <p:spPr>
          <a:xfrm>
            <a:off x="4212920" y="485395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5" name="正方形/長方形 114"/>
          <p:cNvSpPr/>
          <p:nvPr/>
        </p:nvSpPr>
        <p:spPr>
          <a:xfrm>
            <a:off x="4932752" y="485276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6" name="正方形/長方形 115"/>
          <p:cNvSpPr/>
          <p:nvPr/>
        </p:nvSpPr>
        <p:spPr>
          <a:xfrm>
            <a:off x="5652832" y="485276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7" name="正方形/長方形 116"/>
          <p:cNvSpPr/>
          <p:nvPr/>
        </p:nvSpPr>
        <p:spPr>
          <a:xfrm>
            <a:off x="6372912" y="485276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8" name="正方形/長方形 117"/>
          <p:cNvSpPr/>
          <p:nvPr/>
        </p:nvSpPr>
        <p:spPr>
          <a:xfrm>
            <a:off x="2772760" y="5142585"/>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9" name="正方形/長方形 118"/>
          <p:cNvSpPr/>
          <p:nvPr/>
        </p:nvSpPr>
        <p:spPr>
          <a:xfrm>
            <a:off x="3492840" y="5142585"/>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0" name="正方形/長方形 119"/>
          <p:cNvSpPr/>
          <p:nvPr/>
        </p:nvSpPr>
        <p:spPr>
          <a:xfrm>
            <a:off x="4212920" y="514199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1" name="正方形/長方形 120"/>
          <p:cNvSpPr/>
          <p:nvPr/>
        </p:nvSpPr>
        <p:spPr>
          <a:xfrm>
            <a:off x="4932752" y="514080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2" name="正方形/長方形 121"/>
          <p:cNvSpPr/>
          <p:nvPr/>
        </p:nvSpPr>
        <p:spPr>
          <a:xfrm>
            <a:off x="5652832" y="514080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3" name="正方形/長方形 122"/>
          <p:cNvSpPr/>
          <p:nvPr/>
        </p:nvSpPr>
        <p:spPr>
          <a:xfrm>
            <a:off x="6372912" y="514080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4" name="正方形/長方形 123"/>
          <p:cNvSpPr/>
          <p:nvPr/>
        </p:nvSpPr>
        <p:spPr>
          <a:xfrm>
            <a:off x="2772760" y="5430617"/>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5" name="正方形/長方形 124"/>
          <p:cNvSpPr/>
          <p:nvPr/>
        </p:nvSpPr>
        <p:spPr>
          <a:xfrm>
            <a:off x="3492840" y="5430617"/>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6" name="正方形/長方形 125"/>
          <p:cNvSpPr/>
          <p:nvPr/>
        </p:nvSpPr>
        <p:spPr>
          <a:xfrm>
            <a:off x="4212920" y="543002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7" name="正方形/長方形 126"/>
          <p:cNvSpPr/>
          <p:nvPr/>
        </p:nvSpPr>
        <p:spPr>
          <a:xfrm>
            <a:off x="4932752" y="542883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8" name="正方形/長方形 127"/>
          <p:cNvSpPr/>
          <p:nvPr/>
        </p:nvSpPr>
        <p:spPr>
          <a:xfrm>
            <a:off x="5652832" y="542883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9" name="正方形/長方形 128"/>
          <p:cNvSpPr/>
          <p:nvPr/>
        </p:nvSpPr>
        <p:spPr>
          <a:xfrm>
            <a:off x="6372912" y="542883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30" name="1 つの角を丸めた四角形 129"/>
          <p:cNvSpPr/>
          <p:nvPr/>
        </p:nvSpPr>
        <p:spPr>
          <a:xfrm>
            <a:off x="1836816" y="1902820"/>
            <a:ext cx="1440000" cy="288000"/>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en-US" altLang="ja-JP" sz="1050" dirty="0" smtClean="0">
                <a:solidFill>
                  <a:schemeClr val="tx1"/>
                </a:solidFill>
                <a:latin typeface="HGPｺﾞｼｯｸM" pitchFamily="50" charset="-128"/>
                <a:ea typeface="HGPｺﾞｼｯｸM" pitchFamily="50" charset="-128"/>
              </a:rPr>
              <a:t>Matrix Window</a:t>
            </a:r>
            <a:endParaRPr lang="ja-JP" altLang="en-US" sz="1050" dirty="0">
              <a:solidFill>
                <a:schemeClr val="tx1"/>
              </a:solidFill>
              <a:latin typeface="HGPｺﾞｼｯｸM" pitchFamily="50" charset="-128"/>
              <a:ea typeface="HGPｺﾞｼｯｸM" pitchFamily="50" charset="-128"/>
            </a:endParaRPr>
          </a:p>
        </p:txBody>
      </p:sp>
      <p:sp>
        <p:nvSpPr>
          <p:cNvPr id="131" name="正方形/長方形 130"/>
          <p:cNvSpPr/>
          <p:nvPr/>
        </p:nvSpPr>
        <p:spPr>
          <a:xfrm>
            <a:off x="1908664" y="2419525"/>
            <a:ext cx="5184248" cy="493754"/>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32" name="正方形/長方形 131"/>
          <p:cNvSpPr/>
          <p:nvPr/>
        </p:nvSpPr>
        <p:spPr>
          <a:xfrm>
            <a:off x="2564652" y="2553262"/>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HQ</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133" name="正方形/長方形 132"/>
          <p:cNvSpPr/>
          <p:nvPr/>
        </p:nvSpPr>
        <p:spPr>
          <a:xfrm>
            <a:off x="3788206" y="2553286"/>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134" name="正方形/長方形 133"/>
          <p:cNvSpPr/>
          <p:nvPr/>
        </p:nvSpPr>
        <p:spPr>
          <a:xfrm>
            <a:off x="5293200" y="2553262"/>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endParaRPr lang="ja-JP" altLang="en-US" sz="800" dirty="0">
              <a:solidFill>
                <a:schemeClr val="tx1"/>
              </a:solidFill>
              <a:latin typeface="Meiryo UI" pitchFamily="50" charset="-128"/>
              <a:ea typeface="Meiryo UI" pitchFamily="50" charset="-128"/>
              <a:cs typeface="Meiryo UI" pitchFamily="50" charset="-128"/>
            </a:endParaRPr>
          </a:p>
        </p:txBody>
      </p:sp>
      <p:sp>
        <p:nvSpPr>
          <p:cNvPr id="135" name="正方形/長方形 134"/>
          <p:cNvSpPr/>
          <p:nvPr/>
        </p:nvSpPr>
        <p:spPr>
          <a:xfrm>
            <a:off x="4205164" y="2553262"/>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Business Partner</a:t>
            </a:r>
            <a:endParaRPr lang="ja-JP" altLang="en-US" sz="800" dirty="0">
              <a:solidFill>
                <a:schemeClr val="tx1"/>
              </a:solidFill>
              <a:latin typeface="HGPｺﾞｼｯｸM" pitchFamily="50" charset="-128"/>
              <a:ea typeface="HGPｺﾞｼｯｸM" pitchFamily="50" charset="-128"/>
            </a:endParaRPr>
          </a:p>
        </p:txBody>
      </p:sp>
      <p:sp>
        <p:nvSpPr>
          <p:cNvPr id="136" name="角丸四角形 135"/>
          <p:cNvSpPr/>
          <p:nvPr/>
        </p:nvSpPr>
        <p:spPr>
          <a:xfrm>
            <a:off x="1924589" y="2997970"/>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800" dirty="0" smtClean="0">
                <a:solidFill>
                  <a:schemeClr val="tx1"/>
                </a:solidFill>
                <a:latin typeface="HGPｺﾞｼｯｸM" pitchFamily="50" charset="-128"/>
                <a:ea typeface="HGPｺﾞｼｯｸM" pitchFamily="50" charset="-128"/>
              </a:rPr>
              <a:t>Search</a:t>
            </a:r>
            <a:endParaRPr kumimoji="1" lang="ja-JP" altLang="en-US" sz="800" dirty="0">
              <a:solidFill>
                <a:schemeClr val="tx1"/>
              </a:solidFill>
              <a:latin typeface="HGPｺﾞｼｯｸM" pitchFamily="50" charset="-128"/>
              <a:ea typeface="HGPｺﾞｼｯｸM" pitchFamily="50" charset="-128"/>
            </a:endParaRPr>
          </a:p>
        </p:txBody>
      </p:sp>
      <p:sp>
        <p:nvSpPr>
          <p:cNvPr id="137" name="角丸四角形 136"/>
          <p:cNvSpPr/>
          <p:nvPr/>
        </p:nvSpPr>
        <p:spPr>
          <a:xfrm>
            <a:off x="2572661" y="2985310"/>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800" dirty="0" smtClean="0">
                <a:solidFill>
                  <a:schemeClr val="tx1"/>
                </a:solidFill>
                <a:latin typeface="HGPｺﾞｼｯｸM" pitchFamily="50" charset="-128"/>
                <a:ea typeface="HGPｺﾞｼｯｸM" pitchFamily="50" charset="-128"/>
              </a:rPr>
              <a:t>Save</a:t>
            </a:r>
            <a:endParaRPr kumimoji="1" lang="ja-JP" altLang="en-US" sz="800" dirty="0">
              <a:solidFill>
                <a:schemeClr val="tx1"/>
              </a:solidFill>
              <a:latin typeface="HGPｺﾞｼｯｸM" pitchFamily="50" charset="-128"/>
              <a:ea typeface="HGPｺﾞｼｯｸM" pitchFamily="50" charset="-128"/>
            </a:endParaRPr>
          </a:p>
        </p:txBody>
      </p:sp>
      <p:pic>
        <p:nvPicPr>
          <p:cNvPr id="138" name="図 13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1360" y="2566754"/>
            <a:ext cx="209550" cy="209550"/>
          </a:xfrm>
          <a:prstGeom prst="rect">
            <a:avLst/>
          </a:prstGeom>
        </p:spPr>
      </p:pic>
      <p:sp>
        <p:nvSpPr>
          <p:cNvPr id="139" name="正方形/長方形 138"/>
          <p:cNvSpPr/>
          <p:nvPr/>
        </p:nvSpPr>
        <p:spPr>
          <a:xfrm>
            <a:off x="2268704" y="2334836"/>
            <a:ext cx="648072" cy="1968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r>
              <a:rPr lang="en-US" altLang="ja-JP" sz="800" dirty="0" smtClean="0">
                <a:solidFill>
                  <a:schemeClr val="tx1"/>
                </a:solidFill>
                <a:latin typeface="HGPｺﾞｼｯｸM" pitchFamily="50" charset="-128"/>
                <a:ea typeface="HGPｺﾞｼｯｸM" pitchFamily="50" charset="-128"/>
              </a:rPr>
              <a:t>Search</a:t>
            </a:r>
            <a:endParaRPr lang="ja-JP" altLang="en-US" sz="800" dirty="0">
              <a:solidFill>
                <a:schemeClr val="tx1"/>
              </a:solidFill>
              <a:latin typeface="HGPｺﾞｼｯｸM" pitchFamily="50" charset="-128"/>
              <a:ea typeface="HGPｺﾞｼｯｸM" pitchFamily="50" charset="-128"/>
            </a:endParaRPr>
          </a:p>
        </p:txBody>
      </p:sp>
      <p:sp>
        <p:nvSpPr>
          <p:cNvPr id="140" name="角丸四角形 139"/>
          <p:cNvSpPr/>
          <p:nvPr/>
        </p:nvSpPr>
        <p:spPr>
          <a:xfrm>
            <a:off x="3220733" y="2982908"/>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800" dirty="0" smtClean="0">
                <a:solidFill>
                  <a:schemeClr val="tx1"/>
                </a:solidFill>
                <a:latin typeface="HGPｺﾞｼｯｸM" pitchFamily="50" charset="-128"/>
                <a:ea typeface="HGPｺﾞｼｯｸM" pitchFamily="50" charset="-128"/>
              </a:rPr>
              <a:t>New</a:t>
            </a:r>
            <a:endParaRPr kumimoji="1" lang="ja-JP" altLang="en-US" sz="800" dirty="0">
              <a:solidFill>
                <a:schemeClr val="tx1"/>
              </a:solidFill>
              <a:latin typeface="HGPｺﾞｼｯｸM" pitchFamily="50" charset="-128"/>
              <a:ea typeface="HGPｺﾞｼｯｸM" pitchFamily="50" charset="-128"/>
            </a:endParaRPr>
          </a:p>
        </p:txBody>
      </p:sp>
      <p:sp>
        <p:nvSpPr>
          <p:cNvPr id="141" name="角丸四角形 140"/>
          <p:cNvSpPr/>
          <p:nvPr/>
        </p:nvSpPr>
        <p:spPr>
          <a:xfrm>
            <a:off x="3852880" y="2982908"/>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600" dirty="0" smtClean="0">
                <a:solidFill>
                  <a:schemeClr val="tx1"/>
                </a:solidFill>
                <a:latin typeface="HGPｺﾞｼｯｸM" pitchFamily="50" charset="-128"/>
                <a:ea typeface="HGPｺﾞｼｯｸM" pitchFamily="50" charset="-128"/>
              </a:rPr>
              <a:t>process</a:t>
            </a:r>
            <a:endParaRPr kumimoji="1" lang="ja-JP" altLang="en-US" sz="600" dirty="0">
              <a:solidFill>
                <a:schemeClr val="tx1"/>
              </a:solidFill>
              <a:latin typeface="HGPｺﾞｼｯｸM" pitchFamily="50" charset="-128"/>
              <a:ea typeface="HGPｺﾞｼｯｸM" pitchFamily="50" charset="-128"/>
            </a:endParaRPr>
          </a:p>
        </p:txBody>
      </p:sp>
      <p:sp>
        <p:nvSpPr>
          <p:cNvPr id="2" name="タイトル 1"/>
          <p:cNvSpPr>
            <a:spLocks noGrp="1"/>
          </p:cNvSpPr>
          <p:nvPr>
            <p:ph type="title"/>
          </p:nvPr>
        </p:nvSpPr>
        <p:spPr/>
        <p:txBody>
          <a:bodyPr/>
          <a:lstStyle/>
          <a:p>
            <a:r>
              <a:rPr lang="en-US" altLang="ja-JP" dirty="0">
                <a:solidFill>
                  <a:schemeClr val="tx2">
                    <a:lumMod val="75000"/>
                  </a:schemeClr>
                </a:solidFill>
              </a:rPr>
              <a:t>Basic operations</a:t>
            </a:r>
            <a:endParaRPr kumimoji="1" lang="ja-JP" altLang="en-US" dirty="0"/>
          </a:p>
        </p:txBody>
      </p:sp>
      <p:sp>
        <p:nvSpPr>
          <p:cNvPr id="4" name="角丸四角形 3"/>
          <p:cNvSpPr/>
          <p:nvPr/>
        </p:nvSpPr>
        <p:spPr bwMode="auto">
          <a:xfrm>
            <a:off x="251520" y="548680"/>
            <a:ext cx="8641655" cy="576263"/>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en-US" altLang="ja-JP" sz="18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Keyboard operation</a:t>
            </a:r>
            <a:endParaRPr lang="ja-JP" altLang="en-US" sz="18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 name="図 4"/>
          <p:cNvPicPr>
            <a:picLocks noChangeAspect="1"/>
          </p:cNvPicPr>
          <p:nvPr/>
        </p:nvPicPr>
        <p:blipFill rotWithShape="1">
          <a:blip r:embed="rId3">
            <a:extLst>
              <a:ext uri="{28A0092B-C50C-407E-A947-70E740481C1C}">
                <a14:useLocalDpi xmlns:a14="http://schemas.microsoft.com/office/drawing/2010/main" val="0"/>
              </a:ext>
            </a:extLst>
          </a:blip>
          <a:srcRect l="17662" r="22278" b="29046"/>
          <a:stretch/>
        </p:blipFill>
        <p:spPr>
          <a:xfrm>
            <a:off x="322569" y="593714"/>
            <a:ext cx="433195" cy="479334"/>
          </a:xfrm>
          <a:prstGeom prst="rect">
            <a:avLst/>
          </a:prstGeom>
        </p:spPr>
      </p:pic>
      <p:sp>
        <p:nvSpPr>
          <p:cNvPr id="71" name="コンテンツ プレースホルダー 2"/>
          <p:cNvSpPr txBox="1">
            <a:spLocks/>
          </p:cNvSpPr>
          <p:nvPr/>
        </p:nvSpPr>
        <p:spPr>
          <a:xfrm>
            <a:off x="250129" y="1121152"/>
            <a:ext cx="8642351" cy="12997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ja-JP" sz="1600" dirty="0">
                <a:solidFill>
                  <a:schemeClr val="tx1"/>
                </a:solidFill>
              </a:rPr>
              <a:t>Cursor </a:t>
            </a:r>
            <a:r>
              <a:rPr lang="en-US" altLang="ja-JP" sz="1600" dirty="0" smtClean="0">
                <a:solidFill>
                  <a:schemeClr val="tx1"/>
                </a:solidFill>
              </a:rPr>
              <a:t>that Edit Fields </a:t>
            </a:r>
            <a:r>
              <a:rPr lang="en-US" altLang="ja-JP" sz="1600" dirty="0">
                <a:solidFill>
                  <a:schemeClr val="tx1"/>
                </a:solidFill>
              </a:rPr>
              <a:t>A</a:t>
            </a:r>
            <a:r>
              <a:rPr lang="en-US" altLang="ja-JP" sz="1600" dirty="0" smtClean="0">
                <a:solidFill>
                  <a:schemeClr val="tx1"/>
                </a:solidFill>
              </a:rPr>
              <a:t>rea of matrix Window</a:t>
            </a:r>
            <a:r>
              <a:rPr lang="ja-JP" altLang="en-US" sz="1600" dirty="0">
                <a:solidFill>
                  <a:schemeClr val="tx1"/>
                </a:solidFill>
              </a:rPr>
              <a:t>　</a:t>
            </a:r>
            <a:r>
              <a:rPr lang="en-US" altLang="ja-JP" sz="1600" dirty="0" smtClean="0">
                <a:solidFill>
                  <a:schemeClr val="tx1"/>
                </a:solidFill>
              </a:rPr>
              <a:t>can move horizontally by Tab key and can move vertically by Enter key.</a:t>
            </a:r>
          </a:p>
        </p:txBody>
      </p:sp>
      <p:sp>
        <p:nvSpPr>
          <p:cNvPr id="72" name="角丸四角形 71"/>
          <p:cNvSpPr/>
          <p:nvPr/>
        </p:nvSpPr>
        <p:spPr>
          <a:xfrm>
            <a:off x="2699792" y="3944302"/>
            <a:ext cx="864096" cy="386973"/>
          </a:xfrm>
          <a:prstGeom prst="roundRect">
            <a:avLst>
              <a:gd name="adj" fmla="val 2592"/>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右矢印 72"/>
          <p:cNvSpPr/>
          <p:nvPr/>
        </p:nvSpPr>
        <p:spPr>
          <a:xfrm>
            <a:off x="3563888" y="3742208"/>
            <a:ext cx="4104456" cy="790383"/>
          </a:xfrm>
          <a:prstGeom prst="rightArrow">
            <a:avLst/>
          </a:prstGeom>
          <a:solidFill>
            <a:srgbClr val="FFFF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a:p>
        </p:txBody>
      </p:sp>
      <p:sp>
        <p:nvSpPr>
          <p:cNvPr id="74" name="下矢印 73"/>
          <p:cNvSpPr/>
          <p:nvPr/>
        </p:nvSpPr>
        <p:spPr>
          <a:xfrm>
            <a:off x="2307218" y="4332174"/>
            <a:ext cx="1663494" cy="2049154"/>
          </a:xfrm>
          <a:prstGeom prst="downArrow">
            <a:avLst/>
          </a:prstGeom>
          <a:solidFill>
            <a:srgbClr val="FFFF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a:p>
        </p:txBody>
      </p:sp>
      <p:sp>
        <p:nvSpPr>
          <p:cNvPr id="75" name="角丸四角形吹き出し 74"/>
          <p:cNvSpPr/>
          <p:nvPr/>
        </p:nvSpPr>
        <p:spPr>
          <a:xfrm>
            <a:off x="7379600" y="2876224"/>
            <a:ext cx="1440160" cy="853484"/>
          </a:xfrm>
          <a:prstGeom prst="wedgeRoundRectCallout">
            <a:avLst>
              <a:gd name="adj1" fmla="val -40538"/>
              <a:gd name="adj2" fmla="val 8466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smtClean="0"/>
              <a:t>Tab</a:t>
            </a:r>
            <a:endParaRPr kumimoji="1" lang="ja-JP" altLang="en-US" sz="3600" dirty="0"/>
          </a:p>
        </p:txBody>
      </p:sp>
      <p:sp>
        <p:nvSpPr>
          <p:cNvPr id="76" name="角丸四角形吹き出し 75"/>
          <p:cNvSpPr/>
          <p:nvPr/>
        </p:nvSpPr>
        <p:spPr>
          <a:xfrm>
            <a:off x="647496" y="5503220"/>
            <a:ext cx="1440160" cy="853484"/>
          </a:xfrm>
          <a:prstGeom prst="wedgeRoundRectCallout">
            <a:avLst>
              <a:gd name="adj1" fmla="val 88637"/>
              <a:gd name="adj2" fmla="val -2912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600" dirty="0" smtClean="0"/>
              <a:t>Enter</a:t>
            </a:r>
            <a:endParaRPr kumimoji="1" lang="ja-JP" altLang="en-US" sz="3600" dirty="0"/>
          </a:p>
        </p:txBody>
      </p:sp>
      <p:sp>
        <p:nvSpPr>
          <p:cNvPr id="142" name="正方形/長方形 141"/>
          <p:cNvSpPr/>
          <p:nvPr/>
        </p:nvSpPr>
        <p:spPr>
          <a:xfrm>
            <a:off x="1863017" y="2570988"/>
            <a:ext cx="692759" cy="19592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Org</a:t>
            </a:r>
            <a:endParaRPr lang="ja-JP" altLang="en-US" sz="800" dirty="0">
              <a:solidFill>
                <a:schemeClr val="tx1"/>
              </a:solidFill>
              <a:latin typeface="HGPｺﾞｼｯｸM" pitchFamily="50" charset="-128"/>
              <a:ea typeface="HGPｺﾞｼｯｸM" pitchFamily="50" charset="-128"/>
            </a:endParaRPr>
          </a:p>
        </p:txBody>
      </p:sp>
    </p:spTree>
    <p:extLst>
      <p:ext uri="{BB962C8B-B14F-4D97-AF65-F5344CB8AC3E}">
        <p14:creationId xmlns:p14="http://schemas.microsoft.com/office/powerpoint/2010/main" val="1197249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defRPr/>
            </a:pPr>
            <a:r>
              <a:rPr lang="en-US" altLang="ja-JP" dirty="0">
                <a:solidFill>
                  <a:schemeClr val="tx2">
                    <a:lumMod val="75000"/>
                  </a:schemeClr>
                </a:solidFill>
              </a:rPr>
              <a:t>Configurations</a:t>
            </a:r>
            <a:endParaRPr lang="ja-JP" altLang="en-US" dirty="0">
              <a:solidFill>
                <a:schemeClr val="tx2">
                  <a:lumMod val="75000"/>
                </a:schemeClr>
              </a:solidFill>
            </a:endParaRPr>
          </a:p>
        </p:txBody>
      </p:sp>
      <p:sp>
        <p:nvSpPr>
          <p:cNvPr id="16" name="コンテンツ プレースホルダー 2"/>
          <p:cNvSpPr txBox="1">
            <a:spLocks/>
          </p:cNvSpPr>
          <p:nvPr/>
        </p:nvSpPr>
        <p:spPr>
          <a:xfrm>
            <a:off x="250129" y="548681"/>
            <a:ext cx="8642351" cy="7920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ja-JP" altLang="en-US" sz="1600" dirty="0" smtClean="0">
                <a:solidFill>
                  <a:schemeClr val="tx1"/>
                </a:solidFill>
              </a:rPr>
              <a:t>　マトリクスウィンドウはシステムクライアントでパラメータ設定により作成する事が</a:t>
            </a:r>
            <a:r>
              <a:rPr lang="ja-JP" altLang="en-US" sz="1600" dirty="0">
                <a:solidFill>
                  <a:schemeClr val="tx1"/>
                </a:solidFill>
              </a:rPr>
              <a:t>できます</a:t>
            </a:r>
            <a:r>
              <a:rPr lang="ja-JP" altLang="en-US" sz="1600" dirty="0" smtClean="0">
                <a:solidFill>
                  <a:schemeClr val="tx1"/>
                </a:solidFill>
              </a:rPr>
              <a:t>。</a:t>
            </a:r>
            <a:endParaRPr lang="en-US" altLang="ja-JP" sz="1600" dirty="0">
              <a:solidFill>
                <a:schemeClr val="tx1"/>
              </a:solidFill>
            </a:endParaRPr>
          </a:p>
        </p:txBody>
      </p:sp>
      <p:sp>
        <p:nvSpPr>
          <p:cNvPr id="26" name="コンテンツ プレースホルダー 2"/>
          <p:cNvSpPr txBox="1">
            <a:spLocks/>
          </p:cNvSpPr>
          <p:nvPr/>
        </p:nvSpPr>
        <p:spPr>
          <a:xfrm>
            <a:off x="251520" y="1772817"/>
            <a:ext cx="8642351"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ja-JP" altLang="en-US" sz="1600" dirty="0" smtClean="0">
                <a:solidFill>
                  <a:schemeClr val="tx1"/>
                </a:solidFill>
              </a:rPr>
              <a:t>マトリクスウィンドウを作成するためには次の準備が必要です。</a:t>
            </a:r>
            <a:endParaRPr lang="en-US" altLang="ja-JP" sz="1600" dirty="0" smtClean="0">
              <a:solidFill>
                <a:schemeClr val="tx1"/>
              </a:solidFill>
            </a:endParaRPr>
          </a:p>
        </p:txBody>
      </p:sp>
      <p:sp>
        <p:nvSpPr>
          <p:cNvPr id="27" name="角丸四角形 26"/>
          <p:cNvSpPr/>
          <p:nvPr/>
        </p:nvSpPr>
        <p:spPr bwMode="auto">
          <a:xfrm>
            <a:off x="251520" y="1196752"/>
            <a:ext cx="8641655" cy="576263"/>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ja-JP" altLang="en-US" sz="18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事前準備</a:t>
            </a:r>
            <a:endParaRPr lang="ja-JP" altLang="en-US" sz="18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28" name="図 27"/>
          <p:cNvPicPr>
            <a:picLocks noChangeAspect="1"/>
          </p:cNvPicPr>
          <p:nvPr/>
        </p:nvPicPr>
        <p:blipFill rotWithShape="1">
          <a:blip r:embed="rId2">
            <a:extLst>
              <a:ext uri="{28A0092B-C50C-407E-A947-70E740481C1C}">
                <a14:useLocalDpi xmlns:a14="http://schemas.microsoft.com/office/drawing/2010/main" val="0"/>
              </a:ext>
            </a:extLst>
          </a:blip>
          <a:srcRect l="17662" r="22278" b="29046"/>
          <a:stretch/>
        </p:blipFill>
        <p:spPr>
          <a:xfrm>
            <a:off x="322569" y="1241786"/>
            <a:ext cx="433195" cy="479334"/>
          </a:xfrm>
          <a:prstGeom prst="rect">
            <a:avLst/>
          </a:prstGeom>
        </p:spPr>
      </p:pic>
      <p:sp>
        <p:nvSpPr>
          <p:cNvPr id="30" name="コンテンツ プレースホルダー 2"/>
          <p:cNvSpPr txBox="1">
            <a:spLocks/>
          </p:cNvSpPr>
          <p:nvPr/>
        </p:nvSpPr>
        <p:spPr>
          <a:xfrm>
            <a:off x="251520" y="2636912"/>
            <a:ext cx="8642351" cy="9361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ja-JP" altLang="en-US" sz="1400" dirty="0" smtClean="0">
                <a:solidFill>
                  <a:schemeClr val="tx1"/>
                </a:solidFill>
              </a:rPr>
              <a:t>マトリクスウィンドウ</a:t>
            </a:r>
            <a:r>
              <a:rPr lang="ja-JP" altLang="en-US" sz="1400" dirty="0">
                <a:solidFill>
                  <a:schemeClr val="tx1"/>
                </a:solidFill>
              </a:rPr>
              <a:t>を作成するためには</a:t>
            </a:r>
            <a:r>
              <a:rPr lang="ja-JP" altLang="en-US" sz="1400" dirty="0" smtClean="0">
                <a:solidFill>
                  <a:schemeClr val="tx1"/>
                </a:solidFill>
              </a:rPr>
              <a:t>、マトリクスウィンドウのもととなるウィンドウをあらかじめ作成しておく必要</a:t>
            </a:r>
            <a:r>
              <a:rPr lang="ja-JP" altLang="en-US" sz="1400" dirty="0">
                <a:solidFill>
                  <a:schemeClr val="tx1"/>
                </a:solidFill>
              </a:rPr>
              <a:t>があります</a:t>
            </a:r>
            <a:r>
              <a:rPr lang="ja-JP" altLang="en-US" sz="1400" dirty="0" smtClean="0">
                <a:solidFill>
                  <a:schemeClr val="tx1"/>
                </a:solidFill>
              </a:rPr>
              <a:t>。</a:t>
            </a:r>
            <a:endParaRPr lang="en-US" altLang="ja-JP" sz="1400" dirty="0">
              <a:solidFill>
                <a:schemeClr val="tx1"/>
              </a:solidFill>
            </a:endParaRPr>
          </a:p>
        </p:txBody>
      </p:sp>
      <p:sp>
        <p:nvSpPr>
          <p:cNvPr id="31" name="正方形/長方形 30"/>
          <p:cNvSpPr/>
          <p:nvPr/>
        </p:nvSpPr>
        <p:spPr>
          <a:xfrm>
            <a:off x="251520" y="2276871"/>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ウィンドウの作成</a:t>
            </a:r>
            <a:endPar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正方形/長方形 31"/>
          <p:cNvSpPr/>
          <p:nvPr/>
        </p:nvSpPr>
        <p:spPr>
          <a:xfrm>
            <a:off x="251520" y="3284984"/>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ユニーク制約の定義</a:t>
            </a:r>
            <a:endPar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コンテンツ プレースホルダー 2"/>
          <p:cNvSpPr txBox="1">
            <a:spLocks/>
          </p:cNvSpPr>
          <p:nvPr/>
        </p:nvSpPr>
        <p:spPr>
          <a:xfrm>
            <a:off x="251520" y="3644984"/>
            <a:ext cx="8642351" cy="29523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285750" indent="-285750">
              <a:buFont typeface="Arial" panose="020B0604020202020204" pitchFamily="34" charset="0"/>
              <a:buChar char="•"/>
            </a:pPr>
            <a:r>
              <a:rPr lang="ja-JP" altLang="en-US" sz="1400" dirty="0" smtClean="0">
                <a:solidFill>
                  <a:schemeClr val="tx1"/>
                </a:solidFill>
              </a:rPr>
              <a:t>マトリクスウィンドウで編集するデータが格納されているテーブルには、適切にユニーク制約が定義されている必要があります。マトリクスウィンドウの設定が画面では、適切</a:t>
            </a:r>
            <a:r>
              <a:rPr lang="ja-JP" altLang="en-US" sz="1400" dirty="0">
                <a:solidFill>
                  <a:schemeClr val="tx1"/>
                </a:solidFill>
              </a:rPr>
              <a:t>な</a:t>
            </a:r>
            <a:r>
              <a:rPr lang="ja-JP" altLang="en-US" sz="1400" dirty="0" smtClean="0">
                <a:solidFill>
                  <a:schemeClr val="tx1"/>
                </a:solidFill>
              </a:rPr>
              <a:t>ユニーク制約が設定されているかどうかチェックしています。</a:t>
            </a:r>
            <a:endParaRPr lang="en-US" altLang="ja-JP" sz="1400" dirty="0" smtClean="0">
              <a:solidFill>
                <a:schemeClr val="tx1"/>
              </a:solidFill>
            </a:endParaRPr>
          </a:p>
          <a:p>
            <a:pPr marL="285750" indent="-285750">
              <a:buFont typeface="Arial" panose="020B0604020202020204" pitchFamily="34" charset="0"/>
              <a:buChar char="•"/>
            </a:pPr>
            <a:r>
              <a:rPr lang="ja-JP" altLang="en-US" sz="1400" dirty="0" smtClean="0">
                <a:solidFill>
                  <a:schemeClr val="tx1"/>
                </a:solidFill>
              </a:rPr>
              <a:t>すくなくとも、</a:t>
            </a:r>
            <a:r>
              <a:rPr lang="ja-JP" altLang="en-US" sz="1400" b="1" u="sng" dirty="0" smtClean="0">
                <a:solidFill>
                  <a:schemeClr val="tx1"/>
                </a:solidFill>
              </a:rPr>
              <a:t>縦軸となる項目</a:t>
            </a:r>
            <a:r>
              <a:rPr lang="ja-JP" altLang="en-US" sz="1400" dirty="0" smtClean="0">
                <a:solidFill>
                  <a:schemeClr val="tx1"/>
                </a:solidFill>
              </a:rPr>
              <a:t>、</a:t>
            </a:r>
            <a:r>
              <a:rPr lang="ja-JP" altLang="en-US" sz="1400" b="1" u="sng" dirty="0" smtClean="0">
                <a:solidFill>
                  <a:schemeClr val="tx1"/>
                </a:solidFill>
              </a:rPr>
              <a:t>横軸となる項目</a:t>
            </a:r>
            <a:r>
              <a:rPr lang="ja-JP" altLang="en-US" sz="1400" dirty="0" smtClean="0">
                <a:solidFill>
                  <a:schemeClr val="tx1"/>
                </a:solidFill>
              </a:rPr>
              <a:t>、</a:t>
            </a:r>
            <a:r>
              <a:rPr lang="ja-JP" altLang="en-US" sz="1400" b="1" u="sng" dirty="0" smtClean="0">
                <a:solidFill>
                  <a:schemeClr val="tx1"/>
                </a:solidFill>
              </a:rPr>
              <a:t>検索フィールドで必須入力とする項目</a:t>
            </a:r>
            <a:r>
              <a:rPr lang="ja-JP" altLang="en-US" sz="1400" dirty="0" smtClean="0">
                <a:solidFill>
                  <a:schemeClr val="tx1"/>
                </a:solidFill>
              </a:rPr>
              <a:t>に対しては複合ユニーク制約</a:t>
            </a:r>
            <a:r>
              <a:rPr lang="en-US" altLang="ja-JP" sz="1400" dirty="0" smtClean="0">
                <a:solidFill>
                  <a:schemeClr val="tx1"/>
                </a:solidFill>
              </a:rPr>
              <a:t>(</a:t>
            </a:r>
            <a:r>
              <a:rPr lang="ja-JP" altLang="en-US" sz="1400" dirty="0" smtClean="0">
                <a:solidFill>
                  <a:schemeClr val="tx1"/>
                </a:solidFill>
              </a:rPr>
              <a:t>以下、ユニークインデックス</a:t>
            </a:r>
            <a:r>
              <a:rPr lang="en-US" altLang="ja-JP" sz="1400" dirty="0" smtClean="0">
                <a:solidFill>
                  <a:schemeClr val="tx1"/>
                </a:solidFill>
              </a:rPr>
              <a:t>)</a:t>
            </a:r>
            <a:r>
              <a:rPr lang="ja-JP" altLang="en-US" sz="1400" dirty="0" smtClean="0">
                <a:solidFill>
                  <a:schemeClr val="tx1"/>
                </a:solidFill>
              </a:rPr>
              <a:t>を設定する必要があります。</a:t>
            </a:r>
            <a:endParaRPr lang="en-US" altLang="ja-JP" sz="1400" dirty="0" smtClean="0">
              <a:solidFill>
                <a:schemeClr val="tx1"/>
              </a:solidFill>
            </a:endParaRPr>
          </a:p>
          <a:p>
            <a:pPr marL="285750" indent="-285750">
              <a:buFont typeface="Arial" panose="020B0604020202020204" pitchFamily="34" charset="0"/>
              <a:buChar char="•"/>
            </a:pPr>
            <a:r>
              <a:rPr lang="ja-JP" altLang="en-US" sz="1400" dirty="0" smtClean="0">
                <a:solidFill>
                  <a:schemeClr val="tx1"/>
                </a:solidFill>
              </a:rPr>
              <a:t>適切なユニークインデックスが設定されていないとマトリクスウィンドウは正しく動作しませんので注意して下さい。マトリクスウィンドウの設定時にエラーが表示されなかったからといって、制約が正しく設定されている事を保証しているわけではありません。マトリクスウィンドウを正しく使用したい場合は、</a:t>
            </a:r>
            <a:r>
              <a:rPr lang="ja-JP" altLang="en-US" sz="1400" b="1" u="sng" dirty="0">
                <a:solidFill>
                  <a:schemeClr val="tx1"/>
                </a:solidFill>
              </a:rPr>
              <a:t>縦軸となる項目</a:t>
            </a:r>
            <a:r>
              <a:rPr lang="ja-JP" altLang="en-US" sz="1400" dirty="0">
                <a:solidFill>
                  <a:schemeClr val="tx1"/>
                </a:solidFill>
              </a:rPr>
              <a:t>、</a:t>
            </a:r>
            <a:r>
              <a:rPr lang="ja-JP" altLang="en-US" sz="1400" b="1" u="sng" dirty="0">
                <a:solidFill>
                  <a:schemeClr val="tx1"/>
                </a:solidFill>
              </a:rPr>
              <a:t>横軸となる項目</a:t>
            </a:r>
            <a:r>
              <a:rPr lang="ja-JP" altLang="en-US" sz="1400" dirty="0">
                <a:solidFill>
                  <a:schemeClr val="tx1"/>
                </a:solidFill>
              </a:rPr>
              <a:t>、</a:t>
            </a:r>
            <a:r>
              <a:rPr lang="ja-JP" altLang="en-US" sz="1400" b="1" u="sng" dirty="0">
                <a:solidFill>
                  <a:schemeClr val="tx1"/>
                </a:solidFill>
              </a:rPr>
              <a:t>検索フィールドで必須入力とする</a:t>
            </a:r>
            <a:r>
              <a:rPr lang="ja-JP" altLang="en-US" sz="1400" b="1" u="sng" dirty="0" smtClean="0">
                <a:solidFill>
                  <a:schemeClr val="tx1"/>
                </a:solidFill>
              </a:rPr>
              <a:t>項目</a:t>
            </a:r>
            <a:r>
              <a:rPr lang="ja-JP" altLang="en-US" sz="1400" b="1" dirty="0" smtClean="0">
                <a:solidFill>
                  <a:srgbClr val="FF0000"/>
                </a:solidFill>
              </a:rPr>
              <a:t>だけ</a:t>
            </a:r>
            <a:r>
              <a:rPr lang="ja-JP" altLang="en-US" sz="1400" dirty="0" smtClean="0">
                <a:solidFill>
                  <a:schemeClr val="tx1"/>
                </a:solidFill>
              </a:rPr>
              <a:t>のユニークインデックスを作成する事を推奨します。</a:t>
            </a:r>
            <a:endParaRPr lang="en-US" altLang="ja-JP" sz="1400" dirty="0" smtClean="0">
              <a:solidFill>
                <a:schemeClr val="tx1"/>
              </a:solidFill>
            </a:endParaRPr>
          </a:p>
        </p:txBody>
      </p:sp>
    </p:spTree>
    <p:extLst>
      <p:ext uri="{BB962C8B-B14F-4D97-AF65-F5344CB8AC3E}">
        <p14:creationId xmlns:p14="http://schemas.microsoft.com/office/powerpoint/2010/main" val="30869860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defRPr/>
            </a:pPr>
            <a:r>
              <a:rPr lang="en-US" altLang="ja-JP" dirty="0">
                <a:solidFill>
                  <a:schemeClr val="tx2">
                    <a:lumMod val="75000"/>
                  </a:schemeClr>
                </a:solidFill>
              </a:rPr>
              <a:t>Configurations</a:t>
            </a:r>
            <a:endParaRPr lang="ja-JP" altLang="en-US" dirty="0">
              <a:solidFill>
                <a:schemeClr val="tx2">
                  <a:lumMod val="75000"/>
                </a:schemeClr>
              </a:solidFill>
            </a:endParaRPr>
          </a:p>
        </p:txBody>
      </p:sp>
      <p:sp>
        <p:nvSpPr>
          <p:cNvPr id="4" name="コンテンツ プレースホルダー 2"/>
          <p:cNvSpPr txBox="1">
            <a:spLocks/>
          </p:cNvSpPr>
          <p:nvPr/>
        </p:nvSpPr>
        <p:spPr>
          <a:xfrm>
            <a:off x="251520" y="476672"/>
            <a:ext cx="8642351" cy="10801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ja-JP" altLang="en-US" sz="1600" dirty="0" smtClean="0">
                <a:solidFill>
                  <a:schemeClr val="tx1"/>
                </a:solidFill>
              </a:rPr>
              <a:t>ユニークインデックスは、テーブルとカラムウィンドウのテーブルインデックスタブで設定して下さい。テーブルインデックスタブのデータをもとに、ユニークインデックスが適切に設定されているかどうか、最低限のエラーチェックを行っています。</a:t>
            </a:r>
            <a:endParaRPr lang="en-US" altLang="ja-JP" sz="1600" dirty="0">
              <a:solidFill>
                <a:schemeClr val="tx1"/>
              </a:solidFill>
            </a:endParaRPr>
          </a:p>
        </p:txBody>
      </p:sp>
      <p:pic>
        <p:nvPicPr>
          <p:cNvPr id="5" name="図 4"/>
          <p:cNvPicPr>
            <a:picLocks noChangeAspect="1"/>
          </p:cNvPicPr>
          <p:nvPr/>
        </p:nvPicPr>
        <p:blipFill>
          <a:blip r:embed="rId2"/>
          <a:stretch>
            <a:fillRect/>
          </a:stretch>
        </p:blipFill>
        <p:spPr>
          <a:xfrm>
            <a:off x="1547664" y="1556792"/>
            <a:ext cx="6168659" cy="4177655"/>
          </a:xfrm>
          <a:prstGeom prst="rect">
            <a:avLst/>
          </a:prstGeom>
          <a:ln>
            <a:solidFill>
              <a:schemeClr val="accent1"/>
            </a:solidFill>
          </a:ln>
        </p:spPr>
      </p:pic>
    </p:spTree>
    <p:extLst>
      <p:ext uri="{BB962C8B-B14F-4D97-AF65-F5344CB8AC3E}">
        <p14:creationId xmlns:p14="http://schemas.microsoft.com/office/powerpoint/2010/main" val="190537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defRPr/>
            </a:pPr>
            <a:r>
              <a:rPr lang="en-US" altLang="ja-JP" dirty="0">
                <a:solidFill>
                  <a:schemeClr val="tx2">
                    <a:lumMod val="75000"/>
                  </a:schemeClr>
                </a:solidFill>
              </a:rPr>
              <a:t>Configurations</a:t>
            </a:r>
            <a:endParaRPr lang="ja-JP" altLang="en-US" dirty="0">
              <a:solidFill>
                <a:schemeClr val="tx2">
                  <a:lumMod val="75000"/>
                </a:schemeClr>
              </a:solidFill>
            </a:endParaRPr>
          </a:p>
        </p:txBody>
      </p:sp>
      <p:sp>
        <p:nvSpPr>
          <p:cNvPr id="4" name="正方形/長方形 3"/>
          <p:cNvSpPr/>
          <p:nvPr/>
        </p:nvSpPr>
        <p:spPr>
          <a:xfrm>
            <a:off x="251520" y="548680"/>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マトリクスウィンドウ設定画面のパックイン</a:t>
            </a:r>
            <a:endPar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コンテンツ プレースホルダー 2"/>
          <p:cNvSpPr txBox="1">
            <a:spLocks/>
          </p:cNvSpPr>
          <p:nvPr/>
        </p:nvSpPr>
        <p:spPr>
          <a:xfrm>
            <a:off x="251520" y="908720"/>
            <a:ext cx="8642351" cy="10801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ja-JP" altLang="en-US" sz="1600" dirty="0" smtClean="0">
                <a:solidFill>
                  <a:schemeClr val="tx1"/>
                </a:solidFill>
              </a:rPr>
              <a:t>マトリクスウィンドウのプラグインのソースコードの中にある</a:t>
            </a:r>
            <a:r>
              <a:rPr lang="en-US" altLang="ja-JP" sz="1600" dirty="0" smtClean="0">
                <a:solidFill>
                  <a:schemeClr val="tx1"/>
                </a:solidFill>
              </a:rPr>
              <a:t>META-INF</a:t>
            </a:r>
            <a:r>
              <a:rPr lang="ja-JP" altLang="en-US" sz="1600" dirty="0" smtClean="0">
                <a:solidFill>
                  <a:schemeClr val="tx1"/>
                </a:solidFill>
              </a:rPr>
              <a:t>フォルダの直下に</a:t>
            </a:r>
            <a:r>
              <a:rPr lang="en-US" altLang="ja-JP" sz="1600" dirty="0" smtClean="0">
                <a:solidFill>
                  <a:schemeClr val="tx1"/>
                </a:solidFill>
              </a:rPr>
              <a:t>2Pack.zip</a:t>
            </a:r>
            <a:r>
              <a:rPr lang="ja-JP" altLang="en-US" sz="1600" dirty="0" smtClean="0">
                <a:solidFill>
                  <a:schemeClr val="tx1"/>
                </a:solidFill>
              </a:rPr>
              <a:t>がありますので、パックインして下さい。パックインすると、メニューにマトリックスウィンドウ設定画面が追加されます</a:t>
            </a:r>
            <a:r>
              <a:rPr lang="ja-JP" altLang="en-US" sz="1600" dirty="0">
                <a:solidFill>
                  <a:schemeClr val="tx1"/>
                </a:solidFill>
              </a:rPr>
              <a:t>。</a:t>
            </a:r>
            <a:endParaRPr lang="en-US" altLang="ja-JP" sz="1600" dirty="0" smtClean="0">
              <a:solidFill>
                <a:schemeClr val="tx1"/>
              </a:solidFill>
            </a:endParaRPr>
          </a:p>
        </p:txBody>
      </p:sp>
    </p:spTree>
    <p:extLst>
      <p:ext uri="{BB962C8B-B14F-4D97-AF65-F5344CB8AC3E}">
        <p14:creationId xmlns:p14="http://schemas.microsoft.com/office/powerpoint/2010/main" val="3203574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defRPr/>
            </a:pPr>
            <a:r>
              <a:rPr lang="en-US" altLang="ja-JP" dirty="0">
                <a:solidFill>
                  <a:schemeClr val="tx2">
                    <a:lumMod val="75000"/>
                  </a:schemeClr>
                </a:solidFill>
              </a:rPr>
              <a:t>Configurations</a:t>
            </a:r>
            <a:endParaRPr lang="ja-JP" altLang="en-US" dirty="0">
              <a:solidFill>
                <a:schemeClr val="tx2">
                  <a:lumMod val="75000"/>
                </a:schemeClr>
              </a:solidFill>
            </a:endParaRPr>
          </a:p>
        </p:txBody>
      </p:sp>
      <p:sp>
        <p:nvSpPr>
          <p:cNvPr id="4" name="角丸四角形 3"/>
          <p:cNvSpPr/>
          <p:nvPr/>
        </p:nvSpPr>
        <p:spPr bwMode="auto">
          <a:xfrm>
            <a:off x="251520" y="548680"/>
            <a:ext cx="8641655" cy="576263"/>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en-US" altLang="ja-JP" sz="1800" dirty="0" smtClean="0">
                <a:solidFill>
                  <a:schemeClr val="tx2">
                    <a:lumMod val="75000"/>
                  </a:schemeClr>
                </a:solidFill>
              </a:rPr>
              <a:t>Configurations of Matrix Window</a:t>
            </a:r>
            <a:endParaRPr lang="ja-JP" altLang="en-US" sz="18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 name="図 4"/>
          <p:cNvPicPr>
            <a:picLocks noChangeAspect="1"/>
          </p:cNvPicPr>
          <p:nvPr/>
        </p:nvPicPr>
        <p:blipFill rotWithShape="1">
          <a:blip r:embed="rId2">
            <a:extLst>
              <a:ext uri="{28A0092B-C50C-407E-A947-70E740481C1C}">
                <a14:useLocalDpi xmlns:a14="http://schemas.microsoft.com/office/drawing/2010/main" val="0"/>
              </a:ext>
            </a:extLst>
          </a:blip>
          <a:srcRect l="17662" r="22278" b="29046"/>
          <a:stretch/>
        </p:blipFill>
        <p:spPr>
          <a:xfrm>
            <a:off x="322569" y="593714"/>
            <a:ext cx="433195" cy="479334"/>
          </a:xfrm>
          <a:prstGeom prst="rect">
            <a:avLst/>
          </a:prstGeom>
        </p:spPr>
      </p:pic>
      <p:sp>
        <p:nvSpPr>
          <p:cNvPr id="67" name="コンテンツ プレースホルダー 2"/>
          <p:cNvSpPr txBox="1">
            <a:spLocks/>
          </p:cNvSpPr>
          <p:nvPr/>
        </p:nvSpPr>
        <p:spPr>
          <a:xfrm>
            <a:off x="250129" y="1556792"/>
            <a:ext cx="8642351" cy="7920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ja-JP" altLang="en-US" dirty="0">
                <a:solidFill>
                  <a:schemeClr val="tx1"/>
                </a:solidFill>
              </a:rPr>
              <a:t>　</a:t>
            </a:r>
            <a:r>
              <a:rPr lang="ja-JP" altLang="en-US" dirty="0" smtClean="0">
                <a:solidFill>
                  <a:schemeClr val="tx1"/>
                </a:solidFill>
              </a:rPr>
              <a:t>マトリクスウィンドウを設定する画面は、マトリクスウィンドウタブと</a:t>
            </a:r>
            <a:r>
              <a:rPr lang="ja-JP" altLang="en-US" dirty="0">
                <a:solidFill>
                  <a:schemeClr val="tx1"/>
                </a:solidFill>
              </a:rPr>
              <a:t>編集</a:t>
            </a:r>
            <a:r>
              <a:rPr lang="ja-JP" altLang="en-US" dirty="0" smtClean="0">
                <a:solidFill>
                  <a:schemeClr val="tx1"/>
                </a:solidFill>
              </a:rPr>
              <a:t>フィールドタブ、検索フィールドタブの</a:t>
            </a:r>
            <a:r>
              <a:rPr lang="en-US" altLang="ja-JP" dirty="0">
                <a:solidFill>
                  <a:schemeClr val="tx1"/>
                </a:solidFill>
              </a:rPr>
              <a:t>3</a:t>
            </a:r>
            <a:r>
              <a:rPr lang="ja-JP" altLang="en-US" dirty="0" smtClean="0">
                <a:solidFill>
                  <a:schemeClr val="tx1"/>
                </a:solidFill>
              </a:rPr>
              <a:t>タブから構成されています。</a:t>
            </a:r>
            <a:endParaRPr lang="en-US" altLang="ja-JP" dirty="0">
              <a:solidFill>
                <a:schemeClr val="tx1"/>
              </a:solidFill>
            </a:endParaRPr>
          </a:p>
        </p:txBody>
      </p:sp>
      <p:sp>
        <p:nvSpPr>
          <p:cNvPr id="71" name="正方形/長方形 70"/>
          <p:cNvSpPr/>
          <p:nvPr/>
        </p:nvSpPr>
        <p:spPr>
          <a:xfrm>
            <a:off x="251520" y="3068960"/>
            <a:ext cx="3024336" cy="884408"/>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t"/>
          <a:lstStyle/>
          <a:p>
            <a:r>
              <a:rPr lang="ja-JP" altLang="en-US" sz="1600" dirty="0">
                <a:solidFill>
                  <a:schemeClr val="tx1"/>
                </a:solidFill>
                <a:latin typeface="HGPｺﾞｼｯｸM" pitchFamily="50" charset="-128"/>
                <a:ea typeface="HGPｺﾞｼｯｸM" pitchFamily="50" charset="-128"/>
              </a:rPr>
              <a:t>マトリクスウィンドウタブ</a:t>
            </a:r>
          </a:p>
        </p:txBody>
      </p:sp>
      <p:sp>
        <p:nvSpPr>
          <p:cNvPr id="6" name="正方形/長方形 5"/>
          <p:cNvSpPr/>
          <p:nvPr/>
        </p:nvSpPr>
        <p:spPr>
          <a:xfrm>
            <a:off x="323528" y="3429000"/>
            <a:ext cx="2878929" cy="3600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err="1" smtClean="0">
                <a:solidFill>
                  <a:schemeClr val="tx2"/>
                </a:solidFill>
              </a:rPr>
              <a:t>JP_MatrixWindow</a:t>
            </a:r>
            <a:r>
              <a:rPr kumimoji="1" lang="ja-JP" altLang="en-US" sz="1400" dirty="0" smtClean="0">
                <a:solidFill>
                  <a:schemeClr val="tx2"/>
                </a:solidFill>
              </a:rPr>
              <a:t>テーブル</a:t>
            </a:r>
            <a:endParaRPr kumimoji="1" lang="ja-JP" altLang="en-US" sz="1400" dirty="0">
              <a:solidFill>
                <a:schemeClr val="tx2"/>
              </a:solidFill>
            </a:endParaRPr>
          </a:p>
        </p:txBody>
      </p:sp>
      <p:sp>
        <p:nvSpPr>
          <p:cNvPr id="72" name="1 つの角を丸めた四角形 71"/>
          <p:cNvSpPr/>
          <p:nvPr/>
        </p:nvSpPr>
        <p:spPr>
          <a:xfrm>
            <a:off x="251520" y="2780928"/>
            <a:ext cx="1224136" cy="288032"/>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ja-JP" altLang="en-US" sz="1050" dirty="0" smtClean="0">
                <a:solidFill>
                  <a:schemeClr val="tx1"/>
                </a:solidFill>
                <a:latin typeface="HGPｺﾞｼｯｸM" pitchFamily="50" charset="-128"/>
                <a:ea typeface="HGPｺﾞｼｯｸM" pitchFamily="50" charset="-128"/>
              </a:rPr>
              <a:t>マトリクスウィンドウ</a:t>
            </a:r>
            <a:endParaRPr lang="ja-JP" altLang="en-US" sz="1050" dirty="0">
              <a:solidFill>
                <a:schemeClr val="tx1"/>
              </a:solidFill>
              <a:latin typeface="HGPｺﾞｼｯｸM" pitchFamily="50" charset="-128"/>
              <a:ea typeface="HGPｺﾞｼｯｸM" pitchFamily="50" charset="-128"/>
            </a:endParaRPr>
          </a:p>
        </p:txBody>
      </p:sp>
      <p:sp>
        <p:nvSpPr>
          <p:cNvPr id="75" name="正方形/長方形 74"/>
          <p:cNvSpPr/>
          <p:nvPr/>
        </p:nvSpPr>
        <p:spPr>
          <a:xfrm>
            <a:off x="251520" y="4725145"/>
            <a:ext cx="3024336" cy="864096"/>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t"/>
          <a:lstStyle/>
          <a:p>
            <a:r>
              <a:rPr lang="ja-JP" altLang="en-US" sz="1600" dirty="0">
                <a:solidFill>
                  <a:schemeClr val="tx1"/>
                </a:solidFill>
                <a:latin typeface="HGPｺﾞｼｯｸM" pitchFamily="50" charset="-128"/>
                <a:ea typeface="HGPｺﾞｼｯｸM" pitchFamily="50" charset="-128"/>
              </a:rPr>
              <a:t>編集</a:t>
            </a:r>
            <a:r>
              <a:rPr lang="ja-JP" altLang="en-US" sz="1600" dirty="0" smtClean="0">
                <a:solidFill>
                  <a:schemeClr val="tx1"/>
                </a:solidFill>
                <a:latin typeface="HGPｺﾞｼｯｸM" pitchFamily="50" charset="-128"/>
                <a:ea typeface="HGPｺﾞｼｯｸM" pitchFamily="50" charset="-128"/>
              </a:rPr>
              <a:t>フィールドタブ</a:t>
            </a:r>
            <a:endParaRPr lang="ja-JP" altLang="en-US" sz="1600" dirty="0">
              <a:solidFill>
                <a:schemeClr val="tx1"/>
              </a:solidFill>
              <a:latin typeface="HGPｺﾞｼｯｸM" pitchFamily="50" charset="-128"/>
              <a:ea typeface="HGPｺﾞｼｯｸM" pitchFamily="50" charset="-128"/>
            </a:endParaRPr>
          </a:p>
        </p:txBody>
      </p:sp>
      <p:sp>
        <p:nvSpPr>
          <p:cNvPr id="76" name="正方形/長方形 75"/>
          <p:cNvSpPr/>
          <p:nvPr/>
        </p:nvSpPr>
        <p:spPr>
          <a:xfrm>
            <a:off x="323528" y="5085185"/>
            <a:ext cx="2878929" cy="3600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err="1" smtClean="0">
                <a:solidFill>
                  <a:schemeClr val="tx2"/>
                </a:solidFill>
              </a:rPr>
              <a:t>JP_MatrixField</a:t>
            </a:r>
            <a:r>
              <a:rPr kumimoji="1" lang="ja-JP" altLang="en-US" sz="1400" dirty="0" smtClean="0">
                <a:solidFill>
                  <a:schemeClr val="tx2"/>
                </a:solidFill>
              </a:rPr>
              <a:t>テーブル</a:t>
            </a:r>
            <a:endParaRPr kumimoji="1" lang="ja-JP" altLang="en-US" sz="1400" dirty="0">
              <a:solidFill>
                <a:schemeClr val="tx2"/>
              </a:solidFill>
            </a:endParaRPr>
          </a:p>
        </p:txBody>
      </p:sp>
      <p:sp>
        <p:nvSpPr>
          <p:cNvPr id="77" name="1 つの角を丸めた四角形 76"/>
          <p:cNvSpPr/>
          <p:nvPr/>
        </p:nvSpPr>
        <p:spPr>
          <a:xfrm>
            <a:off x="251520" y="4437113"/>
            <a:ext cx="1224136" cy="288032"/>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ja-JP" altLang="en-US" sz="1050" dirty="0">
                <a:solidFill>
                  <a:schemeClr val="tx1"/>
                </a:solidFill>
                <a:latin typeface="HGPｺﾞｼｯｸM" pitchFamily="50" charset="-128"/>
                <a:ea typeface="HGPｺﾞｼｯｸM" pitchFamily="50" charset="-128"/>
              </a:rPr>
              <a:t>マトリクス</a:t>
            </a:r>
            <a:r>
              <a:rPr lang="ja-JP" altLang="en-US" sz="1050" dirty="0" smtClean="0">
                <a:solidFill>
                  <a:schemeClr val="tx1"/>
                </a:solidFill>
                <a:latin typeface="HGPｺﾞｼｯｸM" pitchFamily="50" charset="-128"/>
                <a:ea typeface="HGPｺﾞｼｯｸM" pitchFamily="50" charset="-128"/>
              </a:rPr>
              <a:t>ウィンドウ</a:t>
            </a:r>
            <a:endParaRPr lang="ja-JP" altLang="en-US" sz="1050" dirty="0">
              <a:solidFill>
                <a:schemeClr val="tx1"/>
              </a:solidFill>
              <a:latin typeface="HGPｺﾞｼｯｸM" pitchFamily="50" charset="-128"/>
              <a:ea typeface="HGPｺﾞｼｯｸM" pitchFamily="50" charset="-128"/>
            </a:endParaRPr>
          </a:p>
        </p:txBody>
      </p:sp>
      <p:cxnSp>
        <p:nvCxnSpPr>
          <p:cNvPr id="10" name="直線コネクタ 9"/>
          <p:cNvCxnSpPr>
            <a:stCxn id="71" idx="2"/>
            <a:endCxn id="75" idx="0"/>
          </p:cNvCxnSpPr>
          <p:nvPr/>
        </p:nvCxnSpPr>
        <p:spPr>
          <a:xfrm>
            <a:off x="1763688" y="3953368"/>
            <a:ext cx="0" cy="77177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コネクタ 77"/>
          <p:cNvCxnSpPr/>
          <p:nvPr/>
        </p:nvCxnSpPr>
        <p:spPr>
          <a:xfrm>
            <a:off x="1763688" y="4509146"/>
            <a:ext cx="216024" cy="21599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線コネクタ 81"/>
          <p:cNvCxnSpPr/>
          <p:nvPr/>
        </p:nvCxnSpPr>
        <p:spPr>
          <a:xfrm flipH="1">
            <a:off x="1547664" y="4509146"/>
            <a:ext cx="216023" cy="21597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2"/>
          <p:cNvSpPr txBox="1">
            <a:spLocks/>
          </p:cNvSpPr>
          <p:nvPr/>
        </p:nvSpPr>
        <p:spPr>
          <a:xfrm>
            <a:off x="3419872" y="3068961"/>
            <a:ext cx="5473999" cy="7920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ja-JP" altLang="en-US" sz="1400" dirty="0" smtClean="0">
                <a:solidFill>
                  <a:schemeClr val="tx1"/>
                </a:solidFill>
              </a:rPr>
              <a:t>マトリクスウィンドウタブでは、マトリクスウィンドウの作成もととなるウィンドウとタブ、縦軸</a:t>
            </a:r>
            <a:r>
              <a:rPr lang="en-US" altLang="ja-JP" sz="1400" dirty="0" smtClean="0">
                <a:solidFill>
                  <a:schemeClr val="tx1"/>
                </a:solidFill>
              </a:rPr>
              <a:t>(X</a:t>
            </a:r>
            <a:r>
              <a:rPr lang="ja-JP" altLang="en-US" sz="1400" dirty="0" smtClean="0">
                <a:solidFill>
                  <a:schemeClr val="tx1"/>
                </a:solidFill>
              </a:rPr>
              <a:t>軸</a:t>
            </a:r>
            <a:r>
              <a:rPr lang="en-US" altLang="ja-JP" sz="1400" dirty="0" smtClean="0">
                <a:solidFill>
                  <a:schemeClr val="tx1"/>
                </a:solidFill>
              </a:rPr>
              <a:t>/</a:t>
            </a:r>
            <a:r>
              <a:rPr lang="ja-JP" altLang="en-US" sz="1400" dirty="0" smtClean="0">
                <a:solidFill>
                  <a:schemeClr val="tx1"/>
                </a:solidFill>
              </a:rPr>
              <a:t>列</a:t>
            </a:r>
            <a:r>
              <a:rPr lang="en-US" altLang="ja-JP" sz="1400" dirty="0" smtClean="0">
                <a:solidFill>
                  <a:schemeClr val="tx1"/>
                </a:solidFill>
              </a:rPr>
              <a:t>)</a:t>
            </a:r>
            <a:r>
              <a:rPr lang="ja-JP" altLang="en-US" sz="1400" dirty="0" smtClean="0">
                <a:solidFill>
                  <a:schemeClr val="tx1"/>
                </a:solidFill>
              </a:rPr>
              <a:t>となるフィールド、横軸</a:t>
            </a:r>
            <a:r>
              <a:rPr lang="en-US" altLang="ja-JP" sz="1400" dirty="0" smtClean="0">
                <a:solidFill>
                  <a:schemeClr val="tx1"/>
                </a:solidFill>
              </a:rPr>
              <a:t>(Y</a:t>
            </a:r>
            <a:r>
              <a:rPr lang="ja-JP" altLang="en-US" sz="1400" dirty="0" smtClean="0">
                <a:solidFill>
                  <a:schemeClr val="tx1"/>
                </a:solidFill>
              </a:rPr>
              <a:t>軸</a:t>
            </a:r>
            <a:r>
              <a:rPr lang="en-US" altLang="ja-JP" sz="1400" dirty="0" smtClean="0">
                <a:solidFill>
                  <a:schemeClr val="tx1"/>
                </a:solidFill>
              </a:rPr>
              <a:t>/</a:t>
            </a:r>
            <a:r>
              <a:rPr lang="ja-JP" altLang="en-US" sz="1400" dirty="0" smtClean="0">
                <a:solidFill>
                  <a:schemeClr val="tx1"/>
                </a:solidFill>
              </a:rPr>
              <a:t>行</a:t>
            </a:r>
            <a:r>
              <a:rPr lang="en-US" altLang="ja-JP" sz="1400" dirty="0" smtClean="0">
                <a:solidFill>
                  <a:schemeClr val="tx1"/>
                </a:solidFill>
              </a:rPr>
              <a:t>)</a:t>
            </a:r>
            <a:r>
              <a:rPr lang="ja-JP" altLang="en-US" sz="1400" dirty="0" smtClean="0">
                <a:solidFill>
                  <a:schemeClr val="tx1"/>
                </a:solidFill>
              </a:rPr>
              <a:t>となるフィールドなどの設定を行います。</a:t>
            </a:r>
            <a:endParaRPr lang="en-US" altLang="ja-JP" sz="1400" dirty="0">
              <a:solidFill>
                <a:schemeClr val="tx1"/>
              </a:solidFill>
            </a:endParaRPr>
          </a:p>
        </p:txBody>
      </p:sp>
      <p:sp>
        <p:nvSpPr>
          <p:cNvPr id="18" name="コンテンツ プレースホルダー 2"/>
          <p:cNvSpPr txBox="1">
            <a:spLocks/>
          </p:cNvSpPr>
          <p:nvPr/>
        </p:nvSpPr>
        <p:spPr>
          <a:xfrm>
            <a:off x="250129" y="5589241"/>
            <a:ext cx="3025727" cy="7920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ja-JP" altLang="en-US" sz="1200" dirty="0">
                <a:solidFill>
                  <a:schemeClr val="tx1"/>
                </a:solidFill>
              </a:rPr>
              <a:t>編集</a:t>
            </a:r>
            <a:r>
              <a:rPr lang="ja-JP" altLang="en-US" sz="1200" dirty="0" smtClean="0">
                <a:solidFill>
                  <a:schemeClr val="tx1"/>
                </a:solidFill>
              </a:rPr>
              <a:t>フィールドタブでは、マトリクスウィンドウで編集対象となるフィールドを設定します。</a:t>
            </a:r>
            <a:endParaRPr lang="en-US" altLang="ja-JP" sz="1200" dirty="0">
              <a:solidFill>
                <a:schemeClr val="tx1"/>
              </a:solidFill>
            </a:endParaRPr>
          </a:p>
        </p:txBody>
      </p:sp>
      <p:sp>
        <p:nvSpPr>
          <p:cNvPr id="21" name="正方形/長方形 20"/>
          <p:cNvSpPr/>
          <p:nvPr/>
        </p:nvSpPr>
        <p:spPr>
          <a:xfrm>
            <a:off x="3779912" y="4725145"/>
            <a:ext cx="3024336" cy="864096"/>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t"/>
          <a:lstStyle/>
          <a:p>
            <a:r>
              <a:rPr lang="ja-JP" altLang="en-US" sz="1600" dirty="0" smtClean="0">
                <a:solidFill>
                  <a:schemeClr val="tx1"/>
                </a:solidFill>
                <a:latin typeface="HGPｺﾞｼｯｸM" pitchFamily="50" charset="-128"/>
                <a:ea typeface="HGPｺﾞｼｯｸM" pitchFamily="50" charset="-128"/>
              </a:rPr>
              <a:t>検索フィールドタブ</a:t>
            </a:r>
            <a:endParaRPr lang="ja-JP" altLang="en-US" sz="1600" dirty="0">
              <a:solidFill>
                <a:schemeClr val="tx1"/>
              </a:solidFill>
              <a:latin typeface="HGPｺﾞｼｯｸM" pitchFamily="50" charset="-128"/>
              <a:ea typeface="HGPｺﾞｼｯｸM" pitchFamily="50" charset="-128"/>
            </a:endParaRPr>
          </a:p>
        </p:txBody>
      </p:sp>
      <p:sp>
        <p:nvSpPr>
          <p:cNvPr id="22" name="正方形/長方形 21"/>
          <p:cNvSpPr/>
          <p:nvPr/>
        </p:nvSpPr>
        <p:spPr>
          <a:xfrm>
            <a:off x="3851920" y="5085185"/>
            <a:ext cx="2878929" cy="3600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err="1" smtClean="0">
                <a:solidFill>
                  <a:schemeClr val="tx2"/>
                </a:solidFill>
              </a:rPr>
              <a:t>JP_MatrixSearchField</a:t>
            </a:r>
            <a:r>
              <a:rPr kumimoji="1" lang="ja-JP" altLang="en-US" sz="1400" dirty="0" smtClean="0">
                <a:solidFill>
                  <a:schemeClr val="tx2"/>
                </a:solidFill>
              </a:rPr>
              <a:t>テーブル</a:t>
            </a:r>
            <a:endParaRPr kumimoji="1" lang="ja-JP" altLang="en-US" sz="1400" dirty="0">
              <a:solidFill>
                <a:schemeClr val="tx2"/>
              </a:solidFill>
            </a:endParaRPr>
          </a:p>
        </p:txBody>
      </p:sp>
      <p:sp>
        <p:nvSpPr>
          <p:cNvPr id="23" name="1 つの角を丸めた四角形 22"/>
          <p:cNvSpPr/>
          <p:nvPr/>
        </p:nvSpPr>
        <p:spPr>
          <a:xfrm>
            <a:off x="3779912" y="4437113"/>
            <a:ext cx="1224136" cy="288032"/>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ja-JP" altLang="en-US" sz="1050" dirty="0">
                <a:solidFill>
                  <a:schemeClr val="tx1"/>
                </a:solidFill>
                <a:latin typeface="HGPｺﾞｼｯｸM" pitchFamily="50" charset="-128"/>
                <a:ea typeface="HGPｺﾞｼｯｸM" pitchFamily="50" charset="-128"/>
              </a:rPr>
              <a:t>マトリクス</a:t>
            </a:r>
            <a:r>
              <a:rPr lang="ja-JP" altLang="en-US" sz="1050" dirty="0" smtClean="0">
                <a:solidFill>
                  <a:schemeClr val="tx1"/>
                </a:solidFill>
                <a:latin typeface="HGPｺﾞｼｯｸM" pitchFamily="50" charset="-128"/>
                <a:ea typeface="HGPｺﾞｼｯｸM" pitchFamily="50" charset="-128"/>
              </a:rPr>
              <a:t>ウィンドウ</a:t>
            </a:r>
            <a:endParaRPr lang="ja-JP" altLang="en-US" sz="1050" dirty="0">
              <a:solidFill>
                <a:schemeClr val="tx1"/>
              </a:solidFill>
              <a:latin typeface="HGPｺﾞｼｯｸM" pitchFamily="50" charset="-128"/>
              <a:ea typeface="HGPｺﾞｼｯｸM" pitchFamily="50" charset="-128"/>
            </a:endParaRPr>
          </a:p>
        </p:txBody>
      </p:sp>
      <p:cxnSp>
        <p:nvCxnSpPr>
          <p:cNvPr id="24" name="直線コネクタ 23"/>
          <p:cNvCxnSpPr/>
          <p:nvPr/>
        </p:nvCxnSpPr>
        <p:spPr>
          <a:xfrm>
            <a:off x="5292080" y="4509146"/>
            <a:ext cx="216024" cy="21599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flipH="1">
            <a:off x="5076056" y="4509146"/>
            <a:ext cx="216023" cy="21597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カギ線コネクタ 10"/>
          <p:cNvCxnSpPr>
            <a:stCxn id="71" idx="2"/>
            <a:endCxn id="21" idx="0"/>
          </p:cNvCxnSpPr>
          <p:nvPr/>
        </p:nvCxnSpPr>
        <p:spPr>
          <a:xfrm rot="16200000" flipH="1">
            <a:off x="3141996" y="2575060"/>
            <a:ext cx="771777" cy="3528392"/>
          </a:xfrm>
          <a:prstGeom prst="bentConnector3">
            <a:avLst>
              <a:gd name="adj1" fmla="val 40585"/>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コンテンツ プレースホルダー 2"/>
          <p:cNvSpPr txBox="1">
            <a:spLocks/>
          </p:cNvSpPr>
          <p:nvPr/>
        </p:nvSpPr>
        <p:spPr>
          <a:xfrm>
            <a:off x="3778521" y="5589241"/>
            <a:ext cx="3025727" cy="7920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ja-JP" altLang="en-US" sz="1200" dirty="0" smtClean="0">
                <a:solidFill>
                  <a:schemeClr val="tx1"/>
                </a:solidFill>
              </a:rPr>
              <a:t>検索フィールドタブでは、編集するデータを検索する条件となるフィールドを設定します。</a:t>
            </a:r>
            <a:endParaRPr lang="en-US" altLang="ja-JP" sz="1200" dirty="0">
              <a:solidFill>
                <a:schemeClr val="tx1"/>
              </a:solidFill>
            </a:endParaRPr>
          </a:p>
        </p:txBody>
      </p:sp>
      <p:sp>
        <p:nvSpPr>
          <p:cNvPr id="26" name="正方形/長方形 25"/>
          <p:cNvSpPr/>
          <p:nvPr/>
        </p:nvSpPr>
        <p:spPr>
          <a:xfrm>
            <a:off x="251520" y="1196792"/>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マトリクスウィンドウの設定概要</a:t>
            </a:r>
            <a:endPar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7214206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22902</TotalTime>
  <Words>2405</Words>
  <Application>Microsoft Office PowerPoint</Application>
  <PresentationFormat>画面に合わせる (4:3)</PresentationFormat>
  <Paragraphs>639</Paragraphs>
  <Slides>21</Slides>
  <Notes>1</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21</vt:i4>
      </vt:variant>
    </vt:vector>
  </HeadingPairs>
  <TitlesOfParts>
    <vt:vector size="30" baseType="lpstr">
      <vt:lpstr>HGPｺﾞｼｯｸM</vt:lpstr>
      <vt:lpstr>HG丸ｺﾞｼｯｸM-PRO</vt:lpstr>
      <vt:lpstr>Meiryo UI</vt:lpstr>
      <vt:lpstr>ＭＳ Ｐゴシック</vt:lpstr>
      <vt:lpstr>メイリオ</vt:lpstr>
      <vt:lpstr>Arial</vt:lpstr>
      <vt:lpstr>Calibri</vt:lpstr>
      <vt:lpstr>Wingdings</vt:lpstr>
      <vt:lpstr>Office ​​テーマ</vt:lpstr>
      <vt:lpstr>PowerPoint プレゼンテーション</vt:lpstr>
      <vt:lpstr>Contents:JPIERE-0098:Matrix Window</vt:lpstr>
      <vt:lpstr>About Matrix Window</vt:lpstr>
      <vt:lpstr>Basic operations</vt:lpstr>
      <vt:lpstr>Basic operations</vt:lpstr>
      <vt:lpstr>Configurations</vt:lpstr>
      <vt:lpstr>Configurations</vt:lpstr>
      <vt:lpstr>Configurations</vt:lpstr>
      <vt:lpstr>Configurations</vt:lpstr>
      <vt:lpstr>Configurations</vt:lpstr>
      <vt:lpstr>Configurations</vt:lpstr>
      <vt:lpstr>Configurations</vt:lpstr>
      <vt:lpstr>Configurations</vt:lpstr>
      <vt:lpstr>【概要設計】マトリクスウィンドウの設定画面</vt:lpstr>
      <vt:lpstr>【概要設計】マトリクスウィンドウの設定画面</vt:lpstr>
      <vt:lpstr>【概要設計】マトリクスウィンドウの設定画面</vt:lpstr>
      <vt:lpstr>【概要設計】マトリクスウィンドウの設定画面</vt:lpstr>
      <vt:lpstr>【概要設計】マトリクスウィンドウの設定画面</vt:lpstr>
      <vt:lpstr>【概要設計】マトリクスウィンドウの設定画面</vt:lpstr>
      <vt:lpstr>【概要設計】マトリクスウィンドウ</vt:lpstr>
      <vt:lpstr>PowerPoint プレゼンテーション</vt:lpstr>
    </vt:vector>
  </TitlesOfParts>
  <Company>Murakami Takanori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Murakami Takanori</dc:creator>
  <cp:lastModifiedBy>萩原秀明</cp:lastModifiedBy>
  <cp:revision>3239</cp:revision>
  <cp:lastPrinted>2013-06-11T01:49:54Z</cp:lastPrinted>
  <dcterms:created xsi:type="dcterms:W3CDTF">2008-04-08T09:41:37Z</dcterms:created>
  <dcterms:modified xsi:type="dcterms:W3CDTF">2015-07-31T09:00:51Z</dcterms:modified>
</cp:coreProperties>
</file>