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188" r:id="rId1"/>
  </p:sldMasterIdLst>
  <p:notesMasterIdLst>
    <p:notesMasterId r:id="rId23"/>
  </p:notesMasterIdLst>
  <p:handoutMasterIdLst>
    <p:handoutMasterId r:id="rId24"/>
  </p:handoutMasterIdLst>
  <p:sldIdLst>
    <p:sldId id="256" r:id="rId2"/>
    <p:sldId id="1185" r:id="rId3"/>
    <p:sldId id="1212" r:id="rId4"/>
    <p:sldId id="1220" r:id="rId5"/>
    <p:sldId id="1225" r:id="rId6"/>
    <p:sldId id="1221" r:id="rId7"/>
    <p:sldId id="1223" r:id="rId8"/>
    <p:sldId id="1224" r:id="rId9"/>
    <p:sldId id="1202" r:id="rId10"/>
    <p:sldId id="1211" r:id="rId11"/>
    <p:sldId id="1213" r:id="rId12"/>
    <p:sldId id="1215" r:id="rId13"/>
    <p:sldId id="1214" r:id="rId14"/>
    <p:sldId id="1208" r:id="rId15"/>
    <p:sldId id="1217" r:id="rId16"/>
    <p:sldId id="1207" r:id="rId17"/>
    <p:sldId id="1218" r:id="rId18"/>
    <p:sldId id="1216" r:id="rId19"/>
    <p:sldId id="1219" r:id="rId20"/>
    <p:sldId id="1222" r:id="rId21"/>
    <p:sldId id="1177" r:id="rId22"/>
  </p:sldIdLst>
  <p:sldSz cx="9144000" cy="6858000" type="screen4x3"/>
  <p:notesSz cx="6742113" cy="9872663"/>
  <p:defaultTextStyle>
    <a:defPPr>
      <a:defRPr lang="ja-JP"/>
    </a:defPPr>
    <a:lvl1pPr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1071" userDrawn="1">
          <p15:clr>
            <a:srgbClr val="A4A3A4"/>
          </p15:clr>
        </p15:guide>
        <p15:guide id="2" orient="horz" pos="346">
          <p15:clr>
            <a:srgbClr val="A4A3A4"/>
          </p15:clr>
        </p15:guide>
        <p15:guide id="3" pos="2880">
          <p15:clr>
            <a:srgbClr val="A4A3A4"/>
          </p15:clr>
        </p15:guide>
        <p15:guide id="4" pos="249">
          <p15:clr>
            <a:srgbClr val="A4A3A4"/>
          </p15:clr>
        </p15:guide>
        <p15:guide id="5" pos="5602">
          <p15:clr>
            <a:srgbClr val="A4A3A4"/>
          </p15:clr>
        </p15:guide>
        <p15:guide id="6" pos="5465">
          <p15:clr>
            <a:srgbClr val="A4A3A4"/>
          </p15:clr>
        </p15:guide>
        <p15:guide id="7" pos="158">
          <p15:clr>
            <a:srgbClr val="A4A3A4"/>
          </p15:clr>
        </p15:guide>
      </p15:sldGuideLst>
    </p:ext>
    <p:ext uri="{2D200454-40CA-4A62-9FC3-DE9A4176ACB9}">
      <p15:notesGuideLst xmlns:p15="http://schemas.microsoft.com/office/powerpoint/2012/main">
        <p15:guide id="1" orient="horz" pos="3109">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A8FF"/>
    <a:srgbClr val="EEF7F8"/>
    <a:srgbClr val="FFFF99"/>
    <a:srgbClr val="F4D6AA"/>
    <a:srgbClr val="FF3300"/>
    <a:srgbClr val="FF6600"/>
    <a:srgbClr val="EAEAEA"/>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90" autoAdjust="0"/>
  </p:normalViewPr>
  <p:slideViewPr>
    <p:cSldViewPr showGuides="1">
      <p:cViewPr varScale="1">
        <p:scale>
          <a:sx n="56" d="100"/>
          <a:sy n="56" d="100"/>
        </p:scale>
        <p:origin x="612" y="21"/>
      </p:cViewPr>
      <p:guideLst>
        <p:guide orient="horz" pos="1071"/>
        <p:guide orient="horz" pos="346"/>
        <p:guide pos="2880"/>
        <p:guide pos="249"/>
        <p:guide pos="5602"/>
        <p:guide pos="5465"/>
        <p:guide pos="1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51" d="100"/>
          <a:sy n="51" d="100"/>
        </p:scale>
        <p:origin x="-1908" y="-108"/>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115715" name="Rectangle 3"/>
          <p:cNvSpPr>
            <a:spLocks noGrp="1" noChangeArrowheads="1"/>
          </p:cNvSpPr>
          <p:nvPr>
            <p:ph type="dt" sz="quarter" idx="1"/>
          </p:nvPr>
        </p:nvSpPr>
        <p:spPr bwMode="auto">
          <a:xfrm>
            <a:off x="3817938" y="0"/>
            <a:ext cx="2922587"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115716" name="Rectangle 4"/>
          <p:cNvSpPr>
            <a:spLocks noGrp="1" noChangeArrowheads="1"/>
          </p:cNvSpPr>
          <p:nvPr>
            <p:ph type="ftr" sz="quarter" idx="2"/>
          </p:nvPr>
        </p:nvSpPr>
        <p:spPr bwMode="auto">
          <a:xfrm>
            <a:off x="0" y="9377363"/>
            <a:ext cx="2922588"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115717" name="Rectangle 5"/>
          <p:cNvSpPr>
            <a:spLocks noGrp="1" noChangeArrowheads="1"/>
          </p:cNvSpPr>
          <p:nvPr>
            <p:ph type="sldNum" sz="quarter" idx="3"/>
          </p:nvPr>
        </p:nvSpPr>
        <p:spPr bwMode="auto">
          <a:xfrm>
            <a:off x="3817938" y="9377363"/>
            <a:ext cx="2922587" cy="493712"/>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AD5273AA-7BF0-438E-BF24-02F22C3FC56B}" type="slidenum">
              <a:rPr lang="en-US" altLang="ja-JP"/>
              <a:pPr>
                <a:defRPr/>
              </a:pPr>
              <a:t>‹#›</a:t>
            </a:fld>
            <a:endParaRPr lang="en-US" altLang="ja-JP"/>
          </a:p>
        </p:txBody>
      </p:sp>
    </p:spTree>
    <p:extLst>
      <p:ext uri="{BB962C8B-B14F-4D97-AF65-F5344CB8AC3E}">
        <p14:creationId xmlns:p14="http://schemas.microsoft.com/office/powerpoint/2010/main" val="1370015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l">
              <a:defRPr sz="1200"/>
            </a:lvl1pPr>
          </a:lstStyle>
          <a:p>
            <a:pPr>
              <a:defRPr/>
            </a:pPr>
            <a:endParaRPr lang="en-US" altLang="ja-JP"/>
          </a:p>
        </p:txBody>
      </p:sp>
      <p:sp>
        <p:nvSpPr>
          <p:cNvPr id="9219" name="Rectangle 3"/>
          <p:cNvSpPr>
            <a:spLocks noGrp="1" noChangeArrowheads="1"/>
          </p:cNvSpPr>
          <p:nvPr>
            <p:ph type="dt" idx="1"/>
          </p:nvPr>
        </p:nvSpPr>
        <p:spPr bwMode="auto">
          <a:xfrm>
            <a:off x="3819525" y="0"/>
            <a:ext cx="2922588" cy="4937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lvl1pPr algn="r">
              <a:defRPr sz="1200"/>
            </a:lvl1pPr>
          </a:lstStyle>
          <a:p>
            <a:pPr>
              <a:defRPr/>
            </a:pPr>
            <a:endParaRPr lang="en-US" altLang="ja-JP"/>
          </a:p>
        </p:txBody>
      </p:sp>
      <p:sp>
        <p:nvSpPr>
          <p:cNvPr id="30724" name="Rectangle 4"/>
          <p:cNvSpPr>
            <a:spLocks noGrp="1" noRot="1" noChangeAspect="1" noChangeArrowheads="1" noTextEdit="1"/>
          </p:cNvSpPr>
          <p:nvPr>
            <p:ph type="sldImg" idx="2"/>
          </p:nvPr>
        </p:nvSpPr>
        <p:spPr bwMode="auto">
          <a:xfrm>
            <a:off x="903288" y="739775"/>
            <a:ext cx="4937125"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1484" tIns="45743" rIns="91484" bIns="45743"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9222" name="Rectangle 6"/>
          <p:cNvSpPr>
            <a:spLocks noGrp="1" noChangeArrowheads="1"/>
          </p:cNvSpPr>
          <p:nvPr>
            <p:ph type="ftr" sz="quarter" idx="4"/>
          </p:nvPr>
        </p:nvSpPr>
        <p:spPr bwMode="auto">
          <a:xfrm>
            <a:off x="0"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l">
              <a:defRPr sz="1200"/>
            </a:lvl1pPr>
          </a:lstStyle>
          <a:p>
            <a:pPr>
              <a:defRPr/>
            </a:pPr>
            <a:endParaRPr lang="en-US" altLang="ja-JP"/>
          </a:p>
        </p:txBody>
      </p:sp>
      <p:sp>
        <p:nvSpPr>
          <p:cNvPr id="9223" name="Rectangle 7"/>
          <p:cNvSpPr>
            <a:spLocks noGrp="1" noChangeArrowheads="1"/>
          </p:cNvSpPr>
          <p:nvPr>
            <p:ph type="sldNum" sz="quarter" idx="5"/>
          </p:nvPr>
        </p:nvSpPr>
        <p:spPr bwMode="auto">
          <a:xfrm>
            <a:off x="3819525" y="9378950"/>
            <a:ext cx="2922588" cy="493713"/>
          </a:xfrm>
          <a:prstGeom prst="rect">
            <a:avLst/>
          </a:prstGeom>
          <a:noFill/>
          <a:ln w="9525">
            <a:noFill/>
            <a:miter lim="800000"/>
            <a:headEnd/>
            <a:tailEnd/>
          </a:ln>
          <a:effectLst/>
        </p:spPr>
        <p:txBody>
          <a:bodyPr vert="horz" wrap="square" lIns="91484" tIns="45743" rIns="91484" bIns="45743" numCol="1" anchor="b" anchorCtr="0" compatLnSpc="1">
            <a:prstTxWarp prst="textNoShape">
              <a:avLst/>
            </a:prstTxWarp>
          </a:bodyPr>
          <a:lstStyle>
            <a:lvl1pPr algn="r">
              <a:defRPr sz="1200"/>
            </a:lvl1pPr>
          </a:lstStyle>
          <a:p>
            <a:pPr>
              <a:defRPr/>
            </a:pPr>
            <a:fld id="{238A5FC1-8F9F-49F3-A362-417943547631}" type="slidenum">
              <a:rPr lang="en-US" altLang="ja-JP"/>
              <a:pPr>
                <a:defRPr/>
              </a:pPr>
              <a:t>‹#›</a:t>
            </a:fld>
            <a:endParaRPr lang="en-US" altLang="ja-JP"/>
          </a:p>
        </p:txBody>
      </p:sp>
    </p:spTree>
    <p:extLst>
      <p:ext uri="{BB962C8B-B14F-4D97-AF65-F5344CB8AC3E}">
        <p14:creationId xmlns:p14="http://schemas.microsoft.com/office/powerpoint/2010/main" val="3250855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Arial" pitchFamily="34" charset="0"/>
                <a:ea typeface="ＭＳ Ｐゴシック" pitchFamily="50" charset="-128"/>
              </a:defRPr>
            </a:lvl1pPr>
            <a:lvl2pPr marL="742950" indent="-285750" eaLnBrk="0" hangingPunct="0">
              <a:defRPr kumimoji="1" sz="2400">
                <a:solidFill>
                  <a:schemeClr val="tx1"/>
                </a:solidFill>
                <a:latin typeface="Arial" pitchFamily="34" charset="0"/>
                <a:ea typeface="ＭＳ Ｐゴシック" pitchFamily="50" charset="-128"/>
              </a:defRPr>
            </a:lvl2pPr>
            <a:lvl3pPr marL="1143000" indent="-228600" eaLnBrk="0" hangingPunct="0">
              <a:defRPr kumimoji="1" sz="2400">
                <a:solidFill>
                  <a:schemeClr val="tx1"/>
                </a:solidFill>
                <a:latin typeface="Arial" pitchFamily="34" charset="0"/>
                <a:ea typeface="ＭＳ Ｐゴシック" pitchFamily="50" charset="-128"/>
              </a:defRPr>
            </a:lvl3pPr>
            <a:lvl4pPr marL="1600200" indent="-228600" eaLnBrk="0" hangingPunct="0">
              <a:defRPr kumimoji="1" sz="2400">
                <a:solidFill>
                  <a:schemeClr val="tx1"/>
                </a:solidFill>
                <a:latin typeface="Arial" pitchFamily="34" charset="0"/>
                <a:ea typeface="ＭＳ Ｐゴシック" pitchFamily="50" charset="-128"/>
              </a:defRPr>
            </a:lvl4pPr>
            <a:lvl5pPr marL="2057400" indent="-228600" eaLnBrk="0" hangingPunct="0">
              <a:defRPr kumimoji="1" sz="2400">
                <a:solidFill>
                  <a:schemeClr val="tx1"/>
                </a:solidFill>
                <a:latin typeface="Arial" pitchFamily="34" charset="0"/>
                <a:ea typeface="ＭＳ Ｐゴシック" pitchFamily="50" charset="-128"/>
              </a:defRPr>
            </a:lvl5pPr>
            <a:lvl6pPr marL="25146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eaLnBrk="0" fontAlgn="base" hangingPunct="0">
              <a:spcBef>
                <a:spcPct val="0"/>
              </a:spcBef>
              <a:spcAft>
                <a:spcPct val="0"/>
              </a:spcAft>
              <a:defRPr kumimoji="1" sz="2400">
                <a:solidFill>
                  <a:schemeClr val="tx1"/>
                </a:solidFill>
                <a:latin typeface="Arial" pitchFamily="34" charset="0"/>
                <a:ea typeface="ＭＳ Ｐゴシック" pitchFamily="50" charset="-128"/>
              </a:defRPr>
            </a:lvl9pPr>
          </a:lstStyle>
          <a:p>
            <a:pPr eaLnBrk="1" hangingPunct="1"/>
            <a:fld id="{B3A30135-057B-41F8-B045-7E34DF277654}" type="slidenum">
              <a:rPr lang="en-US" altLang="ja-JP" sz="1200" smtClean="0"/>
              <a:pPr eaLnBrk="1" hangingPunct="1"/>
              <a:t>0</a:t>
            </a:fld>
            <a:endParaRPr lang="en-US" altLang="ja-JP"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smtClean="0"/>
          </a:p>
        </p:txBody>
      </p:sp>
    </p:spTree>
    <p:extLst>
      <p:ext uri="{BB962C8B-B14F-4D97-AF65-F5344CB8AC3E}">
        <p14:creationId xmlns:p14="http://schemas.microsoft.com/office/powerpoint/2010/main" val="173245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sp>
        <p:nvSpPr>
          <p:cNvPr id="6" name="Rectangle 17" descr="横線 (反転)"/>
          <p:cNvSpPr>
            <a:spLocks noChangeArrowheads="1"/>
          </p:cNvSpPr>
          <p:nvPr userDrawn="1"/>
        </p:nvSpPr>
        <p:spPr bwMode="auto">
          <a:xfrm>
            <a:off x="-36512" y="0"/>
            <a:ext cx="9180512" cy="1728000"/>
          </a:xfrm>
          <a:prstGeom prst="rect">
            <a:avLst/>
          </a:prstGeom>
          <a:pattFill prst="ltHorz">
            <a:fgClr>
              <a:schemeClr val="bg1">
                <a:lumMod val="85000"/>
              </a:schemeClr>
            </a:fgClr>
            <a:bgClr>
              <a:srgbClr val="0069B7"/>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7" name="Rectangle 17" descr="横線 (反転)"/>
          <p:cNvSpPr>
            <a:spLocks noChangeArrowheads="1"/>
          </p:cNvSpPr>
          <p:nvPr userDrawn="1"/>
        </p:nvSpPr>
        <p:spPr bwMode="auto">
          <a:xfrm>
            <a:off x="-36512" y="0"/>
            <a:ext cx="9180512" cy="1152000"/>
          </a:xfrm>
          <a:prstGeom prst="rect">
            <a:avLst/>
          </a:prstGeom>
          <a:pattFill prst="ltHorz">
            <a:fgClr>
              <a:schemeClr val="bg1">
                <a:lumMod val="85000"/>
              </a:schemeClr>
            </a:fgClr>
            <a:bgClr>
              <a:srgbClr val="2FA8FF"/>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8" name="Rectangle 17" descr="横線 (反転)"/>
          <p:cNvSpPr>
            <a:spLocks noChangeArrowheads="1"/>
          </p:cNvSpPr>
          <p:nvPr userDrawn="1"/>
        </p:nvSpPr>
        <p:spPr bwMode="auto">
          <a:xfrm>
            <a:off x="-36512" y="0"/>
            <a:ext cx="9180512" cy="576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9" name="正方形/長方形 8"/>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Tree>
    <p:extLst>
      <p:ext uri="{BB962C8B-B14F-4D97-AF65-F5344CB8AC3E}">
        <p14:creationId xmlns:p14="http://schemas.microsoft.com/office/powerpoint/2010/main" val="3949369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2" name="Rectangle 17" descr="横線 (反転)"/>
          <p:cNvSpPr>
            <a:spLocks noChangeArrowheads="1"/>
          </p:cNvSpPr>
          <p:nvPr userDrawn="1"/>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sp>
        <p:nvSpPr>
          <p:cNvPr id="2" name="タイトル 1"/>
          <p:cNvSpPr>
            <a:spLocks noGrp="1"/>
          </p:cNvSpPr>
          <p:nvPr>
            <p:ph type="title"/>
          </p:nvPr>
        </p:nvSpPr>
        <p:spPr/>
        <p:txBody>
          <a:bodyPr/>
          <a:lstStyle>
            <a:lvl1pPr>
              <a:defRPr sz="2000" b="1" baseline="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13" name="角丸四角形 12"/>
          <p:cNvSpPr/>
          <p:nvPr userDrawn="1"/>
        </p:nvSpPr>
        <p:spPr>
          <a:xfrm>
            <a:off x="7360252" y="27372"/>
            <a:ext cx="1728000" cy="360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ja-JP" altLang="en-US"/>
          </a:p>
        </p:txBody>
      </p:sp>
      <p:pic>
        <p:nvPicPr>
          <p:cNvPr id="15" name="図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62828" y="52091"/>
            <a:ext cx="1522849" cy="310563"/>
          </a:xfrm>
          <a:prstGeom prst="rect">
            <a:avLst/>
          </a:prstGeom>
        </p:spPr>
      </p:pic>
      <p:sp>
        <p:nvSpPr>
          <p:cNvPr id="16" name="正方形/長方形 15"/>
          <p:cNvSpPr/>
          <p:nvPr userDrawn="1"/>
        </p:nvSpPr>
        <p:spPr>
          <a:xfrm flipH="1">
            <a:off x="-11337" y="6597353"/>
            <a:ext cx="9155335" cy="260648"/>
          </a:xfrm>
          <a:prstGeom prst="rect">
            <a:avLst/>
          </a:prstGeom>
          <a:solidFill>
            <a:srgbClr val="0038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l"/>
            <a:r>
              <a:rPr lang="en-US" altLang="ja-JP" sz="1050" smtClean="0"/>
              <a:t>Copyright © 2015 OSS ERP Solutions All Right Reserved.</a:t>
            </a:r>
            <a:endParaRPr lang="en-US" altLang="ja-JP" sz="1050"/>
          </a:p>
        </p:txBody>
      </p:sp>
      <p:sp>
        <p:nvSpPr>
          <p:cNvPr id="17" name="正方形/長方形 16"/>
          <p:cNvSpPr/>
          <p:nvPr userDrawn="1"/>
        </p:nvSpPr>
        <p:spPr>
          <a:xfrm>
            <a:off x="8856512" y="6624766"/>
            <a:ext cx="216000" cy="2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9"/>
          <p:cNvSpPr>
            <a:spLocks noChangeArrowheads="1"/>
          </p:cNvSpPr>
          <p:nvPr userDrawn="1"/>
        </p:nvSpPr>
        <p:spPr bwMode="auto">
          <a:xfrm>
            <a:off x="8748512" y="6516766"/>
            <a:ext cx="432000" cy="432000"/>
          </a:xfrm>
          <a:prstGeom prst="rect">
            <a:avLst/>
          </a:prstGeom>
          <a:noFill/>
          <a:ln w="9525">
            <a:noFill/>
            <a:miter lim="800000"/>
            <a:headEnd/>
            <a:tailEnd/>
          </a:ln>
        </p:spPr>
        <p:txBody>
          <a:bodyPr anchor="ctr"/>
          <a:lstStyle>
            <a:lvl1pPr>
              <a:defRPr sz="900" b="1">
                <a:solidFill>
                  <a:srgbClr val="22438E"/>
                </a:solidFill>
                <a:latin typeface="+mn-lt"/>
                <a:ea typeface="HG丸ｺﾞｼｯｸM-PRO" pitchFamily="50" charset="-128"/>
              </a:defRPr>
            </a:lvl1pPr>
          </a:lstStyle>
          <a:p>
            <a:pPr algn="ctr">
              <a:defRPr/>
            </a:pPr>
            <a:fld id="{691650C2-921F-43F0-AC70-A7F3D7D5A573}" type="slidenum">
              <a:rPr lang="en-US" altLang="ja-JP" sz="1050"/>
              <a:pPr algn="ctr">
                <a:defRPr/>
              </a:pPr>
              <a:t>‹#›</a:t>
            </a:fld>
            <a:endParaRPr lang="en-US" altLang="ja-JP" sz="1050"/>
          </a:p>
        </p:txBody>
      </p:sp>
    </p:spTree>
    <p:extLst>
      <p:ext uri="{BB962C8B-B14F-4D97-AF65-F5344CB8AC3E}">
        <p14:creationId xmlns:p14="http://schemas.microsoft.com/office/powerpoint/2010/main" val="42520562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4808" y="0"/>
            <a:ext cx="8229600" cy="424136"/>
          </a:xfrm>
          <a:prstGeom prst="rect">
            <a:avLst/>
          </a:prstGeom>
        </p:spPr>
        <p:txBody>
          <a:bodyPr vert="horz" lIns="91440" tIns="45720" rIns="91440" bIns="45720" rtlCol="0" anchor="ctr">
            <a:no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9E0EA-6101-4826-8EB2-593C6C3A4928}" type="datetimeFigureOut">
              <a:rPr kumimoji="1" lang="ja-JP" altLang="en-US" smtClean="0"/>
              <a:t>2015/7/29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700DA-6D9F-4037-80AA-1E48F8470EC1}" type="slidenum">
              <a:rPr kumimoji="1" lang="ja-JP" altLang="en-US" smtClean="0"/>
              <a:t>‹#›</a:t>
            </a:fld>
            <a:endParaRPr kumimoji="1" lang="ja-JP" altLang="en-US"/>
          </a:p>
        </p:txBody>
      </p:sp>
    </p:spTree>
    <p:extLst>
      <p:ext uri="{BB962C8B-B14F-4D97-AF65-F5344CB8AC3E}">
        <p14:creationId xmlns:p14="http://schemas.microsoft.com/office/powerpoint/2010/main" val="3759073644"/>
      </p:ext>
    </p:extLst>
  </p:cSld>
  <p:clrMap bg1="lt1" tx1="dk1" bg2="lt2" tx2="dk2" accent1="accent1" accent2="accent2" accent3="accent3" accent4="accent4" accent5="accent5" accent6="accent6" hlink="hlink" folHlink="folHlink"/>
  <p:sldLayoutIdLst>
    <p:sldLayoutId id="2147484200" r:id="rId1"/>
    <p:sldLayoutId id="2147484190" r:id="rId2"/>
  </p:sldLayoutIdLst>
  <p:timing>
    <p:tnLst>
      <p:par>
        <p:cTn id="1" dur="indefinite" restart="never" nodeType="tmRoot"/>
      </p:par>
    </p:tnLst>
  </p:timing>
  <p:hf hdr="0" ftr="0" dt="0"/>
  <p:txStyles>
    <p:titleStyle>
      <a:lvl1pPr algn="l" defTabSz="914400" rtl="0" eaLnBrk="1" latinLnBrk="0" hangingPunct="1">
        <a:spcBef>
          <a:spcPct val="0"/>
        </a:spcBef>
        <a:buNone/>
        <a:defRPr kumimoji="1"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4.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7.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4.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4.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oss-erp.co.jp/" TargetMode="External"/><Relationship Id="rId3" Type="http://schemas.openxmlformats.org/officeDocument/2006/relationships/image" Target="../media/image38.jpe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8264" y="4797152"/>
            <a:ext cx="2190428" cy="1800200"/>
          </a:xfrm>
          <a:prstGeom prst="rect">
            <a:avLst/>
          </a:prstGeom>
        </p:spPr>
      </p:pic>
      <p:pic>
        <p:nvPicPr>
          <p:cNvPr id="3" name="図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0712" y="2636912"/>
            <a:ext cx="5362575" cy="1123950"/>
          </a:xfrm>
          <a:prstGeom prst="rect">
            <a:avLst/>
          </a:prstGeom>
        </p:spPr>
      </p:pic>
      <p:sp>
        <p:nvSpPr>
          <p:cNvPr id="5" name="AutoShape 88"/>
          <p:cNvSpPr>
            <a:spLocks noChangeArrowheads="1"/>
          </p:cNvSpPr>
          <p:nvPr/>
        </p:nvSpPr>
        <p:spPr bwMode="auto">
          <a:xfrm>
            <a:off x="755576" y="3976958"/>
            <a:ext cx="7560000" cy="648000"/>
          </a:xfrm>
          <a:prstGeom prst="roundRect">
            <a:avLst>
              <a:gd name="adj" fmla="val 16667"/>
            </a:avLst>
          </a:prstGeom>
          <a:solidFill>
            <a:schemeClr val="accent1">
              <a:lumMod val="20000"/>
              <a:lumOff val="80000"/>
            </a:schemeClr>
          </a:solidFill>
          <a:ln w="25400">
            <a:solidFill>
              <a:schemeClr val="tx2"/>
            </a:solidFill>
            <a:round/>
            <a:headEnd/>
            <a:tailEnd/>
          </a:ln>
          <a:effectLst>
            <a:outerShdw dist="35921" dir="2700000" algn="ctr" rotWithShape="0">
              <a:schemeClr val="bg2"/>
            </a:outerShdw>
          </a:effectLst>
        </p:spPr>
        <p:txBody>
          <a:bodyPr wrap="none" anchor="ctr"/>
          <a:lstStyle/>
          <a:p>
            <a:pPr algn="ctr">
              <a:defRPr/>
            </a:pPr>
            <a:r>
              <a:rPr lang="en-US" altLang="ja-JP" sz="2800" b="1" baseline="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JPIERE-0098:Matrix</a:t>
            </a:r>
            <a:r>
              <a:rPr lang="en-US" altLang="ja-JP" sz="28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Window</a:t>
            </a:r>
            <a:endParaRPr lang="ja-JP" altLang="en-US" sz="2800" b="1" baseline="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AutoShape 88"/>
          <p:cNvSpPr>
            <a:spLocks noChangeArrowheads="1"/>
          </p:cNvSpPr>
          <p:nvPr/>
        </p:nvSpPr>
        <p:spPr bwMode="auto">
          <a:xfrm>
            <a:off x="1908504" y="1844896"/>
            <a:ext cx="5975864" cy="648000"/>
          </a:xfrm>
          <a:prstGeom prst="roundRect">
            <a:avLst>
              <a:gd name="adj" fmla="val 16667"/>
            </a:avLst>
          </a:prstGeom>
          <a:noFill/>
          <a:ln w="25400">
            <a:noFill/>
            <a:round/>
            <a:headEnd/>
            <a:tailEnd/>
          </a:ln>
          <a:effectLst/>
        </p:spPr>
        <p:txBody>
          <a:bodyPr wrap="none" anchor="ctr"/>
          <a:lstStyle/>
          <a:p>
            <a:pPr algn="l">
              <a:defRPr/>
            </a:pP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JPiere</a:t>
            </a:r>
            <a:r>
              <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is plugins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endPar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a:defRPr/>
            </a:pP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&amp; distribution of </a:t>
            </a:r>
            <a:r>
              <a:rPr lang="en-US" altLang="ja-JP" sz="1800" b="1" dirty="0" err="1"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iDempiere</a:t>
            </a:r>
            <a:r>
              <a:rPr lang="en-US" altLang="ja-JP" sz="18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for Japan</a:t>
            </a:r>
            <a:endParaRPr lang="en-US" altLang="ja-JP" sz="18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smtClean="0"/>
              <a:t>マトリクスウィンドウの設定</a:t>
            </a:r>
            <a:r>
              <a:rPr lang="en-US" altLang="ja-JP" dirty="0" smtClean="0"/>
              <a:t>】</a:t>
            </a:r>
            <a:endParaRPr kumimoji="1" lang="ja-JP" altLang="en-US" dirty="0"/>
          </a:p>
        </p:txBody>
      </p:sp>
      <p:sp>
        <p:nvSpPr>
          <p:cNvPr id="4" name="正方形/長方形 3"/>
          <p:cNvSpPr/>
          <p:nvPr/>
        </p:nvSpPr>
        <p:spPr>
          <a:xfrm>
            <a:off x="251520" y="1288981"/>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1708975"/>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1391046"/>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687443"/>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687443"/>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687443"/>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687443"/>
            <a:ext cx="279365" cy="279365"/>
          </a:xfrm>
          <a:prstGeom prst="rect">
            <a:avLst/>
          </a:prstGeom>
        </p:spPr>
      </p:pic>
      <p:sp>
        <p:nvSpPr>
          <p:cNvPr id="37" name="正方形/長方形 36"/>
          <p:cNvSpPr/>
          <p:nvPr/>
        </p:nvSpPr>
        <p:spPr bwMode="auto">
          <a:xfrm>
            <a:off x="3341171" y="1708975"/>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009558"/>
            <a:ext cx="5112568" cy="293161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081589"/>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001469"/>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08158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081565"/>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0815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37392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納品実績明細</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37392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02729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品目</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02729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339556" y="42931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納品日</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9" name="正方形/長方形 48"/>
          <p:cNvSpPr/>
          <p:nvPr/>
        </p:nvSpPr>
        <p:spPr>
          <a:xfrm>
            <a:off x="251520" y="42931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345048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345048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345050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027293"/>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5" name="正方形/長方形 54"/>
          <p:cNvSpPr/>
          <p:nvPr/>
        </p:nvSpPr>
        <p:spPr>
          <a:xfrm>
            <a:off x="2563238" y="42931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373928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339981" y="237036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251640" y="2370365"/>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2" name="正方形/長方形 61"/>
          <p:cNvSpPr/>
          <p:nvPr/>
        </p:nvSpPr>
        <p:spPr>
          <a:xfrm>
            <a:off x="1339979" y="2658396"/>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3" name="正方形/長方形 62"/>
          <p:cNvSpPr/>
          <p:nvPr/>
        </p:nvSpPr>
        <p:spPr>
          <a:xfrm>
            <a:off x="251640" y="2658397"/>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1339827" y="2946452"/>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5" name="正方形/長方形 64"/>
          <p:cNvSpPr/>
          <p:nvPr/>
        </p:nvSpPr>
        <p:spPr>
          <a:xfrm>
            <a:off x="251488" y="2946453"/>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66" name="正方形/長方形 65"/>
          <p:cNvSpPr/>
          <p:nvPr/>
        </p:nvSpPr>
        <p:spPr>
          <a:xfrm>
            <a:off x="1475656" y="323447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331640" y="3234461"/>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9" name="コンテンツ プレースホルダー 2"/>
          <p:cNvSpPr txBox="1">
            <a:spLocks/>
          </p:cNvSpPr>
          <p:nvPr/>
        </p:nvSpPr>
        <p:spPr>
          <a:xfrm>
            <a:off x="5362698" y="1268760"/>
            <a:ext cx="3530478" cy="5256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00" u="sng" dirty="0" smtClean="0">
                <a:solidFill>
                  <a:schemeClr val="tx1"/>
                </a:solidFill>
              </a:rPr>
              <a:t>検索キー</a:t>
            </a:r>
            <a:r>
              <a:rPr lang="en-US" altLang="ja-JP" sz="1000" dirty="0" smtClean="0">
                <a:solidFill>
                  <a:schemeClr val="tx1"/>
                </a:solidFill>
              </a:rPr>
              <a:t>…</a:t>
            </a:r>
            <a:r>
              <a:rPr lang="ja-JP" altLang="en-US" sz="1000" dirty="0" smtClean="0">
                <a:solidFill>
                  <a:schemeClr val="tx1"/>
                </a:solidFill>
              </a:rPr>
              <a:t>マトリクスウィンドウの設定を一意に識別するためのキー情報です。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名称</a:t>
            </a:r>
            <a:r>
              <a:rPr lang="en-US" altLang="ja-JP" sz="1000" dirty="0" smtClean="0">
                <a:solidFill>
                  <a:schemeClr val="tx1"/>
                </a:solidFill>
              </a:rPr>
              <a:t>…</a:t>
            </a:r>
            <a:r>
              <a:rPr lang="ja-JP" altLang="en-US" sz="1000" dirty="0" smtClean="0">
                <a:solidFill>
                  <a:schemeClr val="tx1"/>
                </a:solidFill>
              </a:rPr>
              <a:t>マトリクスウィンドウの名称を設定します。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ウィンドウ</a:t>
            </a:r>
            <a:r>
              <a:rPr lang="en-US" altLang="ja-JP" sz="1000" dirty="0" smtClean="0">
                <a:solidFill>
                  <a:schemeClr val="tx1"/>
                </a:solidFill>
              </a:rPr>
              <a:t>…</a:t>
            </a:r>
            <a:r>
              <a:rPr lang="ja-JP" altLang="en-US" sz="1000" dirty="0" smtClean="0">
                <a:solidFill>
                  <a:schemeClr val="tx1"/>
                </a:solidFill>
              </a:rPr>
              <a:t>マトリクスウィンドウを適用するウィンドウを選択入力します。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タブ</a:t>
            </a:r>
            <a:r>
              <a:rPr lang="en-US" altLang="ja-JP" sz="1000" dirty="0" smtClean="0">
                <a:solidFill>
                  <a:schemeClr val="tx1"/>
                </a:solidFill>
              </a:rPr>
              <a:t>…</a:t>
            </a:r>
            <a:r>
              <a:rPr lang="ja-JP" altLang="en-US" sz="1000" dirty="0" smtClean="0">
                <a:solidFill>
                  <a:schemeClr val="tx1"/>
                </a:solidFill>
              </a:rPr>
              <a:t>選択したウィンドウの中から、マトリクスウィンドウで編集したいタブを選択します。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ページング行数</a:t>
            </a:r>
            <a:r>
              <a:rPr lang="en-US" altLang="ja-JP" sz="1000" dirty="0" smtClean="0">
                <a:solidFill>
                  <a:schemeClr val="tx1"/>
                </a:solidFill>
              </a:rPr>
              <a:t>…1</a:t>
            </a:r>
            <a:r>
              <a:rPr lang="ja-JP" altLang="en-US" sz="1000" dirty="0" smtClean="0">
                <a:solidFill>
                  <a:schemeClr val="tx1"/>
                </a:solidFill>
              </a:rPr>
              <a:t>ページに表示する行数を指定します。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列キーフィールド</a:t>
            </a:r>
            <a:r>
              <a:rPr lang="en-US" altLang="ja-JP" sz="1000" dirty="0" smtClean="0">
                <a:solidFill>
                  <a:schemeClr val="tx1"/>
                </a:solidFill>
              </a:rPr>
              <a:t>…</a:t>
            </a:r>
            <a:r>
              <a:rPr lang="ja-JP" altLang="en-US" sz="1000" dirty="0" smtClean="0">
                <a:solidFill>
                  <a:schemeClr val="tx1"/>
                </a:solidFill>
              </a:rPr>
              <a:t>マトリクスウィンドウの縦軸</a:t>
            </a:r>
            <a:r>
              <a:rPr lang="en-US" altLang="ja-JP" sz="1000" dirty="0" smtClean="0">
                <a:solidFill>
                  <a:schemeClr val="tx1"/>
                </a:solidFill>
              </a:rPr>
              <a:t>(X</a:t>
            </a:r>
            <a:r>
              <a:rPr lang="ja-JP" altLang="en-US" sz="1000" dirty="0" smtClean="0">
                <a:solidFill>
                  <a:schemeClr val="tx1"/>
                </a:solidFill>
              </a:rPr>
              <a:t>軸</a:t>
            </a:r>
            <a:r>
              <a:rPr lang="en-US" altLang="ja-JP" sz="1000" dirty="0" smtClean="0">
                <a:solidFill>
                  <a:schemeClr val="tx1"/>
                </a:solidFill>
              </a:rPr>
              <a:t>/</a:t>
            </a:r>
            <a:r>
              <a:rPr lang="ja-JP" altLang="en-US" sz="1000" dirty="0" smtClean="0">
                <a:solidFill>
                  <a:schemeClr val="tx1"/>
                </a:solidFill>
              </a:rPr>
              <a:t>列</a:t>
            </a:r>
            <a:r>
              <a:rPr lang="en-US" altLang="ja-JP" sz="1000" dirty="0" smtClean="0">
                <a:solidFill>
                  <a:schemeClr val="tx1"/>
                </a:solidFill>
              </a:rPr>
              <a:t>)</a:t>
            </a:r>
            <a:r>
              <a:rPr lang="ja-JP" altLang="en-US" sz="1000" dirty="0" smtClean="0">
                <a:solidFill>
                  <a:schemeClr val="tx1"/>
                </a:solidFill>
              </a:rPr>
              <a:t>となるフィールドを</a:t>
            </a:r>
            <a:r>
              <a:rPr lang="ja-JP" altLang="en-US" sz="1000" dirty="0">
                <a:solidFill>
                  <a:schemeClr val="tx1"/>
                </a:solidFill>
              </a:rPr>
              <a:t>設定</a:t>
            </a:r>
            <a:r>
              <a:rPr lang="ja-JP" altLang="en-US" sz="1000" dirty="0" smtClean="0">
                <a:solidFill>
                  <a:schemeClr val="tx1"/>
                </a:solidFill>
              </a:rPr>
              <a:t>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行キーフィールド</a:t>
            </a:r>
            <a:r>
              <a:rPr lang="en-US" altLang="ja-JP" sz="1000" dirty="0" smtClean="0">
                <a:solidFill>
                  <a:schemeClr val="tx1"/>
                </a:solidFill>
              </a:rPr>
              <a:t>…</a:t>
            </a:r>
            <a:r>
              <a:rPr lang="ja-JP" altLang="en-US" sz="1000" dirty="0" smtClean="0">
                <a:solidFill>
                  <a:schemeClr val="tx1"/>
                </a:solidFill>
              </a:rPr>
              <a:t>マトリクスウィンドウの横軸</a:t>
            </a:r>
            <a:r>
              <a:rPr lang="en-US" altLang="ja-JP" sz="1000" dirty="0" smtClean="0">
                <a:solidFill>
                  <a:schemeClr val="tx1"/>
                </a:solidFill>
              </a:rPr>
              <a:t>(Y</a:t>
            </a:r>
            <a:r>
              <a:rPr lang="ja-JP" altLang="en-US" sz="1000" dirty="0" smtClean="0">
                <a:solidFill>
                  <a:schemeClr val="tx1"/>
                </a:solidFill>
              </a:rPr>
              <a:t>軸</a:t>
            </a:r>
            <a:r>
              <a:rPr lang="en-US" altLang="ja-JP" sz="1000" dirty="0" smtClean="0">
                <a:solidFill>
                  <a:schemeClr val="tx1"/>
                </a:solidFill>
              </a:rPr>
              <a:t>/</a:t>
            </a:r>
            <a:r>
              <a:rPr lang="ja-JP" altLang="en-US" sz="1000" dirty="0" smtClean="0">
                <a:solidFill>
                  <a:schemeClr val="tx1"/>
                </a:solidFill>
              </a:rPr>
              <a:t>行</a:t>
            </a:r>
            <a:r>
              <a:rPr lang="en-US" altLang="ja-JP" sz="1000" dirty="0" smtClean="0">
                <a:solidFill>
                  <a:schemeClr val="tx1"/>
                </a:solidFill>
              </a:rPr>
              <a:t>)</a:t>
            </a:r>
            <a:r>
              <a:rPr lang="ja-JP" altLang="en-US" sz="1000" dirty="0" smtClean="0">
                <a:solidFill>
                  <a:schemeClr val="tx1"/>
                </a:solidFill>
              </a:rPr>
              <a:t>となるフィールドを</a:t>
            </a:r>
            <a:r>
              <a:rPr lang="ja-JP" altLang="en-US" sz="1000" dirty="0">
                <a:solidFill>
                  <a:schemeClr val="tx1"/>
                </a:solidFill>
              </a:rPr>
              <a:t>設定</a:t>
            </a:r>
            <a:r>
              <a:rPr lang="ja-JP" altLang="en-US" sz="1000" dirty="0" smtClean="0">
                <a:solidFill>
                  <a:schemeClr val="tx1"/>
                </a:solidFill>
              </a:rPr>
              <a:t>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長さ</a:t>
            </a:r>
            <a:r>
              <a:rPr lang="en-US" altLang="ja-JP" sz="1000" dirty="0" smtClean="0">
                <a:solidFill>
                  <a:schemeClr val="tx1"/>
                </a:solidFill>
              </a:rPr>
              <a:t>…</a:t>
            </a:r>
            <a:r>
              <a:rPr lang="ja-JP" altLang="en-US" sz="1000" dirty="0" smtClean="0">
                <a:solidFill>
                  <a:schemeClr val="tx1"/>
                </a:solidFill>
              </a:rPr>
              <a:t>行キーのフィールドを表示す</a:t>
            </a:r>
            <a:r>
              <a:rPr lang="ja-JP" altLang="en-US" sz="1000" dirty="0">
                <a:solidFill>
                  <a:schemeClr val="tx1"/>
                </a:solidFill>
              </a:rPr>
              <a:t>る</a:t>
            </a:r>
            <a:r>
              <a:rPr lang="ja-JP" altLang="en-US" sz="1000" dirty="0" smtClean="0">
                <a:solidFill>
                  <a:schemeClr val="tx1"/>
                </a:solidFill>
              </a:rPr>
              <a:t>長さを設定します。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クイック入力ウィンドウ</a:t>
            </a:r>
            <a:r>
              <a:rPr lang="en-US" altLang="ja-JP" sz="1000" dirty="0" smtClean="0">
                <a:solidFill>
                  <a:schemeClr val="tx1"/>
                </a:solidFill>
              </a:rPr>
              <a:t>…</a:t>
            </a:r>
            <a:r>
              <a:rPr lang="ja-JP" altLang="en-US" sz="1000" dirty="0" smtClean="0">
                <a:solidFill>
                  <a:schemeClr val="tx1"/>
                </a:solidFill>
              </a:rPr>
              <a:t>マトリクスウィンドウでデータを新規登録したい場合に、そのデータをクイック入力する設定がされているウィンドウを選択します。</a:t>
            </a:r>
            <a:endParaRPr lang="en-US" altLang="ja-JP" sz="1000" dirty="0" smtClean="0">
              <a:solidFill>
                <a:schemeClr val="tx1"/>
              </a:solidFill>
            </a:endParaRPr>
          </a:p>
          <a:p>
            <a:pPr marL="171450" indent="-171450">
              <a:buFont typeface="Arial" panose="020B0604020202020204" pitchFamily="34" charset="0"/>
              <a:buChar char="•"/>
            </a:pPr>
            <a:r>
              <a:rPr lang="ja-JP" altLang="en-US" sz="1000" u="sng" dirty="0" smtClean="0">
                <a:solidFill>
                  <a:schemeClr val="tx1"/>
                </a:solidFill>
              </a:rPr>
              <a:t>クイック入力引継情報設定</a:t>
            </a:r>
            <a:r>
              <a:rPr lang="en-US" altLang="ja-JP" sz="1000" dirty="0" smtClean="0">
                <a:solidFill>
                  <a:schemeClr val="tx1"/>
                </a:solidFill>
              </a:rPr>
              <a:t>…</a:t>
            </a:r>
            <a:r>
              <a:rPr lang="ja-JP" altLang="en-US" sz="1000" dirty="0" smtClean="0">
                <a:solidFill>
                  <a:schemeClr val="tx1"/>
                </a:solidFill>
              </a:rPr>
              <a:t>連続してクリック入力ウィンドウでデータを登録する際に、直前で入力した値を引き継いで入力するかどうか設定する事ができます。</a:t>
            </a:r>
            <a:endParaRPr lang="en-US" altLang="ja-JP" sz="1000" dirty="0" smtClean="0">
              <a:solidFill>
                <a:schemeClr val="tx1"/>
              </a:solidFill>
            </a:endParaRPr>
          </a:p>
        </p:txBody>
      </p:sp>
      <p:sp>
        <p:nvSpPr>
          <p:cNvPr id="73" name="正方形/長方形 72"/>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851928" y="428558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6" name="正方形/長方形 75"/>
          <p:cNvSpPr/>
          <p:nvPr/>
        </p:nvSpPr>
        <p:spPr>
          <a:xfrm>
            <a:off x="2483768" y="428558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77" name="図 76"/>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4285581"/>
            <a:ext cx="223539" cy="223539"/>
          </a:xfrm>
          <a:prstGeom prst="rect">
            <a:avLst/>
          </a:prstGeom>
        </p:spPr>
      </p:pic>
      <p:sp>
        <p:nvSpPr>
          <p:cNvPr id="71" name="正方形/長方形 70"/>
          <p:cNvSpPr/>
          <p:nvPr/>
        </p:nvSpPr>
        <p:spPr>
          <a:xfrm>
            <a:off x="1339556" y="458115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251520" y="45811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74" name="正方形/長方形 73"/>
          <p:cNvSpPr/>
          <p:nvPr/>
        </p:nvSpPr>
        <p:spPr>
          <a:xfrm>
            <a:off x="2563238" y="4581152"/>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8" name="正方形/長方形 77"/>
          <p:cNvSpPr/>
          <p:nvPr/>
        </p:nvSpPr>
        <p:spPr>
          <a:xfrm>
            <a:off x="3851928" y="3747341"/>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20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9" name="正方形/長方形 78"/>
          <p:cNvSpPr/>
          <p:nvPr/>
        </p:nvSpPr>
        <p:spPr>
          <a:xfrm>
            <a:off x="2483768" y="3747341"/>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0" name="図 7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747341"/>
            <a:ext cx="223539" cy="223539"/>
          </a:xfrm>
          <a:prstGeom prst="rect">
            <a:avLst/>
          </a:prstGeom>
        </p:spPr>
      </p:pic>
      <p:sp>
        <p:nvSpPr>
          <p:cNvPr id="81" name="正方形/長方形 80"/>
          <p:cNvSpPr/>
          <p:nvPr/>
        </p:nvSpPr>
        <p:spPr>
          <a:xfrm>
            <a:off x="3859836" y="458112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列と行</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2" name="正方形/長方形 81"/>
          <p:cNvSpPr/>
          <p:nvPr/>
        </p:nvSpPr>
        <p:spPr>
          <a:xfrm>
            <a:off x="2771800" y="458112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クイック入力引継設情報定</a:t>
            </a:r>
            <a:endParaRPr lang="ja-JP" altLang="en-US" sz="800" dirty="0">
              <a:solidFill>
                <a:schemeClr val="tx1"/>
              </a:solidFill>
              <a:latin typeface="HGPｺﾞｼｯｸM" pitchFamily="50" charset="-128"/>
              <a:ea typeface="HGPｺﾞｼｯｸM" pitchFamily="50" charset="-128"/>
            </a:endParaRPr>
          </a:p>
        </p:txBody>
      </p:sp>
      <p:sp>
        <p:nvSpPr>
          <p:cNvPr id="83" name="正方形/長方形 82"/>
          <p:cNvSpPr/>
          <p:nvPr/>
        </p:nvSpPr>
        <p:spPr>
          <a:xfrm>
            <a:off x="5083518" y="458112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4" name="コンテンツ プレースホルダー 2"/>
          <p:cNvSpPr txBox="1">
            <a:spLocks/>
          </p:cNvSpPr>
          <p:nvPr/>
        </p:nvSpPr>
        <p:spPr>
          <a:xfrm>
            <a:off x="251520" y="5733288"/>
            <a:ext cx="5111178" cy="792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spcBef>
                <a:spcPts val="0"/>
              </a:spcBef>
            </a:pPr>
            <a:r>
              <a:rPr lang="en-US" altLang="ja-JP" sz="900" dirty="0" smtClean="0">
                <a:solidFill>
                  <a:schemeClr val="tx1"/>
                </a:solidFill>
              </a:rPr>
              <a:t>※</a:t>
            </a:r>
            <a:r>
              <a:rPr lang="ja-JP" altLang="en-US" sz="900" dirty="0" smtClean="0">
                <a:solidFill>
                  <a:schemeClr val="tx1"/>
                </a:solidFill>
              </a:rPr>
              <a:t>クイック入力引継情報選択の選択リスト</a:t>
            </a:r>
            <a:r>
              <a:rPr lang="en-US" altLang="ja-JP" sz="900" dirty="0">
                <a:solidFill>
                  <a:schemeClr val="tx1"/>
                </a:solidFill>
              </a:rPr>
              <a:t>(JP </a:t>
            </a:r>
            <a:r>
              <a:rPr lang="en-US" altLang="ja-JP" sz="900" dirty="0" err="1" smtClean="0">
                <a:solidFill>
                  <a:schemeClr val="tx1"/>
                </a:solidFill>
              </a:rPr>
              <a:t>QuickEntryConf</a:t>
            </a:r>
            <a:r>
              <a:rPr lang="en-US" altLang="ja-JP" sz="900" dirty="0" smtClean="0">
                <a:solidFill>
                  <a:schemeClr val="tx1"/>
                </a:solidFill>
              </a:rPr>
              <a:t>:</a:t>
            </a:r>
            <a:r>
              <a:rPr lang="ja-JP" altLang="en-US" sz="900" dirty="0" smtClean="0">
                <a:solidFill>
                  <a:schemeClr val="tx1"/>
                </a:solidFill>
              </a:rPr>
              <a:t>クイック入力情報引継リスト</a:t>
            </a:r>
            <a:r>
              <a:rPr lang="en-US" altLang="ja-JP" sz="900" dirty="0" smtClean="0">
                <a:solidFill>
                  <a:schemeClr val="tx1"/>
                </a:solidFill>
              </a:rPr>
              <a:t>)</a:t>
            </a:r>
          </a:p>
          <a:p>
            <a:pPr marL="171450" indent="-171450">
              <a:spcBef>
                <a:spcPts val="0"/>
              </a:spcBef>
              <a:buFont typeface="Arial" panose="020B0604020202020204" pitchFamily="34" charset="0"/>
              <a:buChar char="•"/>
            </a:pPr>
            <a:r>
              <a:rPr lang="en-US" altLang="ja-JP" sz="900" dirty="0" smtClean="0">
                <a:solidFill>
                  <a:schemeClr val="tx1"/>
                </a:solidFill>
              </a:rPr>
              <a:t>01:</a:t>
            </a:r>
            <a:r>
              <a:rPr lang="ja-JP" altLang="en-US" sz="900" dirty="0" smtClean="0">
                <a:solidFill>
                  <a:schemeClr val="tx1"/>
                </a:solidFill>
              </a:rPr>
              <a:t>列の情報を引き継ぐ</a:t>
            </a:r>
            <a:r>
              <a:rPr lang="en-US" altLang="ja-JP" sz="900" dirty="0" smtClean="0">
                <a:solidFill>
                  <a:schemeClr val="tx1"/>
                </a:solidFill>
              </a:rPr>
              <a:t>(Column</a:t>
            </a:r>
            <a:r>
              <a:rPr lang="ja-JP" altLang="en-US" sz="900" dirty="0">
                <a:solidFill>
                  <a:schemeClr val="tx1"/>
                </a:solidFill>
              </a:rPr>
              <a:t> </a:t>
            </a:r>
            <a:r>
              <a:rPr lang="en-US" altLang="ja-JP" sz="900" dirty="0" smtClean="0">
                <a:solidFill>
                  <a:schemeClr val="tx1"/>
                </a:solidFill>
              </a:rPr>
              <a:t>info only)</a:t>
            </a:r>
          </a:p>
          <a:p>
            <a:pPr marL="171450" indent="-171450">
              <a:spcBef>
                <a:spcPts val="0"/>
              </a:spcBef>
              <a:buFont typeface="Arial" panose="020B0604020202020204" pitchFamily="34" charset="0"/>
              <a:buChar char="•"/>
            </a:pPr>
            <a:r>
              <a:rPr lang="en-US" altLang="ja-JP" sz="900" dirty="0" smtClean="0">
                <a:solidFill>
                  <a:schemeClr val="tx1"/>
                </a:solidFill>
              </a:rPr>
              <a:t>02:</a:t>
            </a:r>
            <a:r>
              <a:rPr lang="ja-JP" altLang="en-US" sz="900" dirty="0" smtClean="0">
                <a:solidFill>
                  <a:schemeClr val="tx1"/>
                </a:solidFill>
              </a:rPr>
              <a:t>行</a:t>
            </a:r>
            <a:r>
              <a:rPr lang="ja-JP" altLang="en-US" sz="900" dirty="0">
                <a:solidFill>
                  <a:schemeClr val="tx1"/>
                </a:solidFill>
              </a:rPr>
              <a:t>の</a:t>
            </a:r>
            <a:r>
              <a:rPr lang="ja-JP" altLang="en-US" sz="900" dirty="0" smtClean="0">
                <a:solidFill>
                  <a:schemeClr val="tx1"/>
                </a:solidFill>
              </a:rPr>
              <a:t>情報を引き継ぐ</a:t>
            </a:r>
            <a:r>
              <a:rPr lang="en-US" altLang="ja-JP" sz="900" dirty="0" smtClean="0">
                <a:solidFill>
                  <a:schemeClr val="tx1"/>
                </a:solidFill>
              </a:rPr>
              <a:t>(Row info Only)</a:t>
            </a:r>
          </a:p>
          <a:p>
            <a:pPr marL="171450" indent="-171450">
              <a:spcBef>
                <a:spcPts val="0"/>
              </a:spcBef>
              <a:buFont typeface="Arial" panose="020B0604020202020204" pitchFamily="34" charset="0"/>
              <a:buChar char="•"/>
            </a:pPr>
            <a:r>
              <a:rPr lang="en-US" altLang="ja-JP" sz="900" dirty="0" smtClean="0">
                <a:solidFill>
                  <a:schemeClr val="tx1"/>
                </a:solidFill>
              </a:rPr>
              <a:t>03:</a:t>
            </a:r>
            <a:r>
              <a:rPr lang="ja-JP" altLang="en-US" sz="900" dirty="0" smtClean="0">
                <a:solidFill>
                  <a:schemeClr val="tx1"/>
                </a:solidFill>
              </a:rPr>
              <a:t>列と行の情報を引き継ぐ</a:t>
            </a:r>
            <a:r>
              <a:rPr lang="en-US" altLang="ja-JP" sz="900" dirty="0" smtClean="0">
                <a:solidFill>
                  <a:schemeClr val="tx1"/>
                </a:solidFill>
              </a:rPr>
              <a:t>(Column and Row info)</a:t>
            </a:r>
          </a:p>
        </p:txBody>
      </p:sp>
    </p:spTree>
    <p:extLst>
      <p:ext uri="{BB962C8B-B14F-4D97-AF65-F5344CB8AC3E}">
        <p14:creationId xmlns:p14="http://schemas.microsoft.com/office/powerpoint/2010/main" val="32126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マトリクスウィンドウの設定</a:t>
            </a:r>
            <a:r>
              <a:rPr lang="en-US" altLang="ja-JP" dirty="0"/>
              <a:t>】</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41225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151432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181071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181071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181071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1810718"/>
            <a:ext cx="279365" cy="279365"/>
          </a:xfrm>
          <a:prstGeom prst="rect">
            <a:avLst/>
          </a:prstGeom>
        </p:spPr>
      </p:pic>
      <p:sp>
        <p:nvSpPr>
          <p:cNvPr id="37" name="正方形/長方形 36"/>
          <p:cNvSpPr/>
          <p:nvPr/>
        </p:nvSpPr>
        <p:spPr bwMode="auto">
          <a:xfrm>
            <a:off x="3341171" y="183225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13283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20486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12474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2048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20484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204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492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492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3645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3645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55965" y="36525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11949" y="36525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183406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編集フィールド</a:t>
            </a:r>
            <a:endParaRPr lang="ja-JP" altLang="en-US" sz="800" dirty="0"/>
          </a:p>
        </p:txBody>
      </p:sp>
      <p:sp>
        <p:nvSpPr>
          <p:cNvPr id="53" name="正方形/長方形 52"/>
          <p:cNvSpPr/>
          <p:nvPr/>
        </p:nvSpPr>
        <p:spPr>
          <a:xfrm>
            <a:off x="1331800" y="307649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納品数量</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076476"/>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076499"/>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3851928" y="306896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7" name="正方形/長方形 56"/>
          <p:cNvSpPr/>
          <p:nvPr/>
        </p:nvSpPr>
        <p:spPr>
          <a:xfrm>
            <a:off x="2483768" y="306896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58" name="図 57"/>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068960"/>
            <a:ext cx="223539" cy="223539"/>
          </a:xfrm>
          <a:prstGeom prst="rect">
            <a:avLst/>
          </a:prstGeom>
        </p:spPr>
      </p:pic>
      <p:sp>
        <p:nvSpPr>
          <p:cNvPr id="59" name="正方形/長方形 58"/>
          <p:cNvSpPr/>
          <p:nvPr/>
        </p:nvSpPr>
        <p:spPr>
          <a:xfrm>
            <a:off x="1331648" y="2773413"/>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2773412"/>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2773413"/>
            <a:ext cx="223539" cy="223539"/>
          </a:xfrm>
          <a:prstGeom prst="rect">
            <a:avLst/>
          </a:prstGeom>
        </p:spPr>
      </p:pic>
      <p:sp>
        <p:nvSpPr>
          <p:cNvPr id="62" name="コンテンツ プレースホルダー 2"/>
          <p:cNvSpPr txBox="1">
            <a:spLocks/>
          </p:cNvSpPr>
          <p:nvPr/>
        </p:nvSpPr>
        <p:spPr>
          <a:xfrm>
            <a:off x="5362002" y="1434261"/>
            <a:ext cx="3530478" cy="26428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編集対象となる項目の表示順番を制御します。値が小さい順に並びます。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smtClean="0">
                <a:solidFill>
                  <a:schemeClr val="tx1"/>
                </a:solidFill>
              </a:rPr>
              <a:t>編集対象となりフィールドを選択します。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長さ</a:t>
            </a:r>
            <a:r>
              <a:rPr lang="en-US" altLang="ja-JP" sz="1050" dirty="0" smtClean="0">
                <a:solidFill>
                  <a:schemeClr val="tx1"/>
                </a:solidFill>
              </a:rPr>
              <a:t>…</a:t>
            </a:r>
            <a:r>
              <a:rPr lang="ja-JP" altLang="en-US" sz="1050" dirty="0" smtClean="0">
                <a:solidFill>
                  <a:schemeClr val="tx1"/>
                </a:solidFill>
              </a:rPr>
              <a:t>表示フィールドの幅を設定します。</a:t>
            </a:r>
            <a:endParaRPr lang="en-US" altLang="ja-JP" sz="1050" dirty="0" smtClean="0">
              <a:solidFill>
                <a:schemeClr val="tx1"/>
              </a:solidFill>
            </a:endParaRPr>
          </a:p>
        </p:txBody>
      </p:sp>
    </p:spTree>
    <p:extLst>
      <p:ext uri="{BB962C8B-B14F-4D97-AF65-F5344CB8AC3E}">
        <p14:creationId xmlns:p14="http://schemas.microsoft.com/office/powerpoint/2010/main" val="3758360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マトリクスウィンドウの設定</a:t>
            </a:r>
            <a:r>
              <a:rPr lang="en-US" altLang="ja-JP" dirty="0"/>
              <a:t>】</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 </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検索フィールドタブ</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正方形/長方形 4"/>
          <p:cNvSpPr/>
          <p:nvPr/>
        </p:nvSpPr>
        <p:spPr>
          <a:xfrm>
            <a:off x="251520" y="1916312"/>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6" name="グループ化 5"/>
          <p:cNvGrpSpPr/>
          <p:nvPr/>
        </p:nvGrpSpPr>
        <p:grpSpPr>
          <a:xfrm>
            <a:off x="286777" y="2018377"/>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314774"/>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314774"/>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314774"/>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314774"/>
            <a:ext cx="279365" cy="279365"/>
          </a:xfrm>
          <a:prstGeom prst="rect">
            <a:avLst/>
          </a:prstGeom>
        </p:spPr>
      </p:pic>
      <p:sp>
        <p:nvSpPr>
          <p:cNvPr id="37" name="正方形/長方形 36"/>
          <p:cNvSpPr/>
          <p:nvPr/>
        </p:nvSpPr>
        <p:spPr bwMode="auto">
          <a:xfrm>
            <a:off x="3341171" y="2336306"/>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636889"/>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708920"/>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708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70889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70889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48" y="2996952"/>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07" y="29969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47" name="正方形/長方形 46"/>
          <p:cNvSpPr/>
          <p:nvPr/>
        </p:nvSpPr>
        <p:spPr>
          <a:xfrm>
            <a:off x="1339827" y="3868563"/>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8" name="正方形/長方形 47"/>
          <p:cNvSpPr/>
          <p:nvPr/>
        </p:nvSpPr>
        <p:spPr>
          <a:xfrm>
            <a:off x="251488" y="386856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49" name="正方形/長方形 48"/>
          <p:cNvSpPr/>
          <p:nvPr/>
        </p:nvSpPr>
        <p:spPr>
          <a:xfrm>
            <a:off x="1547784" y="415658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403768" y="415657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52" name="正方形/長方形 51"/>
          <p:cNvSpPr/>
          <p:nvPr/>
        </p:nvSpPr>
        <p:spPr bwMode="auto">
          <a:xfrm>
            <a:off x="251520" y="2338122"/>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53" name="正方形/長方形 52"/>
          <p:cNvSpPr/>
          <p:nvPr/>
        </p:nvSpPr>
        <p:spPr>
          <a:xfrm>
            <a:off x="1331800" y="3580555"/>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品目カテゴリ</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4" name="正方形/長方形 53"/>
          <p:cNvSpPr/>
          <p:nvPr/>
        </p:nvSpPr>
        <p:spPr>
          <a:xfrm>
            <a:off x="251488" y="3580532"/>
            <a:ext cx="1080152" cy="20848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55" name="正方形/長方形 54"/>
          <p:cNvSpPr/>
          <p:nvPr/>
        </p:nvSpPr>
        <p:spPr>
          <a:xfrm>
            <a:off x="2555506" y="3580555"/>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9" name="正方形/長方形 58"/>
          <p:cNvSpPr/>
          <p:nvPr/>
        </p:nvSpPr>
        <p:spPr>
          <a:xfrm>
            <a:off x="1331648" y="3277469"/>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r"/>
            <a:r>
              <a:rPr lang="en-US" altLang="ja-JP" sz="800" dirty="0" smtClean="0">
                <a:solidFill>
                  <a:schemeClr val="tx1"/>
                </a:solidFill>
                <a:latin typeface="Meiryo UI" pitchFamily="50" charset="-128"/>
                <a:ea typeface="Meiryo UI" pitchFamily="50" charset="-128"/>
                <a:cs typeface="Meiryo UI" pitchFamily="50" charset="-128"/>
              </a:rPr>
              <a:t>10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0" name="正方形/長方形 59"/>
          <p:cNvSpPr/>
          <p:nvPr/>
        </p:nvSpPr>
        <p:spPr>
          <a:xfrm>
            <a:off x="395288" y="3277468"/>
            <a:ext cx="936200" cy="2310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61" name="図 60"/>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277469"/>
            <a:ext cx="223539" cy="223539"/>
          </a:xfrm>
          <a:prstGeom prst="rect">
            <a:avLst/>
          </a:prstGeom>
        </p:spPr>
      </p:pic>
      <p:sp>
        <p:nvSpPr>
          <p:cNvPr id="62" name="コンテンツ プレースホルダー 2"/>
          <p:cNvSpPr txBox="1">
            <a:spLocks/>
          </p:cNvSpPr>
          <p:nvPr/>
        </p:nvSpPr>
        <p:spPr>
          <a:xfrm>
            <a:off x="5362002" y="1938317"/>
            <a:ext cx="3530478" cy="2498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ja-JP" altLang="en-US" sz="1050" u="sng" dirty="0" smtClean="0">
                <a:solidFill>
                  <a:schemeClr val="tx1"/>
                </a:solidFill>
              </a:rPr>
              <a:t>シーケンス</a:t>
            </a:r>
            <a:r>
              <a:rPr lang="en-US" altLang="ja-JP" sz="1050" u="sng" dirty="0" smtClean="0">
                <a:solidFill>
                  <a:schemeClr val="tx1"/>
                </a:solidFill>
              </a:rPr>
              <a:t>No</a:t>
            </a:r>
            <a:r>
              <a:rPr lang="en-US" altLang="ja-JP" sz="1050" dirty="0" smtClean="0">
                <a:solidFill>
                  <a:schemeClr val="tx1"/>
                </a:solidFill>
              </a:rPr>
              <a:t>…</a:t>
            </a:r>
            <a:r>
              <a:rPr lang="ja-JP" altLang="en-US" sz="1050" dirty="0" smtClean="0">
                <a:solidFill>
                  <a:schemeClr val="tx1"/>
                </a:solidFill>
              </a:rPr>
              <a:t>検索フィールドの表示順番を制御します。値が小さい順に並びます。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a:solidFill>
                  <a:schemeClr val="tx1"/>
                </a:solidFill>
              </a:rPr>
              <a:t>フィールド</a:t>
            </a:r>
            <a:r>
              <a:rPr lang="en-US" altLang="ja-JP" sz="1050" dirty="0" smtClean="0">
                <a:solidFill>
                  <a:schemeClr val="tx1"/>
                </a:solidFill>
              </a:rPr>
              <a:t>…</a:t>
            </a:r>
            <a:r>
              <a:rPr lang="ja-JP" altLang="en-US" sz="1050" dirty="0">
                <a:solidFill>
                  <a:schemeClr val="tx1"/>
                </a:solidFill>
              </a:rPr>
              <a:t>検索</a:t>
            </a:r>
            <a:r>
              <a:rPr lang="ja-JP" altLang="en-US" sz="1050" dirty="0" smtClean="0">
                <a:solidFill>
                  <a:schemeClr val="tx1"/>
                </a:solidFill>
              </a:rPr>
              <a:t>フィールドを選択します。</a:t>
            </a:r>
            <a:endParaRPr lang="en-US" altLang="ja-JP" sz="1050" dirty="0" smtClean="0">
              <a:solidFill>
                <a:schemeClr val="tx1"/>
              </a:solidFill>
            </a:endParaRPr>
          </a:p>
          <a:p>
            <a:pPr marL="171450" indent="-171450">
              <a:buFont typeface="Arial" panose="020B0604020202020204" pitchFamily="34" charset="0"/>
              <a:buChar char="•"/>
            </a:pPr>
            <a:r>
              <a:rPr lang="ja-JP" altLang="en-US" sz="1050" u="sng" dirty="0" smtClean="0">
                <a:solidFill>
                  <a:schemeClr val="tx1"/>
                </a:solidFill>
              </a:rPr>
              <a:t>必須</a:t>
            </a:r>
            <a:r>
              <a:rPr lang="en-US" altLang="ja-JP" sz="1050" dirty="0" smtClean="0">
                <a:solidFill>
                  <a:schemeClr val="tx1"/>
                </a:solidFill>
              </a:rPr>
              <a:t>…</a:t>
            </a:r>
            <a:r>
              <a:rPr lang="ja-JP" altLang="en-US" sz="1050" dirty="0" smtClean="0">
                <a:solidFill>
                  <a:schemeClr val="tx1"/>
                </a:solidFill>
              </a:rPr>
              <a:t>検索条件の入力を必須にするかどうか設定します。</a:t>
            </a:r>
            <a:r>
              <a:rPr lang="en-US" altLang="ja-JP" sz="1050" dirty="0" smtClean="0">
                <a:solidFill>
                  <a:schemeClr val="tx1"/>
                </a:solidFill>
              </a:rPr>
              <a:t>※</a:t>
            </a:r>
            <a:r>
              <a:rPr lang="ja-JP" altLang="en-US" sz="1050" dirty="0" smtClean="0">
                <a:solidFill>
                  <a:schemeClr val="tx1"/>
                </a:solidFill>
              </a:rPr>
              <a:t>必須フィールドを</a:t>
            </a:r>
            <a:r>
              <a:rPr lang="en-US" altLang="ja-JP" sz="1050" dirty="0" smtClean="0">
                <a:solidFill>
                  <a:schemeClr val="tx1"/>
                </a:solidFill>
              </a:rPr>
              <a:t>ON</a:t>
            </a:r>
            <a:r>
              <a:rPr lang="ja-JP" altLang="en-US" sz="1050" dirty="0" smtClean="0">
                <a:solidFill>
                  <a:schemeClr val="tx1"/>
                </a:solidFill>
              </a:rPr>
              <a:t>にする場合、そのカラムは、縦軸</a:t>
            </a:r>
            <a:r>
              <a:rPr lang="en-US" altLang="ja-JP" sz="1050" dirty="0" smtClean="0">
                <a:solidFill>
                  <a:schemeClr val="tx1"/>
                </a:solidFill>
              </a:rPr>
              <a:t>(X</a:t>
            </a:r>
            <a:r>
              <a:rPr lang="ja-JP" altLang="en-US" sz="1050" dirty="0" smtClean="0">
                <a:solidFill>
                  <a:schemeClr val="tx1"/>
                </a:solidFill>
              </a:rPr>
              <a:t>軸</a:t>
            </a:r>
            <a:r>
              <a:rPr lang="en-US" altLang="ja-JP" sz="1050" dirty="0" smtClean="0">
                <a:solidFill>
                  <a:schemeClr val="tx1"/>
                </a:solidFill>
              </a:rPr>
              <a:t>/</a:t>
            </a:r>
            <a:r>
              <a:rPr lang="ja-JP" altLang="en-US" sz="1050" dirty="0" smtClean="0">
                <a:solidFill>
                  <a:schemeClr val="tx1"/>
                </a:solidFill>
              </a:rPr>
              <a:t>列</a:t>
            </a:r>
            <a:r>
              <a:rPr lang="en-US" altLang="ja-JP" sz="1050" dirty="0" smtClean="0">
                <a:solidFill>
                  <a:schemeClr val="tx1"/>
                </a:solidFill>
              </a:rPr>
              <a:t>)</a:t>
            </a:r>
            <a:r>
              <a:rPr lang="ja-JP" altLang="en-US" sz="1050" dirty="0" smtClean="0">
                <a:solidFill>
                  <a:schemeClr val="tx1"/>
                </a:solidFill>
              </a:rPr>
              <a:t>となるカラムと横軸</a:t>
            </a:r>
            <a:r>
              <a:rPr lang="en-US" altLang="ja-JP" sz="1050" dirty="0" smtClean="0">
                <a:solidFill>
                  <a:schemeClr val="tx1"/>
                </a:solidFill>
              </a:rPr>
              <a:t>(Y</a:t>
            </a:r>
            <a:r>
              <a:rPr lang="ja-JP" altLang="en-US" sz="1050" dirty="0" smtClean="0">
                <a:solidFill>
                  <a:schemeClr val="tx1"/>
                </a:solidFill>
              </a:rPr>
              <a:t>軸／行</a:t>
            </a:r>
            <a:r>
              <a:rPr lang="en-US" altLang="ja-JP" sz="1050" dirty="0" smtClean="0">
                <a:solidFill>
                  <a:schemeClr val="tx1"/>
                </a:solidFill>
              </a:rPr>
              <a:t>)</a:t>
            </a:r>
            <a:r>
              <a:rPr lang="ja-JP" altLang="en-US" sz="1050" dirty="0" smtClean="0">
                <a:solidFill>
                  <a:schemeClr val="tx1"/>
                </a:solidFill>
              </a:rPr>
              <a:t>となるカラムを含めた複合ユニーク制約が必要になります。</a:t>
            </a:r>
            <a:endParaRPr lang="en-US" altLang="ja-JP" sz="1050" dirty="0" smtClean="0">
              <a:solidFill>
                <a:schemeClr val="tx1"/>
              </a:solidFill>
            </a:endParaRPr>
          </a:p>
        </p:txBody>
      </p:sp>
      <p:sp>
        <p:nvSpPr>
          <p:cNvPr id="63" name="正方形/長方形 62"/>
          <p:cNvSpPr/>
          <p:nvPr/>
        </p:nvSpPr>
        <p:spPr>
          <a:xfrm>
            <a:off x="3995936" y="3645040"/>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3851920" y="3645024"/>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5" name="コンテンツ プレースホルダー 2"/>
          <p:cNvSpPr txBox="1">
            <a:spLocks/>
          </p:cNvSpPr>
          <p:nvPr/>
        </p:nvSpPr>
        <p:spPr>
          <a:xfrm>
            <a:off x="251520" y="908720"/>
            <a:ext cx="8640000"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a:solidFill>
                  <a:schemeClr val="tx1"/>
                </a:solidFill>
              </a:rPr>
              <a:t>　</a:t>
            </a:r>
            <a:r>
              <a:rPr lang="ja-JP" altLang="en-US" sz="1400" dirty="0" smtClean="0">
                <a:solidFill>
                  <a:schemeClr val="tx1"/>
                </a:solidFill>
              </a:rPr>
              <a:t>列キーフィールド、行キーフィールド、編集フィールドで使用されていないフィールドを検索フィールドとして使用する事ができます。</a:t>
            </a:r>
            <a:endParaRPr lang="en-US" altLang="ja-JP" sz="1400" dirty="0" smtClean="0">
              <a:solidFill>
                <a:schemeClr val="tx1"/>
              </a:solidFill>
            </a:endParaRPr>
          </a:p>
        </p:txBody>
      </p:sp>
    </p:spTree>
    <p:extLst>
      <p:ext uri="{BB962C8B-B14F-4D97-AF65-F5344CB8AC3E}">
        <p14:creationId xmlns:p14="http://schemas.microsoft.com/office/powerpoint/2010/main" val="4215809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マトリクスウィンドウの設定</a:t>
            </a:r>
            <a:r>
              <a:rPr lang="en-US" altLang="ja-JP" dirty="0"/>
              <a:t>】</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フォーム</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 name="コンテンツ プレースホルダー 2"/>
          <p:cNvSpPr txBox="1">
            <a:spLocks/>
          </p:cNvSpPr>
          <p:nvPr/>
        </p:nvSpPr>
        <p:spPr>
          <a:xfrm>
            <a:off x="250129" y="1124744"/>
            <a:ext cx="8642351" cy="768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a:solidFill>
                  <a:schemeClr val="tx1"/>
                </a:solidFill>
              </a:rPr>
              <a:t>　</a:t>
            </a:r>
            <a:r>
              <a:rPr lang="ja-JP" altLang="en-US" sz="1600" dirty="0" smtClean="0">
                <a:solidFill>
                  <a:schemeClr val="tx1"/>
                </a:solidFill>
              </a:rPr>
              <a:t>マトリクスウィンドウの設定後、フォームの設定を行う必要があります。フォームをメニューツリーに割り当てる事によりマトリクスウィンドウが使用できます。</a:t>
            </a:r>
            <a:endParaRPr lang="en-US" altLang="ja-JP" sz="1600" dirty="0">
              <a:solidFill>
                <a:schemeClr val="tx1"/>
              </a:solidFill>
            </a:endParaRPr>
          </a:p>
        </p:txBody>
      </p:sp>
      <p:sp>
        <p:nvSpPr>
          <p:cNvPr id="8" name="正方形/長方形 7"/>
          <p:cNvSpPr/>
          <p:nvPr/>
        </p:nvSpPr>
        <p:spPr>
          <a:xfrm>
            <a:off x="251520" y="191687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フォーム</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780904"/>
            <a:ext cx="6192446" cy="576584"/>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10" name="正方形/長方形 9"/>
          <p:cNvSpPr/>
          <p:nvPr/>
        </p:nvSpPr>
        <p:spPr bwMode="auto">
          <a:xfrm>
            <a:off x="337018" y="3069456"/>
            <a:ext cx="1558601" cy="236300"/>
          </a:xfrm>
          <a:prstGeom prst="rect">
            <a:avLst/>
          </a:prstGeom>
          <a:noFill/>
          <a:ln w="15875" cap="flat" cmpd="sng" algn="ctr">
            <a:noFill/>
            <a:prstDash val="sysDash"/>
            <a:round/>
            <a:headEnd type="none" w="med" len="med"/>
            <a:tailEnd type="none" w="med" len="med"/>
          </a:ln>
          <a:effectLst/>
        </p:spPr>
        <p:txBody>
          <a:bodyPr rIns="0" anchor="ctr"/>
          <a:lstStyle/>
          <a:p>
            <a:pPr>
              <a:defRPr/>
            </a:pPr>
            <a:r>
              <a:rPr lang="ja-JP" altLang="en-US" sz="800" dirty="0" smtClean="0"/>
              <a:t>フォーム</a:t>
            </a:r>
            <a:endParaRPr lang="ja-JP" altLang="en-US" sz="800" dirty="0"/>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193" y="2881496"/>
            <a:ext cx="167654" cy="167654"/>
          </a:xfrm>
          <a:prstGeom prst="rect">
            <a:avLst/>
          </a:prstGeom>
        </p:spPr>
      </p:pic>
      <p:pic>
        <p:nvPicPr>
          <p:cNvPr id="12" name="図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372" y="2881496"/>
            <a:ext cx="167654" cy="167654"/>
          </a:xfrm>
          <a:prstGeom prst="rect">
            <a:avLst/>
          </a:prstGeom>
        </p:spPr>
      </p:pic>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351" y="2888491"/>
            <a:ext cx="157163" cy="157163"/>
          </a:xfrm>
          <a:prstGeom prst="rect">
            <a:avLst/>
          </a:prstGeom>
        </p:spPr>
      </p:pic>
      <p:pic>
        <p:nvPicPr>
          <p:cNvPr id="14" name="図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3648" y="2888491"/>
            <a:ext cx="157163" cy="157163"/>
          </a:xfrm>
          <a:prstGeom prst="rect">
            <a:avLst/>
          </a:prstGeom>
        </p:spPr>
      </p:pic>
      <p:pic>
        <p:nvPicPr>
          <p:cNvPr id="15" name="図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04371" y="2853583"/>
            <a:ext cx="209524" cy="209524"/>
          </a:xfrm>
          <a:prstGeom prst="rect">
            <a:avLst/>
          </a:prstGeom>
        </p:spPr>
      </p:pic>
      <p:pic>
        <p:nvPicPr>
          <p:cNvPr id="16" name="図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3137" y="2881496"/>
            <a:ext cx="167654" cy="167654"/>
          </a:xfrm>
          <a:prstGeom prst="rect">
            <a:avLst/>
          </a:prstGeom>
        </p:spPr>
      </p:pic>
      <p:pic>
        <p:nvPicPr>
          <p:cNvPr id="17" name="図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74" y="2881496"/>
            <a:ext cx="167654" cy="167654"/>
          </a:xfrm>
          <a:prstGeom prst="rect">
            <a:avLst/>
          </a:prstGeom>
        </p:spPr>
      </p:pic>
      <p:pic>
        <p:nvPicPr>
          <p:cNvPr id="18" name="図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288" y="2853583"/>
            <a:ext cx="209524" cy="209524"/>
          </a:xfrm>
          <a:prstGeom prst="rect">
            <a:avLst/>
          </a:prstGeom>
        </p:spPr>
      </p:pic>
      <p:pic>
        <p:nvPicPr>
          <p:cNvPr id="19" name="図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9392" y="2881496"/>
            <a:ext cx="167654" cy="167654"/>
          </a:xfrm>
          <a:prstGeom prst="rect">
            <a:avLst/>
          </a:prstGeom>
        </p:spPr>
      </p:pic>
      <p:pic>
        <p:nvPicPr>
          <p:cNvPr id="20" name="図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80606" y="2881496"/>
            <a:ext cx="167654" cy="167654"/>
          </a:xfrm>
          <a:prstGeom prst="rect">
            <a:avLst/>
          </a:prstGeom>
        </p:spPr>
      </p:pic>
      <p:pic>
        <p:nvPicPr>
          <p:cNvPr id="21" name="図 2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58178" y="2881496"/>
            <a:ext cx="167654" cy="167654"/>
          </a:xfrm>
          <a:prstGeom prst="rect">
            <a:avLst/>
          </a:prstGeom>
        </p:spPr>
      </p:pic>
      <p:pic>
        <p:nvPicPr>
          <p:cNvPr id="22" name="図 2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91820" y="2853583"/>
            <a:ext cx="209524" cy="209524"/>
          </a:xfrm>
          <a:prstGeom prst="rect">
            <a:avLst/>
          </a:prstGeom>
          <a:effectLst/>
        </p:spPr>
      </p:pic>
      <p:pic>
        <p:nvPicPr>
          <p:cNvPr id="23" name="図 2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57455" y="2888491"/>
            <a:ext cx="157163" cy="157163"/>
          </a:xfrm>
          <a:prstGeom prst="rect">
            <a:avLst/>
          </a:prstGeom>
        </p:spPr>
      </p:pic>
      <p:pic>
        <p:nvPicPr>
          <p:cNvPr id="24" name="図 2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97988" y="2853583"/>
            <a:ext cx="209524" cy="209524"/>
          </a:xfrm>
          <a:prstGeom prst="rect">
            <a:avLst/>
          </a:prstGeom>
        </p:spPr>
      </p:pic>
      <p:pic>
        <p:nvPicPr>
          <p:cNvPr id="25" name="図 2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44904" y="2853583"/>
            <a:ext cx="209524" cy="209524"/>
          </a:xfrm>
          <a:prstGeom prst="rect">
            <a:avLst/>
          </a:prstGeom>
        </p:spPr>
      </p:pic>
      <p:pic>
        <p:nvPicPr>
          <p:cNvPr id="26" name="図 2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3662286" y="2881496"/>
            <a:ext cx="167654" cy="167654"/>
          </a:xfrm>
          <a:prstGeom prst="rect">
            <a:avLst/>
          </a:prstGeom>
        </p:spPr>
      </p:pic>
      <p:pic>
        <p:nvPicPr>
          <p:cNvPr id="27" name="図 2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398716" y="2853533"/>
            <a:ext cx="209598" cy="209598"/>
          </a:xfrm>
          <a:prstGeom prst="rect">
            <a:avLst/>
          </a:prstGeom>
        </p:spPr>
      </p:pic>
      <p:pic>
        <p:nvPicPr>
          <p:cNvPr id="28" name="図 2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873500" y="2853583"/>
            <a:ext cx="209524" cy="209524"/>
          </a:xfrm>
          <a:prstGeom prst="rect">
            <a:avLst/>
          </a:prstGeom>
        </p:spPr>
      </p:pic>
      <p:pic>
        <p:nvPicPr>
          <p:cNvPr id="29" name="図 2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116172" y="2853583"/>
            <a:ext cx="209524" cy="209524"/>
          </a:xfrm>
          <a:prstGeom prst="rect">
            <a:avLst/>
          </a:prstGeom>
        </p:spPr>
      </p:pic>
      <p:pic>
        <p:nvPicPr>
          <p:cNvPr id="30" name="図 2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651874" y="2853583"/>
            <a:ext cx="209524" cy="209524"/>
          </a:xfrm>
          <a:prstGeom prst="rect">
            <a:avLst/>
          </a:prstGeom>
        </p:spPr>
      </p:pic>
      <p:pic>
        <p:nvPicPr>
          <p:cNvPr id="31" name="図 3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04958" y="2881496"/>
            <a:ext cx="167654" cy="167654"/>
          </a:xfrm>
          <a:prstGeom prst="rect">
            <a:avLst/>
          </a:prstGeom>
        </p:spPr>
      </p:pic>
      <p:pic>
        <p:nvPicPr>
          <p:cNvPr id="32" name="図 3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451072" y="2881496"/>
            <a:ext cx="167654" cy="167654"/>
          </a:xfrm>
          <a:prstGeom prst="rect">
            <a:avLst/>
          </a:prstGeom>
        </p:spPr>
      </p:pic>
      <p:pic>
        <p:nvPicPr>
          <p:cNvPr id="33" name="図 3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9979" y="2881496"/>
            <a:ext cx="167654" cy="167654"/>
          </a:xfrm>
          <a:prstGeom prst="rect">
            <a:avLst/>
          </a:prstGeom>
        </p:spPr>
      </p:pic>
      <p:pic>
        <p:nvPicPr>
          <p:cNvPr id="34" name="図 3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92414" y="2840884"/>
            <a:ext cx="228572" cy="228572"/>
          </a:xfrm>
          <a:prstGeom prst="rect">
            <a:avLst/>
          </a:prstGeom>
        </p:spPr>
      </p:pic>
      <p:pic>
        <p:nvPicPr>
          <p:cNvPr id="35" name="図 3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369256" y="2888491"/>
            <a:ext cx="157163" cy="157163"/>
          </a:xfrm>
          <a:prstGeom prst="rect">
            <a:avLst/>
          </a:prstGeom>
        </p:spPr>
      </p:pic>
      <p:pic>
        <p:nvPicPr>
          <p:cNvPr id="36" name="図 3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126584" y="2840884"/>
            <a:ext cx="228572" cy="228572"/>
          </a:xfrm>
          <a:prstGeom prst="rect">
            <a:avLst/>
          </a:prstGeom>
        </p:spPr>
      </p:pic>
      <p:pic>
        <p:nvPicPr>
          <p:cNvPr id="37" name="図 3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995654" y="3069456"/>
            <a:ext cx="279365" cy="279365"/>
          </a:xfrm>
          <a:prstGeom prst="rect">
            <a:avLst/>
          </a:prstGeom>
        </p:spPr>
      </p:pic>
      <p:pic>
        <p:nvPicPr>
          <p:cNvPr id="38" name="図 3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1179" y="3069456"/>
            <a:ext cx="279365" cy="279365"/>
          </a:xfrm>
          <a:prstGeom prst="rect">
            <a:avLst/>
          </a:prstGeom>
        </p:spPr>
      </p:pic>
      <p:pic>
        <p:nvPicPr>
          <p:cNvPr id="39" name="図 3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211678" y="3069456"/>
            <a:ext cx="279365" cy="279365"/>
          </a:xfrm>
          <a:prstGeom prst="rect">
            <a:avLst/>
          </a:prstGeom>
        </p:spPr>
      </p:pic>
      <p:pic>
        <p:nvPicPr>
          <p:cNvPr id="40" name="図 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76488" y="3069456"/>
            <a:ext cx="279365" cy="279365"/>
          </a:xfrm>
          <a:prstGeom prst="rect">
            <a:avLst/>
          </a:prstGeom>
        </p:spPr>
      </p:pic>
      <p:sp>
        <p:nvSpPr>
          <p:cNvPr id="41" name="正方形/長方形 40"/>
          <p:cNvSpPr/>
          <p:nvPr/>
        </p:nvSpPr>
        <p:spPr bwMode="auto">
          <a:xfrm>
            <a:off x="4340306" y="3090988"/>
            <a:ext cx="1608548"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42" name="1 つの角を丸めた四角形 41"/>
          <p:cNvSpPr/>
          <p:nvPr/>
        </p:nvSpPr>
        <p:spPr>
          <a:xfrm>
            <a:off x="251520" y="249339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フォーム</a:t>
            </a:r>
            <a:endParaRPr lang="ja-JP" altLang="en-US" sz="1050" dirty="0">
              <a:solidFill>
                <a:schemeClr val="tx1"/>
              </a:solidFill>
              <a:latin typeface="HGPｺﾞｼｯｸM" pitchFamily="50" charset="-128"/>
              <a:ea typeface="HGPｺﾞｼｯｸM" pitchFamily="50" charset="-128"/>
            </a:endParaRPr>
          </a:p>
        </p:txBody>
      </p:sp>
      <p:sp>
        <p:nvSpPr>
          <p:cNvPr id="43" name="正方形/長方形 42"/>
          <p:cNvSpPr/>
          <p:nvPr/>
        </p:nvSpPr>
        <p:spPr>
          <a:xfrm>
            <a:off x="251966" y="3357488"/>
            <a:ext cx="6192000" cy="302384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44" name="正方形/長方形 43"/>
          <p:cNvSpPr/>
          <p:nvPr/>
        </p:nvSpPr>
        <p:spPr>
          <a:xfrm>
            <a:off x="1763848" y="3429519"/>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System</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395688" y="3429519"/>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4572160" y="3429495"/>
            <a:ext cx="1440000" cy="216000"/>
          </a:xfrm>
          <a:prstGeom prst="rect">
            <a:avLst/>
          </a:prstGeom>
          <a:solidFill>
            <a:schemeClr val="bg1">
              <a:lumMod val="8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3204000" y="342949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組織</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8" name="正方形/長方形 47"/>
          <p:cNvSpPr/>
          <p:nvPr/>
        </p:nvSpPr>
        <p:spPr>
          <a:xfrm>
            <a:off x="1907704"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49" name="正方形/長方形 48"/>
          <p:cNvSpPr/>
          <p:nvPr/>
        </p:nvSpPr>
        <p:spPr>
          <a:xfrm>
            <a:off x="1763688"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itchFamily="2" charset="2"/>
              <a:buChar char="ü"/>
            </a:pPr>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763446" y="53732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クライアント</a:t>
            </a:r>
            <a:r>
              <a:rPr lang="en-US" altLang="ja-JP" sz="800" dirty="0" smtClean="0">
                <a:solidFill>
                  <a:schemeClr val="tx1"/>
                </a:solidFill>
                <a:latin typeface="Meiryo UI" pitchFamily="50" charset="-128"/>
                <a:ea typeface="Meiryo UI" pitchFamily="50" charset="-128"/>
                <a:cs typeface="Meiryo UI" pitchFamily="50" charset="-128"/>
              </a:rPr>
              <a:t>+</a:t>
            </a:r>
            <a:r>
              <a:rPr lang="ja-JP" altLang="en-US" sz="800" dirty="0">
                <a:solidFill>
                  <a:schemeClr val="tx1"/>
                </a:solidFill>
                <a:latin typeface="Meiryo UI" pitchFamily="50" charset="-128"/>
                <a:ea typeface="Meiryo UI" pitchFamily="50" charset="-128"/>
                <a:cs typeface="Meiryo UI" pitchFamily="50" charset="-128"/>
              </a:rPr>
              <a:t>組織</a:t>
            </a:r>
          </a:p>
        </p:txBody>
      </p:sp>
      <p:sp>
        <p:nvSpPr>
          <p:cNvPr id="51" name="正方形/長方形 50"/>
          <p:cNvSpPr/>
          <p:nvPr/>
        </p:nvSpPr>
        <p:spPr>
          <a:xfrm>
            <a:off x="395848" y="5385942"/>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データアクセスレベル</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1763696" y="3710013"/>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納品実績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3" name="正方形/長方形 52"/>
          <p:cNvSpPr/>
          <p:nvPr/>
        </p:nvSpPr>
        <p:spPr>
          <a:xfrm>
            <a:off x="395536" y="3710013"/>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名称</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4" name="正方形/長方形 53"/>
          <p:cNvSpPr/>
          <p:nvPr/>
        </p:nvSpPr>
        <p:spPr>
          <a:xfrm>
            <a:off x="1763696" y="3998045"/>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5" name="正方形/長方形 54"/>
          <p:cNvSpPr/>
          <p:nvPr/>
        </p:nvSpPr>
        <p:spPr>
          <a:xfrm>
            <a:off x="395536" y="3998045"/>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56" name="正方形/長方形 55"/>
          <p:cNvSpPr/>
          <p:nvPr/>
        </p:nvSpPr>
        <p:spPr>
          <a:xfrm>
            <a:off x="2987582" y="5373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7" name="正方形/長方形 56"/>
          <p:cNvSpPr/>
          <p:nvPr/>
        </p:nvSpPr>
        <p:spPr>
          <a:xfrm>
            <a:off x="1763696" y="508518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err="1" smtClean="0">
                <a:solidFill>
                  <a:schemeClr val="tx1"/>
                </a:solidFill>
                <a:latin typeface="Meiryo UI" pitchFamily="50" charset="-128"/>
                <a:ea typeface="Meiryo UI" pitchFamily="50" charset="-128"/>
                <a:cs typeface="Meiryo UI" pitchFamily="50" charset="-128"/>
              </a:rPr>
              <a:t>JPiere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8" name="正方形/長方形 57"/>
          <p:cNvSpPr/>
          <p:nvPr/>
        </p:nvSpPr>
        <p:spPr>
          <a:xfrm>
            <a:off x="395536" y="508518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エンティティタイプ</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9" name="正方形/長方形 58"/>
          <p:cNvSpPr/>
          <p:nvPr/>
        </p:nvSpPr>
        <p:spPr>
          <a:xfrm>
            <a:off x="2988106" y="508520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1763454" y="4293096"/>
            <a:ext cx="4248000" cy="432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t"/>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正方形/長方形 60"/>
          <p:cNvSpPr/>
          <p:nvPr/>
        </p:nvSpPr>
        <p:spPr>
          <a:xfrm>
            <a:off x="395294" y="4293096"/>
            <a:ext cx="136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コメント</a:t>
            </a:r>
            <a:endParaRPr lang="ja-JP" altLang="en-US" sz="800" dirty="0">
              <a:solidFill>
                <a:schemeClr val="tx1"/>
              </a:solidFill>
              <a:latin typeface="HGPｺﾞｼｯｸM" pitchFamily="50" charset="-128"/>
              <a:ea typeface="HGPｺﾞｼｯｸM" pitchFamily="50" charset="-128"/>
            </a:endParaRPr>
          </a:p>
        </p:txBody>
      </p:sp>
      <p:sp>
        <p:nvSpPr>
          <p:cNvPr id="64" name="正方形/長方形 63"/>
          <p:cNvSpPr/>
          <p:nvPr/>
        </p:nvSpPr>
        <p:spPr>
          <a:xfrm>
            <a:off x="4716016" y="479716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ベータ機能</a:t>
            </a:r>
            <a:endParaRPr lang="ja-JP" altLang="en-US" sz="800" dirty="0">
              <a:solidFill>
                <a:schemeClr val="tx1"/>
              </a:solidFill>
              <a:latin typeface="HGPｺﾞｼｯｸM" pitchFamily="50" charset="-128"/>
              <a:ea typeface="HGPｺﾞｼｯｸM" pitchFamily="50" charset="-128"/>
            </a:endParaRPr>
          </a:p>
        </p:txBody>
      </p:sp>
      <p:sp>
        <p:nvSpPr>
          <p:cNvPr id="65" name="正方形/長方形 64"/>
          <p:cNvSpPr/>
          <p:nvPr/>
        </p:nvSpPr>
        <p:spPr>
          <a:xfrm>
            <a:off x="4572000" y="4797152"/>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1000" dirty="0" smtClean="0">
                <a:solidFill>
                  <a:schemeClr val="tx1"/>
                </a:solidFill>
                <a:latin typeface="HGPｺﾞｼｯｸM" pitchFamily="50" charset="-128"/>
                <a:ea typeface="HGPｺﾞｼｯｸM" pitchFamily="50" charset="-128"/>
              </a:rPr>
              <a:t>　</a:t>
            </a:r>
            <a:endParaRPr lang="ja-JP" altLang="en-US" sz="1000" dirty="0">
              <a:solidFill>
                <a:schemeClr val="tx1"/>
              </a:solidFill>
              <a:latin typeface="HGPｺﾞｼｯｸM" pitchFamily="50" charset="-128"/>
              <a:ea typeface="HGPｺﾞｼｯｸM" pitchFamily="50" charset="-128"/>
            </a:endParaRPr>
          </a:p>
        </p:txBody>
      </p:sp>
      <p:sp>
        <p:nvSpPr>
          <p:cNvPr id="67" name="正方形/長方形 66"/>
          <p:cNvSpPr/>
          <p:nvPr/>
        </p:nvSpPr>
        <p:spPr>
          <a:xfrm>
            <a:off x="1763696" y="5661248"/>
            <a:ext cx="4248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a:solidFill>
                  <a:schemeClr val="tx1"/>
                </a:solidFill>
                <a:latin typeface="Meiryo UI" pitchFamily="50" charset="-128"/>
                <a:ea typeface="Meiryo UI" pitchFamily="50" charset="-128"/>
                <a:cs typeface="Meiryo UI" pitchFamily="50" charset="-128"/>
              </a:rPr>
              <a:t>jpiere.plugin.matrixwindow.form.1000000</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8" name="正方形/長方形 67"/>
          <p:cNvSpPr/>
          <p:nvPr/>
        </p:nvSpPr>
        <p:spPr>
          <a:xfrm>
            <a:off x="395536" y="566124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クラス名</a:t>
            </a:r>
          </a:p>
        </p:txBody>
      </p:sp>
      <p:sp>
        <p:nvSpPr>
          <p:cNvPr id="71" name="正方形/長方形 70"/>
          <p:cNvSpPr/>
          <p:nvPr/>
        </p:nvSpPr>
        <p:spPr>
          <a:xfrm>
            <a:off x="1763696" y="594928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2" name="正方形/長方形 71"/>
          <p:cNvSpPr/>
          <p:nvPr/>
        </p:nvSpPr>
        <p:spPr>
          <a:xfrm>
            <a:off x="395536" y="594928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u="sng" dirty="0" smtClean="0">
                <a:solidFill>
                  <a:schemeClr val="tx1"/>
                </a:solidFill>
                <a:latin typeface="HGPｺﾞｼｯｸM" pitchFamily="50" charset="-128"/>
                <a:ea typeface="HGPｺﾞｼｯｸM" pitchFamily="50" charset="-128"/>
              </a:rPr>
              <a:t>ヘルプコンテキスト</a:t>
            </a:r>
            <a:endParaRPr lang="ja-JP" altLang="en-US" sz="800" dirty="0">
              <a:solidFill>
                <a:schemeClr val="tx1"/>
              </a:solidFill>
              <a:latin typeface="HGPｺﾞｼｯｸM" pitchFamily="50" charset="-128"/>
              <a:ea typeface="HGPｺﾞｼｯｸM" pitchFamily="50" charset="-128"/>
            </a:endParaRPr>
          </a:p>
        </p:txBody>
      </p:sp>
      <p:sp>
        <p:nvSpPr>
          <p:cNvPr id="73" name="正方形/長方形 72"/>
          <p:cNvSpPr/>
          <p:nvPr/>
        </p:nvSpPr>
        <p:spPr>
          <a:xfrm>
            <a:off x="2988106" y="594930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4" name="角丸四角形 73"/>
          <p:cNvSpPr/>
          <p:nvPr/>
        </p:nvSpPr>
        <p:spPr>
          <a:xfrm>
            <a:off x="1259632" y="5601942"/>
            <a:ext cx="4961354" cy="3473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四角形吹き出し 74"/>
          <p:cNvSpPr/>
          <p:nvPr/>
        </p:nvSpPr>
        <p:spPr>
          <a:xfrm>
            <a:off x="6300296" y="5013176"/>
            <a:ext cx="2736200" cy="1080096"/>
          </a:xfrm>
          <a:prstGeom prst="wedgeRectCallout">
            <a:avLst>
              <a:gd name="adj1" fmla="val -58312"/>
              <a:gd name="adj2" fmla="val 200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クラス名には、</a:t>
            </a:r>
            <a:endParaRPr kumimoji="1"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lang="en-US" altLang="ja-JP" sz="1050" dirty="0" err="1" smtClean="0">
                <a:solidFill>
                  <a:schemeClr val="tx1"/>
                </a:solidFill>
                <a:latin typeface="メイリオ" panose="020B0604030504040204" pitchFamily="50" charset="-128"/>
                <a:ea typeface="メイリオ" panose="020B0604030504040204" pitchFamily="50" charset="-128"/>
              </a:rPr>
              <a:t>jpiere.plugin.matrix.window.form</a:t>
            </a:r>
            <a:r>
              <a:rPr lang="en-US" altLang="ja-JP" sz="1050" dirty="0" smtClean="0">
                <a:solidFill>
                  <a:schemeClr val="tx1"/>
                </a:solidFill>
                <a:latin typeface="メイリオ" panose="020B0604030504040204" pitchFamily="50" charset="-128"/>
                <a:ea typeface="メイリオ" panose="020B0604030504040204" pitchFamily="50" charset="-128"/>
              </a:rPr>
              <a:t>. </a:t>
            </a:r>
          </a:p>
          <a:p>
            <a:pPr algn="l"/>
            <a:r>
              <a:rPr lang="ja-JP" altLang="en-US" sz="1050" dirty="0" smtClean="0">
                <a:solidFill>
                  <a:schemeClr val="tx1"/>
                </a:solidFill>
                <a:latin typeface="メイリオ" panose="020B0604030504040204" pitchFamily="50" charset="-128"/>
                <a:ea typeface="メイリオ" panose="020B0604030504040204" pitchFamily="50" charset="-128"/>
              </a:rPr>
              <a:t>　</a:t>
            </a:r>
            <a:r>
              <a:rPr lang="en-US" altLang="ja-JP" sz="1050" dirty="0" smtClean="0">
                <a:solidFill>
                  <a:schemeClr val="tx1"/>
                </a:solidFill>
                <a:latin typeface="メイリオ" panose="020B0604030504040204" pitchFamily="50" charset="-128"/>
                <a:ea typeface="メイリオ" panose="020B0604030504040204" pitchFamily="50" charset="-128"/>
              </a:rPr>
              <a:t>+ </a:t>
            </a:r>
            <a:r>
              <a:rPr lang="ja-JP" altLang="en-US" sz="1050" dirty="0" smtClean="0">
                <a:solidFill>
                  <a:schemeClr val="tx1"/>
                </a:solidFill>
                <a:latin typeface="メイリオ" panose="020B0604030504040204" pitchFamily="50" charset="-128"/>
                <a:ea typeface="メイリオ" panose="020B0604030504040204" pitchFamily="50" charset="-128"/>
              </a:rPr>
              <a:t>マトリクスウィンドウの検索キー</a:t>
            </a:r>
            <a:endParaRPr lang="en-US" altLang="ja-JP" sz="1050" dirty="0" smtClean="0">
              <a:solidFill>
                <a:schemeClr val="tx1"/>
              </a:solidFill>
              <a:latin typeface="メイリオ" panose="020B0604030504040204" pitchFamily="50" charset="-128"/>
              <a:ea typeface="メイリオ" panose="020B0604030504040204" pitchFamily="50" charset="-128"/>
            </a:endParaRPr>
          </a:p>
          <a:p>
            <a:pPr algn="l"/>
            <a:r>
              <a:rPr kumimoji="1" lang="ja-JP" altLang="en-US" sz="1050" dirty="0" smtClean="0">
                <a:solidFill>
                  <a:schemeClr val="tx1"/>
                </a:solidFill>
                <a:latin typeface="メイリオ" panose="020B0604030504040204" pitchFamily="50" charset="-128"/>
                <a:ea typeface="メイリオ" panose="020B0604030504040204" pitchFamily="50" charset="-128"/>
              </a:rPr>
              <a:t>を設定します。</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93056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kumimoji="1" lang="ja-JP" altLang="en-US" dirty="0" smtClean="0"/>
              <a:t>概要設計</a:t>
            </a:r>
            <a:r>
              <a:rPr kumimoji="1" lang="en-US" altLang="ja-JP" dirty="0" smtClean="0"/>
              <a:t>】</a:t>
            </a:r>
            <a:r>
              <a:rPr lang="ja-JP" altLang="en-US" dirty="0" smtClean="0"/>
              <a:t>マトリクスウィンドウの設定画面</a:t>
            </a:r>
            <a:endParaRPr kumimoji="1" lang="ja-JP" altLang="en-US" dirty="0"/>
          </a:p>
        </p:txBody>
      </p:sp>
      <p:sp>
        <p:nvSpPr>
          <p:cNvPr id="4" name="正方形/長方形 3"/>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sp>
        <p:nvSpPr>
          <p:cNvPr id="5" name="正方形/長方形 4"/>
          <p:cNvSpPr/>
          <p:nvPr/>
        </p:nvSpPr>
        <p:spPr bwMode="auto">
          <a:xfrm>
            <a:off x="288128" y="2552330"/>
            <a:ext cx="1558601" cy="236300"/>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endParaRPr lang="ja-JP" altLang="en-US" sz="800" dirty="0"/>
          </a:p>
        </p:txBody>
      </p:sp>
      <p:grpSp>
        <p:nvGrpSpPr>
          <p:cNvPr id="6" name="グループ化 5"/>
          <p:cNvGrpSpPr/>
          <p:nvPr/>
        </p:nvGrpSpPr>
        <p:grpSpPr>
          <a:xfrm>
            <a:off x="286777" y="2234401"/>
            <a:ext cx="5037932" cy="185935"/>
            <a:chOff x="518802" y="2089641"/>
            <a:chExt cx="8257578" cy="304762"/>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0" name="図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1" name="図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2" name="図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3" name="図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5" name="図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6" name="図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22" name="図 2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23" name="図 2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24" name="図 2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25" name="図 2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26" name="図 2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27" name="図 26"/>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28" name="図 27"/>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29" name="図 2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30" name="図 29"/>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31" name="図 30"/>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32" name="図 31"/>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33" name="図 32"/>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34" name="図 33"/>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35" name="図 34"/>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36" name="図 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37" name="正方形/長方形 36"/>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38" name="正方形/長方形 37"/>
          <p:cNvSpPr/>
          <p:nvPr/>
        </p:nvSpPr>
        <p:spPr>
          <a:xfrm>
            <a:off x="251520" y="2852913"/>
            <a:ext cx="5112568" cy="3096367"/>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39" name="正方形/長方形 38"/>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0" name="1 つの角を丸めた四角形 39"/>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41" name="正方形/長方形 40"/>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42" name="正方形/長方形 41"/>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3" name="正方形/長方形 42"/>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44" name="正方形/長方形 43"/>
          <p:cNvSpPr/>
          <p:nvPr/>
        </p:nvSpPr>
        <p:spPr>
          <a:xfrm>
            <a:off x="1331672" y="45826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AD_Tab_ID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45" name="正方形/長方形 44"/>
          <p:cNvSpPr/>
          <p:nvPr/>
        </p:nvSpPr>
        <p:spPr>
          <a:xfrm>
            <a:off x="243331" y="45826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タブ</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46" name="正方形/長方形 45"/>
          <p:cNvSpPr/>
          <p:nvPr/>
        </p:nvSpPr>
        <p:spPr>
          <a:xfrm>
            <a:off x="1331648" y="48706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700" dirty="0" smtClean="0">
                <a:solidFill>
                  <a:schemeClr val="tx1"/>
                </a:solidFill>
                <a:latin typeface="Meiryo UI" pitchFamily="50" charset="-128"/>
                <a:ea typeface="Meiryo UI" pitchFamily="50" charset="-128"/>
                <a:cs typeface="Meiryo UI" pitchFamily="50" charset="-128"/>
              </a:rPr>
              <a:t>(</a:t>
            </a:r>
            <a:r>
              <a:rPr lang="en-US" altLang="ja-JP" sz="700" dirty="0" err="1" smtClean="0">
                <a:solidFill>
                  <a:schemeClr val="tx1"/>
                </a:solidFill>
                <a:latin typeface="Meiryo UI" pitchFamily="50" charset="-128"/>
                <a:ea typeface="Meiryo UI" pitchFamily="50" charset="-128"/>
                <a:cs typeface="Meiryo UI" pitchFamily="50" charset="-128"/>
              </a:rPr>
              <a:t>JP_MatrixColumnKey_ID</a:t>
            </a:r>
            <a:r>
              <a:rPr lang="en-US" altLang="ja-JP" sz="700" dirty="0" smtClean="0">
                <a:solidFill>
                  <a:schemeClr val="tx1"/>
                </a:solidFill>
                <a:latin typeface="Meiryo UI" pitchFamily="50" charset="-128"/>
                <a:ea typeface="Meiryo UI" pitchFamily="50" charset="-128"/>
                <a:cs typeface="Meiryo UI" pitchFamily="50" charset="-128"/>
              </a:rPr>
              <a:t>)</a:t>
            </a:r>
            <a:endParaRPr lang="ja-JP" altLang="en-US" sz="700" dirty="0">
              <a:solidFill>
                <a:schemeClr val="tx1"/>
              </a:solidFill>
              <a:latin typeface="Meiryo UI" pitchFamily="50" charset="-128"/>
              <a:ea typeface="Meiryo UI" pitchFamily="50" charset="-128"/>
              <a:cs typeface="Meiryo UI" pitchFamily="50" charset="-128"/>
            </a:endParaRPr>
          </a:p>
        </p:txBody>
      </p:sp>
      <p:sp>
        <p:nvSpPr>
          <p:cNvPr id="47" name="正方形/長方形 46"/>
          <p:cNvSpPr/>
          <p:nvPr/>
        </p:nvSpPr>
        <p:spPr>
          <a:xfrm>
            <a:off x="243307" y="48706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列キーフィールド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0" name="正方形/長方形 49"/>
          <p:cNvSpPr/>
          <p:nvPr/>
        </p:nvSpPr>
        <p:spPr>
          <a:xfrm>
            <a:off x="1331648" y="42938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1" name="正方形/長方形 50"/>
          <p:cNvSpPr/>
          <p:nvPr/>
        </p:nvSpPr>
        <p:spPr>
          <a:xfrm>
            <a:off x="243307" y="429384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ウィンドウ</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52" name="正方形/長方形 51"/>
          <p:cNvSpPr/>
          <p:nvPr/>
        </p:nvSpPr>
        <p:spPr>
          <a:xfrm>
            <a:off x="2555354" y="429386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3" name="正方形/長方形 52"/>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4" name="正方形/長方形 53"/>
          <p:cNvSpPr/>
          <p:nvPr/>
        </p:nvSpPr>
        <p:spPr>
          <a:xfrm>
            <a:off x="2555354" y="48706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56" name="正方形/長方形 55"/>
          <p:cNvSpPr/>
          <p:nvPr/>
        </p:nvSpPr>
        <p:spPr>
          <a:xfrm>
            <a:off x="2563980" y="45826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0" name="正方形/長方形 59"/>
          <p:cNvSpPr/>
          <p:nvPr/>
        </p:nvSpPr>
        <p:spPr>
          <a:xfrm>
            <a:off x="251520" y="126880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角丸四角形 60"/>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JP_MatrixWindow</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図 61"/>
          <p:cNvPicPr>
            <a:picLocks noChangeAspect="1"/>
          </p:cNvPicPr>
          <p:nvPr/>
        </p:nvPicPr>
        <p:blipFill rotWithShape="1">
          <a:blip r:embed="rId3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3" name="正方形/長方形 62"/>
          <p:cNvSpPr/>
          <p:nvPr/>
        </p:nvSpPr>
        <p:spPr>
          <a:xfrm>
            <a:off x="1339981" y="3213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(Value)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51640" y="32137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検索キー</a:t>
            </a:r>
            <a:endParaRPr lang="ja-JP" altLang="en-US" sz="800" dirty="0">
              <a:solidFill>
                <a:schemeClr val="tx1"/>
              </a:solidFill>
              <a:latin typeface="HGPｺﾞｼｯｸM" pitchFamily="50" charset="-128"/>
              <a:ea typeface="HGPｺﾞｼｯｸM" pitchFamily="50" charset="-128"/>
            </a:endParaRPr>
          </a:p>
        </p:txBody>
      </p:sp>
      <p:sp>
        <p:nvSpPr>
          <p:cNvPr id="66" name="正方形/長方形 65"/>
          <p:cNvSpPr/>
          <p:nvPr/>
        </p:nvSpPr>
        <p:spPr>
          <a:xfrm>
            <a:off x="1339979" y="3501751"/>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(Name)</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7" name="正方形/長方形 66"/>
          <p:cNvSpPr/>
          <p:nvPr/>
        </p:nvSpPr>
        <p:spPr>
          <a:xfrm>
            <a:off x="251640" y="350175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名称</a:t>
            </a:r>
            <a:endParaRPr lang="ja-JP" altLang="en-US" sz="800" dirty="0">
              <a:solidFill>
                <a:schemeClr val="tx1"/>
              </a:solidFill>
              <a:latin typeface="HGPｺﾞｼｯｸM" pitchFamily="50" charset="-128"/>
              <a:ea typeface="HGPｺﾞｼｯｸM" pitchFamily="50" charset="-128"/>
            </a:endParaRPr>
          </a:p>
        </p:txBody>
      </p:sp>
      <p:sp>
        <p:nvSpPr>
          <p:cNvPr id="69" name="正方形/長方形 68"/>
          <p:cNvSpPr/>
          <p:nvPr/>
        </p:nvSpPr>
        <p:spPr>
          <a:xfrm>
            <a:off x="1339827" y="3789807"/>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0" name="正方形/長方形 69"/>
          <p:cNvSpPr/>
          <p:nvPr/>
        </p:nvSpPr>
        <p:spPr>
          <a:xfrm>
            <a:off x="251488" y="378980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71" name="正方形/長方形 70"/>
          <p:cNvSpPr/>
          <p:nvPr/>
        </p:nvSpPr>
        <p:spPr>
          <a:xfrm>
            <a:off x="1555965" y="4077832"/>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72" name="正方形/長方形 71"/>
          <p:cNvSpPr/>
          <p:nvPr/>
        </p:nvSpPr>
        <p:spPr>
          <a:xfrm>
            <a:off x="1411949" y="4077816"/>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73" name="正方形/長方形 72"/>
          <p:cNvSpPr/>
          <p:nvPr/>
        </p:nvSpPr>
        <p:spPr>
          <a:xfrm>
            <a:off x="331829" y="4077816"/>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4" name="コンテンツ プレースホルダー 2"/>
          <p:cNvSpPr txBox="1">
            <a:spLocks/>
          </p:cNvSpPr>
          <p:nvPr/>
        </p:nvSpPr>
        <p:spPr>
          <a:xfrm>
            <a:off x="5362698" y="2132857"/>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AD_Window_ID</a:t>
            </a:r>
            <a:r>
              <a:rPr lang="en-US" altLang="ja-JP" sz="1050" dirty="0" smtClean="0">
                <a:solidFill>
                  <a:schemeClr val="tx1"/>
                </a:solidFill>
              </a:rPr>
              <a:t>…Table Direct</a:t>
            </a:r>
            <a:r>
              <a:rPr lang="ja-JP" altLang="en-US" sz="1050" dirty="0" smtClean="0">
                <a:solidFill>
                  <a:schemeClr val="tx1"/>
                </a:solidFill>
              </a:rPr>
              <a:t>ですべてのウィンドウを選択する事ができる。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AD_Tab_ID</a:t>
            </a:r>
            <a:r>
              <a:rPr lang="en-US" altLang="ja-JP" sz="1050" dirty="0" smtClean="0">
                <a:solidFill>
                  <a:schemeClr val="tx1"/>
                </a:solidFill>
              </a:rPr>
              <a:t>…</a:t>
            </a:r>
            <a:r>
              <a:rPr lang="ja-JP" altLang="en-US" sz="1050" dirty="0" smtClean="0">
                <a:solidFill>
                  <a:schemeClr val="tx1"/>
                </a:solidFill>
              </a:rPr>
              <a:t>選択したウィンドウのタブだけが表示される。</a:t>
            </a:r>
            <a:r>
              <a:rPr lang="en-US" altLang="ja-JP" sz="1050" dirty="0" smtClean="0">
                <a:solidFill>
                  <a:schemeClr val="tx1"/>
                </a:solidFill>
              </a:rPr>
              <a:t>※</a:t>
            </a:r>
            <a:r>
              <a:rPr lang="ja-JP" altLang="en-US" sz="1050" dirty="0" smtClean="0">
                <a:solidFill>
                  <a:schemeClr val="tx1"/>
                </a:solidFill>
              </a:rPr>
              <a:t>既存のダイナミックバリデーション</a:t>
            </a:r>
            <a:r>
              <a:rPr lang="en-US" altLang="ja-JP" sz="1050" dirty="0" smtClean="0">
                <a:solidFill>
                  <a:schemeClr val="tx1"/>
                </a:solidFill>
              </a:rPr>
              <a:t>”</a:t>
            </a:r>
            <a:r>
              <a:rPr lang="en-US" altLang="ja-JP" sz="1050" dirty="0" err="1" smtClean="0">
                <a:solidFill>
                  <a:schemeClr val="tx1"/>
                </a:solidFill>
              </a:rPr>
              <a:t>AD_Tab</a:t>
            </a:r>
            <a:r>
              <a:rPr lang="en-US" altLang="ja-JP" sz="1050" dirty="0" smtClean="0">
                <a:solidFill>
                  <a:schemeClr val="tx1"/>
                </a:solidFill>
              </a:rPr>
              <a:t> in Window”</a:t>
            </a:r>
            <a:r>
              <a:rPr lang="ja-JP" altLang="en-US" sz="1050" dirty="0" smtClean="0">
                <a:solidFill>
                  <a:schemeClr val="tx1"/>
                </a:solidFill>
              </a:rPr>
              <a:t>を使用して制限する。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JP_PageSize</a:t>
            </a:r>
            <a:r>
              <a:rPr lang="en-US" altLang="ja-JP" sz="1050" dirty="0" smtClean="0">
                <a:solidFill>
                  <a:schemeClr val="tx1"/>
                </a:solidFill>
              </a:rPr>
              <a:t>…</a:t>
            </a:r>
            <a:r>
              <a:rPr lang="ja-JP" altLang="en-US" sz="1050" dirty="0" smtClean="0">
                <a:solidFill>
                  <a:schemeClr val="tx1"/>
                </a:solidFill>
              </a:rPr>
              <a:t>必須。デフォルト</a:t>
            </a:r>
            <a:r>
              <a:rPr lang="en-US" altLang="ja-JP" sz="1050" dirty="0" smtClean="0">
                <a:solidFill>
                  <a:schemeClr val="tx1"/>
                </a:solidFill>
              </a:rPr>
              <a:t>20</a:t>
            </a:r>
            <a:r>
              <a:rPr lang="ja-JP" altLang="en-US" sz="1050" dirty="0" err="1" smtClean="0">
                <a:solidFill>
                  <a:schemeClr val="tx1"/>
                </a:solidFill>
              </a:rPr>
              <a:t>。</a:t>
            </a:r>
            <a:r>
              <a:rPr lang="ja-JP" altLang="en-US" sz="1050" dirty="0" smtClean="0">
                <a:solidFill>
                  <a:schemeClr val="tx1"/>
                </a:solidFill>
              </a:rPr>
              <a:t>リファレンス</a:t>
            </a:r>
            <a:r>
              <a:rPr lang="en-US" altLang="ja-JP" sz="1050" dirty="0" smtClean="0">
                <a:solidFill>
                  <a:schemeClr val="tx1"/>
                </a:solidFill>
              </a:rPr>
              <a:t>:Integer</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JP_MatrixColumnKey_ID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smtClean="0">
                <a:solidFill>
                  <a:schemeClr val="tx1"/>
                </a:solidFill>
              </a:rPr>
              <a:t>に設定したタブに属するフィールドが選択できる。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JP_MatrixRowKey_ID</a:t>
            </a:r>
            <a:r>
              <a:rPr lang="en-US" altLang="ja-JP" sz="1050" dirty="0" smtClean="0">
                <a:solidFill>
                  <a:schemeClr val="tx1"/>
                </a:solidFill>
              </a:rPr>
              <a:t>…</a:t>
            </a:r>
            <a:r>
              <a:rPr lang="en-US" altLang="ja-JP" sz="1050" dirty="0" err="1" smtClean="0">
                <a:solidFill>
                  <a:schemeClr val="tx1"/>
                </a:solidFill>
              </a:rPr>
              <a:t>AD_Tab_ID</a:t>
            </a:r>
            <a:r>
              <a:rPr lang="ja-JP" altLang="en-US" sz="1050" dirty="0">
                <a:solidFill>
                  <a:schemeClr val="tx1"/>
                </a:solidFill>
              </a:rPr>
              <a:t>に設定したタブに属するフィールドが選択できる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a:solidFill>
                <a:schemeClr val="tx1"/>
              </a:solidFill>
            </a:endParaRPr>
          </a:p>
        </p:txBody>
      </p:sp>
      <p:sp>
        <p:nvSpPr>
          <p:cNvPr id="76" name="正方形/長方形 75"/>
          <p:cNvSpPr/>
          <p:nvPr/>
        </p:nvSpPr>
        <p:spPr>
          <a:xfrm>
            <a:off x="1339556" y="5157216"/>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JP_MatrixRowKey_ID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77" name="正方形/長方形 76"/>
          <p:cNvSpPr/>
          <p:nvPr/>
        </p:nvSpPr>
        <p:spPr>
          <a:xfrm>
            <a:off x="251520" y="515721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行キーフィールド</a:t>
            </a:r>
            <a:r>
              <a:rPr lang="en-US" altLang="ja-JP" sz="800" dirty="0" smtClean="0">
                <a:solidFill>
                  <a:schemeClr val="tx1"/>
                </a:solidFill>
                <a:latin typeface="HGPｺﾞｼｯｸM" pitchFamily="50" charset="-128"/>
                <a:ea typeface="HGPｺﾞｼｯｸM" pitchFamily="50" charset="-128"/>
              </a:rPr>
              <a:t>*</a:t>
            </a:r>
            <a:endParaRPr lang="ja-JP" altLang="en-US" sz="800" dirty="0">
              <a:solidFill>
                <a:schemeClr val="tx1"/>
              </a:solidFill>
              <a:latin typeface="HGPｺﾞｼｯｸM" pitchFamily="50" charset="-128"/>
              <a:ea typeface="HGPｺﾞｼｯｸM" pitchFamily="50" charset="-128"/>
            </a:endParaRPr>
          </a:p>
        </p:txBody>
      </p:sp>
      <p:sp>
        <p:nvSpPr>
          <p:cNvPr id="78" name="正方形/長方形 77"/>
          <p:cNvSpPr/>
          <p:nvPr/>
        </p:nvSpPr>
        <p:spPr>
          <a:xfrm>
            <a:off x="2563238" y="515721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79" name="正方形/長方形 78"/>
          <p:cNvSpPr/>
          <p:nvPr/>
        </p:nvSpPr>
        <p:spPr>
          <a:xfrm>
            <a:off x="3851928" y="5149677"/>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0" name="正方形/長方形 79"/>
          <p:cNvSpPr/>
          <p:nvPr/>
        </p:nvSpPr>
        <p:spPr>
          <a:xfrm>
            <a:off x="2483768" y="5149677"/>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81" name="図 80"/>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5149677"/>
            <a:ext cx="223539" cy="223539"/>
          </a:xfrm>
          <a:prstGeom prst="rect">
            <a:avLst/>
          </a:prstGeom>
        </p:spPr>
      </p:pic>
      <p:sp>
        <p:nvSpPr>
          <p:cNvPr id="83" name="正方形/長方形 82"/>
          <p:cNvSpPr/>
          <p:nvPr/>
        </p:nvSpPr>
        <p:spPr>
          <a:xfrm>
            <a:off x="1331800"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600" dirty="0">
                <a:solidFill>
                  <a:schemeClr val="tx1"/>
                </a:solidFill>
                <a:latin typeface="Meiryo UI" pitchFamily="50" charset="-128"/>
                <a:ea typeface="Meiryo UI" pitchFamily="50" charset="-128"/>
                <a:cs typeface="Meiryo UI" pitchFamily="50" charset="-128"/>
              </a:rPr>
              <a:t>(</a:t>
            </a:r>
            <a:r>
              <a:rPr lang="en-US" altLang="ja-JP" sz="600" dirty="0" err="1">
                <a:solidFill>
                  <a:schemeClr val="tx1"/>
                </a:solidFill>
                <a:latin typeface="Meiryo UI" pitchFamily="50" charset="-128"/>
                <a:ea typeface="Meiryo UI" pitchFamily="50" charset="-128"/>
                <a:cs typeface="Meiryo UI" pitchFamily="50" charset="-128"/>
              </a:rPr>
              <a:t>JP_QuickEntryWindow_ID</a:t>
            </a:r>
            <a:r>
              <a:rPr lang="en-US" altLang="ja-JP" sz="600" dirty="0">
                <a:solidFill>
                  <a:schemeClr val="tx1"/>
                </a:solidFill>
                <a:latin typeface="Meiryo UI" pitchFamily="50" charset="-128"/>
                <a:ea typeface="Meiryo UI" pitchFamily="50" charset="-128"/>
                <a:cs typeface="Meiryo UI" pitchFamily="50" charset="-128"/>
              </a:rPr>
              <a:t>)</a:t>
            </a:r>
            <a:endParaRPr lang="ja-JP" altLang="en-US" sz="600" dirty="0">
              <a:solidFill>
                <a:schemeClr val="tx1"/>
              </a:solidFill>
              <a:latin typeface="Meiryo UI" pitchFamily="50" charset="-128"/>
              <a:ea typeface="Meiryo UI" pitchFamily="50" charset="-128"/>
              <a:cs typeface="Meiryo UI" pitchFamily="50" charset="-128"/>
            </a:endParaRPr>
          </a:p>
        </p:txBody>
      </p:sp>
      <p:sp>
        <p:nvSpPr>
          <p:cNvPr id="84" name="正方形/長方形 83"/>
          <p:cNvSpPr/>
          <p:nvPr/>
        </p:nvSpPr>
        <p:spPr>
          <a:xfrm>
            <a:off x="243764"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クイック入力ウィンドウ</a:t>
            </a:r>
            <a:endParaRPr lang="ja-JP" altLang="en-US" sz="800" dirty="0">
              <a:solidFill>
                <a:schemeClr val="tx1"/>
              </a:solidFill>
              <a:latin typeface="HGPｺﾞｼｯｸM" pitchFamily="50" charset="-128"/>
              <a:ea typeface="HGPｺﾞｼｯｸM" pitchFamily="50" charset="-128"/>
            </a:endParaRPr>
          </a:p>
        </p:txBody>
      </p:sp>
      <p:sp>
        <p:nvSpPr>
          <p:cNvPr id="85" name="正方形/長方形 84"/>
          <p:cNvSpPr/>
          <p:nvPr/>
        </p:nvSpPr>
        <p:spPr>
          <a:xfrm>
            <a:off x="2555482"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86" name="コンテンツ プレースホルダー 2"/>
          <p:cNvSpPr txBox="1">
            <a:spLocks/>
          </p:cNvSpPr>
          <p:nvPr/>
        </p:nvSpPr>
        <p:spPr>
          <a:xfrm>
            <a:off x="256376" y="5949281"/>
            <a:ext cx="8635144" cy="576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a:solidFill>
                  <a:schemeClr val="tx1"/>
                </a:solidFill>
              </a:rPr>
              <a:t>V</a:t>
            </a:r>
            <a:r>
              <a:rPr lang="en-US" altLang="ja-JP" sz="1050" dirty="0" err="1" smtClean="0">
                <a:solidFill>
                  <a:schemeClr val="tx1"/>
                </a:solidFill>
              </a:rPr>
              <a:t>aule</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82" name="正方形/長方形 81"/>
          <p:cNvSpPr/>
          <p:nvPr/>
        </p:nvSpPr>
        <p:spPr>
          <a:xfrm>
            <a:off x="3851928" y="458967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21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JP_PageSize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87" name="正方形/長方形 86"/>
          <p:cNvSpPr/>
          <p:nvPr/>
        </p:nvSpPr>
        <p:spPr>
          <a:xfrm>
            <a:off x="2483768" y="458967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ページ行数</a:t>
            </a:r>
            <a:endParaRPr lang="ja-JP" altLang="en-US" sz="800" dirty="0">
              <a:solidFill>
                <a:schemeClr val="tx1"/>
              </a:solidFill>
              <a:latin typeface="HGPｺﾞｼｯｸM" pitchFamily="50" charset="-128"/>
              <a:ea typeface="HGPｺﾞｼｯｸM" pitchFamily="50" charset="-128"/>
            </a:endParaRPr>
          </a:p>
        </p:txBody>
      </p:sp>
      <p:pic>
        <p:nvPicPr>
          <p:cNvPr id="88" name="図 87"/>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080416" y="4589674"/>
            <a:ext cx="223539" cy="223539"/>
          </a:xfrm>
          <a:prstGeom prst="rect">
            <a:avLst/>
          </a:prstGeom>
        </p:spPr>
      </p:pic>
      <p:sp>
        <p:nvSpPr>
          <p:cNvPr id="89" name="正方形/長方形 88"/>
          <p:cNvSpPr/>
          <p:nvPr/>
        </p:nvSpPr>
        <p:spPr>
          <a:xfrm>
            <a:off x="3859836" y="544524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JP_QuickEntryConf</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90" name="正方形/長方形 89"/>
          <p:cNvSpPr/>
          <p:nvPr/>
        </p:nvSpPr>
        <p:spPr>
          <a:xfrm>
            <a:off x="2771800" y="544524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クイック入力引継情報設定</a:t>
            </a:r>
            <a:endParaRPr lang="ja-JP" altLang="en-US" sz="800" dirty="0">
              <a:solidFill>
                <a:schemeClr val="tx1"/>
              </a:solidFill>
              <a:latin typeface="HGPｺﾞｼｯｸM" pitchFamily="50" charset="-128"/>
              <a:ea typeface="HGPｺﾞｼｯｸM" pitchFamily="50" charset="-128"/>
            </a:endParaRPr>
          </a:p>
        </p:txBody>
      </p:sp>
      <p:sp>
        <p:nvSpPr>
          <p:cNvPr id="91" name="正方形/長方形 90"/>
          <p:cNvSpPr/>
          <p:nvPr/>
        </p:nvSpPr>
        <p:spPr>
          <a:xfrm>
            <a:off x="5083518" y="544524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Tree>
    <p:extLst>
      <p:ext uri="{BB962C8B-B14F-4D97-AF65-F5344CB8AC3E}">
        <p14:creationId xmlns:p14="http://schemas.microsoft.com/office/powerpoint/2010/main" val="315144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980728"/>
            <a:ext cx="8635144" cy="13681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列キーと行キーに設定されているカラムが異なる事を確認する。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列</a:t>
            </a:r>
            <a:r>
              <a:rPr lang="ja-JP" altLang="en-US" sz="1050" dirty="0">
                <a:solidFill>
                  <a:schemeClr val="tx1"/>
                </a:solidFill>
              </a:rPr>
              <a:t>キ</a:t>
            </a:r>
            <a:r>
              <a:rPr lang="ja-JP" altLang="en-US" sz="1050" dirty="0" smtClean="0">
                <a:solidFill>
                  <a:schemeClr val="tx1"/>
                </a:solidFill>
              </a:rPr>
              <a:t>ーと行キーに設定されているカラムにユニーク制約が設定されている事を確認する。ユニーク制約はアプリケーション辞書のテーブルとカラムウィンドウの設定を参照する。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タブ</a:t>
            </a:r>
            <a:r>
              <a:rPr lang="en-US" altLang="ja-JP" sz="1050" dirty="0" smtClean="0">
                <a:solidFill>
                  <a:schemeClr val="tx1"/>
                </a:solidFill>
              </a:rPr>
              <a:t>(</a:t>
            </a:r>
            <a:r>
              <a:rPr lang="en-US" altLang="ja-JP" sz="1050" dirty="0" err="1" smtClean="0">
                <a:solidFill>
                  <a:schemeClr val="tx1"/>
                </a:solidFill>
              </a:rPr>
              <a:t>AD_Tabl_ID</a:t>
            </a:r>
            <a:r>
              <a:rPr lang="en-US" altLang="ja-JP" sz="1050" dirty="0" smtClean="0">
                <a:solidFill>
                  <a:schemeClr val="tx1"/>
                </a:solidFill>
              </a:rPr>
              <a:t>)</a:t>
            </a:r>
            <a:r>
              <a:rPr lang="ja-JP" altLang="en-US" sz="1050" dirty="0" smtClean="0">
                <a:solidFill>
                  <a:schemeClr val="tx1"/>
                </a:solidFill>
              </a:rPr>
              <a:t>フィールドのタブに設定されているテーブルと、クイック入力ウィンドウ</a:t>
            </a:r>
            <a:r>
              <a:rPr lang="en-US" altLang="ja-JP" sz="1050" dirty="0" smtClean="0">
                <a:solidFill>
                  <a:schemeClr val="tx1"/>
                </a:solidFill>
              </a:rPr>
              <a:t>(</a:t>
            </a:r>
            <a:r>
              <a:rPr lang="en-US" altLang="ja-JP" sz="1050" dirty="0" err="1" smtClean="0">
                <a:solidFill>
                  <a:schemeClr val="tx1"/>
                </a:solidFill>
              </a:rPr>
              <a:t>JP_QuickEntryWindow_ID</a:t>
            </a:r>
            <a:r>
              <a:rPr lang="en-US" altLang="ja-JP" sz="1050" dirty="0" smtClean="0">
                <a:solidFill>
                  <a:schemeClr val="tx1"/>
                </a:solidFill>
              </a:rPr>
              <a:t>)</a:t>
            </a:r>
            <a:r>
              <a:rPr lang="ja-JP" altLang="en-US" sz="1050" dirty="0" smtClean="0">
                <a:solidFill>
                  <a:schemeClr val="tx1"/>
                </a:solidFill>
              </a:rPr>
              <a:t>フィールドに設定されているウィンドウのタブレベルが</a:t>
            </a:r>
            <a:r>
              <a:rPr lang="en-US" altLang="ja-JP" sz="1050" dirty="0" smtClean="0">
                <a:solidFill>
                  <a:schemeClr val="tx1"/>
                </a:solidFill>
              </a:rPr>
              <a:t>0</a:t>
            </a:r>
            <a:r>
              <a:rPr lang="ja-JP" altLang="en-US" sz="1050" dirty="0" smtClean="0">
                <a:solidFill>
                  <a:schemeClr val="tx1"/>
                </a:solidFill>
              </a:rPr>
              <a:t>のタブに設定されているテーブルが同じである事を確認する。</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1520" y="2492896"/>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MMatrixWindow</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92494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子タブとなる</a:t>
            </a:r>
            <a:r>
              <a:rPr lang="en-US" altLang="ja-JP" sz="1050" dirty="0" err="1" smtClean="0">
                <a:solidFill>
                  <a:schemeClr val="tx1"/>
                </a:solidFill>
              </a:rPr>
              <a:t>JP_MatrixField</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MMatrixField</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子</a:t>
            </a:r>
            <a:r>
              <a:rPr lang="ja-JP" altLang="en-US" sz="1050" dirty="0">
                <a:solidFill>
                  <a:schemeClr val="tx1"/>
                </a:solidFill>
              </a:rPr>
              <a:t>タブ</a:t>
            </a:r>
            <a:r>
              <a:rPr lang="ja-JP" altLang="en-US" sz="1050" dirty="0" smtClean="0">
                <a:solidFill>
                  <a:schemeClr val="tx1"/>
                </a:solidFill>
              </a:rPr>
              <a:t>となる</a:t>
            </a:r>
            <a:r>
              <a:rPr lang="en-US" altLang="ja-JP" sz="1050" dirty="0" err="1" smtClean="0">
                <a:solidFill>
                  <a:schemeClr val="tx1"/>
                </a:solidFill>
              </a:rPr>
              <a:t>JP_MatrixSearch</a:t>
            </a:r>
            <a:r>
              <a:rPr lang="ja-JP" altLang="en-US" sz="1050" dirty="0" smtClean="0">
                <a:solidFill>
                  <a:schemeClr val="tx1"/>
                </a:solidFill>
              </a:rPr>
              <a:t>テーブルのインスタンス</a:t>
            </a:r>
            <a:r>
              <a:rPr lang="en-US" altLang="ja-JP" sz="1050" dirty="0">
                <a:solidFill>
                  <a:schemeClr val="tx1"/>
                </a:solidFill>
              </a:rPr>
              <a:t>(</a:t>
            </a:r>
            <a:r>
              <a:rPr lang="en-US" altLang="ja-JP" sz="1050" dirty="0" err="1" smtClean="0">
                <a:solidFill>
                  <a:schemeClr val="tx1"/>
                </a:solidFill>
              </a:rPr>
              <a:t>MMatrixSearch</a:t>
            </a:r>
            <a:r>
              <a:rPr lang="ja-JP" altLang="en-US" sz="1050" dirty="0" smtClean="0">
                <a:solidFill>
                  <a:schemeClr val="tx1"/>
                </a:solidFill>
              </a:rPr>
              <a:t>クラス</a:t>
            </a:r>
            <a:r>
              <a:rPr lang="ja-JP" altLang="en-US" sz="1050" dirty="0">
                <a:solidFill>
                  <a:schemeClr val="tx1"/>
                </a:solidFill>
              </a:rPr>
              <a:t>のインスタンス</a:t>
            </a:r>
            <a:r>
              <a:rPr lang="en-US" altLang="ja-JP" sz="1050" dirty="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a:solidFill>
                <a:schemeClr val="tx1"/>
              </a:solidFill>
            </a:endParaRPr>
          </a:p>
        </p:txBody>
      </p:sp>
    </p:spTree>
    <p:extLst>
      <p:ext uri="{BB962C8B-B14F-4D97-AF65-F5344CB8AC3E}">
        <p14:creationId xmlns:p14="http://schemas.microsoft.com/office/powerpoint/2010/main" val="3660921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09" name="正方形/長方形 10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7" name="正方形/長方形 166"/>
          <p:cNvSpPr/>
          <p:nvPr/>
        </p:nvSpPr>
        <p:spPr>
          <a:xfrm>
            <a:off x="251520" y="204001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14208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43847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43847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43847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438478"/>
            <a:ext cx="279365" cy="279365"/>
          </a:xfrm>
          <a:prstGeom prst="rect">
            <a:avLst/>
          </a:prstGeom>
        </p:spPr>
      </p:pic>
      <p:sp>
        <p:nvSpPr>
          <p:cNvPr id="200" name="正方形/長方形 199"/>
          <p:cNvSpPr/>
          <p:nvPr/>
        </p:nvSpPr>
        <p:spPr bwMode="auto">
          <a:xfrm>
            <a:off x="3341171" y="246001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76059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83262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75250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83262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83260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8326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12065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12065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83262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398472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398472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27275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27273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27273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46182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フィールド</a:t>
            </a:r>
            <a:endParaRPr lang="ja-JP" altLang="en-US" sz="800" dirty="0"/>
          </a:p>
        </p:txBody>
      </p:sp>
      <p:sp>
        <p:nvSpPr>
          <p:cNvPr id="65" name="正方形/長方形 64"/>
          <p:cNvSpPr/>
          <p:nvPr/>
        </p:nvSpPr>
        <p:spPr>
          <a:xfrm>
            <a:off x="1331800"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697464"/>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69672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40868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286776" y="3409456"/>
            <a:ext cx="1044863" cy="21451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408688"/>
            <a:ext cx="223539" cy="223539"/>
          </a:xfrm>
          <a:prstGeom prst="rect">
            <a:avLst/>
          </a:prstGeom>
        </p:spPr>
      </p:pic>
      <p:sp>
        <p:nvSpPr>
          <p:cNvPr id="58" name="正方形/長方形 57"/>
          <p:cNvSpPr/>
          <p:nvPr/>
        </p:nvSpPr>
        <p:spPr>
          <a:xfrm>
            <a:off x="3851928" y="36967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FieldLength</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9" name="正方形/長方形 58"/>
          <p:cNvSpPr/>
          <p:nvPr/>
        </p:nvSpPr>
        <p:spPr>
          <a:xfrm>
            <a:off x="2483768" y="369672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長さ</a:t>
            </a:r>
            <a:endParaRPr lang="ja-JP" altLang="en-US" sz="800" dirty="0">
              <a:solidFill>
                <a:schemeClr val="tx1"/>
              </a:solidFill>
              <a:latin typeface="HGPｺﾞｼｯｸM" pitchFamily="50" charset="-128"/>
              <a:ea typeface="HGPｺﾞｼｯｸM" pitchFamily="50" charset="-128"/>
            </a:endParaRPr>
          </a:p>
        </p:txBody>
      </p:sp>
      <p:pic>
        <p:nvPicPr>
          <p:cNvPr id="60" name="図 5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080416" y="3696720"/>
            <a:ext cx="223539" cy="223539"/>
          </a:xfrm>
          <a:prstGeom prst="rect">
            <a:avLst/>
          </a:prstGeom>
        </p:spPr>
      </p:pic>
      <p:sp>
        <p:nvSpPr>
          <p:cNvPr id="61" name="コンテンツ プレースホルダー 2"/>
          <p:cNvSpPr txBox="1">
            <a:spLocks/>
          </p:cNvSpPr>
          <p:nvPr/>
        </p:nvSpPr>
        <p:spPr>
          <a:xfrm>
            <a:off x="5362698" y="2040536"/>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FieldLength</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100</a:t>
            </a:r>
            <a:r>
              <a:rPr lang="ja-JP" altLang="en-US" sz="1050" dirty="0" err="1"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AD_Field</a:t>
            </a:r>
            <a:r>
              <a:rPr lang="en-US" altLang="ja-JP" sz="1050" dirty="0" smtClean="0">
                <a:solidFill>
                  <a:schemeClr val="tx1"/>
                </a:solidFill>
              </a:rPr>
              <a:t>…</a:t>
            </a:r>
            <a:r>
              <a:rPr lang="ja-JP" altLang="en-US" sz="1050" dirty="0" smtClean="0">
                <a:solidFill>
                  <a:schemeClr val="tx1"/>
                </a:solidFill>
              </a:rPr>
              <a:t>ダイナミックバリデーション</a:t>
            </a:r>
            <a:r>
              <a:rPr lang="en-US" altLang="ja-JP" sz="1050" dirty="0" smtClean="0">
                <a:solidFill>
                  <a:schemeClr val="tx1"/>
                </a:solidFill>
              </a:rPr>
              <a:t>”</a:t>
            </a:r>
            <a:r>
              <a:rPr lang="en-US" altLang="ja-JP" sz="1050" dirty="0" err="1" smtClean="0">
                <a:solidFill>
                  <a:schemeClr val="tx1"/>
                </a:solidFill>
              </a:rPr>
              <a:t>AD_Field</a:t>
            </a:r>
            <a:r>
              <a:rPr lang="en-US" altLang="ja-JP" sz="1050" dirty="0" smtClean="0">
                <a:solidFill>
                  <a:schemeClr val="tx1"/>
                </a:solidFill>
              </a:rPr>
              <a:t> in Tab”</a:t>
            </a:r>
            <a:r>
              <a:rPr lang="ja-JP" altLang="en-US" sz="1050" dirty="0" smtClean="0">
                <a:solidFill>
                  <a:schemeClr val="tx1"/>
                </a:solidFill>
              </a:rPr>
              <a:t>を使用して、マトリクスウィンドウタブで設定されているタブに属するフィールドだけを選択できるようにする。</a:t>
            </a:r>
            <a:endParaRPr lang="en-US" altLang="ja-JP" sz="1050" dirty="0" smtClean="0">
              <a:solidFill>
                <a:schemeClr val="tx1"/>
              </a:solidFill>
            </a:endParaRPr>
          </a:p>
        </p:txBody>
      </p:sp>
      <p:sp>
        <p:nvSpPr>
          <p:cNvPr id="64" name="コンテンツ プレースホルダー 2"/>
          <p:cNvSpPr txBox="1">
            <a:spLocks/>
          </p:cNvSpPr>
          <p:nvPr/>
        </p:nvSpPr>
        <p:spPr>
          <a:xfrm>
            <a:off x="256376" y="4561608"/>
            <a:ext cx="8635144" cy="11512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7" name="角丸四角形 66"/>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編集フィールドタブ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JP_MatrixField</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8" name="図 67"/>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Tree>
    <p:extLst>
      <p:ext uri="{BB962C8B-B14F-4D97-AF65-F5344CB8AC3E}">
        <p14:creationId xmlns:p14="http://schemas.microsoft.com/office/powerpoint/2010/main" val="4190307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兄弟タブとなる検索フィールドタブに含まれていないフィールドである事を確認する（検索フィールドとして使用されていない事を確認する）。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a:solidFill>
                  <a:schemeClr val="tx1"/>
                </a:solidFill>
              </a:rPr>
              <a:t>フィールドが列キーと行キーになっていない事を確認する</a:t>
            </a:r>
            <a:r>
              <a:rPr lang="ja-JP" altLang="en-US" sz="1050" dirty="0" smtClean="0">
                <a:solidFill>
                  <a:schemeClr val="tx1"/>
                </a:solidFill>
              </a:rPr>
              <a:t>。</a:t>
            </a:r>
            <a:endParaRPr lang="en-US" altLang="ja-JP" sz="1050" dirty="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198888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MMatrixField</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2492896"/>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Tree>
    <p:extLst>
      <p:ext uri="{BB962C8B-B14F-4D97-AF65-F5344CB8AC3E}">
        <p14:creationId xmlns:p14="http://schemas.microsoft.com/office/powerpoint/2010/main" val="72413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167" name="正方形/長方形 166"/>
          <p:cNvSpPr/>
          <p:nvPr/>
        </p:nvSpPr>
        <p:spPr>
          <a:xfrm>
            <a:off x="251520" y="2132336"/>
            <a:ext cx="5112568" cy="720600"/>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ja-JP" altLang="en-US" dirty="0"/>
          </a:p>
        </p:txBody>
      </p:sp>
      <p:grpSp>
        <p:nvGrpSpPr>
          <p:cNvPr id="169" name="グループ化 168"/>
          <p:cNvGrpSpPr/>
          <p:nvPr/>
        </p:nvGrpSpPr>
        <p:grpSpPr>
          <a:xfrm>
            <a:off x="286777" y="2234401"/>
            <a:ext cx="5037932" cy="185935"/>
            <a:chOff x="518802" y="2089641"/>
            <a:chExt cx="8257578" cy="304762"/>
          </a:xfrm>
        </p:grpSpPr>
        <p:pic>
          <p:nvPicPr>
            <p:cNvPr id="170" name="図 1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880" y="2130253"/>
              <a:ext cx="223539" cy="223539"/>
            </a:xfrm>
            <a:prstGeom prst="rect">
              <a:avLst/>
            </a:prstGeom>
          </p:spPr>
        </p:pic>
        <p:pic>
          <p:nvPicPr>
            <p:cNvPr id="171" name="図 1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547" y="2130253"/>
              <a:ext cx="223539" cy="223539"/>
            </a:xfrm>
            <a:prstGeom prst="rect">
              <a:avLst/>
            </a:prstGeom>
          </p:spPr>
        </p:pic>
        <p:pic>
          <p:nvPicPr>
            <p:cNvPr id="172" name="図 1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29" y="2137247"/>
              <a:ext cx="209550" cy="209550"/>
            </a:xfrm>
            <a:prstGeom prst="rect">
              <a:avLst/>
            </a:prstGeom>
          </p:spPr>
        </p:pic>
        <p:pic>
          <p:nvPicPr>
            <p:cNvPr id="173" name="図 17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104" y="2137247"/>
              <a:ext cx="209550" cy="209550"/>
            </a:xfrm>
            <a:prstGeom prst="rect">
              <a:avLst/>
            </a:prstGeom>
          </p:spPr>
        </p:pic>
        <p:pic>
          <p:nvPicPr>
            <p:cNvPr id="174" name="図 1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3842" y="2102340"/>
              <a:ext cx="279365" cy="279365"/>
            </a:xfrm>
            <a:prstGeom prst="rect">
              <a:avLst/>
            </a:prstGeom>
          </p:spPr>
        </p:pic>
        <p:pic>
          <p:nvPicPr>
            <p:cNvPr id="175" name="図 17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802" y="2130253"/>
              <a:ext cx="223539" cy="223539"/>
            </a:xfrm>
            <a:prstGeom prst="rect">
              <a:avLst/>
            </a:prstGeom>
          </p:spPr>
        </p:pic>
        <p:pic>
          <p:nvPicPr>
            <p:cNvPr id="176" name="図 17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267" y="2130253"/>
              <a:ext cx="223539" cy="223539"/>
            </a:xfrm>
            <a:prstGeom prst="rect">
              <a:avLst/>
            </a:prstGeom>
          </p:spPr>
        </p:pic>
        <p:pic>
          <p:nvPicPr>
            <p:cNvPr id="177" name="図 1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4994" y="2102340"/>
              <a:ext cx="279365" cy="279365"/>
            </a:xfrm>
            <a:prstGeom prst="rect">
              <a:avLst/>
            </a:prstGeom>
          </p:spPr>
        </p:pic>
        <p:pic>
          <p:nvPicPr>
            <p:cNvPr id="178" name="図 17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65860" y="2130253"/>
              <a:ext cx="223539" cy="223539"/>
            </a:xfrm>
            <a:prstGeom prst="rect">
              <a:avLst/>
            </a:prstGeom>
          </p:spPr>
        </p:pic>
        <p:pic>
          <p:nvPicPr>
            <p:cNvPr id="179" name="図 17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62587" y="2130253"/>
              <a:ext cx="223539" cy="223539"/>
            </a:xfrm>
            <a:prstGeom prst="rect">
              <a:avLst/>
            </a:prstGeom>
          </p:spPr>
        </p:pic>
        <p:pic>
          <p:nvPicPr>
            <p:cNvPr id="180" name="図 17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969133" y="2130253"/>
              <a:ext cx="223539" cy="223539"/>
            </a:xfrm>
            <a:prstGeom prst="rect">
              <a:avLst/>
            </a:prstGeom>
          </p:spPr>
        </p:pic>
        <p:pic>
          <p:nvPicPr>
            <p:cNvPr id="181" name="図 18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59314" y="2102340"/>
              <a:ext cx="279365" cy="279365"/>
            </a:xfrm>
            <a:prstGeom prst="rect">
              <a:avLst/>
            </a:prstGeom>
            <a:effectLst/>
          </p:spPr>
        </p:pic>
        <p:pic>
          <p:nvPicPr>
            <p:cNvPr id="182" name="図 18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86395" y="2137247"/>
              <a:ext cx="209550" cy="209550"/>
            </a:xfrm>
            <a:prstGeom prst="rect">
              <a:avLst/>
            </a:prstGeom>
          </p:spPr>
        </p:pic>
        <p:pic>
          <p:nvPicPr>
            <p:cNvPr id="183" name="図 18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64420" y="2102340"/>
              <a:ext cx="279365" cy="279365"/>
            </a:xfrm>
            <a:prstGeom prst="rect">
              <a:avLst/>
            </a:prstGeom>
          </p:spPr>
        </p:pic>
        <p:pic>
          <p:nvPicPr>
            <p:cNvPr id="184" name="図 18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211867" y="2102340"/>
              <a:ext cx="279365" cy="279365"/>
            </a:xfrm>
            <a:prstGeom prst="rect">
              <a:avLst/>
            </a:prstGeom>
          </p:spPr>
        </p:pic>
        <p:pic>
          <p:nvPicPr>
            <p:cNvPr id="185" name="図 18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13700" y="2130253"/>
              <a:ext cx="223539" cy="223539"/>
            </a:xfrm>
            <a:prstGeom prst="rect">
              <a:avLst/>
            </a:prstGeom>
          </p:spPr>
        </p:pic>
        <p:pic>
          <p:nvPicPr>
            <p:cNvPr id="186" name="図 185"/>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40930" y="2102290"/>
              <a:ext cx="279464" cy="279464"/>
            </a:xfrm>
            <a:prstGeom prst="rect">
              <a:avLst/>
            </a:prstGeom>
          </p:spPr>
        </p:pic>
        <p:pic>
          <p:nvPicPr>
            <p:cNvPr id="187" name="図 18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10427" y="2102340"/>
              <a:ext cx="279365" cy="279365"/>
            </a:xfrm>
            <a:prstGeom prst="rect">
              <a:avLst/>
            </a:prstGeom>
          </p:spPr>
        </p:pic>
        <p:pic>
          <p:nvPicPr>
            <p:cNvPr id="188" name="図 187"/>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242862" y="2102340"/>
              <a:ext cx="279365" cy="279365"/>
            </a:xfrm>
            <a:prstGeom prst="rect">
              <a:avLst/>
            </a:prstGeom>
          </p:spPr>
        </p:pic>
        <p:pic>
          <p:nvPicPr>
            <p:cNvPr id="189" name="図 18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93582" y="2102340"/>
              <a:ext cx="279365" cy="279365"/>
            </a:xfrm>
            <a:prstGeom prst="rect">
              <a:avLst/>
            </a:prstGeom>
          </p:spPr>
        </p:pic>
        <p:pic>
          <p:nvPicPr>
            <p:cNvPr id="190" name="図 189"/>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46135" y="2130253"/>
              <a:ext cx="223539" cy="223539"/>
            </a:xfrm>
            <a:prstGeom prst="rect">
              <a:avLst/>
            </a:prstGeom>
          </p:spPr>
        </p:pic>
        <p:pic>
          <p:nvPicPr>
            <p:cNvPr id="191" name="図 19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916973" y="2130253"/>
              <a:ext cx="223539" cy="223539"/>
            </a:xfrm>
            <a:prstGeom prst="rect">
              <a:avLst/>
            </a:prstGeom>
          </p:spPr>
        </p:pic>
        <p:pic>
          <p:nvPicPr>
            <p:cNvPr id="192" name="図 19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878153" y="2130253"/>
              <a:ext cx="223539" cy="223539"/>
            </a:xfrm>
            <a:prstGeom prst="rect">
              <a:avLst/>
            </a:prstGeom>
          </p:spPr>
        </p:pic>
        <p:pic>
          <p:nvPicPr>
            <p:cNvPr id="193" name="図 192"/>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471618" y="2089641"/>
              <a:ext cx="304762" cy="304762"/>
            </a:xfrm>
            <a:prstGeom prst="rect">
              <a:avLst/>
            </a:prstGeom>
          </p:spPr>
        </p:pic>
        <p:pic>
          <p:nvPicPr>
            <p:cNvPr id="194" name="図 193"/>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595415" y="2137247"/>
              <a:ext cx="209550" cy="209550"/>
            </a:xfrm>
            <a:prstGeom prst="rect">
              <a:avLst/>
            </a:prstGeom>
          </p:spPr>
        </p:pic>
        <p:pic>
          <p:nvPicPr>
            <p:cNvPr id="195" name="図 194"/>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62980" y="2089641"/>
              <a:ext cx="304762" cy="304762"/>
            </a:xfrm>
            <a:prstGeom prst="rect">
              <a:avLst/>
            </a:prstGeom>
          </p:spPr>
        </p:pic>
      </p:grpSp>
      <p:pic>
        <p:nvPicPr>
          <p:cNvPr id="196" name="図 195"/>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915816" y="2530798"/>
            <a:ext cx="279365" cy="279365"/>
          </a:xfrm>
          <a:prstGeom prst="rect">
            <a:avLst/>
          </a:prstGeom>
        </p:spPr>
      </p:pic>
      <p:pic>
        <p:nvPicPr>
          <p:cNvPr id="197" name="図 196"/>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5021341" y="2530798"/>
            <a:ext cx="279365" cy="279365"/>
          </a:xfrm>
          <a:prstGeom prst="rect">
            <a:avLst/>
          </a:prstGeom>
        </p:spPr>
      </p:pic>
      <p:pic>
        <p:nvPicPr>
          <p:cNvPr id="198" name="図 197"/>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131840" y="2530798"/>
            <a:ext cx="279365" cy="279365"/>
          </a:xfrm>
          <a:prstGeom prst="rect">
            <a:avLst/>
          </a:prstGeom>
        </p:spPr>
      </p:pic>
      <p:pic>
        <p:nvPicPr>
          <p:cNvPr id="199" name="図 198"/>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796650" y="2530798"/>
            <a:ext cx="279365" cy="279365"/>
          </a:xfrm>
          <a:prstGeom prst="rect">
            <a:avLst/>
          </a:prstGeom>
        </p:spPr>
      </p:pic>
      <p:sp>
        <p:nvSpPr>
          <p:cNvPr id="200" name="正方形/長方形 199"/>
          <p:cNvSpPr/>
          <p:nvPr/>
        </p:nvSpPr>
        <p:spPr bwMode="auto">
          <a:xfrm>
            <a:off x="3341171" y="2552330"/>
            <a:ext cx="1469566" cy="236300"/>
          </a:xfrm>
          <a:prstGeom prst="rect">
            <a:avLst/>
          </a:prstGeom>
          <a:noFill/>
          <a:ln w="15875" cap="flat" cmpd="sng" algn="ctr">
            <a:noFill/>
            <a:prstDash val="sysDash"/>
            <a:round/>
            <a:headEnd type="none" w="med" len="med"/>
            <a:tailEnd type="none" w="med" len="med"/>
          </a:ln>
          <a:effectLst/>
        </p:spPr>
        <p:txBody>
          <a:bodyPr rIns="0" anchor="ctr"/>
          <a:lstStyle/>
          <a:p>
            <a:pPr algn="ctr">
              <a:defRPr/>
            </a:pPr>
            <a:r>
              <a:rPr lang="en-US" altLang="ja-JP" sz="800" dirty="0" smtClean="0"/>
              <a:t>[ </a:t>
            </a:r>
            <a:r>
              <a:rPr lang="ja-JP" altLang="en-US" sz="800" dirty="0" smtClean="0"/>
              <a:t>選択レコード</a:t>
            </a:r>
            <a:r>
              <a:rPr lang="en-US" altLang="ja-JP" sz="800" dirty="0" smtClean="0"/>
              <a:t>/</a:t>
            </a:r>
            <a:r>
              <a:rPr lang="ja-JP" altLang="en-US" sz="800" dirty="0" smtClean="0"/>
              <a:t>表示レコード数</a:t>
            </a:r>
            <a:r>
              <a:rPr lang="en-US" altLang="ja-JP" sz="800" dirty="0" smtClean="0"/>
              <a:t>]</a:t>
            </a:r>
            <a:endParaRPr lang="ja-JP" altLang="en-US" sz="800" dirty="0"/>
          </a:p>
        </p:txBody>
      </p:sp>
      <p:sp>
        <p:nvSpPr>
          <p:cNvPr id="201" name="正方形/長方形 200"/>
          <p:cNvSpPr/>
          <p:nvPr/>
        </p:nvSpPr>
        <p:spPr>
          <a:xfrm>
            <a:off x="251520" y="2852913"/>
            <a:ext cx="5112568" cy="1800223"/>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kumimoji="1" lang="ja-JP" altLang="en-US" dirty="0"/>
          </a:p>
        </p:txBody>
      </p:sp>
      <p:sp>
        <p:nvSpPr>
          <p:cNvPr id="202" name="正方形/長方形 201"/>
          <p:cNvSpPr/>
          <p:nvPr/>
        </p:nvSpPr>
        <p:spPr>
          <a:xfrm>
            <a:off x="1331800" y="2924944"/>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AD_Client_ID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3" name="1 つの角を丸めた四角形 202"/>
          <p:cNvSpPr/>
          <p:nvPr/>
        </p:nvSpPr>
        <p:spPr>
          <a:xfrm>
            <a:off x="254087" y="1844824"/>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204" name="正方形/長方形 203"/>
          <p:cNvSpPr/>
          <p:nvPr/>
        </p:nvSpPr>
        <p:spPr>
          <a:xfrm>
            <a:off x="243459" y="292494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クライアント</a:t>
            </a:r>
            <a:endParaRPr lang="ja-JP" altLang="en-US" sz="800" dirty="0">
              <a:solidFill>
                <a:schemeClr val="tx1"/>
              </a:solidFill>
              <a:latin typeface="HGPｺﾞｼｯｸM" pitchFamily="50" charset="-128"/>
              <a:ea typeface="HGPｺﾞｼｯｸM" pitchFamily="50" charset="-128"/>
            </a:endParaRPr>
          </a:p>
        </p:txBody>
      </p:sp>
      <p:sp>
        <p:nvSpPr>
          <p:cNvPr id="205" name="正方形/長方形 204"/>
          <p:cNvSpPr/>
          <p:nvPr/>
        </p:nvSpPr>
        <p:spPr>
          <a:xfrm>
            <a:off x="3851928" y="292492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AD_Org_ID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06" name="正方形/長方形 205"/>
          <p:cNvSpPr/>
          <p:nvPr/>
        </p:nvSpPr>
        <p:spPr>
          <a:xfrm>
            <a:off x="2763892" y="292492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組織</a:t>
            </a:r>
            <a:endParaRPr lang="ja-JP" altLang="en-US" sz="800" dirty="0">
              <a:solidFill>
                <a:schemeClr val="tx1"/>
              </a:solidFill>
              <a:latin typeface="HGPｺﾞｼｯｸM" pitchFamily="50" charset="-128"/>
              <a:ea typeface="HGPｺﾞｼｯｸM" pitchFamily="50" charset="-128"/>
            </a:endParaRPr>
          </a:p>
        </p:txBody>
      </p:sp>
      <p:sp>
        <p:nvSpPr>
          <p:cNvPr id="213" name="正方形/長方形 212"/>
          <p:cNvSpPr/>
          <p:nvPr/>
        </p:nvSpPr>
        <p:spPr>
          <a:xfrm>
            <a:off x="1331648" y="3212976"/>
            <a:ext cx="1440000" cy="216000"/>
          </a:xfrm>
          <a:prstGeom prst="rect">
            <a:avLst/>
          </a:prstGeom>
          <a:solidFill>
            <a:schemeClr val="bg1">
              <a:lumMod val="75000"/>
            </a:schemeClr>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JP_MatrixWindow_ID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14" name="正方形/長方形 213"/>
          <p:cNvSpPr/>
          <p:nvPr/>
        </p:nvSpPr>
        <p:spPr>
          <a:xfrm>
            <a:off x="243307" y="3212976"/>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マトリクス</a:t>
            </a:r>
            <a:r>
              <a:rPr lang="ja-JP" altLang="en-US" sz="800" dirty="0" smtClean="0">
                <a:solidFill>
                  <a:schemeClr val="tx1"/>
                </a:solidFill>
                <a:latin typeface="HGPｺﾞｼｯｸM" pitchFamily="50" charset="-128"/>
                <a:ea typeface="HGPｺﾞｼｯｸM" pitchFamily="50" charset="-128"/>
              </a:rPr>
              <a:t>ウィンドウ</a:t>
            </a:r>
            <a:endParaRPr lang="ja-JP" altLang="en-US" sz="800" dirty="0">
              <a:solidFill>
                <a:schemeClr val="tx1"/>
              </a:solidFill>
              <a:latin typeface="HGPｺﾞｼｯｸM" pitchFamily="50" charset="-128"/>
              <a:ea typeface="HGPｺﾞｼｯｸM" pitchFamily="50" charset="-128"/>
            </a:endParaRPr>
          </a:p>
        </p:txBody>
      </p:sp>
      <p:sp>
        <p:nvSpPr>
          <p:cNvPr id="216" name="正方形/長方形 215"/>
          <p:cNvSpPr/>
          <p:nvPr/>
        </p:nvSpPr>
        <p:spPr>
          <a:xfrm>
            <a:off x="5075482" y="292494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27" name="正方形/長方形 226"/>
          <p:cNvSpPr/>
          <p:nvPr/>
        </p:nvSpPr>
        <p:spPr>
          <a:xfrm>
            <a:off x="1339827" y="4077048"/>
            <a:ext cx="396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(Description)</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28" name="正方形/長方形 227"/>
          <p:cNvSpPr/>
          <p:nvPr/>
        </p:nvSpPr>
        <p:spPr>
          <a:xfrm>
            <a:off x="251488" y="4077049"/>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説明</a:t>
            </a:r>
          </a:p>
        </p:txBody>
      </p:sp>
      <p:sp>
        <p:nvSpPr>
          <p:cNvPr id="229" name="正方形/長方形 228"/>
          <p:cNvSpPr/>
          <p:nvPr/>
        </p:nvSpPr>
        <p:spPr>
          <a:xfrm>
            <a:off x="1555965" y="4365073"/>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アクティブ</a:t>
            </a:r>
            <a:endParaRPr lang="ja-JP" altLang="en-US" sz="800" dirty="0">
              <a:solidFill>
                <a:schemeClr val="tx1"/>
              </a:solidFill>
              <a:latin typeface="HGPｺﾞｼｯｸM" pitchFamily="50" charset="-128"/>
              <a:ea typeface="HGPｺﾞｼｯｸM" pitchFamily="50" charset="-128"/>
            </a:endParaRPr>
          </a:p>
        </p:txBody>
      </p:sp>
      <p:sp>
        <p:nvSpPr>
          <p:cNvPr id="230" name="正方形/長方形 229"/>
          <p:cNvSpPr/>
          <p:nvPr/>
        </p:nvSpPr>
        <p:spPr>
          <a:xfrm>
            <a:off x="1411949" y="4365057"/>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231" name="正方形/長方形 230"/>
          <p:cNvSpPr/>
          <p:nvPr/>
        </p:nvSpPr>
        <p:spPr>
          <a:xfrm>
            <a:off x="331829" y="4365057"/>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IsActive</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56" name="正方形/長方形 55"/>
          <p:cNvSpPr/>
          <p:nvPr/>
        </p:nvSpPr>
        <p:spPr bwMode="auto">
          <a:xfrm>
            <a:off x="251520" y="2554146"/>
            <a:ext cx="2122050" cy="226782"/>
          </a:xfrm>
          <a:prstGeom prst="rect">
            <a:avLst/>
          </a:prstGeom>
          <a:noFill/>
          <a:ln w="15875" cap="flat" cmpd="sng" algn="ctr">
            <a:noFill/>
            <a:prstDash val="sysDash"/>
            <a:round/>
            <a:headEnd type="none" w="med" len="med"/>
            <a:tailEnd type="none" w="med" len="med"/>
          </a:ln>
          <a:effectLst/>
        </p:spPr>
        <p:txBody>
          <a:bodyPr rIns="0" anchor="ctr"/>
          <a:lstStyle/>
          <a:p>
            <a:pPr algn="l">
              <a:defRPr/>
            </a:pPr>
            <a:r>
              <a:rPr lang="ja-JP" altLang="en-US" sz="800" dirty="0" smtClean="0"/>
              <a:t>マトリクスウィンドウ</a:t>
            </a:r>
            <a:r>
              <a:rPr lang="ja-JP" altLang="en-US" sz="800" dirty="0"/>
              <a:t> </a:t>
            </a:r>
            <a:r>
              <a:rPr lang="en-US" altLang="ja-JP" sz="800" dirty="0" smtClean="0"/>
              <a:t>&gt; </a:t>
            </a:r>
            <a:r>
              <a:rPr lang="ja-JP" altLang="en-US" sz="800" dirty="0" smtClean="0"/>
              <a:t>検索フィールド</a:t>
            </a:r>
            <a:endParaRPr lang="ja-JP" altLang="en-US" sz="800" dirty="0"/>
          </a:p>
        </p:txBody>
      </p:sp>
      <p:sp>
        <p:nvSpPr>
          <p:cNvPr id="65" name="正方形/長方形 64"/>
          <p:cNvSpPr/>
          <p:nvPr/>
        </p:nvSpPr>
        <p:spPr>
          <a:xfrm>
            <a:off x="1331800" y="378904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AD_Field_ID</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6" name="正方形/長方形 65"/>
          <p:cNvSpPr/>
          <p:nvPr/>
        </p:nvSpPr>
        <p:spPr>
          <a:xfrm>
            <a:off x="-36360" y="378904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a:solidFill>
                  <a:schemeClr val="tx1"/>
                </a:solidFill>
                <a:latin typeface="HGPｺﾞｼｯｸM" pitchFamily="50" charset="-128"/>
                <a:ea typeface="HGPｺﾞｼｯｸM" pitchFamily="50" charset="-128"/>
              </a:rPr>
              <a:t>フィールド</a:t>
            </a:r>
          </a:p>
        </p:txBody>
      </p:sp>
      <p:sp>
        <p:nvSpPr>
          <p:cNvPr id="92" name="正方形/長方形 91"/>
          <p:cNvSpPr/>
          <p:nvPr/>
        </p:nvSpPr>
        <p:spPr>
          <a:xfrm>
            <a:off x="2555506" y="3789040"/>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232" name="正方形/長方形 231"/>
          <p:cNvSpPr/>
          <p:nvPr/>
        </p:nvSpPr>
        <p:spPr>
          <a:xfrm>
            <a:off x="1331648" y="3501008"/>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SeqNo</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233" name="正方形/長方形 232"/>
          <p:cNvSpPr/>
          <p:nvPr/>
        </p:nvSpPr>
        <p:spPr>
          <a:xfrm>
            <a:off x="-36512" y="3501008"/>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シーケンス</a:t>
            </a:r>
            <a:r>
              <a:rPr lang="en-US" altLang="ja-JP" sz="800" dirty="0" smtClean="0">
                <a:solidFill>
                  <a:schemeClr val="tx1"/>
                </a:solidFill>
                <a:latin typeface="HGPｺﾞｼｯｸM" pitchFamily="50" charset="-128"/>
                <a:ea typeface="HGPｺﾞｼｯｸM" pitchFamily="50" charset="-128"/>
              </a:rPr>
              <a:t>No</a:t>
            </a:r>
            <a:endParaRPr lang="ja-JP" altLang="en-US" sz="800" dirty="0">
              <a:solidFill>
                <a:schemeClr val="tx1"/>
              </a:solidFill>
              <a:latin typeface="HGPｺﾞｼｯｸM" pitchFamily="50" charset="-128"/>
              <a:ea typeface="HGPｺﾞｼｯｸM" pitchFamily="50" charset="-128"/>
            </a:endParaRPr>
          </a:p>
        </p:txBody>
      </p:sp>
      <p:pic>
        <p:nvPicPr>
          <p:cNvPr id="234" name="図 2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2560136" y="3501008"/>
            <a:ext cx="223539" cy="223539"/>
          </a:xfrm>
          <a:prstGeom prst="rect">
            <a:avLst/>
          </a:prstGeom>
        </p:spPr>
      </p:pic>
      <p:sp>
        <p:nvSpPr>
          <p:cNvPr id="62" name="正方形/長方形 61"/>
          <p:cNvSpPr/>
          <p:nvPr/>
        </p:nvSpPr>
        <p:spPr>
          <a:xfrm>
            <a:off x="3995936" y="3861064"/>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HGPｺﾞｼｯｸM" pitchFamily="50" charset="-128"/>
                <a:ea typeface="HGPｺﾞｼｯｸM" pitchFamily="50" charset="-128"/>
              </a:rPr>
              <a:t>必須</a:t>
            </a:r>
            <a:endParaRPr lang="ja-JP" altLang="en-US" sz="800" dirty="0">
              <a:solidFill>
                <a:schemeClr val="tx1"/>
              </a:solidFill>
              <a:latin typeface="HGPｺﾞｼｯｸM" pitchFamily="50" charset="-128"/>
              <a:ea typeface="HGPｺﾞｼｯｸM" pitchFamily="50" charset="-128"/>
            </a:endParaRPr>
          </a:p>
        </p:txBody>
      </p:sp>
      <p:sp>
        <p:nvSpPr>
          <p:cNvPr id="63" name="正方形/長方形 62"/>
          <p:cNvSpPr/>
          <p:nvPr/>
        </p:nvSpPr>
        <p:spPr>
          <a:xfrm>
            <a:off x="3851920" y="3861048"/>
            <a:ext cx="144000" cy="144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marL="171450" indent="-171450" algn="l">
              <a:buFont typeface="Wingdings" panose="05000000000000000000" pitchFamily="2" charset="2"/>
              <a:buChar char="ü"/>
            </a:pPr>
            <a:r>
              <a:rPr lang="ja-JP" altLang="en-US" sz="800" dirty="0">
                <a:solidFill>
                  <a:schemeClr val="tx1"/>
                </a:solidFill>
                <a:latin typeface="Meiryo UI" pitchFamily="50" charset="-128"/>
                <a:ea typeface="Meiryo UI" pitchFamily="50" charset="-128"/>
                <a:cs typeface="Meiryo UI" pitchFamily="50" charset="-128"/>
              </a:rPr>
              <a:t>　</a:t>
            </a:r>
          </a:p>
        </p:txBody>
      </p:sp>
      <p:sp>
        <p:nvSpPr>
          <p:cNvPr id="64" name="正方形/長方形 63"/>
          <p:cNvSpPr/>
          <p:nvPr/>
        </p:nvSpPr>
        <p:spPr>
          <a:xfrm>
            <a:off x="2771800" y="3861048"/>
            <a:ext cx="108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a:solidFill>
                  <a:schemeClr val="tx1"/>
                </a:solidFill>
                <a:latin typeface="Meiryo UI" pitchFamily="50" charset="-128"/>
                <a:ea typeface="Meiryo UI" pitchFamily="50" charset="-128"/>
                <a:cs typeface="Meiryo UI" pitchFamily="50" charset="-128"/>
              </a:rPr>
              <a:t>(</a:t>
            </a:r>
            <a:r>
              <a:rPr lang="en-US" altLang="ja-JP" sz="800" dirty="0" err="1" smtClean="0">
                <a:solidFill>
                  <a:schemeClr val="tx1"/>
                </a:solidFill>
                <a:latin typeface="Meiryo UI" pitchFamily="50" charset="-128"/>
                <a:ea typeface="Meiryo UI" pitchFamily="50" charset="-128"/>
                <a:cs typeface="Meiryo UI" pitchFamily="50" charset="-128"/>
              </a:rPr>
              <a:t>IsMandatory</a:t>
            </a:r>
            <a:r>
              <a:rPr lang="en-US" altLang="ja-JP" sz="800" dirty="0" smtClean="0">
                <a:solidFill>
                  <a:schemeClr val="tx1"/>
                </a:solidFill>
                <a:latin typeface="Meiryo UI" pitchFamily="50" charset="-128"/>
                <a:ea typeface="Meiryo UI" pitchFamily="50" charset="-128"/>
                <a:cs typeface="Meiryo UI" pitchFamily="50" charset="-128"/>
              </a:rPr>
              <a:t>)</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1" name="コンテンツ プレースホルダー 2"/>
          <p:cNvSpPr txBox="1">
            <a:spLocks/>
          </p:cNvSpPr>
          <p:nvPr/>
        </p:nvSpPr>
        <p:spPr>
          <a:xfrm>
            <a:off x="256376" y="4725144"/>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en-US" altLang="ja-JP" sz="1050" dirty="0" err="1" smtClean="0">
                <a:solidFill>
                  <a:schemeClr val="tx1"/>
                </a:solidFill>
              </a:rPr>
              <a:t>JP_MatrixWindow_ID</a:t>
            </a:r>
            <a:r>
              <a:rPr lang="ja-JP" altLang="en-US" sz="1050" dirty="0" smtClean="0">
                <a:solidFill>
                  <a:schemeClr val="tx1"/>
                </a:solidFill>
              </a:rPr>
              <a:t>と</a:t>
            </a:r>
            <a:r>
              <a:rPr lang="en-US" altLang="ja-JP" sz="1050" dirty="0" err="1" smtClean="0">
                <a:solidFill>
                  <a:schemeClr val="tx1"/>
                </a:solidFill>
              </a:rPr>
              <a:t>AD_Field_ID</a:t>
            </a:r>
            <a:r>
              <a:rPr lang="ja-JP" altLang="en-US" sz="1050" dirty="0" smtClean="0">
                <a:solidFill>
                  <a:schemeClr val="tx1"/>
                </a:solidFill>
              </a:rPr>
              <a:t>でユニーク制約を作成する</a:t>
            </a:r>
            <a:endParaRPr lang="en-US" altLang="ja-JP" sz="1050" dirty="0">
              <a:solidFill>
                <a:schemeClr val="tx1"/>
              </a:solidFill>
            </a:endParaRPr>
          </a:p>
        </p:txBody>
      </p:sp>
      <p:sp>
        <p:nvSpPr>
          <p:cNvPr id="69" name="正方形/長方形 68"/>
          <p:cNvSpPr/>
          <p:nvPr/>
        </p:nvSpPr>
        <p:spPr>
          <a:xfrm>
            <a:off x="251520" y="1196752"/>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画面イメージと項目定義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角丸四角形 69"/>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検索</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フィールドタブ</a:t>
            </a:r>
            <a:r>
              <a:rPr lang="en-US" altLang="ja-JP"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b="1" dirty="0" err="1"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JP_MatrixSearch</a:t>
            </a: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テーブル）</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1" name="図 70"/>
          <p:cNvPicPr>
            <a:picLocks noChangeAspect="1"/>
          </p:cNvPicPr>
          <p:nvPr/>
        </p:nvPicPr>
        <p:blipFill rotWithShape="1">
          <a:blip r:embed="rId33">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72" name="コンテンツ プレースホルダー 2"/>
          <p:cNvSpPr txBox="1">
            <a:spLocks/>
          </p:cNvSpPr>
          <p:nvPr/>
        </p:nvSpPr>
        <p:spPr>
          <a:xfrm>
            <a:off x="5362698" y="2132112"/>
            <a:ext cx="3530478" cy="3169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buFont typeface="Arial" panose="020B0604020202020204" pitchFamily="34" charset="0"/>
              <a:buChar char="•"/>
            </a:pPr>
            <a:r>
              <a:rPr lang="en-US" altLang="ja-JP" sz="1050" u="sng" dirty="0" err="1" smtClean="0">
                <a:solidFill>
                  <a:schemeClr val="tx1"/>
                </a:solidFill>
              </a:rPr>
              <a:t>SeqNo</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10</a:t>
            </a:r>
            <a:r>
              <a:rPr lang="ja-JP" altLang="en-US" sz="1050" dirty="0" err="1" smtClean="0">
                <a:solidFill>
                  <a:schemeClr val="tx1"/>
                </a:solidFill>
              </a:rPr>
              <a:t>。</a:t>
            </a:r>
            <a:r>
              <a:rPr lang="ja-JP" altLang="en-US" sz="1050" dirty="0">
                <a:solidFill>
                  <a:schemeClr val="tx1"/>
                </a:solidFill>
              </a:rPr>
              <a:t>レコード</a:t>
            </a:r>
            <a:r>
              <a:rPr lang="ja-JP" altLang="en-US" sz="1050" dirty="0" smtClean="0">
                <a:solidFill>
                  <a:schemeClr val="tx1"/>
                </a:solidFill>
              </a:rPr>
              <a:t>が追加される度に追加行は</a:t>
            </a:r>
            <a:r>
              <a:rPr lang="en-US" altLang="ja-JP" sz="1050" dirty="0" smtClean="0">
                <a:solidFill>
                  <a:schemeClr val="tx1"/>
                </a:solidFill>
              </a:rPr>
              <a:t>10</a:t>
            </a:r>
            <a:r>
              <a:rPr lang="ja-JP" altLang="en-US" sz="1050" dirty="0" err="1" smtClean="0">
                <a:solidFill>
                  <a:schemeClr val="tx1"/>
                </a:solidFill>
              </a:rPr>
              <a:t>ずつ</a:t>
            </a:r>
            <a:r>
              <a:rPr lang="ja-JP" altLang="en-US" sz="1050" dirty="0" smtClean="0">
                <a:solidFill>
                  <a:schemeClr val="tx1"/>
                </a:solidFill>
              </a:rPr>
              <a:t>インクリメントするデフォルトロジックを</a:t>
            </a:r>
            <a:r>
              <a:rPr lang="en-US" altLang="ja-JP" sz="1050" dirty="0" smtClean="0">
                <a:solidFill>
                  <a:schemeClr val="tx1"/>
                </a:solidFill>
              </a:rPr>
              <a:t>s</a:t>
            </a:r>
            <a:r>
              <a:rPr lang="ja-JP" altLang="en-US" sz="1050" dirty="0" smtClean="0">
                <a:solidFill>
                  <a:schemeClr val="tx1"/>
                </a:solidFill>
              </a:rPr>
              <a:t>設定する。</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a:solidFill>
                  <a:schemeClr val="tx1"/>
                </a:solidFill>
              </a:rPr>
              <a:t>AD_Field</a:t>
            </a:r>
            <a:r>
              <a:rPr lang="en-US" altLang="ja-JP" sz="1050" dirty="0">
                <a:solidFill>
                  <a:schemeClr val="tx1"/>
                </a:solidFill>
              </a:rPr>
              <a:t>…</a:t>
            </a:r>
            <a:r>
              <a:rPr lang="ja-JP" altLang="en-US" sz="1050" dirty="0">
                <a:solidFill>
                  <a:schemeClr val="tx1"/>
                </a:solidFill>
              </a:rPr>
              <a:t>ダイナミックバリデーション</a:t>
            </a:r>
            <a:r>
              <a:rPr lang="en-US" altLang="ja-JP" sz="1050" dirty="0">
                <a:solidFill>
                  <a:schemeClr val="tx1"/>
                </a:solidFill>
              </a:rPr>
              <a:t>”</a:t>
            </a:r>
            <a:r>
              <a:rPr lang="en-US" altLang="ja-JP" sz="1050" dirty="0" err="1">
                <a:solidFill>
                  <a:schemeClr val="tx1"/>
                </a:solidFill>
              </a:rPr>
              <a:t>AD_Field</a:t>
            </a:r>
            <a:r>
              <a:rPr lang="en-US" altLang="ja-JP" sz="1050" dirty="0">
                <a:solidFill>
                  <a:schemeClr val="tx1"/>
                </a:solidFill>
              </a:rPr>
              <a:t> in Tab”</a:t>
            </a:r>
            <a:r>
              <a:rPr lang="ja-JP" altLang="en-US" sz="1050" dirty="0">
                <a:solidFill>
                  <a:schemeClr val="tx1"/>
                </a:solidFill>
              </a:rPr>
              <a:t>を使用して、マトリクスウィンドウタブで設定されているタブに属するフィールドだけを選択できるようにする</a:t>
            </a:r>
            <a:r>
              <a:rPr lang="ja-JP" altLang="en-US" sz="1050" dirty="0" smtClean="0">
                <a:solidFill>
                  <a:schemeClr val="tx1"/>
                </a:solidFill>
              </a:rPr>
              <a:t>。</a:t>
            </a:r>
            <a:endParaRPr lang="en-US" altLang="ja-JP" sz="1050" dirty="0" smtClean="0">
              <a:solidFill>
                <a:schemeClr val="tx1"/>
              </a:solidFill>
            </a:endParaRPr>
          </a:p>
          <a:p>
            <a:pPr marL="171450" indent="-171450">
              <a:buFont typeface="Arial" panose="020B0604020202020204" pitchFamily="34" charset="0"/>
              <a:buChar char="•"/>
            </a:pPr>
            <a:r>
              <a:rPr lang="en-US" altLang="ja-JP" sz="1050" u="sng" dirty="0" err="1" smtClean="0">
                <a:solidFill>
                  <a:schemeClr val="tx1"/>
                </a:solidFill>
              </a:rPr>
              <a:t>IsMandatory</a:t>
            </a:r>
            <a:r>
              <a:rPr lang="en-US" altLang="ja-JP" sz="1050" dirty="0" smtClean="0">
                <a:solidFill>
                  <a:schemeClr val="tx1"/>
                </a:solidFill>
              </a:rPr>
              <a:t>…</a:t>
            </a:r>
            <a:r>
              <a:rPr lang="ja-JP" altLang="en-US" sz="1050" dirty="0" smtClean="0">
                <a:solidFill>
                  <a:schemeClr val="tx1"/>
                </a:solidFill>
              </a:rPr>
              <a:t>初期値‘</a:t>
            </a:r>
            <a:r>
              <a:rPr lang="en-US" altLang="ja-JP" sz="1050" dirty="0" smtClean="0">
                <a:solidFill>
                  <a:schemeClr val="tx1"/>
                </a:solidFill>
              </a:rPr>
              <a:t>Y</a:t>
            </a:r>
            <a:r>
              <a:rPr lang="ja-JP" altLang="en-US" sz="1050" dirty="0" smtClean="0">
                <a:solidFill>
                  <a:schemeClr val="tx1"/>
                </a:solidFill>
              </a:rPr>
              <a:t>’。</a:t>
            </a:r>
            <a:endParaRPr lang="en-US" altLang="ja-JP" sz="1050" dirty="0" smtClean="0">
              <a:solidFill>
                <a:schemeClr val="tx1"/>
              </a:solidFill>
            </a:endParaRPr>
          </a:p>
        </p:txBody>
      </p:sp>
    </p:spTree>
    <p:extLst>
      <p:ext uri="{BB962C8B-B14F-4D97-AF65-F5344CB8AC3E}">
        <p14:creationId xmlns:p14="http://schemas.microsoft.com/office/powerpoint/2010/main" val="2555725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a:t>マトリクスウィンドウの設定画面</a:t>
            </a:r>
            <a:endParaRPr kumimoji="1" lang="ja-JP" altLang="en-US" dirty="0"/>
          </a:p>
        </p:txBody>
      </p:sp>
      <p:sp>
        <p:nvSpPr>
          <p:cNvPr id="7" name="コンテンツ プレースホルダー 2"/>
          <p:cNvSpPr txBox="1">
            <a:spLocks/>
          </p:cNvSpPr>
          <p:nvPr/>
        </p:nvSpPr>
        <p:spPr>
          <a:xfrm>
            <a:off x="256376" y="1052736"/>
            <a:ext cx="8635144" cy="1747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兄弟タブとなる</a:t>
            </a:r>
            <a:r>
              <a:rPr lang="ja-JP" altLang="en-US" sz="1050" dirty="0">
                <a:solidFill>
                  <a:schemeClr val="tx1"/>
                </a:solidFill>
              </a:rPr>
              <a:t>編集</a:t>
            </a:r>
            <a:r>
              <a:rPr lang="ja-JP" altLang="en-US" sz="1050" dirty="0" smtClean="0">
                <a:solidFill>
                  <a:schemeClr val="tx1"/>
                </a:solidFill>
              </a:rPr>
              <a:t>フィールドタブに含まれていないフィールドである事を確認する。</a:t>
            </a:r>
            <a:endParaRPr lang="en-US" altLang="ja-JP" sz="1050" dirty="0" smtClean="0">
              <a:solidFill>
                <a:schemeClr val="tx1"/>
              </a:solidFill>
            </a:endParaRPr>
          </a:p>
          <a:p>
            <a:pPr marL="171450" indent="-171450">
              <a:spcBef>
                <a:spcPts val="600"/>
              </a:spcBef>
              <a:buFont typeface="Arial" panose="020B0604020202020204" pitchFamily="34" charset="0"/>
              <a:buChar char="•"/>
            </a:pPr>
            <a:r>
              <a:rPr lang="ja-JP" altLang="en-US" sz="1050" dirty="0" smtClean="0">
                <a:solidFill>
                  <a:schemeClr val="tx1"/>
                </a:solidFill>
              </a:rPr>
              <a:t>フィールドが列キーと行キーになっていない事を確認する。</a:t>
            </a:r>
            <a:endParaRPr lang="en-US" altLang="ja-JP" sz="1050" dirty="0" smtClean="0">
              <a:solidFill>
                <a:schemeClr val="tx1"/>
              </a:solidFill>
            </a:endParaRPr>
          </a:p>
        </p:txBody>
      </p:sp>
      <p:sp>
        <p:nvSpPr>
          <p:cNvPr id="8" name="正方形/長方形 7"/>
          <p:cNvSpPr/>
          <p:nvPr/>
        </p:nvSpPr>
        <p:spPr>
          <a:xfrm>
            <a:off x="252480" y="54872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beforeSave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252480" y="3645024"/>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クラスのユーティリティメソッド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251520" y="4149032"/>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a:solidFill>
                  <a:schemeClr val="tx1"/>
                </a:solidFill>
              </a:rPr>
              <a:t>親</a:t>
            </a:r>
            <a:r>
              <a:rPr lang="ja-JP" altLang="en-US" sz="1050" dirty="0" smtClean="0">
                <a:solidFill>
                  <a:schemeClr val="tx1"/>
                </a:solidFill>
              </a:rPr>
              <a:t>タブとなる</a:t>
            </a:r>
            <a:r>
              <a:rPr lang="en-US" altLang="ja-JP" sz="1050" dirty="0" err="1" smtClean="0">
                <a:solidFill>
                  <a:schemeClr val="tx1"/>
                </a:solidFill>
              </a:rPr>
              <a:t>JP_MatrixWindow</a:t>
            </a:r>
            <a:r>
              <a:rPr lang="ja-JP" altLang="en-US" sz="1050" dirty="0" smtClean="0">
                <a:solidFill>
                  <a:schemeClr val="tx1"/>
                </a:solidFill>
              </a:rPr>
              <a:t>テーブルのインスタンス</a:t>
            </a:r>
            <a:r>
              <a:rPr lang="en-US" altLang="ja-JP" sz="1050" dirty="0" smtClean="0">
                <a:solidFill>
                  <a:schemeClr val="tx1"/>
                </a:solidFill>
              </a:rPr>
              <a:t>(</a:t>
            </a:r>
            <a:r>
              <a:rPr lang="en-US" altLang="ja-JP" sz="1050" dirty="0" err="1" smtClean="0">
                <a:solidFill>
                  <a:schemeClr val="tx1"/>
                </a:solidFill>
              </a:rPr>
              <a:t>MMatrixWindow</a:t>
            </a:r>
            <a:r>
              <a:rPr lang="ja-JP" altLang="en-US" sz="1050" dirty="0" smtClean="0">
                <a:solidFill>
                  <a:schemeClr val="tx1"/>
                </a:solidFill>
              </a:rPr>
              <a:t>クラスのインスタンス</a:t>
            </a:r>
            <a:r>
              <a:rPr lang="en-US" altLang="ja-JP" sz="1050" dirty="0" smtClean="0">
                <a:solidFill>
                  <a:schemeClr val="tx1"/>
                </a:solidFill>
              </a:rPr>
              <a:t>)</a:t>
            </a:r>
            <a:r>
              <a:rPr lang="ja-JP" altLang="en-US" sz="1050" dirty="0" smtClean="0">
                <a:solidFill>
                  <a:schemeClr val="tx1"/>
                </a:solidFill>
              </a:rPr>
              <a:t>が取得できる</a:t>
            </a:r>
            <a:r>
              <a:rPr lang="en-US" altLang="ja-JP" sz="1050" dirty="0" smtClean="0">
                <a:solidFill>
                  <a:schemeClr val="tx1"/>
                </a:solidFill>
              </a:rPr>
              <a:t>Getter</a:t>
            </a:r>
            <a:r>
              <a:rPr lang="ja-JP" altLang="en-US" sz="1050" dirty="0" smtClean="0">
                <a:solidFill>
                  <a:schemeClr val="tx1"/>
                </a:solidFill>
              </a:rPr>
              <a:t>メソッド。</a:t>
            </a:r>
            <a:endParaRPr lang="en-US" altLang="ja-JP" sz="1050" dirty="0" smtClean="0">
              <a:solidFill>
                <a:schemeClr val="tx1"/>
              </a:solidFill>
            </a:endParaRPr>
          </a:p>
        </p:txBody>
      </p:sp>
      <p:sp>
        <p:nvSpPr>
          <p:cNvPr id="11" name="正方形/長方形 10"/>
          <p:cNvSpPr/>
          <p:nvPr/>
        </p:nvSpPr>
        <p:spPr>
          <a:xfrm>
            <a:off x="251520" y="2060848"/>
            <a:ext cx="8640000" cy="432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MMatrixSearch</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クラスの</a:t>
            </a:r>
            <a:r>
              <a:rPr lang="en-US" altLang="ja-JP" sz="1600" b="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afterSave</a:t>
            </a:r>
            <a:r>
              <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メソッド</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コンテンツ プレースホルダー 2"/>
          <p:cNvSpPr txBox="1">
            <a:spLocks/>
          </p:cNvSpPr>
          <p:nvPr/>
        </p:nvSpPr>
        <p:spPr>
          <a:xfrm>
            <a:off x="251520" y="2564904"/>
            <a:ext cx="8635144"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171450" indent="-171450">
              <a:spcBef>
                <a:spcPts val="600"/>
              </a:spcBef>
              <a:buFont typeface="Arial" panose="020B0604020202020204" pitchFamily="34" charset="0"/>
              <a:buChar char="•"/>
            </a:pPr>
            <a:r>
              <a:rPr lang="ja-JP" altLang="en-US" sz="1050" dirty="0" smtClean="0">
                <a:solidFill>
                  <a:schemeClr val="tx1"/>
                </a:solidFill>
              </a:rPr>
              <a:t>必須フラグが</a:t>
            </a:r>
            <a:r>
              <a:rPr lang="en-US" altLang="ja-JP" sz="1050" dirty="0" smtClean="0">
                <a:solidFill>
                  <a:schemeClr val="tx1"/>
                </a:solidFill>
              </a:rPr>
              <a:t>ON</a:t>
            </a:r>
            <a:r>
              <a:rPr lang="ja-JP" altLang="en-US" sz="1050" dirty="0" smtClean="0">
                <a:solidFill>
                  <a:schemeClr val="tx1"/>
                </a:solidFill>
              </a:rPr>
              <a:t>の場合、ユニーク制約が正しく設定されている事を確認する。</a:t>
            </a:r>
            <a:endParaRPr lang="en-US" altLang="ja-JP" sz="1050" dirty="0" smtClean="0">
              <a:solidFill>
                <a:schemeClr val="tx1"/>
              </a:solidFill>
            </a:endParaRPr>
          </a:p>
        </p:txBody>
      </p:sp>
    </p:spTree>
    <p:extLst>
      <p:ext uri="{BB962C8B-B14F-4D97-AF65-F5344CB8AC3E}">
        <p14:creationId xmlns:p14="http://schemas.microsoft.com/office/powerpoint/2010/main" val="231090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Contents:JPIERE-0098:Matrix Window</a:t>
            </a:r>
            <a:endParaRPr kumimoji="1" lang="ja-JP" altLang="en-US" dirty="0"/>
          </a:p>
        </p:txBody>
      </p:sp>
      <p:sp>
        <p:nvSpPr>
          <p:cNvPr id="4" name="角丸四角形 3"/>
          <p:cNvSpPr/>
          <p:nvPr/>
        </p:nvSpPr>
        <p:spPr bwMode="auto">
          <a:xfrm>
            <a:off x="251396" y="548680"/>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About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381" y="548680"/>
            <a:ext cx="390417" cy="432000"/>
          </a:xfrm>
          <a:prstGeom prst="rect">
            <a:avLst/>
          </a:prstGeom>
        </p:spPr>
      </p:pic>
      <p:sp>
        <p:nvSpPr>
          <p:cNvPr id="6" name="角丸四角形 5"/>
          <p:cNvSpPr/>
          <p:nvPr/>
        </p:nvSpPr>
        <p:spPr bwMode="auto">
          <a:xfrm>
            <a:off x="251520" y="33569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1" name="図 10"/>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3356992"/>
            <a:ext cx="390417" cy="432000"/>
          </a:xfrm>
          <a:prstGeom prst="rect">
            <a:avLst/>
          </a:prstGeom>
        </p:spPr>
      </p:pic>
      <p:sp>
        <p:nvSpPr>
          <p:cNvPr id="9" name="正方形/長方形 8"/>
          <p:cNvSpPr/>
          <p:nvPr/>
        </p:nvSpPr>
        <p:spPr>
          <a:xfrm>
            <a:off x="251520" y="38610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角丸四角形 9"/>
          <p:cNvSpPr/>
          <p:nvPr/>
        </p:nvSpPr>
        <p:spPr bwMode="auto">
          <a:xfrm>
            <a:off x="250701" y="155679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Configurations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709" y="1556792"/>
            <a:ext cx="390417" cy="432000"/>
          </a:xfrm>
          <a:prstGeom prst="rect">
            <a:avLst/>
          </a:prstGeom>
        </p:spPr>
      </p:pic>
      <p:sp>
        <p:nvSpPr>
          <p:cNvPr id="12" name="正方形/長方形 11"/>
          <p:cNvSpPr/>
          <p:nvPr/>
        </p:nvSpPr>
        <p:spPr>
          <a:xfrm>
            <a:off x="251520" y="24928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Matrix Window</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251520" y="292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Configurations of form</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51520" y="2060848"/>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Preparation</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251520" y="4293096"/>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Field</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51520" y="472514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Tab of Matrix Window Search Field</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251520" y="566120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Image of Matrix Window</a:t>
            </a:r>
            <a:endParaRPr lang="en-US" altLang="ja-JP" sz="1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角丸四角形 18"/>
          <p:cNvSpPr/>
          <p:nvPr/>
        </p:nvSpPr>
        <p:spPr bwMode="auto">
          <a:xfrm>
            <a:off x="251520" y="5157152"/>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Outline of the design </a:t>
            </a:r>
            <a:r>
              <a:rPr lang="ja-JP" altLang="en-US"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Matrix Window</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0" name="図 19"/>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3528" y="5157152"/>
            <a:ext cx="390417" cy="432000"/>
          </a:xfrm>
          <a:prstGeom prst="rect">
            <a:avLst/>
          </a:prstGeom>
        </p:spPr>
      </p:pic>
      <p:sp>
        <p:nvSpPr>
          <p:cNvPr id="21" name="角丸四角形 20"/>
          <p:cNvSpPr/>
          <p:nvPr/>
        </p:nvSpPr>
        <p:spPr bwMode="auto">
          <a:xfrm>
            <a:off x="251520" y="1052784"/>
            <a:ext cx="8641779" cy="432000"/>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6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Basic operations</a:t>
            </a:r>
            <a:endParaRPr lang="ja-JP" altLang="en-US" sz="16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2" name="図 21"/>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05" y="1052784"/>
            <a:ext cx="390417" cy="432000"/>
          </a:xfrm>
          <a:prstGeom prst="rect">
            <a:avLst/>
          </a:prstGeom>
        </p:spPr>
      </p:pic>
    </p:spTree>
    <p:extLst>
      <p:ext uri="{BB962C8B-B14F-4D97-AF65-F5344CB8AC3E}">
        <p14:creationId xmlns:p14="http://schemas.microsoft.com/office/powerpoint/2010/main" val="3931752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概要設計</a:t>
            </a:r>
            <a:r>
              <a:rPr lang="en-US" altLang="ja-JP" dirty="0"/>
              <a:t>】</a:t>
            </a:r>
            <a:r>
              <a:rPr lang="ja-JP" altLang="en-US" dirty="0" smtClean="0"/>
              <a:t>マトリクスウィンドウ</a:t>
            </a:r>
            <a:endParaRPr kumimoji="1" lang="ja-JP" altLang="en-US" dirty="0"/>
          </a:p>
        </p:txBody>
      </p:sp>
      <p:sp>
        <p:nvSpPr>
          <p:cNvPr id="4" name="角丸四角形 3"/>
          <p:cNvSpPr/>
          <p:nvPr/>
        </p:nvSpPr>
        <p:spPr bwMode="auto">
          <a:xfrm>
            <a:off x="251520" y="548481"/>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マトリクスウィンドウイメージ</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515"/>
            <a:ext cx="433195" cy="479334"/>
          </a:xfrm>
          <a:prstGeom prst="rect">
            <a:avLst/>
          </a:prstGeom>
        </p:spPr>
      </p:pic>
      <p:sp>
        <p:nvSpPr>
          <p:cNvPr id="6" name="正方形/長方形 5"/>
          <p:cNvSpPr/>
          <p:nvPr/>
        </p:nvSpPr>
        <p:spPr>
          <a:xfrm>
            <a:off x="323528" y="1628768"/>
            <a:ext cx="5327632" cy="38164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395784" y="3284984"/>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納品日</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395536" y="357301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395536" y="38610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395784" y="41484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395784" y="443711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395784" y="4724549"/>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396033" y="5013176"/>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259880" y="299576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A</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260128" y="357420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260128" y="328557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980040" y="328498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1980040" y="3574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270028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B</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70053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70053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342044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342044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4140448" y="2996952"/>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品目</a:t>
            </a:r>
            <a:r>
              <a:rPr lang="en-US" altLang="ja-JP" sz="1000" dirty="0" smtClean="0">
                <a:solidFill>
                  <a:schemeClr val="tx1"/>
                </a:solidFill>
                <a:latin typeface="メイリオ" panose="020B0604030504040204" pitchFamily="50" charset="-128"/>
                <a:ea typeface="メイリオ" panose="020B0604030504040204" pitchFamily="50" charset="-128"/>
              </a:rPr>
              <a:t>C</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5" name="正方形/長方形 24"/>
          <p:cNvSpPr/>
          <p:nvPr/>
        </p:nvSpPr>
        <p:spPr>
          <a:xfrm>
            <a:off x="4140696" y="357539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4140696" y="3286767"/>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smtClean="0">
                <a:solidFill>
                  <a:schemeClr val="tx1"/>
                </a:solidFill>
                <a:latin typeface="メイリオ" panose="020B0604030504040204" pitchFamily="50" charset="-128"/>
                <a:ea typeface="メイリオ" panose="020B0604030504040204" pitchFamily="50" charset="-128"/>
              </a:rPr>
              <a:t>納品</a:t>
            </a:r>
            <a:r>
              <a:rPr lang="ja-JP" altLang="en-US" sz="1000" dirty="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4860608" y="3286174"/>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latin typeface="メイリオ" panose="020B0604030504040204" pitchFamily="50" charset="-128"/>
                <a:ea typeface="メイリオ" panose="020B0604030504040204" pitchFamily="50" charset="-128"/>
              </a:rPr>
              <a:t>返品</a:t>
            </a:r>
            <a:r>
              <a:rPr lang="ja-JP" altLang="en-US" sz="1000" dirty="0" smtClean="0">
                <a:solidFill>
                  <a:schemeClr val="tx1"/>
                </a:solidFill>
                <a:latin typeface="メイリオ" panose="020B0604030504040204" pitchFamily="50" charset="-128"/>
                <a:ea typeface="メイリオ" panose="020B0604030504040204" pitchFamily="50" charset="-128"/>
              </a:rPr>
              <a:t>数量</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4860608" y="3575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12596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979544" y="38616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1" name="正方形/長方形 30"/>
          <p:cNvSpPr/>
          <p:nvPr/>
        </p:nvSpPr>
        <p:spPr>
          <a:xfrm>
            <a:off x="2700040" y="38622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2" name="正方形/長方形 31"/>
          <p:cNvSpPr/>
          <p:nvPr/>
        </p:nvSpPr>
        <p:spPr>
          <a:xfrm>
            <a:off x="341987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3" name="正方形/長方形 32"/>
          <p:cNvSpPr/>
          <p:nvPr/>
        </p:nvSpPr>
        <p:spPr>
          <a:xfrm>
            <a:off x="413995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4" name="正方形/長方形 33"/>
          <p:cNvSpPr/>
          <p:nvPr/>
        </p:nvSpPr>
        <p:spPr>
          <a:xfrm>
            <a:off x="4860032" y="38610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正方形/長方形 34"/>
          <p:cNvSpPr/>
          <p:nvPr/>
        </p:nvSpPr>
        <p:spPr>
          <a:xfrm>
            <a:off x="125963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p:cNvSpPr/>
          <p:nvPr/>
        </p:nvSpPr>
        <p:spPr>
          <a:xfrm>
            <a:off x="1979712" y="41490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2699792" y="41484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8" name="正方形/長方形 37"/>
          <p:cNvSpPr/>
          <p:nvPr/>
        </p:nvSpPr>
        <p:spPr>
          <a:xfrm>
            <a:off x="341962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9" name="正方形/長方形 38"/>
          <p:cNvSpPr/>
          <p:nvPr/>
        </p:nvSpPr>
        <p:spPr>
          <a:xfrm>
            <a:off x="413970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正方形/長方形 39"/>
          <p:cNvSpPr/>
          <p:nvPr/>
        </p:nvSpPr>
        <p:spPr>
          <a:xfrm>
            <a:off x="4859784" y="414729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1" name="正方形/長方形 40"/>
          <p:cNvSpPr/>
          <p:nvPr/>
        </p:nvSpPr>
        <p:spPr>
          <a:xfrm>
            <a:off x="125963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2" name="正方形/長方形 41"/>
          <p:cNvSpPr/>
          <p:nvPr/>
        </p:nvSpPr>
        <p:spPr>
          <a:xfrm>
            <a:off x="1979712" y="44365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2699792" y="44359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41962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5" name="正方形/長方形 44"/>
          <p:cNvSpPr/>
          <p:nvPr/>
        </p:nvSpPr>
        <p:spPr>
          <a:xfrm>
            <a:off x="413970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正方形/長方形 45"/>
          <p:cNvSpPr/>
          <p:nvPr/>
        </p:nvSpPr>
        <p:spPr>
          <a:xfrm>
            <a:off x="4859784" y="44347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125963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8" name="正方形/長方形 47"/>
          <p:cNvSpPr/>
          <p:nvPr/>
        </p:nvSpPr>
        <p:spPr>
          <a:xfrm>
            <a:off x="1979712" y="472454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a:xfrm>
            <a:off x="2699792" y="47239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341962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1" name="正方形/長方形 50"/>
          <p:cNvSpPr/>
          <p:nvPr/>
        </p:nvSpPr>
        <p:spPr>
          <a:xfrm>
            <a:off x="413970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a:xfrm>
            <a:off x="4859784" y="47227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125963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1979712" y="501258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2699792" y="50119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341962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413970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a:xfrm>
            <a:off x="4859784" y="50107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9" name="1 つの角を丸めた四角形 58"/>
          <p:cNvSpPr/>
          <p:nvPr/>
        </p:nvSpPr>
        <p:spPr>
          <a:xfrm>
            <a:off x="323688" y="1340768"/>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60" name="正方形/長方形 59"/>
          <p:cNvSpPr/>
          <p:nvPr/>
        </p:nvSpPr>
        <p:spPr>
          <a:xfrm>
            <a:off x="395536" y="1857473"/>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1051524"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ja-JP" altLang="en-US" sz="800" dirty="0" smtClean="0">
                <a:solidFill>
                  <a:schemeClr val="tx1"/>
                </a:solidFill>
                <a:latin typeface="Meiryo UI" pitchFamily="50" charset="-128"/>
                <a:ea typeface="Meiryo UI" pitchFamily="50" charset="-128"/>
                <a:cs typeface="Meiryo UI" pitchFamily="50" charset="-128"/>
              </a:rPr>
              <a:t>本社</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2" name="正方形/長方形 61"/>
          <p:cNvSpPr/>
          <p:nvPr/>
        </p:nvSpPr>
        <p:spPr>
          <a:xfrm>
            <a:off x="2275078" y="1991234"/>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63" name="正方形/長方形 62"/>
          <p:cNvSpPr/>
          <p:nvPr/>
        </p:nvSpPr>
        <p:spPr>
          <a:xfrm>
            <a:off x="3780072" y="1991210"/>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64" name="正方形/長方形 63"/>
          <p:cNvSpPr/>
          <p:nvPr/>
        </p:nvSpPr>
        <p:spPr>
          <a:xfrm>
            <a:off x="2692036" y="199121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ja-JP" altLang="en-US" sz="800" dirty="0" smtClean="0">
                <a:solidFill>
                  <a:schemeClr val="tx1"/>
                </a:solidFill>
                <a:latin typeface="HGPｺﾞｼｯｸM" pitchFamily="50" charset="-128"/>
                <a:ea typeface="HGPｺﾞｼｯｸM" pitchFamily="50" charset="-128"/>
              </a:rPr>
              <a:t>納品実績</a:t>
            </a:r>
            <a:endParaRPr lang="ja-JP" altLang="en-US" sz="800" dirty="0">
              <a:solidFill>
                <a:schemeClr val="tx1"/>
              </a:solidFill>
              <a:latin typeface="HGPｺﾞｼｯｸM" pitchFamily="50" charset="-128"/>
              <a:ea typeface="HGPｺﾞｼｯｸM" pitchFamily="50" charset="-128"/>
            </a:endParaRPr>
          </a:p>
        </p:txBody>
      </p:sp>
      <p:sp>
        <p:nvSpPr>
          <p:cNvPr id="65" name="角丸四角形 64"/>
          <p:cNvSpPr/>
          <p:nvPr/>
        </p:nvSpPr>
        <p:spPr>
          <a:xfrm>
            <a:off x="411461" y="257996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検索</a:t>
            </a:r>
            <a:endParaRPr kumimoji="1" lang="ja-JP" altLang="en-US" sz="800" dirty="0">
              <a:solidFill>
                <a:schemeClr val="tx1"/>
              </a:solidFill>
              <a:latin typeface="HGPｺﾞｼｯｸM" pitchFamily="50" charset="-128"/>
              <a:ea typeface="HGPｺﾞｼｯｸM" pitchFamily="50" charset="-128"/>
            </a:endParaRPr>
          </a:p>
        </p:txBody>
      </p:sp>
      <p:sp>
        <p:nvSpPr>
          <p:cNvPr id="66" name="角丸四角形 65"/>
          <p:cNvSpPr/>
          <p:nvPr/>
        </p:nvSpPr>
        <p:spPr>
          <a:xfrm>
            <a:off x="1059533" y="2567306"/>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800" dirty="0" smtClean="0">
                <a:solidFill>
                  <a:schemeClr val="tx1"/>
                </a:solidFill>
                <a:latin typeface="HGPｺﾞｼｯｸM" pitchFamily="50" charset="-128"/>
                <a:ea typeface="HGPｺﾞｼｯｸM" pitchFamily="50" charset="-128"/>
              </a:rPr>
              <a:t>保存</a:t>
            </a:r>
            <a:endParaRPr kumimoji="1" lang="ja-JP" altLang="en-US" sz="800" dirty="0">
              <a:solidFill>
                <a:schemeClr val="tx1"/>
              </a:solidFill>
              <a:latin typeface="HGPｺﾞｼｯｸM" pitchFamily="50" charset="-128"/>
              <a:ea typeface="HGPｺﾞｼｯｸM" pitchFamily="50" charset="-128"/>
            </a:endParaRPr>
          </a:p>
        </p:txBody>
      </p:sp>
      <p:pic>
        <p:nvPicPr>
          <p:cNvPr id="67" name="図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8232" y="2004702"/>
            <a:ext cx="209550" cy="209550"/>
          </a:xfrm>
          <a:prstGeom prst="rect">
            <a:avLst/>
          </a:prstGeom>
        </p:spPr>
      </p:pic>
      <p:sp>
        <p:nvSpPr>
          <p:cNvPr id="68" name="正方形/長方形 67"/>
          <p:cNvSpPr/>
          <p:nvPr/>
        </p:nvSpPr>
        <p:spPr>
          <a:xfrm>
            <a:off x="755576" y="1772784"/>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ja-JP" altLang="en-US" sz="800" dirty="0" smtClean="0">
                <a:solidFill>
                  <a:schemeClr val="tx1"/>
                </a:solidFill>
                <a:latin typeface="HGPｺﾞｼｯｸM" pitchFamily="50" charset="-128"/>
                <a:ea typeface="HGPｺﾞｼｯｸM" pitchFamily="50" charset="-128"/>
              </a:rPr>
              <a:t>検索条件</a:t>
            </a:r>
            <a:endParaRPr lang="ja-JP" altLang="en-US" sz="800" dirty="0">
              <a:solidFill>
                <a:schemeClr val="tx1"/>
              </a:solidFill>
              <a:latin typeface="HGPｺﾞｼｯｸM" pitchFamily="50" charset="-128"/>
              <a:ea typeface="HGPｺﾞｼｯｸM" pitchFamily="50" charset="-128"/>
            </a:endParaRPr>
          </a:p>
        </p:txBody>
      </p:sp>
      <p:sp>
        <p:nvSpPr>
          <p:cNvPr id="69" name="角丸四角形 68"/>
          <p:cNvSpPr/>
          <p:nvPr/>
        </p:nvSpPr>
        <p:spPr>
          <a:xfrm>
            <a:off x="1707605"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ja-JP" altLang="en-US" sz="800" dirty="0">
                <a:solidFill>
                  <a:schemeClr val="tx1"/>
                </a:solidFill>
                <a:latin typeface="HGPｺﾞｼｯｸM" pitchFamily="50" charset="-128"/>
                <a:ea typeface="HGPｺﾞｼｯｸM" pitchFamily="50" charset="-128"/>
              </a:rPr>
              <a:t>登録</a:t>
            </a:r>
            <a:endParaRPr kumimoji="1" lang="ja-JP" altLang="en-US" sz="800" dirty="0">
              <a:solidFill>
                <a:schemeClr val="tx1"/>
              </a:solidFill>
              <a:latin typeface="HGPｺﾞｼｯｸM" pitchFamily="50" charset="-128"/>
              <a:ea typeface="HGPｺﾞｼｯｸM" pitchFamily="50" charset="-128"/>
            </a:endParaRPr>
          </a:p>
        </p:txBody>
      </p:sp>
      <p:sp>
        <p:nvSpPr>
          <p:cNvPr id="70" name="角丸四角形 69"/>
          <p:cNvSpPr/>
          <p:nvPr/>
        </p:nvSpPr>
        <p:spPr>
          <a:xfrm>
            <a:off x="2339752" y="2564904"/>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kumimoji="1" lang="ja-JP" altLang="en-US" sz="600" dirty="0" smtClean="0">
                <a:solidFill>
                  <a:schemeClr val="tx1"/>
                </a:solidFill>
                <a:latin typeface="HGPｺﾞｼｯｸM" pitchFamily="50" charset="-128"/>
                <a:ea typeface="HGPｺﾞｼｯｸM" pitchFamily="50" charset="-128"/>
              </a:rPr>
              <a:t>プロセス</a:t>
            </a:r>
            <a:endParaRPr kumimoji="1" lang="ja-JP" altLang="en-US" sz="600" dirty="0">
              <a:solidFill>
                <a:schemeClr val="tx1"/>
              </a:solidFill>
              <a:latin typeface="HGPｺﾞｼｯｸM" pitchFamily="50" charset="-128"/>
              <a:ea typeface="HGPｺﾞｼｯｸM" pitchFamily="50" charset="-128"/>
            </a:endParaRPr>
          </a:p>
        </p:txBody>
      </p:sp>
      <p:sp>
        <p:nvSpPr>
          <p:cNvPr id="71" name="角丸四角形 70"/>
          <p:cNvSpPr/>
          <p:nvPr/>
        </p:nvSpPr>
        <p:spPr>
          <a:xfrm>
            <a:off x="251520" y="1772784"/>
            <a:ext cx="5472608" cy="651077"/>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2489892"/>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角丸四角形 72"/>
          <p:cNvSpPr/>
          <p:nvPr/>
        </p:nvSpPr>
        <p:spPr>
          <a:xfrm>
            <a:off x="251520" y="2906931"/>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強調線吹き出し 1 (枠付き) 73"/>
          <p:cNvSpPr/>
          <p:nvPr/>
        </p:nvSpPr>
        <p:spPr>
          <a:xfrm>
            <a:off x="6156176" y="1268760"/>
            <a:ext cx="2880320" cy="1221132"/>
          </a:xfrm>
          <a:prstGeom prst="accentBorderCallout1">
            <a:avLst>
              <a:gd name="adj1" fmla="val 18750"/>
              <a:gd name="adj2" fmla="val -8333"/>
              <a:gd name="adj3" fmla="val 58276"/>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kumimoji="1" lang="ja-JP" altLang="en-US" sz="1200" dirty="0" smtClean="0">
                <a:solidFill>
                  <a:schemeClr val="tx1"/>
                </a:solidFill>
              </a:rPr>
              <a:t>検索フィールド領域</a:t>
            </a:r>
            <a:r>
              <a:rPr kumimoji="1" lang="en-US" altLang="ja-JP" sz="1200" dirty="0" smtClean="0">
                <a:solidFill>
                  <a:schemeClr val="tx1"/>
                </a:solidFill>
              </a:rPr>
              <a:t>】</a:t>
            </a:r>
          </a:p>
          <a:p>
            <a:pPr marL="171450" indent="-171450" algn="just">
              <a:buFont typeface="Arial" panose="020B0604020202020204" pitchFamily="34" charset="0"/>
              <a:buChar char="•"/>
            </a:pPr>
            <a:r>
              <a:rPr lang="ja-JP" altLang="en-US" sz="1200" dirty="0" smtClean="0">
                <a:solidFill>
                  <a:schemeClr val="tx1"/>
                </a:solidFill>
              </a:rPr>
              <a:t>検索フィールドの設定情報をもとに自動作成する。必須が</a:t>
            </a:r>
            <a:r>
              <a:rPr lang="en-US" altLang="ja-JP" sz="1200" dirty="0" smtClean="0">
                <a:solidFill>
                  <a:schemeClr val="tx1"/>
                </a:solidFill>
              </a:rPr>
              <a:t>ON</a:t>
            </a:r>
            <a:r>
              <a:rPr lang="ja-JP" altLang="en-US" sz="1200" dirty="0" smtClean="0">
                <a:solidFill>
                  <a:schemeClr val="tx1"/>
                </a:solidFill>
              </a:rPr>
              <a:t>のフィールドに入力が無い場合は、ラベルを赤くする。</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dirty="0" smtClean="0">
                <a:solidFill>
                  <a:schemeClr val="tx1"/>
                </a:solidFill>
              </a:rPr>
              <a:t>2</a:t>
            </a:r>
            <a:r>
              <a:rPr kumimoji="1" lang="ja-JP" altLang="en-US" sz="1200" dirty="0" smtClean="0">
                <a:solidFill>
                  <a:schemeClr val="tx1"/>
                </a:solidFill>
              </a:rPr>
              <a:t>検索フィールド毎に改行する</a:t>
            </a:r>
            <a:endParaRPr kumimoji="1" lang="ja-JP" altLang="en-US" sz="1200" dirty="0">
              <a:solidFill>
                <a:schemeClr val="tx1"/>
              </a:solidFill>
            </a:endParaRPr>
          </a:p>
        </p:txBody>
      </p:sp>
      <p:sp>
        <p:nvSpPr>
          <p:cNvPr id="75" name="強調線吹き出し 1 (枠付き) 74"/>
          <p:cNvSpPr/>
          <p:nvPr/>
        </p:nvSpPr>
        <p:spPr>
          <a:xfrm>
            <a:off x="6156176" y="2567908"/>
            <a:ext cx="2880320" cy="2949324"/>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smtClean="0">
                <a:solidFill>
                  <a:schemeClr val="tx1"/>
                </a:solidFill>
              </a:rPr>
              <a:t>操作ボタン</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b="1" u="sng" dirty="0" smtClean="0">
                <a:solidFill>
                  <a:schemeClr val="tx1"/>
                </a:solidFill>
              </a:rPr>
              <a:t>検索</a:t>
            </a:r>
            <a:r>
              <a:rPr lang="ja-JP" altLang="en-US" sz="1200" dirty="0" smtClean="0">
                <a:solidFill>
                  <a:schemeClr val="tx1"/>
                </a:solidFill>
              </a:rPr>
              <a:t>・・・クリックすると、検索フィールドの条件に合致するレコードを検索し、編集領域へ表示する</a:t>
            </a:r>
            <a:r>
              <a:rPr lang="ja-JP" altLang="en-US" sz="1200" dirty="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lang="ja-JP" altLang="en-US" sz="1200" b="1" u="sng" dirty="0" smtClean="0">
                <a:solidFill>
                  <a:schemeClr val="tx1"/>
                </a:solidFill>
              </a:rPr>
              <a:t>保存</a:t>
            </a:r>
            <a:r>
              <a:rPr lang="ja-JP" altLang="en-US" sz="1200" dirty="0" smtClean="0">
                <a:solidFill>
                  <a:schemeClr val="tx1"/>
                </a:solidFill>
              </a:rPr>
              <a:t>・・・編集した内容を保存する。保存処理するのは編集されたデータののみ。</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登録</a:t>
            </a:r>
            <a:r>
              <a:rPr kumimoji="1" lang="ja-JP" altLang="en-US" sz="1200" dirty="0" smtClean="0">
                <a:solidFill>
                  <a:schemeClr val="tx1"/>
                </a:solidFill>
              </a:rPr>
              <a:t>・・・クイック入力の</a:t>
            </a:r>
            <a:r>
              <a:rPr lang="ja-JP" altLang="en-US" sz="1200" dirty="0" smtClean="0">
                <a:solidFill>
                  <a:schemeClr val="tx1"/>
                </a:solidFill>
              </a:rPr>
              <a:t>ポップアップウィンドウが表示され新規にデータを登録する事ができる。その検索フィールドの値は初期値として設定され変更する事はできない。登録後は編集領域をリフレッシュする。</a:t>
            </a:r>
            <a:endParaRPr lang="en-US" altLang="ja-JP" sz="1200" dirty="0" smtClean="0">
              <a:solidFill>
                <a:schemeClr val="tx1"/>
              </a:solidFill>
            </a:endParaRPr>
          </a:p>
          <a:p>
            <a:pPr marL="171450" indent="-171450" algn="just">
              <a:buFont typeface="Arial" panose="020B0604020202020204" pitchFamily="34" charset="0"/>
              <a:buChar char="•"/>
            </a:pPr>
            <a:r>
              <a:rPr kumimoji="1" lang="ja-JP" altLang="en-US" sz="1200" b="1" u="sng" dirty="0" smtClean="0">
                <a:solidFill>
                  <a:schemeClr val="tx1"/>
                </a:solidFill>
              </a:rPr>
              <a:t>プロセス</a:t>
            </a:r>
            <a:r>
              <a:rPr lang="ja-JP" altLang="en-US" sz="1200" dirty="0" smtClean="0">
                <a:solidFill>
                  <a:schemeClr val="tx1"/>
                </a:solidFill>
              </a:rPr>
              <a:t>・・・マトリクスウィンドウの作成もととなったタブに割当たっているプロセスを実行する事ができる（</a:t>
            </a:r>
            <a:r>
              <a:rPr lang="en-US" altLang="ja-JP" sz="1200" b="1" dirty="0" smtClean="0">
                <a:solidFill>
                  <a:srgbClr val="FF3300"/>
                </a:solidFill>
              </a:rPr>
              <a:t>※</a:t>
            </a:r>
            <a:r>
              <a:rPr lang="ja-JP" altLang="en-US" sz="1200" b="1" dirty="0" smtClean="0">
                <a:solidFill>
                  <a:srgbClr val="FF3300"/>
                </a:solidFill>
              </a:rPr>
              <a:t>未実装</a:t>
            </a:r>
            <a:r>
              <a:rPr lang="ja-JP" altLang="en-US" sz="1200" dirty="0" smtClean="0">
                <a:solidFill>
                  <a:schemeClr val="tx1"/>
                </a:solidFill>
              </a:rPr>
              <a:t>）。</a:t>
            </a:r>
            <a:endParaRPr kumimoji="1" lang="en-US" altLang="ja-JP" sz="1200" dirty="0" smtClean="0">
              <a:solidFill>
                <a:schemeClr val="tx1"/>
              </a:solidFill>
            </a:endParaRPr>
          </a:p>
        </p:txBody>
      </p:sp>
      <p:sp>
        <p:nvSpPr>
          <p:cNvPr id="76" name="強調線吹き出し 1 (枠付き) 75"/>
          <p:cNvSpPr/>
          <p:nvPr/>
        </p:nvSpPr>
        <p:spPr>
          <a:xfrm>
            <a:off x="715974" y="5727256"/>
            <a:ext cx="8287460" cy="807011"/>
          </a:xfrm>
          <a:prstGeom prst="accentBorderCallout1">
            <a:avLst>
              <a:gd name="adj1" fmla="val 21001"/>
              <a:gd name="adj2" fmla="val -1830"/>
              <a:gd name="adj3" fmla="val -16678"/>
              <a:gd name="adj4" fmla="val -4191"/>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dirty="0" smtClean="0">
                <a:solidFill>
                  <a:schemeClr val="tx1"/>
                </a:solidFill>
              </a:rPr>
              <a:t>【</a:t>
            </a:r>
            <a:r>
              <a:rPr lang="ja-JP" altLang="en-US" sz="1200" dirty="0">
                <a:solidFill>
                  <a:schemeClr val="tx1"/>
                </a:solidFill>
              </a:rPr>
              <a:t>編集</a:t>
            </a:r>
            <a:r>
              <a:rPr kumimoji="1" lang="ja-JP" altLang="en-US" sz="1200" dirty="0" smtClean="0">
                <a:solidFill>
                  <a:schemeClr val="tx1"/>
                </a:solidFill>
              </a:rPr>
              <a:t>領域</a:t>
            </a:r>
            <a:r>
              <a:rPr kumimoji="1" lang="en-US" altLang="ja-JP" sz="1200" dirty="0" smtClean="0">
                <a:solidFill>
                  <a:schemeClr val="tx1"/>
                </a:solidFill>
              </a:rPr>
              <a:t>】</a:t>
            </a:r>
          </a:p>
          <a:p>
            <a:pPr marL="171450" indent="-171450" algn="just">
              <a:buFont typeface="Arial" panose="020B0604020202020204" pitchFamily="34" charset="0"/>
              <a:buChar char="•"/>
            </a:pPr>
            <a:r>
              <a:rPr kumimoji="1" lang="ja-JP" altLang="en-US" sz="1200" dirty="0" smtClean="0">
                <a:solidFill>
                  <a:schemeClr val="tx1"/>
                </a:solidFill>
              </a:rPr>
              <a:t>マトリクスウィンドウの設定画面の情報をもとに、編集領域を作成する。</a:t>
            </a:r>
            <a:endParaRPr kumimoji="1" lang="en-US" altLang="ja-JP" sz="1200" dirty="0" smtClean="0">
              <a:solidFill>
                <a:schemeClr val="tx1"/>
              </a:solidFill>
            </a:endParaRPr>
          </a:p>
          <a:p>
            <a:pPr marL="171450" indent="-171450" algn="just">
              <a:buFont typeface="Arial" panose="020B0604020202020204" pitchFamily="34" charset="0"/>
              <a:buChar char="•"/>
            </a:pPr>
            <a:r>
              <a:rPr kumimoji="1" lang="ja-JP" altLang="en-US" sz="1200" dirty="0" smtClean="0">
                <a:solidFill>
                  <a:schemeClr val="tx1"/>
                </a:solidFill>
              </a:rPr>
              <a:t>編集フィールドはいくつでも定義する事ができる。表示するフィールドの種類も特に制限はなく、プロセスを実行するためのボタンも配置できる。</a:t>
            </a:r>
            <a:endParaRPr kumimoji="1" lang="en-US" altLang="ja-JP" sz="1200" dirty="0" smtClean="0">
              <a:solidFill>
                <a:schemeClr val="tx1"/>
              </a:solidFill>
            </a:endParaRPr>
          </a:p>
        </p:txBody>
      </p:sp>
    </p:spTree>
    <p:extLst>
      <p:ext uri="{BB962C8B-B14F-4D97-AF65-F5344CB8AC3E}">
        <p14:creationId xmlns:p14="http://schemas.microsoft.com/office/powerpoint/2010/main" val="199517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62" y="2127126"/>
            <a:ext cx="5324475" cy="1085850"/>
          </a:xfrm>
          <a:prstGeom prst="rect">
            <a:avLst/>
          </a:prstGeom>
        </p:spPr>
      </p:pic>
      <p:sp>
        <p:nvSpPr>
          <p:cNvPr id="6" name="Rectangle 17" descr="横線 (反転)"/>
          <p:cNvSpPr>
            <a:spLocks noChangeArrowheads="1"/>
          </p:cNvSpPr>
          <p:nvPr/>
        </p:nvSpPr>
        <p:spPr bwMode="auto">
          <a:xfrm>
            <a:off x="-36512" y="0"/>
            <a:ext cx="9180512" cy="432000"/>
          </a:xfrm>
          <a:prstGeom prst="rect">
            <a:avLst/>
          </a:prstGeom>
          <a:pattFill prst="ltHorz">
            <a:fgClr>
              <a:schemeClr val="bg1">
                <a:lumMod val="85000"/>
              </a:schemeClr>
            </a:fgClr>
            <a:bgClr>
              <a:srgbClr val="91BEE6"/>
            </a:bgClr>
          </a:pattFill>
          <a:ln w="15875" algn="ctr">
            <a:noFill/>
            <a:miter lim="800000"/>
            <a:headEnd/>
            <a:tailEnd/>
          </a:ln>
          <a:effectLst/>
        </p:spPr>
        <p:txBody>
          <a:bodyPr wrap="none" anchor="ctr"/>
          <a:lstStyle/>
          <a:p>
            <a:pPr>
              <a:defRPr/>
            </a:pPr>
            <a:endParaRPr lang="ja-JP" altLang="en-US">
              <a:ea typeface="ＭＳ Ｐゴシック" pitchFamily="50" charset="-128"/>
            </a:endParaRPr>
          </a:p>
        </p:txBody>
      </p:sp>
      <p:pic>
        <p:nvPicPr>
          <p:cNvPr id="7" name="Picture 2" descr="Compier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7" y="5927580"/>
            <a:ext cx="2376264" cy="6697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Dempiere logo アイデンピエレ　ロゴ"/>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570" y="4425486"/>
            <a:ext cx="2665078" cy="21320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Dempiere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30" y="5301208"/>
            <a:ext cx="2634258" cy="5349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http://u.jimdo.com/www56/o/sfe3be30db12270da/img/ib8ba5530b96dd1d3/1371291492/std/imag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713" y="5832075"/>
            <a:ext cx="2955287" cy="7200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121" y="5053888"/>
            <a:ext cx="2554263" cy="535352"/>
          </a:xfrm>
          <a:prstGeom prst="rect">
            <a:avLst/>
          </a:prstGeom>
        </p:spPr>
      </p:pic>
      <p:sp>
        <p:nvSpPr>
          <p:cNvPr id="12" name="正方形/長方形 11"/>
          <p:cNvSpPr/>
          <p:nvPr/>
        </p:nvSpPr>
        <p:spPr>
          <a:xfrm>
            <a:off x="1115616" y="3356992"/>
            <a:ext cx="6912768"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8"/>
              </a:rPr>
              <a:t>http://www.oss-erp.co.jp/</a:t>
            </a:r>
            <a:endPar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AutoShape 88"/>
          <p:cNvSpPr>
            <a:spLocks noChangeArrowheads="1"/>
          </p:cNvSpPr>
          <p:nvPr/>
        </p:nvSpPr>
        <p:spPr bwMode="auto">
          <a:xfrm>
            <a:off x="972400" y="642294"/>
            <a:ext cx="7200000" cy="1471102"/>
          </a:xfrm>
          <a:prstGeom prst="roundRect">
            <a:avLst>
              <a:gd name="adj" fmla="val 16667"/>
            </a:avLst>
          </a:prstGeom>
          <a:noFill/>
          <a:ln w="25400">
            <a:noFill/>
            <a:round/>
            <a:headEnd/>
            <a:tailEnd/>
          </a:ln>
          <a:effectLst/>
        </p:spPr>
        <p:txBody>
          <a:bodyPr wrap="none" anchor="ctr"/>
          <a:lstStyle/>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オープンソースの</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ERP</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を活用し、</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企業が抱えている課題を</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lnSpc>
                <a:spcPct val="120000"/>
              </a:lnSpc>
              <a:defRPr/>
            </a:pPr>
            <a:r>
              <a:rPr lang="ja-JP" altLang="en-US"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素早く低コスト</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で解決します</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8116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正方形/長方形 57"/>
          <p:cNvSpPr/>
          <p:nvPr/>
        </p:nvSpPr>
        <p:spPr>
          <a:xfrm>
            <a:off x="3563888" y="2276872"/>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en-US" altLang="ja-JP" dirty="0" smtClean="0"/>
              <a:t>About Matrix Window</a:t>
            </a:r>
            <a:endParaRPr kumimoji="1" lang="ja-JP" altLang="en-US" dirty="0"/>
          </a:p>
        </p:txBody>
      </p:sp>
      <p:sp>
        <p:nvSpPr>
          <p:cNvPr id="59" name="正方形/長方形 58"/>
          <p:cNvSpPr/>
          <p:nvPr/>
        </p:nvSpPr>
        <p:spPr>
          <a:xfrm>
            <a:off x="3636144" y="3717032"/>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p:cNvSpPr/>
          <p:nvPr/>
        </p:nvSpPr>
        <p:spPr>
          <a:xfrm>
            <a:off x="363589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p:cNvSpPr/>
          <p:nvPr/>
        </p:nvSpPr>
        <p:spPr>
          <a:xfrm>
            <a:off x="3635896" y="4293096"/>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正方形/長方形 61"/>
          <p:cNvSpPr/>
          <p:nvPr/>
        </p:nvSpPr>
        <p:spPr>
          <a:xfrm>
            <a:off x="3636144" y="458053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3" name="正方形/長方形 62"/>
          <p:cNvSpPr/>
          <p:nvPr/>
        </p:nvSpPr>
        <p:spPr>
          <a:xfrm>
            <a:off x="3636144" y="4869160"/>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4" name="正方形/長方形 63"/>
          <p:cNvSpPr/>
          <p:nvPr/>
        </p:nvSpPr>
        <p:spPr>
          <a:xfrm>
            <a:off x="3636144" y="515659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5" name="正方形/長方形 64"/>
          <p:cNvSpPr/>
          <p:nvPr/>
        </p:nvSpPr>
        <p:spPr>
          <a:xfrm>
            <a:off x="3636393" y="5445224"/>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68" name="正方形/長方形 67"/>
          <p:cNvSpPr/>
          <p:nvPr/>
        </p:nvSpPr>
        <p:spPr>
          <a:xfrm>
            <a:off x="4500240" y="342781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4500488" y="400625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4500488" y="371762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5220400" y="371703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5220400" y="40068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594064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594089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594089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666080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666080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7380808" y="3429000"/>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7381056" y="400744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7381056" y="371881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8100968" y="371822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8100968" y="40080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4999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5219904" y="429369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5940400" y="429428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66602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73803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810039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449999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5220072" y="458112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594015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665998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738006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8100144" y="457934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449999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522007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594015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66599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738006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810014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449999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522007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594015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66599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738006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810014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449999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5220072" y="544462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5940152" y="544403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665998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738006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8100144" y="544284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564048" y="1988872"/>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6" name="正方形/長方形 135"/>
          <p:cNvSpPr/>
          <p:nvPr/>
        </p:nvSpPr>
        <p:spPr>
          <a:xfrm>
            <a:off x="3635896" y="2505577"/>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7" name="正方形/長方形 136"/>
          <p:cNvSpPr/>
          <p:nvPr/>
        </p:nvSpPr>
        <p:spPr>
          <a:xfrm>
            <a:off x="4291884"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8" name="正方形/長方形 137"/>
          <p:cNvSpPr/>
          <p:nvPr/>
        </p:nvSpPr>
        <p:spPr>
          <a:xfrm>
            <a:off x="3635449" y="2638412"/>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
        <p:nvSpPr>
          <p:cNvPr id="139" name="正方形/長方形 138"/>
          <p:cNvSpPr/>
          <p:nvPr/>
        </p:nvSpPr>
        <p:spPr>
          <a:xfrm>
            <a:off x="5515438" y="2639338"/>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40" name="正方形/長方形 139"/>
          <p:cNvSpPr/>
          <p:nvPr/>
        </p:nvSpPr>
        <p:spPr>
          <a:xfrm>
            <a:off x="7020432" y="2639314"/>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41" name="正方形/長方形 140"/>
          <p:cNvSpPr/>
          <p:nvPr/>
        </p:nvSpPr>
        <p:spPr>
          <a:xfrm>
            <a:off x="5932396" y="2639314"/>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43" name="角丸四角形 142"/>
          <p:cNvSpPr/>
          <p:nvPr/>
        </p:nvSpPr>
        <p:spPr>
          <a:xfrm>
            <a:off x="3651821" y="308402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44" name="角丸四角形 143"/>
          <p:cNvSpPr/>
          <p:nvPr/>
        </p:nvSpPr>
        <p:spPr>
          <a:xfrm>
            <a:off x="4299893" y="3071362"/>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46" name="図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592" y="2652806"/>
            <a:ext cx="209550" cy="209550"/>
          </a:xfrm>
          <a:prstGeom prst="rect">
            <a:avLst/>
          </a:prstGeom>
        </p:spPr>
      </p:pic>
      <p:sp>
        <p:nvSpPr>
          <p:cNvPr id="147" name="コンテンツ プレースホルダー 2"/>
          <p:cNvSpPr txBox="1">
            <a:spLocks/>
          </p:cNvSpPr>
          <p:nvPr/>
        </p:nvSpPr>
        <p:spPr>
          <a:xfrm>
            <a:off x="250129" y="47667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dirty="0" smtClean="0">
                <a:solidFill>
                  <a:schemeClr val="tx1"/>
                </a:solidFill>
              </a:rPr>
              <a:t>Matrix Window can create a </a:t>
            </a:r>
            <a:r>
              <a:rPr lang="en-US" altLang="ja-JP" dirty="0" err="1" smtClean="0">
                <a:solidFill>
                  <a:schemeClr val="tx1"/>
                </a:solidFill>
              </a:rPr>
              <a:t>de</a:t>
            </a:r>
            <a:r>
              <a:rPr lang="en-US" altLang="ja-JP" dirty="0" err="1" smtClean="0">
                <a:solidFill>
                  <a:schemeClr val="tx1"/>
                </a:solidFill>
              </a:rPr>
              <a:t>normalization</a:t>
            </a:r>
            <a:r>
              <a:rPr lang="en-US" altLang="ja-JP" dirty="0" smtClean="0">
                <a:solidFill>
                  <a:schemeClr val="tx1"/>
                </a:solidFill>
              </a:rPr>
              <a:t> window</a:t>
            </a:r>
            <a:r>
              <a:rPr lang="ja-JP" altLang="en-US" dirty="0">
                <a:solidFill>
                  <a:schemeClr val="tx1"/>
                </a:solidFill>
              </a:rPr>
              <a:t> </a:t>
            </a:r>
            <a:r>
              <a:rPr lang="en-US" altLang="ja-JP" dirty="0" smtClean="0">
                <a:solidFill>
                  <a:schemeClr val="tx1"/>
                </a:solidFill>
              </a:rPr>
              <a:t>from normalization table.</a:t>
            </a:r>
          </a:p>
          <a:p>
            <a:r>
              <a:rPr lang="en-US" altLang="ja-JP" dirty="0" smtClean="0">
                <a:solidFill>
                  <a:schemeClr val="tx1"/>
                </a:solidFill>
              </a:rPr>
              <a:t>Matrix Window can create by parameter setting only.</a:t>
            </a:r>
            <a:endParaRPr lang="en-US" altLang="ja-JP" dirty="0" smtClean="0">
              <a:solidFill>
                <a:schemeClr val="tx1"/>
              </a:solidFill>
            </a:endParaRPr>
          </a:p>
        </p:txBody>
      </p:sp>
      <p:sp>
        <p:nvSpPr>
          <p:cNvPr id="103" name="正方形/長方形 102"/>
          <p:cNvSpPr/>
          <p:nvPr/>
        </p:nvSpPr>
        <p:spPr>
          <a:xfrm>
            <a:off x="3995936" y="2420888"/>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32" name="角丸四角形 131"/>
          <p:cNvSpPr/>
          <p:nvPr/>
        </p:nvSpPr>
        <p:spPr>
          <a:xfrm>
            <a:off x="4947965"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5580112" y="306896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148" name="角丸四角形 147"/>
          <p:cNvSpPr/>
          <p:nvPr/>
        </p:nvSpPr>
        <p:spPr>
          <a:xfrm>
            <a:off x="3491880" y="3645024"/>
            <a:ext cx="1007536" cy="2159050"/>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107752" y="4940572"/>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 name="正方形/長方形 5"/>
          <p:cNvSpPr/>
          <p:nvPr/>
        </p:nvSpPr>
        <p:spPr>
          <a:xfrm>
            <a:off x="107752" y="5228009"/>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1000002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a:xfrm>
            <a:off x="107752" y="5516636"/>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107752" y="5804668"/>
            <a:ext cx="864344" cy="28862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1000004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a:xfrm>
            <a:off x="971848" y="4939978"/>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971848" y="5227415"/>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 name="正方形/長方形 10"/>
          <p:cNvSpPr/>
          <p:nvPr/>
        </p:nvSpPr>
        <p:spPr>
          <a:xfrm>
            <a:off x="971848" y="5516042"/>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 name="正方形/長方形 11"/>
          <p:cNvSpPr/>
          <p:nvPr/>
        </p:nvSpPr>
        <p:spPr>
          <a:xfrm>
            <a:off x="971848" y="5804074"/>
            <a:ext cx="720080" cy="28922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a:xfrm>
            <a:off x="1691928" y="4941167"/>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20XX/4/1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a:xfrm>
            <a:off x="1691928" y="522860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a:xfrm>
            <a:off x="1691928" y="551723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1691928" y="5805263"/>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a:xfrm>
            <a:off x="107752" y="4651945"/>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ID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a:xfrm>
            <a:off x="971848" y="4651351"/>
            <a:ext cx="720080" cy="28922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latin typeface="メイリオ" panose="020B0604030504040204" pitchFamily="50" charset="-128"/>
                <a:ea typeface="メイリオ" panose="020B0604030504040204" pitchFamily="50" charset="-128"/>
              </a:rPr>
              <a:t>Product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a:xfrm>
            <a:off x="1691928" y="465254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a:xfrm>
            <a:off x="2556024" y="494057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1" name="正方形/長方形 20"/>
          <p:cNvSpPr/>
          <p:nvPr/>
        </p:nvSpPr>
        <p:spPr>
          <a:xfrm>
            <a:off x="2556024" y="5228009"/>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a:xfrm>
            <a:off x="2556024" y="55166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a:xfrm>
            <a:off x="2556024" y="58046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14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a:xfrm>
            <a:off x="2556024" y="4651945"/>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Delivery </a:t>
            </a:r>
            <a:r>
              <a:rPr kumimoji="1"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26" name="正方形/長方形 25"/>
          <p:cNvSpPr/>
          <p:nvPr/>
        </p:nvSpPr>
        <p:spPr>
          <a:xfrm>
            <a:off x="107504" y="6092698"/>
            <a:ext cx="864343" cy="432645"/>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971848" y="6093296"/>
            <a:ext cx="719831"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p:cNvSpPr/>
          <p:nvPr/>
        </p:nvSpPr>
        <p:spPr>
          <a:xfrm>
            <a:off x="1691928" y="6093295"/>
            <a:ext cx="863847"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p:cNvSpPr/>
          <p:nvPr/>
        </p:nvSpPr>
        <p:spPr>
          <a:xfrm>
            <a:off x="2556274" y="6093295"/>
            <a:ext cx="719334" cy="432048"/>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3275936" y="4651352"/>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smtClean="0">
                <a:solidFill>
                  <a:schemeClr val="tx1"/>
                </a:solidFill>
                <a:latin typeface="メイリオ" panose="020B0604030504040204" pitchFamily="50" charset="-128"/>
                <a:ea typeface="メイリオ" panose="020B0604030504040204" pitchFamily="50" charset="-128"/>
              </a:rPr>
              <a:t>Return</a:t>
            </a:r>
          </a:p>
          <a:p>
            <a:pPr algn="ctr"/>
            <a:r>
              <a:rPr lang="en-US" altLang="ja-JP" sz="800" dirty="0" err="1" smtClean="0">
                <a:solidFill>
                  <a:schemeClr val="tx1"/>
                </a:solidFill>
                <a:latin typeface="メイリオ" panose="020B0604030504040204" pitchFamily="50" charset="-128"/>
                <a:ea typeface="メイリオ" panose="020B0604030504040204" pitchFamily="50" charset="-128"/>
              </a:rPr>
              <a:t>Qty</a:t>
            </a:r>
            <a:endParaRPr kumimoji="1"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275936" y="49411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275936" y="522860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275936" y="55172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latin typeface="メイリオ" panose="020B0604030504040204" pitchFamily="50" charset="-128"/>
                <a:ea typeface="メイリオ" panose="020B0604030504040204" pitchFamily="50" charset="-128"/>
              </a:rPr>
              <a:t>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275936" y="58052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276186" y="6093891"/>
            <a:ext cx="719750" cy="43145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600" dirty="0">
                <a:solidFill>
                  <a:schemeClr val="tx1"/>
                </a:solidFill>
                <a:latin typeface="メイリオ" panose="020B0604030504040204" pitchFamily="50" charset="-128"/>
                <a:ea typeface="メイリオ" panose="020B0604030504040204" pitchFamily="50" charset="-128"/>
              </a:rPr>
              <a:t>…</a:t>
            </a:r>
            <a:endParaRPr kumimoji="1" lang="ja-JP" altLang="en-US" sz="1600" dirty="0">
              <a:solidFill>
                <a:schemeClr val="tx1"/>
              </a:solidFill>
              <a:latin typeface="メイリオ" panose="020B0604030504040204" pitchFamily="50" charset="-128"/>
              <a:ea typeface="メイリオ" panose="020B0604030504040204" pitchFamily="50" charset="-128"/>
            </a:endParaRPr>
          </a:p>
        </p:txBody>
      </p:sp>
      <p:sp>
        <p:nvSpPr>
          <p:cNvPr id="30" name="正方形/長方形 29"/>
          <p:cNvSpPr/>
          <p:nvPr/>
        </p:nvSpPr>
        <p:spPr>
          <a:xfrm>
            <a:off x="107999" y="4365136"/>
            <a:ext cx="3887937" cy="2880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DB Table(Normalized)</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上矢印吹き出し 132"/>
          <p:cNvSpPr/>
          <p:nvPr/>
        </p:nvSpPr>
        <p:spPr>
          <a:xfrm>
            <a:off x="1043688" y="5994805"/>
            <a:ext cx="576152" cy="487105"/>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X-Axis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4" name="上矢印吹き出し 133"/>
          <p:cNvSpPr/>
          <p:nvPr/>
        </p:nvSpPr>
        <p:spPr>
          <a:xfrm>
            <a:off x="1763271" y="6003884"/>
            <a:ext cx="720665"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Y-Axis</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5" name="上矢印吹き出し 134"/>
          <p:cNvSpPr/>
          <p:nvPr/>
        </p:nvSpPr>
        <p:spPr>
          <a:xfrm>
            <a:off x="2700120" y="5998551"/>
            <a:ext cx="1151800" cy="483360"/>
          </a:xfrm>
          <a:prstGeom prst="upArrowCallou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Edit Field</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45" name="下カーブ矢印 144"/>
          <p:cNvSpPr/>
          <p:nvPr/>
        </p:nvSpPr>
        <p:spPr>
          <a:xfrm rot="18961664">
            <a:off x="2388355" y="3303217"/>
            <a:ext cx="1297463" cy="794886"/>
          </a:xfrm>
          <a:prstGeom prst="curved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sz="1000">
              <a:solidFill>
                <a:schemeClr val="tx1"/>
              </a:solidFill>
              <a:latin typeface="メイリオ" panose="020B0604030504040204" pitchFamily="50" charset="-128"/>
              <a:ea typeface="メイリオ" panose="020B0604030504040204" pitchFamily="50" charset="-128"/>
            </a:endParaRPr>
          </a:p>
        </p:txBody>
      </p:sp>
      <p:sp>
        <p:nvSpPr>
          <p:cNvPr id="149" name="角丸四角形 148"/>
          <p:cNvSpPr/>
          <p:nvPr/>
        </p:nvSpPr>
        <p:spPr>
          <a:xfrm>
            <a:off x="4509706" y="3356993"/>
            <a:ext cx="4453822" cy="361225"/>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角丸四角形吹き出し 149"/>
          <p:cNvSpPr/>
          <p:nvPr/>
        </p:nvSpPr>
        <p:spPr>
          <a:xfrm>
            <a:off x="4067944" y="5868161"/>
            <a:ext cx="874440"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dirty="0" smtClean="0"/>
              <a:t>Y-Axis</a:t>
            </a:r>
            <a:endParaRPr kumimoji="1" lang="ja-JP" altLang="en-US" sz="1800" dirty="0"/>
          </a:p>
        </p:txBody>
      </p:sp>
      <p:sp>
        <p:nvSpPr>
          <p:cNvPr id="151" name="角丸四角形吹き出し 150"/>
          <p:cNvSpPr/>
          <p:nvPr/>
        </p:nvSpPr>
        <p:spPr>
          <a:xfrm>
            <a:off x="8028384" y="2854411"/>
            <a:ext cx="1109476" cy="508409"/>
          </a:xfrm>
          <a:prstGeom prst="wedgeRoundRectCallout">
            <a:avLst>
              <a:gd name="adj1" fmla="val -17541"/>
              <a:gd name="adj2" fmla="val 7455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X-Axis</a:t>
            </a:r>
            <a:endParaRPr kumimoji="1" lang="ja-JP" altLang="en-US" sz="1800" dirty="0"/>
          </a:p>
        </p:txBody>
      </p:sp>
      <p:sp>
        <p:nvSpPr>
          <p:cNvPr id="152" name="角丸四角形 151"/>
          <p:cNvSpPr/>
          <p:nvPr/>
        </p:nvSpPr>
        <p:spPr>
          <a:xfrm>
            <a:off x="4509706" y="3717032"/>
            <a:ext cx="4453821" cy="2094294"/>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角丸四角形吹き出し 152"/>
          <p:cNvSpPr/>
          <p:nvPr/>
        </p:nvSpPr>
        <p:spPr>
          <a:xfrm>
            <a:off x="6228184" y="5877272"/>
            <a:ext cx="1450504" cy="508409"/>
          </a:xfrm>
          <a:prstGeom prst="wedgeRoundRectCallout">
            <a:avLst>
              <a:gd name="adj1" fmla="val -21858"/>
              <a:gd name="adj2" fmla="val -842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800" dirty="0" smtClean="0"/>
              <a:t>Edit Field</a:t>
            </a:r>
            <a:endParaRPr kumimoji="1" lang="ja-JP" altLang="en-US" sz="1800" dirty="0"/>
          </a:p>
        </p:txBody>
      </p:sp>
    </p:spTree>
    <p:extLst>
      <p:ext uri="{BB962C8B-B14F-4D97-AF65-F5344CB8AC3E}">
        <p14:creationId xmlns:p14="http://schemas.microsoft.com/office/powerpoint/2010/main" val="1610453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正方形/長方形 77"/>
          <p:cNvSpPr/>
          <p:nvPr/>
        </p:nvSpPr>
        <p:spPr>
          <a:xfrm>
            <a:off x="323528" y="191680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395784" y="342900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395536" y="371703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395536" y="400506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395784" y="429250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395784" y="458112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395784" y="486856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396033" y="515719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1259880" y="313977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1260128" y="371822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1260128" y="342959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1980040" y="342900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1980040" y="37188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270028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270053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270053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342044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342044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4140448" y="314096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4140696" y="371941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4140696" y="343078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4860608" y="343019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4860608" y="372000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12596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1979544" y="400566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2700040" y="400625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341987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413995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4860032" y="400506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125963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1979712" y="429309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2699792" y="429250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341962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413970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4859784" y="429131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125963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1979712" y="458053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2699792" y="457993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341962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413970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4859784" y="457874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125963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1979712" y="486856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2699792" y="486797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341962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413970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4859784" y="48667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125963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1979712" y="515659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2699792" y="515600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341962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413970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正方形/長方形 129"/>
          <p:cNvSpPr/>
          <p:nvPr/>
        </p:nvSpPr>
        <p:spPr>
          <a:xfrm>
            <a:off x="4859784" y="515481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1" name="1 つの角を丸めた四角形 130"/>
          <p:cNvSpPr/>
          <p:nvPr/>
        </p:nvSpPr>
        <p:spPr>
          <a:xfrm>
            <a:off x="323688" y="162880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2" name="正方形/長方形 131"/>
          <p:cNvSpPr/>
          <p:nvPr/>
        </p:nvSpPr>
        <p:spPr>
          <a:xfrm>
            <a:off x="395536" y="214550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3" name="正方形/長方形 132"/>
          <p:cNvSpPr/>
          <p:nvPr/>
        </p:nvSpPr>
        <p:spPr>
          <a:xfrm>
            <a:off x="1051524"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4" name="正方形/長方形 133"/>
          <p:cNvSpPr/>
          <p:nvPr/>
        </p:nvSpPr>
        <p:spPr>
          <a:xfrm>
            <a:off x="2275078" y="227926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5" name="正方形/長方形 134"/>
          <p:cNvSpPr/>
          <p:nvPr/>
        </p:nvSpPr>
        <p:spPr>
          <a:xfrm>
            <a:off x="3780072" y="227924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6" name="正方形/長方形 135"/>
          <p:cNvSpPr/>
          <p:nvPr/>
        </p:nvSpPr>
        <p:spPr>
          <a:xfrm>
            <a:off x="2692036" y="227924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411461" y="272395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8" name="角丸四角形 137"/>
          <p:cNvSpPr/>
          <p:nvPr/>
        </p:nvSpPr>
        <p:spPr>
          <a:xfrm>
            <a:off x="1059533" y="271129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9" name="図 1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8232" y="2292734"/>
            <a:ext cx="209550" cy="209550"/>
          </a:xfrm>
          <a:prstGeom prst="rect">
            <a:avLst/>
          </a:prstGeom>
        </p:spPr>
      </p:pic>
      <p:sp>
        <p:nvSpPr>
          <p:cNvPr id="140" name="正方形/長方形 139"/>
          <p:cNvSpPr/>
          <p:nvPr/>
        </p:nvSpPr>
        <p:spPr>
          <a:xfrm>
            <a:off x="755576" y="206081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1707604" y="2708888"/>
            <a:ext cx="864000"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 Record</a:t>
            </a:r>
            <a:endParaRPr kumimoji="1" lang="ja-JP" altLang="en-US" sz="800" dirty="0">
              <a:solidFill>
                <a:schemeClr val="tx1"/>
              </a:solidFill>
              <a:latin typeface="HGPｺﾞｼｯｸM" pitchFamily="50" charset="-128"/>
              <a:ea typeface="HGPｺﾞｼｯｸM" pitchFamily="50" charset="-128"/>
            </a:endParaRPr>
          </a:p>
        </p:txBody>
      </p:sp>
      <p:sp>
        <p:nvSpPr>
          <p:cNvPr id="142" name="角丸四角形 141"/>
          <p:cNvSpPr/>
          <p:nvPr/>
        </p:nvSpPr>
        <p:spPr>
          <a:xfrm>
            <a:off x="2715717" y="270888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pPr>
              <a:defRPr/>
            </a:pPr>
            <a:r>
              <a:rPr lang="en-US" altLang="ja-JP" dirty="0">
                <a:solidFill>
                  <a:schemeClr val="tx2">
                    <a:lumMod val="75000"/>
                  </a:schemeClr>
                </a:solidFill>
              </a:rPr>
              <a:t>Basic operations</a:t>
            </a:r>
            <a:endParaRPr lang="ja-JP" altLang="en-US" dirty="0">
              <a:solidFill>
                <a:schemeClr val="tx2">
                  <a:lumMod val="75000"/>
                </a:schemeClr>
              </a:solidFill>
            </a:endParaRPr>
          </a:p>
        </p:txBody>
      </p:sp>
      <p:sp>
        <p:nvSpPr>
          <p:cNvPr id="70" name="角丸四角形 69"/>
          <p:cNvSpPr/>
          <p:nvPr/>
        </p:nvSpPr>
        <p:spPr>
          <a:xfrm>
            <a:off x="251520" y="2001469"/>
            <a:ext cx="5472608" cy="566408"/>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角丸四角形 70"/>
          <p:cNvSpPr/>
          <p:nvPr/>
        </p:nvSpPr>
        <p:spPr>
          <a:xfrm>
            <a:off x="251520" y="2633908"/>
            <a:ext cx="5472608" cy="378052"/>
          </a:xfrm>
          <a:prstGeom prst="roundRect">
            <a:avLst>
              <a:gd name="adj" fmla="val 82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角丸四角形 71"/>
          <p:cNvSpPr/>
          <p:nvPr/>
        </p:nvSpPr>
        <p:spPr>
          <a:xfrm>
            <a:off x="251520" y="3050947"/>
            <a:ext cx="5472608" cy="2672029"/>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強調線吹き出し 1 (枠付き) 72"/>
          <p:cNvSpPr/>
          <p:nvPr/>
        </p:nvSpPr>
        <p:spPr>
          <a:xfrm>
            <a:off x="6156176" y="1412776"/>
            <a:ext cx="2880320" cy="732729"/>
          </a:xfrm>
          <a:prstGeom prst="accentBorderCallout1">
            <a:avLst>
              <a:gd name="adj1" fmla="val 18750"/>
              <a:gd name="adj2" fmla="val -8333"/>
              <a:gd name="adj3" fmla="val 93265"/>
              <a:gd name="adj4" fmla="val -15379"/>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sz="1200" b="1" u="sng" dirty="0" smtClean="0">
                <a:solidFill>
                  <a:schemeClr val="tx1"/>
                </a:solidFill>
              </a:rPr>
              <a:t>Search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Value of  fields </a:t>
            </a:r>
            <a:r>
              <a:rPr lang="en-US" altLang="ja-JP" sz="1200" dirty="0" smtClean="0">
                <a:solidFill>
                  <a:schemeClr val="tx1"/>
                </a:solidFill>
              </a:rPr>
              <a:t>in this area is</a:t>
            </a:r>
            <a:r>
              <a:rPr lang="en-US" altLang="ja-JP" sz="1200" dirty="0" smtClean="0">
                <a:solidFill>
                  <a:schemeClr val="tx1"/>
                </a:solidFill>
              </a:rPr>
              <a:t> </a:t>
            </a:r>
            <a:r>
              <a:rPr lang="en-US" altLang="ja-JP" sz="1200" dirty="0" smtClean="0">
                <a:solidFill>
                  <a:schemeClr val="tx1"/>
                </a:solidFill>
              </a:rPr>
              <a:t>used as a condition of the</a:t>
            </a:r>
            <a:r>
              <a:rPr lang="en-US" altLang="ja-JP" sz="1200" dirty="0" smtClean="0">
                <a:solidFill>
                  <a:schemeClr val="tx1"/>
                </a:solidFill>
              </a:rPr>
              <a:t> data search.</a:t>
            </a:r>
          </a:p>
          <a:p>
            <a:pPr algn="just"/>
            <a:endParaRPr lang="en-US" altLang="ja-JP" sz="1200" dirty="0" smtClean="0">
              <a:solidFill>
                <a:schemeClr val="tx1"/>
              </a:solidFill>
            </a:endParaRPr>
          </a:p>
        </p:txBody>
      </p:sp>
      <p:sp>
        <p:nvSpPr>
          <p:cNvPr id="74" name="強調線吹き出し 1 (枠付き) 73"/>
          <p:cNvSpPr/>
          <p:nvPr/>
        </p:nvSpPr>
        <p:spPr>
          <a:xfrm>
            <a:off x="6156176" y="2292734"/>
            <a:ext cx="2880320" cy="1856346"/>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smtClean="0">
                <a:solidFill>
                  <a:schemeClr val="tx1"/>
                </a:solidFill>
              </a:rPr>
              <a:t>Buttons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b="1" u="sng" dirty="0">
                <a:solidFill>
                  <a:schemeClr val="tx1"/>
                </a:solidFill>
              </a:rPr>
              <a:t>S</a:t>
            </a:r>
            <a:r>
              <a:rPr kumimoji="1" lang="en-US" altLang="ja-JP" sz="1200" b="1" u="sng" dirty="0" smtClean="0">
                <a:solidFill>
                  <a:schemeClr val="tx1"/>
                </a:solidFill>
              </a:rPr>
              <a:t>earch</a:t>
            </a:r>
            <a:r>
              <a:rPr lang="ja-JP" altLang="en-US" sz="1200" dirty="0" smtClean="0">
                <a:solidFill>
                  <a:schemeClr val="tx1"/>
                </a:solidFill>
              </a:rPr>
              <a:t>・</a:t>
            </a:r>
            <a:r>
              <a:rPr lang="ja-JP" altLang="en-US" sz="1200" dirty="0" smtClean="0">
                <a:solidFill>
                  <a:schemeClr val="tx1"/>
                </a:solidFill>
              </a:rPr>
              <a:t>・</a:t>
            </a:r>
            <a:r>
              <a:rPr lang="ja-JP" altLang="en-US" sz="1200" dirty="0" smtClean="0">
                <a:solidFill>
                  <a:schemeClr val="tx1"/>
                </a:solidFill>
              </a:rPr>
              <a:t>・</a:t>
            </a:r>
            <a:r>
              <a:rPr lang="en-US" altLang="ja-JP" sz="1200" dirty="0" smtClean="0">
                <a:solidFill>
                  <a:schemeClr val="tx1"/>
                </a:solidFill>
              </a:rPr>
              <a:t>Search data based on “Search Fields” and display it in “Edit Fields Area”.</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Save</a:t>
            </a:r>
            <a:r>
              <a:rPr lang="ja-JP" altLang="en-US" sz="1200" dirty="0" smtClean="0">
                <a:solidFill>
                  <a:schemeClr val="tx1"/>
                </a:solidFill>
              </a:rPr>
              <a:t>・</a:t>
            </a:r>
            <a:r>
              <a:rPr lang="ja-JP" altLang="en-US" sz="1200" dirty="0" smtClean="0">
                <a:solidFill>
                  <a:schemeClr val="tx1"/>
                </a:solidFill>
              </a:rPr>
              <a:t>・</a:t>
            </a:r>
            <a:r>
              <a:rPr lang="ja-JP" altLang="en-US" sz="1200" dirty="0" smtClean="0">
                <a:solidFill>
                  <a:schemeClr val="tx1"/>
                </a:solidFill>
              </a:rPr>
              <a:t>・</a:t>
            </a:r>
            <a:r>
              <a:rPr lang="en-US" altLang="ja-JP" sz="1200" dirty="0" smtClean="0">
                <a:solidFill>
                  <a:schemeClr val="tx1"/>
                </a:solidFill>
              </a:rPr>
              <a:t>Save data in </a:t>
            </a:r>
            <a:r>
              <a:rPr lang="en-US" altLang="ja-JP" sz="1200" dirty="0">
                <a:solidFill>
                  <a:schemeClr val="tx1"/>
                </a:solidFill>
              </a:rPr>
              <a:t>“Edit Fields Area</a:t>
            </a:r>
            <a:r>
              <a:rPr lang="en-US" altLang="ja-JP" sz="1200" dirty="0" smtClean="0">
                <a:solidFill>
                  <a:schemeClr val="tx1"/>
                </a:solidFill>
              </a:rPr>
              <a:t>”.</a:t>
            </a:r>
            <a:endParaRPr lang="en-US" altLang="ja-JP" sz="1200" dirty="0" smtClean="0">
              <a:solidFill>
                <a:schemeClr val="tx1"/>
              </a:solidFill>
            </a:endParaRPr>
          </a:p>
          <a:p>
            <a:pPr marL="171450" indent="-171450" algn="just">
              <a:buFont typeface="Arial" panose="020B0604020202020204" pitchFamily="34" charset="0"/>
              <a:buChar char="•"/>
            </a:pPr>
            <a:r>
              <a:rPr kumimoji="1" lang="en-US" altLang="ja-JP" sz="1200" b="1" u="sng" dirty="0" smtClean="0">
                <a:solidFill>
                  <a:schemeClr val="tx1"/>
                </a:solidFill>
              </a:rPr>
              <a:t>New Record</a:t>
            </a:r>
            <a:r>
              <a:rPr kumimoji="1" lang="ja-JP" altLang="en-US" sz="1200" dirty="0" smtClean="0">
                <a:solidFill>
                  <a:schemeClr val="tx1"/>
                </a:solidFill>
              </a:rPr>
              <a:t>・</a:t>
            </a:r>
            <a:r>
              <a:rPr kumimoji="1" lang="ja-JP" altLang="en-US" sz="1200" dirty="0" smtClean="0">
                <a:solidFill>
                  <a:schemeClr val="tx1"/>
                </a:solidFill>
              </a:rPr>
              <a:t>・</a:t>
            </a:r>
            <a:r>
              <a:rPr kumimoji="1" lang="ja-JP" altLang="en-US" sz="1200" dirty="0" smtClean="0">
                <a:solidFill>
                  <a:schemeClr val="tx1"/>
                </a:solidFill>
              </a:rPr>
              <a:t>・</a:t>
            </a:r>
            <a:r>
              <a:rPr kumimoji="1" lang="en-US" altLang="ja-JP" sz="1200" dirty="0" smtClean="0">
                <a:solidFill>
                  <a:schemeClr val="tx1"/>
                </a:solidFill>
              </a:rPr>
              <a:t>Display Popup Quick Entry window and can create new record.</a:t>
            </a:r>
            <a:endParaRPr lang="en-US" altLang="ja-JP" sz="1200" dirty="0" smtClean="0">
              <a:solidFill>
                <a:schemeClr val="tx1"/>
              </a:solidFill>
            </a:endParaRPr>
          </a:p>
          <a:p>
            <a:pPr marL="171450" indent="-171450" algn="just">
              <a:buFont typeface="Arial" panose="020B0604020202020204" pitchFamily="34" charset="0"/>
              <a:buChar char="•"/>
            </a:pPr>
            <a:r>
              <a:rPr lang="en-US" altLang="ja-JP" sz="1200" b="1" u="sng" dirty="0" smtClean="0">
                <a:solidFill>
                  <a:schemeClr val="tx1"/>
                </a:solidFill>
              </a:rPr>
              <a:t>process</a:t>
            </a:r>
            <a:r>
              <a:rPr lang="ja-JP" altLang="en-US" sz="1200" dirty="0" smtClean="0">
                <a:solidFill>
                  <a:schemeClr val="tx1"/>
                </a:solidFill>
              </a:rPr>
              <a:t>・</a:t>
            </a:r>
            <a:r>
              <a:rPr lang="ja-JP" altLang="en-US" sz="1200" dirty="0" smtClean="0">
                <a:solidFill>
                  <a:schemeClr val="tx1"/>
                </a:solidFill>
              </a:rPr>
              <a:t>・</a:t>
            </a:r>
            <a:r>
              <a:rPr lang="ja-JP" altLang="en-US" sz="1200" dirty="0" smtClean="0">
                <a:solidFill>
                  <a:schemeClr val="tx1"/>
                </a:solidFill>
              </a:rPr>
              <a:t>・</a:t>
            </a:r>
            <a:r>
              <a:rPr lang="en-US" altLang="ja-JP" sz="1200" dirty="0" smtClean="0">
                <a:solidFill>
                  <a:schemeClr val="tx1"/>
                </a:solidFill>
              </a:rPr>
              <a:t>Start process.</a:t>
            </a:r>
            <a:r>
              <a:rPr lang="ja-JP" altLang="en-US" sz="1200" dirty="0" smtClean="0">
                <a:solidFill>
                  <a:schemeClr val="tx1"/>
                </a:solidFill>
              </a:rPr>
              <a:t>（</a:t>
            </a:r>
            <a:r>
              <a:rPr lang="en-US" altLang="ja-JP" sz="1200" b="1" dirty="0" smtClean="0">
                <a:solidFill>
                  <a:srgbClr val="FF3300"/>
                </a:solidFill>
              </a:rPr>
              <a:t>※</a:t>
            </a:r>
            <a:r>
              <a:rPr lang="en-US" altLang="ja-JP" sz="1200" b="1" dirty="0" smtClean="0">
                <a:solidFill>
                  <a:srgbClr val="FF3300"/>
                </a:solidFill>
              </a:rPr>
              <a:t>Under Development</a:t>
            </a:r>
            <a:r>
              <a:rPr lang="ja-JP" altLang="en-US" sz="1200" dirty="0" smtClean="0">
                <a:solidFill>
                  <a:schemeClr val="tx1"/>
                </a:solidFill>
              </a:rPr>
              <a:t>）</a:t>
            </a:r>
            <a:endParaRPr kumimoji="1" lang="en-US" altLang="ja-JP" sz="1200" dirty="0" smtClean="0">
              <a:solidFill>
                <a:schemeClr val="tx1"/>
              </a:solidFill>
            </a:endParaRPr>
          </a:p>
        </p:txBody>
      </p:sp>
      <p:sp>
        <p:nvSpPr>
          <p:cNvPr id="75" name="強調線吹き出し 1 (枠付き) 74"/>
          <p:cNvSpPr/>
          <p:nvPr/>
        </p:nvSpPr>
        <p:spPr>
          <a:xfrm>
            <a:off x="6156176" y="4291311"/>
            <a:ext cx="2880320" cy="1431665"/>
          </a:xfrm>
          <a:prstGeom prst="accentBorderCallout1">
            <a:avLst>
              <a:gd name="adj1" fmla="val 18750"/>
              <a:gd name="adj2" fmla="val -8333"/>
              <a:gd name="adj3" fmla="val 5833"/>
              <a:gd name="adj4" fmla="val -14786"/>
            </a:avLst>
          </a:prstGeom>
          <a:solidFill>
            <a:schemeClr val="bg1"/>
          </a:solidFill>
          <a:ln>
            <a:solidFill>
              <a:srgbClr val="FF0000"/>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b="1" u="sng" dirty="0">
                <a:solidFill>
                  <a:schemeClr val="tx1"/>
                </a:solidFill>
              </a:rPr>
              <a:t>E</a:t>
            </a:r>
            <a:r>
              <a:rPr lang="en-US" altLang="ja-JP" sz="1200" b="1" u="sng" dirty="0" smtClean="0">
                <a:solidFill>
                  <a:schemeClr val="tx1"/>
                </a:solidFill>
              </a:rPr>
              <a:t>dit Fields Area</a:t>
            </a:r>
            <a:endParaRPr kumimoji="1" lang="en-US" altLang="ja-JP" sz="1200" b="1" u="sng" dirty="0" smtClean="0">
              <a:solidFill>
                <a:schemeClr val="tx1"/>
              </a:solidFill>
            </a:endParaRPr>
          </a:p>
          <a:p>
            <a:pPr marL="171450" indent="-171450" algn="just">
              <a:buFont typeface="Arial" panose="020B0604020202020204" pitchFamily="34" charset="0"/>
              <a:buChar char="•"/>
            </a:pPr>
            <a:r>
              <a:rPr lang="en-US" altLang="ja-JP" sz="1200" dirty="0" smtClean="0">
                <a:solidFill>
                  <a:schemeClr val="tx1"/>
                </a:solidFill>
              </a:rPr>
              <a:t>You c</a:t>
            </a:r>
            <a:r>
              <a:rPr kumimoji="1" lang="en-US" altLang="ja-JP" sz="1200" dirty="0" smtClean="0">
                <a:solidFill>
                  <a:schemeClr val="tx1"/>
                </a:solidFill>
              </a:rPr>
              <a:t>an edit Data.</a:t>
            </a:r>
          </a:p>
          <a:p>
            <a:pPr marL="171450" indent="-171450" algn="just">
              <a:buFont typeface="Arial" panose="020B0604020202020204" pitchFamily="34" charset="0"/>
              <a:buChar char="•"/>
            </a:pPr>
            <a:r>
              <a:rPr lang="en-US" altLang="ja-JP" sz="1200" dirty="0">
                <a:solidFill>
                  <a:schemeClr val="tx1"/>
                </a:solidFill>
              </a:rPr>
              <a:t>If many row, You can set paging.</a:t>
            </a:r>
            <a:endParaRPr kumimoji="1" lang="en-US" altLang="ja-JP" sz="1200" dirty="0" smtClean="0">
              <a:solidFill>
                <a:schemeClr val="tx1"/>
              </a:solidFill>
            </a:endParaRPr>
          </a:p>
        </p:txBody>
      </p:sp>
      <p:sp>
        <p:nvSpPr>
          <p:cNvPr id="76" name="角丸四角形 75"/>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444500" algn="l"/>
            <a:r>
              <a:rPr lang="en-US" altLang="ja-JP" sz="1800" b="1" dirty="0" smtClean="0">
                <a:latin typeface="メイリオ" panose="020B0604030504040204" pitchFamily="50" charset="-128"/>
                <a:ea typeface="メイリオ" panose="020B0604030504040204" pitchFamily="50" charset="-128"/>
                <a:cs typeface="メイリオ" panose="020B0604030504040204" pitchFamily="50" charset="-128"/>
              </a:rPr>
              <a:t>Constitutions </a:t>
            </a:r>
            <a:r>
              <a:rPr lang="en-US" altLang="ja-JP" sz="1800" b="1" dirty="0">
                <a:latin typeface="メイリオ" panose="020B0604030504040204" pitchFamily="50" charset="-128"/>
                <a:ea typeface="メイリオ" panose="020B0604030504040204" pitchFamily="50" charset="-128"/>
                <a:cs typeface="メイリオ" panose="020B0604030504040204" pitchFamily="50" charset="-128"/>
              </a:rPr>
              <a:t>of Matrix Window</a:t>
            </a:r>
          </a:p>
        </p:txBody>
      </p:sp>
      <p:pic>
        <p:nvPicPr>
          <p:cNvPr id="77" name="図 76"/>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147" name="正方形/長方形 146"/>
          <p:cNvSpPr/>
          <p:nvPr/>
        </p:nvSpPr>
        <p:spPr>
          <a:xfrm>
            <a:off x="350849" y="228541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83346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正方形/長方形 76"/>
          <p:cNvSpPr/>
          <p:nvPr/>
        </p:nvSpPr>
        <p:spPr>
          <a:xfrm>
            <a:off x="1836656" y="2190820"/>
            <a:ext cx="5327632" cy="3717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8" name="正方形/長方形 77"/>
          <p:cNvSpPr/>
          <p:nvPr/>
        </p:nvSpPr>
        <p:spPr>
          <a:xfrm>
            <a:off x="1908912" y="3703020"/>
            <a:ext cx="864344"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Date</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9" name="正方形/長方形 78"/>
          <p:cNvSpPr/>
          <p:nvPr/>
        </p:nvSpPr>
        <p:spPr>
          <a:xfrm>
            <a:off x="1908664" y="3991052"/>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20XX/4/1</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0" name="正方形/長方形 79"/>
          <p:cNvSpPr/>
          <p:nvPr/>
        </p:nvSpPr>
        <p:spPr>
          <a:xfrm>
            <a:off x="1908664" y="4279084"/>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20XX/4/2</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1" name="正方形/長方形 80"/>
          <p:cNvSpPr/>
          <p:nvPr/>
        </p:nvSpPr>
        <p:spPr>
          <a:xfrm>
            <a:off x="1908912" y="4566521"/>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20XX/4/3</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2" name="正方形/長方形 81"/>
          <p:cNvSpPr/>
          <p:nvPr/>
        </p:nvSpPr>
        <p:spPr>
          <a:xfrm>
            <a:off x="1908912" y="4855148"/>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20XX/4/4</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a:xfrm>
            <a:off x="1908912" y="5142585"/>
            <a:ext cx="864344" cy="28862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000" dirty="0" smtClean="0">
                <a:solidFill>
                  <a:schemeClr val="tx1"/>
                </a:solidFill>
                <a:latin typeface="メイリオ" panose="020B0604030504040204" pitchFamily="50" charset="-128"/>
                <a:ea typeface="メイリオ" panose="020B0604030504040204" pitchFamily="50" charset="-128"/>
              </a:rPr>
              <a:t>20XX/4/5</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a:xfrm>
            <a:off x="1909161" y="5431212"/>
            <a:ext cx="863847" cy="286216"/>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200" dirty="0">
                <a:solidFill>
                  <a:schemeClr val="tx1"/>
                </a:solidFill>
                <a:latin typeface="メイリオ" panose="020B0604030504040204" pitchFamily="50" charset="-128"/>
                <a:ea typeface="メイリオ" panose="020B0604030504040204" pitchFamily="50" charset="-128"/>
              </a:rPr>
              <a:t>…</a:t>
            </a:r>
            <a:endParaRPr kumimoji="1" lang="ja-JP" altLang="en-US" sz="1200"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a:xfrm>
            <a:off x="2773008" y="341379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P1</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a:xfrm>
            <a:off x="2773256" y="3992240"/>
            <a:ext cx="720000" cy="2886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87" name="正方形/長方形 86"/>
          <p:cNvSpPr/>
          <p:nvPr/>
        </p:nvSpPr>
        <p:spPr>
          <a:xfrm>
            <a:off x="2773256" y="370361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8" name="正方形/長方形 87"/>
          <p:cNvSpPr/>
          <p:nvPr/>
        </p:nvSpPr>
        <p:spPr>
          <a:xfrm>
            <a:off x="3493168" y="370302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a:xfrm>
            <a:off x="3493168" y="399283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a:xfrm>
            <a:off x="421341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1" name="正方形/長方形 90"/>
          <p:cNvSpPr/>
          <p:nvPr/>
        </p:nvSpPr>
        <p:spPr>
          <a:xfrm>
            <a:off x="421366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20</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2" name="正方形/長方形 91"/>
          <p:cNvSpPr/>
          <p:nvPr/>
        </p:nvSpPr>
        <p:spPr>
          <a:xfrm>
            <a:off x="421366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3" name="正方形/長方形 92"/>
          <p:cNvSpPr/>
          <p:nvPr/>
        </p:nvSpPr>
        <p:spPr>
          <a:xfrm>
            <a:off x="493357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4" name="正方形/長方形 93"/>
          <p:cNvSpPr/>
          <p:nvPr/>
        </p:nvSpPr>
        <p:spPr>
          <a:xfrm>
            <a:off x="493357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5" name="正方形/長方形 94"/>
          <p:cNvSpPr/>
          <p:nvPr/>
        </p:nvSpPr>
        <p:spPr>
          <a:xfrm>
            <a:off x="5653576" y="3414988"/>
            <a:ext cx="1440160" cy="28803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P3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6" name="正方形/長方形 95"/>
          <p:cNvSpPr/>
          <p:nvPr/>
        </p:nvSpPr>
        <p:spPr>
          <a:xfrm>
            <a:off x="5653824" y="399343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12</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97" name="正方形/長方形 96"/>
          <p:cNvSpPr/>
          <p:nvPr/>
        </p:nvSpPr>
        <p:spPr>
          <a:xfrm>
            <a:off x="5653824" y="3704803"/>
            <a:ext cx="720000" cy="28862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Delivery </a:t>
            </a:r>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8" name="正方形/長方形 97"/>
          <p:cNvSpPr/>
          <p:nvPr/>
        </p:nvSpPr>
        <p:spPr>
          <a:xfrm>
            <a:off x="6373736" y="3704210"/>
            <a:ext cx="720000" cy="29041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latin typeface="メイリオ" panose="020B0604030504040204" pitchFamily="50" charset="-128"/>
                <a:ea typeface="メイリオ" panose="020B0604030504040204" pitchFamily="50" charset="-128"/>
              </a:rPr>
              <a:t>Return</a:t>
            </a:r>
          </a:p>
          <a:p>
            <a:r>
              <a:rPr lang="en-US" altLang="ja-JP" sz="800" dirty="0" err="1">
                <a:solidFill>
                  <a:schemeClr val="tx1"/>
                </a:solidFill>
                <a:latin typeface="メイリオ" panose="020B0604030504040204" pitchFamily="50" charset="-128"/>
                <a:ea typeface="メイリオ" panose="020B0604030504040204" pitchFamily="50" charset="-128"/>
              </a:rPr>
              <a:t>Qty</a:t>
            </a:r>
            <a:endParaRPr lang="ja-JP" altLang="en-US" sz="800" dirty="0">
              <a:solidFill>
                <a:schemeClr val="tx1"/>
              </a:solidFill>
              <a:latin typeface="メイリオ" panose="020B0604030504040204" pitchFamily="50" charset="-128"/>
              <a:ea typeface="メイリオ" panose="020B0604030504040204" pitchFamily="50" charset="-128"/>
            </a:endParaRPr>
          </a:p>
        </p:txBody>
      </p:sp>
      <p:sp>
        <p:nvSpPr>
          <p:cNvPr id="99" name="正方形/長方形 98"/>
          <p:cNvSpPr/>
          <p:nvPr/>
        </p:nvSpPr>
        <p:spPr>
          <a:xfrm>
            <a:off x="6373736" y="399402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latin typeface="メイリオ" panose="020B0604030504040204" pitchFamily="50" charset="-128"/>
                <a:ea typeface="メイリオ" panose="020B0604030504040204" pitchFamily="50" charset="-128"/>
              </a:rPr>
              <a:t>3</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0" name="正方形/長方形 99"/>
          <p:cNvSpPr/>
          <p:nvPr/>
        </p:nvSpPr>
        <p:spPr>
          <a:xfrm>
            <a:off x="27727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14</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1" name="正方形/長方形 100"/>
          <p:cNvSpPr/>
          <p:nvPr/>
        </p:nvSpPr>
        <p:spPr>
          <a:xfrm>
            <a:off x="3492672" y="427968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5</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2" name="正方形/長方形 101"/>
          <p:cNvSpPr/>
          <p:nvPr/>
        </p:nvSpPr>
        <p:spPr>
          <a:xfrm>
            <a:off x="4213168" y="428027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3" name="正方形/長方形 102"/>
          <p:cNvSpPr/>
          <p:nvPr/>
        </p:nvSpPr>
        <p:spPr>
          <a:xfrm>
            <a:off x="493300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4" name="正方形/長方形 103"/>
          <p:cNvSpPr/>
          <p:nvPr/>
        </p:nvSpPr>
        <p:spPr>
          <a:xfrm>
            <a:off x="565308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5" name="正方形/長方形 104"/>
          <p:cNvSpPr/>
          <p:nvPr/>
        </p:nvSpPr>
        <p:spPr>
          <a:xfrm>
            <a:off x="6373160" y="4279084"/>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277276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7" name="正方形/長方形 106"/>
          <p:cNvSpPr/>
          <p:nvPr/>
        </p:nvSpPr>
        <p:spPr>
          <a:xfrm>
            <a:off x="3492840" y="4567116"/>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8" name="正方形/長方形 107"/>
          <p:cNvSpPr/>
          <p:nvPr/>
        </p:nvSpPr>
        <p:spPr>
          <a:xfrm>
            <a:off x="4212920" y="456652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9" name="正方形/長方形 108"/>
          <p:cNvSpPr/>
          <p:nvPr/>
        </p:nvSpPr>
        <p:spPr>
          <a:xfrm>
            <a:off x="493275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0" name="正方形/長方形 109"/>
          <p:cNvSpPr/>
          <p:nvPr/>
        </p:nvSpPr>
        <p:spPr>
          <a:xfrm>
            <a:off x="565283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1" name="正方形/長方形 110"/>
          <p:cNvSpPr/>
          <p:nvPr/>
        </p:nvSpPr>
        <p:spPr>
          <a:xfrm>
            <a:off x="6372912" y="4565331"/>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2" name="正方形/長方形 111"/>
          <p:cNvSpPr/>
          <p:nvPr/>
        </p:nvSpPr>
        <p:spPr>
          <a:xfrm>
            <a:off x="277276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3" name="正方形/長方形 112"/>
          <p:cNvSpPr/>
          <p:nvPr/>
        </p:nvSpPr>
        <p:spPr>
          <a:xfrm>
            <a:off x="3492840" y="4854553"/>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4" name="正方形/長方形 113"/>
          <p:cNvSpPr/>
          <p:nvPr/>
        </p:nvSpPr>
        <p:spPr>
          <a:xfrm>
            <a:off x="4212920" y="485395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5" name="正方形/長方形 114"/>
          <p:cNvSpPr/>
          <p:nvPr/>
        </p:nvSpPr>
        <p:spPr>
          <a:xfrm>
            <a:off x="493275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6" name="正方形/長方形 115"/>
          <p:cNvSpPr/>
          <p:nvPr/>
        </p:nvSpPr>
        <p:spPr>
          <a:xfrm>
            <a:off x="565283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7" name="正方形/長方形 116"/>
          <p:cNvSpPr/>
          <p:nvPr/>
        </p:nvSpPr>
        <p:spPr>
          <a:xfrm>
            <a:off x="6372912" y="4852768"/>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8" name="正方形/長方形 117"/>
          <p:cNvSpPr/>
          <p:nvPr/>
        </p:nvSpPr>
        <p:spPr>
          <a:xfrm>
            <a:off x="277276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19" name="正方形/長方形 118"/>
          <p:cNvSpPr/>
          <p:nvPr/>
        </p:nvSpPr>
        <p:spPr>
          <a:xfrm>
            <a:off x="3492840" y="5142585"/>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0" name="正方形/長方形 119"/>
          <p:cNvSpPr/>
          <p:nvPr/>
        </p:nvSpPr>
        <p:spPr>
          <a:xfrm>
            <a:off x="4212920" y="514199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1" name="正方形/長方形 120"/>
          <p:cNvSpPr/>
          <p:nvPr/>
        </p:nvSpPr>
        <p:spPr>
          <a:xfrm>
            <a:off x="493275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2" name="正方形/長方形 121"/>
          <p:cNvSpPr/>
          <p:nvPr/>
        </p:nvSpPr>
        <p:spPr>
          <a:xfrm>
            <a:off x="565283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3" name="正方形/長方形 122"/>
          <p:cNvSpPr/>
          <p:nvPr/>
        </p:nvSpPr>
        <p:spPr>
          <a:xfrm>
            <a:off x="6372912" y="5140800"/>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4" name="正方形/長方形 123"/>
          <p:cNvSpPr/>
          <p:nvPr/>
        </p:nvSpPr>
        <p:spPr>
          <a:xfrm>
            <a:off x="277276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5" name="正方形/長方形 124"/>
          <p:cNvSpPr/>
          <p:nvPr/>
        </p:nvSpPr>
        <p:spPr>
          <a:xfrm>
            <a:off x="3492840" y="5430617"/>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6" name="正方形/長方形 125"/>
          <p:cNvSpPr/>
          <p:nvPr/>
        </p:nvSpPr>
        <p:spPr>
          <a:xfrm>
            <a:off x="4212920" y="543002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7" name="正方形/長方形 126"/>
          <p:cNvSpPr/>
          <p:nvPr/>
        </p:nvSpPr>
        <p:spPr>
          <a:xfrm>
            <a:off x="493275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8" name="正方形/長方形 127"/>
          <p:cNvSpPr/>
          <p:nvPr/>
        </p:nvSpPr>
        <p:spPr>
          <a:xfrm>
            <a:off x="565283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29" name="正方形/長方形 128"/>
          <p:cNvSpPr/>
          <p:nvPr/>
        </p:nvSpPr>
        <p:spPr>
          <a:xfrm>
            <a:off x="6372912" y="5428832"/>
            <a:ext cx="720000" cy="288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sz="1000" dirty="0" smtClean="0">
                <a:solidFill>
                  <a:schemeClr val="tx1"/>
                </a:solidFill>
                <a:latin typeface="メイリオ" panose="020B0604030504040204" pitchFamily="50" charset="-128"/>
                <a:ea typeface="メイリオ" panose="020B0604030504040204" pitchFamily="50" charset="-128"/>
              </a:rPr>
              <a:t>…</a:t>
            </a: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0" name="1 つの角を丸めた四角形 129"/>
          <p:cNvSpPr/>
          <p:nvPr/>
        </p:nvSpPr>
        <p:spPr>
          <a:xfrm>
            <a:off x="1836816" y="1902820"/>
            <a:ext cx="1440000" cy="288000"/>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altLang="ja-JP" sz="1050" dirty="0" smtClean="0">
                <a:solidFill>
                  <a:schemeClr val="tx1"/>
                </a:solidFill>
                <a:latin typeface="HGPｺﾞｼｯｸM" pitchFamily="50" charset="-128"/>
                <a:ea typeface="HGPｺﾞｼｯｸM" pitchFamily="50" charset="-128"/>
              </a:rPr>
              <a:t>Matrix Window</a:t>
            </a:r>
            <a:endParaRPr lang="ja-JP" altLang="en-US" sz="1050" dirty="0">
              <a:solidFill>
                <a:schemeClr val="tx1"/>
              </a:solidFill>
              <a:latin typeface="HGPｺﾞｼｯｸM" pitchFamily="50" charset="-128"/>
              <a:ea typeface="HGPｺﾞｼｯｸM" pitchFamily="50" charset="-128"/>
            </a:endParaRPr>
          </a:p>
        </p:txBody>
      </p:sp>
      <p:sp>
        <p:nvSpPr>
          <p:cNvPr id="131" name="正方形/長方形 130"/>
          <p:cNvSpPr/>
          <p:nvPr/>
        </p:nvSpPr>
        <p:spPr>
          <a:xfrm>
            <a:off x="1908664" y="2419525"/>
            <a:ext cx="5184248" cy="49375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32" name="正方形/長方形 131"/>
          <p:cNvSpPr/>
          <p:nvPr/>
        </p:nvSpPr>
        <p:spPr>
          <a:xfrm>
            <a:off x="2564652"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r>
              <a:rPr lang="en-US" altLang="ja-JP" sz="800" dirty="0" smtClean="0">
                <a:solidFill>
                  <a:schemeClr val="tx1"/>
                </a:solidFill>
                <a:latin typeface="Meiryo UI" pitchFamily="50" charset="-128"/>
                <a:ea typeface="Meiryo UI" pitchFamily="50" charset="-128"/>
                <a:cs typeface="Meiryo UI" pitchFamily="50" charset="-128"/>
              </a:rPr>
              <a:t>HQ</a:t>
            </a:r>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3" name="正方形/長方形 132"/>
          <p:cNvSpPr/>
          <p:nvPr/>
        </p:nvSpPr>
        <p:spPr>
          <a:xfrm>
            <a:off x="3788206" y="2553286"/>
            <a:ext cx="216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ctr"/>
            <a:r>
              <a:rPr lang="ja-JP" altLang="en-US" sz="800" dirty="0">
                <a:solidFill>
                  <a:schemeClr val="tx1"/>
                </a:solidFill>
                <a:latin typeface="Meiryo UI" pitchFamily="50" charset="-128"/>
                <a:ea typeface="Meiryo UI" pitchFamily="50" charset="-128"/>
                <a:cs typeface="Meiryo UI" pitchFamily="50" charset="-128"/>
              </a:rPr>
              <a:t>▼</a:t>
            </a:r>
          </a:p>
        </p:txBody>
      </p:sp>
      <p:sp>
        <p:nvSpPr>
          <p:cNvPr id="134" name="正方形/長方形 133"/>
          <p:cNvSpPr/>
          <p:nvPr/>
        </p:nvSpPr>
        <p:spPr>
          <a:xfrm>
            <a:off x="5293200" y="2553262"/>
            <a:ext cx="1440000" cy="216000"/>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l"/>
            <a:endParaRPr lang="ja-JP" altLang="en-US" sz="800" dirty="0">
              <a:solidFill>
                <a:schemeClr val="tx1"/>
              </a:solidFill>
              <a:latin typeface="Meiryo UI" pitchFamily="50" charset="-128"/>
              <a:ea typeface="Meiryo UI" pitchFamily="50" charset="-128"/>
              <a:cs typeface="Meiryo UI" pitchFamily="50" charset="-128"/>
            </a:endParaRPr>
          </a:p>
        </p:txBody>
      </p:sp>
      <p:sp>
        <p:nvSpPr>
          <p:cNvPr id="135" name="正方形/長方形 134"/>
          <p:cNvSpPr/>
          <p:nvPr/>
        </p:nvSpPr>
        <p:spPr>
          <a:xfrm>
            <a:off x="4205164" y="2553262"/>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Business Partner</a:t>
            </a:r>
            <a:endParaRPr lang="ja-JP" altLang="en-US" sz="800" dirty="0">
              <a:solidFill>
                <a:schemeClr val="tx1"/>
              </a:solidFill>
              <a:latin typeface="HGPｺﾞｼｯｸM" pitchFamily="50" charset="-128"/>
              <a:ea typeface="HGPｺﾞｼｯｸM" pitchFamily="50" charset="-128"/>
            </a:endParaRPr>
          </a:p>
        </p:txBody>
      </p:sp>
      <p:sp>
        <p:nvSpPr>
          <p:cNvPr id="136" name="角丸四角形 135"/>
          <p:cNvSpPr/>
          <p:nvPr/>
        </p:nvSpPr>
        <p:spPr>
          <a:xfrm>
            <a:off x="1924589" y="299797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800" dirty="0" smtClean="0">
                <a:solidFill>
                  <a:schemeClr val="tx1"/>
                </a:solidFill>
                <a:latin typeface="HGPｺﾞｼｯｸM" pitchFamily="50" charset="-128"/>
                <a:ea typeface="HGPｺﾞｼｯｸM" pitchFamily="50" charset="-128"/>
              </a:rPr>
              <a:t>Search</a:t>
            </a:r>
            <a:endParaRPr kumimoji="1" lang="ja-JP" altLang="en-US" sz="800" dirty="0">
              <a:solidFill>
                <a:schemeClr val="tx1"/>
              </a:solidFill>
              <a:latin typeface="HGPｺﾞｼｯｸM" pitchFamily="50" charset="-128"/>
              <a:ea typeface="HGPｺﾞｼｯｸM" pitchFamily="50" charset="-128"/>
            </a:endParaRPr>
          </a:p>
        </p:txBody>
      </p:sp>
      <p:sp>
        <p:nvSpPr>
          <p:cNvPr id="137" name="角丸四角形 136"/>
          <p:cNvSpPr/>
          <p:nvPr/>
        </p:nvSpPr>
        <p:spPr>
          <a:xfrm>
            <a:off x="2572661" y="2985310"/>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Save</a:t>
            </a:r>
            <a:endParaRPr kumimoji="1" lang="ja-JP" altLang="en-US" sz="800" dirty="0">
              <a:solidFill>
                <a:schemeClr val="tx1"/>
              </a:solidFill>
              <a:latin typeface="HGPｺﾞｼｯｸM" pitchFamily="50" charset="-128"/>
              <a:ea typeface="HGPｺﾞｼｯｸM" pitchFamily="50" charset="-128"/>
            </a:endParaRPr>
          </a:p>
        </p:txBody>
      </p:sp>
      <p:pic>
        <p:nvPicPr>
          <p:cNvPr id="138" name="図 1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360" y="2566754"/>
            <a:ext cx="209550" cy="209550"/>
          </a:xfrm>
          <a:prstGeom prst="rect">
            <a:avLst/>
          </a:prstGeom>
        </p:spPr>
      </p:pic>
      <p:sp>
        <p:nvSpPr>
          <p:cNvPr id="139" name="正方形/長方形 138"/>
          <p:cNvSpPr/>
          <p:nvPr/>
        </p:nvSpPr>
        <p:spPr>
          <a:xfrm>
            <a:off x="2268704" y="2334836"/>
            <a:ext cx="648072" cy="1968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r>
              <a:rPr lang="en-US" altLang="ja-JP" sz="800" dirty="0" smtClean="0">
                <a:solidFill>
                  <a:schemeClr val="tx1"/>
                </a:solidFill>
                <a:latin typeface="HGPｺﾞｼｯｸM" pitchFamily="50" charset="-128"/>
                <a:ea typeface="HGPｺﾞｼｯｸM" pitchFamily="50" charset="-128"/>
              </a:rPr>
              <a:t>Search</a:t>
            </a:r>
            <a:endParaRPr lang="ja-JP" altLang="en-US" sz="800" dirty="0">
              <a:solidFill>
                <a:schemeClr val="tx1"/>
              </a:solidFill>
              <a:latin typeface="HGPｺﾞｼｯｸM" pitchFamily="50" charset="-128"/>
              <a:ea typeface="HGPｺﾞｼｯｸM" pitchFamily="50" charset="-128"/>
            </a:endParaRPr>
          </a:p>
        </p:txBody>
      </p:sp>
      <p:sp>
        <p:nvSpPr>
          <p:cNvPr id="140" name="角丸四角形 139"/>
          <p:cNvSpPr/>
          <p:nvPr/>
        </p:nvSpPr>
        <p:spPr>
          <a:xfrm>
            <a:off x="3220733"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800" dirty="0" smtClean="0">
                <a:solidFill>
                  <a:schemeClr val="tx1"/>
                </a:solidFill>
                <a:latin typeface="HGPｺﾞｼｯｸM" pitchFamily="50" charset="-128"/>
                <a:ea typeface="HGPｺﾞｼｯｸM" pitchFamily="50" charset="-128"/>
              </a:rPr>
              <a:t>New</a:t>
            </a:r>
            <a:endParaRPr kumimoji="1" lang="ja-JP" altLang="en-US" sz="800" dirty="0">
              <a:solidFill>
                <a:schemeClr val="tx1"/>
              </a:solidFill>
              <a:latin typeface="HGPｺﾞｼｯｸM" pitchFamily="50" charset="-128"/>
              <a:ea typeface="HGPｺﾞｼｯｸM" pitchFamily="50" charset="-128"/>
            </a:endParaRPr>
          </a:p>
        </p:txBody>
      </p:sp>
      <p:sp>
        <p:nvSpPr>
          <p:cNvPr id="141" name="角丸四角形 140"/>
          <p:cNvSpPr/>
          <p:nvPr/>
        </p:nvSpPr>
        <p:spPr>
          <a:xfrm>
            <a:off x="3852880" y="2982908"/>
            <a:ext cx="488131" cy="200962"/>
          </a:xfrm>
          <a:prstGeom prst="roundRect">
            <a:avLst/>
          </a:prstGeom>
          <a:gradFill flip="none" rotWithShape="1">
            <a:gsLst>
              <a:gs pos="19000">
                <a:schemeClr val="bg1">
                  <a:lumMod val="95000"/>
                  <a:alpha val="80000"/>
                </a:schemeClr>
              </a:gs>
              <a:gs pos="50000">
                <a:schemeClr val="accent1">
                  <a:tint val="44500"/>
                  <a:satMod val="160000"/>
                </a:schemeClr>
              </a:gs>
              <a:gs pos="100000">
                <a:schemeClr val="accent1">
                  <a:tint val="23500"/>
                  <a:satMod val="160000"/>
                </a:schemeClr>
              </a:gs>
            </a:gsLst>
            <a:lin ang="5400000" scaled="1"/>
            <a:tileRect/>
          </a:grad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600" dirty="0" smtClean="0">
                <a:solidFill>
                  <a:schemeClr val="tx1"/>
                </a:solidFill>
                <a:latin typeface="HGPｺﾞｼｯｸM" pitchFamily="50" charset="-128"/>
                <a:ea typeface="HGPｺﾞｼｯｸM" pitchFamily="50" charset="-128"/>
              </a:rPr>
              <a:t>process</a:t>
            </a:r>
            <a:endParaRPr kumimoji="1" lang="ja-JP" altLang="en-US" sz="600" dirty="0">
              <a:solidFill>
                <a:schemeClr val="tx1"/>
              </a:solidFill>
              <a:latin typeface="HGPｺﾞｼｯｸM" pitchFamily="50" charset="-128"/>
              <a:ea typeface="HGPｺﾞｼｯｸM" pitchFamily="50" charset="-128"/>
            </a:endParaRPr>
          </a:p>
        </p:txBody>
      </p:sp>
      <p:sp>
        <p:nvSpPr>
          <p:cNvPr id="2" name="タイトル 1"/>
          <p:cNvSpPr>
            <a:spLocks noGrp="1"/>
          </p:cNvSpPr>
          <p:nvPr>
            <p:ph type="title"/>
          </p:nvPr>
        </p:nvSpPr>
        <p:spPr/>
        <p:txBody>
          <a:bodyPr/>
          <a:lstStyle/>
          <a:p>
            <a:r>
              <a:rPr lang="en-US" altLang="ja-JP" dirty="0">
                <a:solidFill>
                  <a:schemeClr val="tx2">
                    <a:lumMod val="75000"/>
                  </a:schemeClr>
                </a:solidFill>
              </a:rPr>
              <a:t>Basic operations</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en-US" altLang="ja-JP"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Keyboard operation</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71" name="コンテンツ プレースホルダー 2"/>
          <p:cNvSpPr txBox="1">
            <a:spLocks/>
          </p:cNvSpPr>
          <p:nvPr/>
        </p:nvSpPr>
        <p:spPr>
          <a:xfrm>
            <a:off x="250129" y="1121152"/>
            <a:ext cx="8642351" cy="12997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Cursor </a:t>
            </a:r>
            <a:r>
              <a:rPr lang="en-US" altLang="ja-JP" sz="1600" dirty="0" smtClean="0">
                <a:solidFill>
                  <a:schemeClr val="tx1"/>
                </a:solidFill>
              </a:rPr>
              <a:t>that Edit </a:t>
            </a:r>
            <a:r>
              <a:rPr lang="en-US" altLang="ja-JP" sz="1600" dirty="0" smtClean="0">
                <a:solidFill>
                  <a:schemeClr val="tx1"/>
                </a:solidFill>
              </a:rPr>
              <a:t>Fields </a:t>
            </a:r>
            <a:r>
              <a:rPr lang="en-US" altLang="ja-JP" sz="1600" dirty="0">
                <a:solidFill>
                  <a:schemeClr val="tx1"/>
                </a:solidFill>
              </a:rPr>
              <a:t>A</a:t>
            </a:r>
            <a:r>
              <a:rPr lang="en-US" altLang="ja-JP" sz="1600" dirty="0" smtClean="0">
                <a:solidFill>
                  <a:schemeClr val="tx1"/>
                </a:solidFill>
              </a:rPr>
              <a:t>rea of matrix Window</a:t>
            </a:r>
            <a:r>
              <a:rPr lang="ja-JP" altLang="en-US" sz="1600" dirty="0">
                <a:solidFill>
                  <a:schemeClr val="tx1"/>
                </a:solidFill>
              </a:rPr>
              <a:t>　</a:t>
            </a:r>
            <a:r>
              <a:rPr lang="en-US" altLang="ja-JP" sz="1600" dirty="0" smtClean="0">
                <a:solidFill>
                  <a:schemeClr val="tx1"/>
                </a:solidFill>
              </a:rPr>
              <a:t>can move horizontally by Tab key and can move vertically by Enter key.</a:t>
            </a:r>
          </a:p>
        </p:txBody>
      </p:sp>
      <p:sp>
        <p:nvSpPr>
          <p:cNvPr id="72" name="角丸四角形 71"/>
          <p:cNvSpPr/>
          <p:nvPr/>
        </p:nvSpPr>
        <p:spPr>
          <a:xfrm>
            <a:off x="2699792" y="3944302"/>
            <a:ext cx="864096" cy="386973"/>
          </a:xfrm>
          <a:prstGeom prst="roundRect">
            <a:avLst>
              <a:gd name="adj" fmla="val 259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p:cNvSpPr/>
          <p:nvPr/>
        </p:nvSpPr>
        <p:spPr>
          <a:xfrm>
            <a:off x="3563888" y="3742208"/>
            <a:ext cx="4104456" cy="790383"/>
          </a:xfrm>
          <a:prstGeom prst="right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4" name="下矢印 73"/>
          <p:cNvSpPr/>
          <p:nvPr/>
        </p:nvSpPr>
        <p:spPr>
          <a:xfrm>
            <a:off x="2307218" y="4332174"/>
            <a:ext cx="1663494" cy="2049154"/>
          </a:xfrm>
          <a:prstGeom prst="downArrow">
            <a:avLst/>
          </a:prstGeom>
          <a:solidFill>
            <a:srgbClr val="FFFF00">
              <a:alpha val="2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ja-JP" altLang="en-US"/>
          </a:p>
        </p:txBody>
      </p:sp>
      <p:sp>
        <p:nvSpPr>
          <p:cNvPr id="75" name="角丸四角形吹き出し 74"/>
          <p:cNvSpPr/>
          <p:nvPr/>
        </p:nvSpPr>
        <p:spPr>
          <a:xfrm>
            <a:off x="7379600" y="2876224"/>
            <a:ext cx="1440160" cy="853484"/>
          </a:xfrm>
          <a:prstGeom prst="wedgeRoundRectCallout">
            <a:avLst>
              <a:gd name="adj1" fmla="val -40538"/>
              <a:gd name="adj2" fmla="val 846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smtClean="0"/>
              <a:t>Tab</a:t>
            </a:r>
            <a:endParaRPr kumimoji="1" lang="ja-JP" altLang="en-US" sz="3600" dirty="0"/>
          </a:p>
        </p:txBody>
      </p:sp>
      <p:sp>
        <p:nvSpPr>
          <p:cNvPr id="76" name="角丸四角形吹き出し 75"/>
          <p:cNvSpPr/>
          <p:nvPr/>
        </p:nvSpPr>
        <p:spPr>
          <a:xfrm>
            <a:off x="647496" y="5503220"/>
            <a:ext cx="1440160" cy="853484"/>
          </a:xfrm>
          <a:prstGeom prst="wedgeRoundRectCallout">
            <a:avLst>
              <a:gd name="adj1" fmla="val 88637"/>
              <a:gd name="adj2" fmla="val -291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600" dirty="0" smtClean="0"/>
              <a:t>Enter</a:t>
            </a:r>
            <a:endParaRPr kumimoji="1" lang="ja-JP" altLang="en-US" sz="3600" dirty="0"/>
          </a:p>
        </p:txBody>
      </p:sp>
      <p:sp>
        <p:nvSpPr>
          <p:cNvPr id="142" name="正方形/長方形 141"/>
          <p:cNvSpPr/>
          <p:nvPr/>
        </p:nvSpPr>
        <p:spPr>
          <a:xfrm>
            <a:off x="1863017" y="2570988"/>
            <a:ext cx="692759" cy="19592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45713" rIns="36000" bIns="45713" rtlCol="0" anchor="ctr"/>
          <a:lstStyle/>
          <a:p>
            <a:pPr algn="r"/>
            <a:r>
              <a:rPr lang="en-US" altLang="ja-JP" sz="800" dirty="0" smtClean="0">
                <a:solidFill>
                  <a:schemeClr val="tx1"/>
                </a:solidFill>
                <a:latin typeface="HGPｺﾞｼｯｸM" pitchFamily="50" charset="-128"/>
                <a:ea typeface="HGPｺﾞｼｯｸM" pitchFamily="50" charset="-128"/>
              </a:rPr>
              <a:t>Org</a:t>
            </a:r>
            <a:endParaRPr lang="ja-JP" altLang="en-US" sz="800" dirty="0">
              <a:solidFill>
                <a:schemeClr val="tx1"/>
              </a:solidFill>
              <a:latin typeface="HGPｺﾞｼｯｸM" pitchFamily="50" charset="-128"/>
              <a:ea typeface="HGPｺﾞｼｯｸM" pitchFamily="50" charset="-128"/>
            </a:endParaRPr>
          </a:p>
        </p:txBody>
      </p:sp>
    </p:spTree>
    <p:extLst>
      <p:ext uri="{BB962C8B-B14F-4D97-AF65-F5344CB8AC3E}">
        <p14:creationId xmlns:p14="http://schemas.microsoft.com/office/powerpoint/2010/main" val="11972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マトリクスウィンドウの設定</a:t>
            </a:r>
            <a:r>
              <a:rPr lang="en-US" altLang="ja-JP" dirty="0"/>
              <a:t>】</a:t>
            </a:r>
            <a:endParaRPr kumimoji="1" lang="ja-JP" altLang="en-US" dirty="0"/>
          </a:p>
        </p:txBody>
      </p:sp>
      <p:sp>
        <p:nvSpPr>
          <p:cNvPr id="16" name="コンテンツ プレースホルダー 2"/>
          <p:cNvSpPr txBox="1">
            <a:spLocks/>
          </p:cNvSpPr>
          <p:nvPr/>
        </p:nvSpPr>
        <p:spPr>
          <a:xfrm>
            <a:off x="250129" y="548681"/>
            <a:ext cx="8642351" cy="7920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　マトリクスウィンドウはシステムクライアントでパラメータ設定により作成する事が</a:t>
            </a:r>
            <a:r>
              <a:rPr lang="ja-JP" altLang="en-US" sz="1600" dirty="0">
                <a:solidFill>
                  <a:schemeClr val="tx1"/>
                </a:solidFill>
              </a:rPr>
              <a:t>できます</a:t>
            </a:r>
            <a:r>
              <a:rPr lang="ja-JP" altLang="en-US" sz="1600" dirty="0" smtClean="0">
                <a:solidFill>
                  <a:schemeClr val="tx1"/>
                </a:solidFill>
              </a:rPr>
              <a:t>。</a:t>
            </a:r>
            <a:endParaRPr lang="en-US" altLang="ja-JP" sz="1600" dirty="0">
              <a:solidFill>
                <a:schemeClr val="tx1"/>
              </a:solidFill>
            </a:endParaRPr>
          </a:p>
        </p:txBody>
      </p:sp>
      <p:sp>
        <p:nvSpPr>
          <p:cNvPr id="26" name="コンテンツ プレースホルダー 2"/>
          <p:cNvSpPr txBox="1">
            <a:spLocks/>
          </p:cNvSpPr>
          <p:nvPr/>
        </p:nvSpPr>
        <p:spPr>
          <a:xfrm>
            <a:off x="251520" y="1772817"/>
            <a:ext cx="8642351"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マトリクスウィンドウを作成するためには次の準備が必要です。</a:t>
            </a:r>
            <a:endParaRPr lang="en-US" altLang="ja-JP" sz="1600" dirty="0" smtClean="0">
              <a:solidFill>
                <a:schemeClr val="tx1"/>
              </a:solidFill>
            </a:endParaRPr>
          </a:p>
        </p:txBody>
      </p:sp>
      <p:sp>
        <p:nvSpPr>
          <p:cNvPr id="27" name="角丸四角形 26"/>
          <p:cNvSpPr/>
          <p:nvPr/>
        </p:nvSpPr>
        <p:spPr bwMode="auto">
          <a:xfrm>
            <a:off x="251520" y="1196752"/>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事前準備</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8" name="図 27"/>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1241786"/>
            <a:ext cx="433195" cy="479334"/>
          </a:xfrm>
          <a:prstGeom prst="rect">
            <a:avLst/>
          </a:prstGeom>
        </p:spPr>
      </p:pic>
      <p:sp>
        <p:nvSpPr>
          <p:cNvPr id="30" name="コンテンツ プレースホルダー 2"/>
          <p:cNvSpPr txBox="1">
            <a:spLocks/>
          </p:cNvSpPr>
          <p:nvPr/>
        </p:nvSpPr>
        <p:spPr>
          <a:xfrm>
            <a:off x="251520" y="2636912"/>
            <a:ext cx="8642351" cy="9361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a:t>
            </a:r>
            <a:r>
              <a:rPr lang="ja-JP" altLang="en-US" sz="1400" dirty="0">
                <a:solidFill>
                  <a:schemeClr val="tx1"/>
                </a:solidFill>
              </a:rPr>
              <a:t>を作成するためには</a:t>
            </a:r>
            <a:r>
              <a:rPr lang="ja-JP" altLang="en-US" sz="1400" dirty="0" smtClean="0">
                <a:solidFill>
                  <a:schemeClr val="tx1"/>
                </a:solidFill>
              </a:rPr>
              <a:t>、マトリクスウィンドウのもととなるウィンドウをあらかじめ作成しておく必要</a:t>
            </a:r>
            <a:r>
              <a:rPr lang="ja-JP" altLang="en-US" sz="1400" dirty="0">
                <a:solidFill>
                  <a:schemeClr val="tx1"/>
                </a:solidFill>
              </a:rPr>
              <a:t>があります</a:t>
            </a:r>
            <a:r>
              <a:rPr lang="ja-JP" altLang="en-US" sz="1400" dirty="0" smtClean="0">
                <a:solidFill>
                  <a:schemeClr val="tx1"/>
                </a:solidFill>
              </a:rPr>
              <a:t>。</a:t>
            </a:r>
            <a:endParaRPr lang="en-US" altLang="ja-JP" sz="1400" dirty="0">
              <a:solidFill>
                <a:schemeClr val="tx1"/>
              </a:solidFill>
            </a:endParaRPr>
          </a:p>
        </p:txBody>
      </p:sp>
      <p:sp>
        <p:nvSpPr>
          <p:cNvPr id="31" name="正方形/長方形 30"/>
          <p:cNvSpPr/>
          <p:nvPr/>
        </p:nvSpPr>
        <p:spPr>
          <a:xfrm>
            <a:off x="251520" y="2276871"/>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ウィンドウの作成</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正方形/長方形 31"/>
          <p:cNvSpPr/>
          <p:nvPr/>
        </p:nvSpPr>
        <p:spPr>
          <a:xfrm>
            <a:off x="251520" y="3284984"/>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ユニーク制約の定義</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コンテンツ プレースホルダー 2"/>
          <p:cNvSpPr txBox="1">
            <a:spLocks/>
          </p:cNvSpPr>
          <p:nvPr/>
        </p:nvSpPr>
        <p:spPr>
          <a:xfrm>
            <a:off x="251520" y="3644984"/>
            <a:ext cx="8642351" cy="2952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marL="285750" indent="-285750">
              <a:buFont typeface="Arial" panose="020B0604020202020204" pitchFamily="34" charset="0"/>
              <a:buChar char="•"/>
            </a:pPr>
            <a:r>
              <a:rPr lang="ja-JP" altLang="en-US" sz="1400" dirty="0" smtClean="0">
                <a:solidFill>
                  <a:schemeClr val="tx1"/>
                </a:solidFill>
              </a:rPr>
              <a:t>マトリクスウィンドウで編集するデータが格納されているテーブルには、適切にユニーク制約が定義されている必要があります。マトリクスウィンドウの設定が画面では、適切</a:t>
            </a:r>
            <a:r>
              <a:rPr lang="ja-JP" altLang="en-US" sz="1400" dirty="0">
                <a:solidFill>
                  <a:schemeClr val="tx1"/>
                </a:solidFill>
              </a:rPr>
              <a:t>な</a:t>
            </a:r>
            <a:r>
              <a:rPr lang="ja-JP" altLang="en-US" sz="1400" dirty="0" smtClean="0">
                <a:solidFill>
                  <a:schemeClr val="tx1"/>
                </a:solidFill>
              </a:rPr>
              <a:t>ユニーク制約が設定されているかどうかチェックしています。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すくなくとも、</a:t>
            </a:r>
            <a:r>
              <a:rPr lang="ja-JP" altLang="en-US" sz="1400" b="1" u="sng" dirty="0" smtClean="0">
                <a:solidFill>
                  <a:schemeClr val="tx1"/>
                </a:solidFill>
              </a:rPr>
              <a:t>縦軸となる項目</a:t>
            </a:r>
            <a:r>
              <a:rPr lang="ja-JP" altLang="en-US" sz="1400" dirty="0" smtClean="0">
                <a:solidFill>
                  <a:schemeClr val="tx1"/>
                </a:solidFill>
              </a:rPr>
              <a:t>、</a:t>
            </a:r>
            <a:r>
              <a:rPr lang="ja-JP" altLang="en-US" sz="1400" b="1" u="sng" dirty="0" smtClean="0">
                <a:solidFill>
                  <a:schemeClr val="tx1"/>
                </a:solidFill>
              </a:rPr>
              <a:t>横軸となる項目</a:t>
            </a:r>
            <a:r>
              <a:rPr lang="ja-JP" altLang="en-US" sz="1400" dirty="0" smtClean="0">
                <a:solidFill>
                  <a:schemeClr val="tx1"/>
                </a:solidFill>
              </a:rPr>
              <a:t>、</a:t>
            </a:r>
            <a:r>
              <a:rPr lang="ja-JP" altLang="en-US" sz="1400" b="1" u="sng" dirty="0" smtClean="0">
                <a:solidFill>
                  <a:schemeClr val="tx1"/>
                </a:solidFill>
              </a:rPr>
              <a:t>検索フィールドで必須入力とする項目</a:t>
            </a:r>
            <a:r>
              <a:rPr lang="ja-JP" altLang="en-US" sz="1400" dirty="0" smtClean="0">
                <a:solidFill>
                  <a:schemeClr val="tx1"/>
                </a:solidFill>
              </a:rPr>
              <a:t>に対しては複合ユニーク制約</a:t>
            </a:r>
            <a:r>
              <a:rPr lang="en-US" altLang="ja-JP" sz="1400" dirty="0" smtClean="0">
                <a:solidFill>
                  <a:schemeClr val="tx1"/>
                </a:solidFill>
              </a:rPr>
              <a:t>(</a:t>
            </a:r>
            <a:r>
              <a:rPr lang="ja-JP" altLang="en-US" sz="1400" dirty="0" smtClean="0">
                <a:solidFill>
                  <a:schemeClr val="tx1"/>
                </a:solidFill>
              </a:rPr>
              <a:t>以下、ユニークインデックス</a:t>
            </a:r>
            <a:r>
              <a:rPr lang="en-US" altLang="ja-JP" sz="1400" dirty="0" smtClean="0">
                <a:solidFill>
                  <a:schemeClr val="tx1"/>
                </a:solidFill>
              </a:rPr>
              <a:t>)</a:t>
            </a:r>
            <a:r>
              <a:rPr lang="ja-JP" altLang="en-US" sz="1400" dirty="0" smtClean="0">
                <a:solidFill>
                  <a:schemeClr val="tx1"/>
                </a:solidFill>
              </a:rPr>
              <a:t>を設定する必要があります。</a:t>
            </a:r>
            <a:endParaRPr lang="en-US" altLang="ja-JP" sz="1400" dirty="0" smtClean="0">
              <a:solidFill>
                <a:schemeClr val="tx1"/>
              </a:solidFill>
            </a:endParaRPr>
          </a:p>
          <a:p>
            <a:pPr marL="285750" indent="-285750">
              <a:buFont typeface="Arial" panose="020B0604020202020204" pitchFamily="34" charset="0"/>
              <a:buChar char="•"/>
            </a:pPr>
            <a:r>
              <a:rPr lang="ja-JP" altLang="en-US" sz="1400" dirty="0" smtClean="0">
                <a:solidFill>
                  <a:schemeClr val="tx1"/>
                </a:solidFill>
              </a:rPr>
              <a:t>適切なユニークインデックスが設定されていないとマトリクスウィンドウは正しく動作しませんので注意して下さい。マトリクスウィンドウの設定時にエラーが表示されなかったからといって、制約が正しく設定されている事を保証しているわけではありません。マトリクスウィンドウを正しく使用したい場合は、</a:t>
            </a:r>
            <a:r>
              <a:rPr lang="ja-JP" altLang="en-US" sz="1400" b="1" u="sng" dirty="0">
                <a:solidFill>
                  <a:schemeClr val="tx1"/>
                </a:solidFill>
              </a:rPr>
              <a:t>縦軸となる項目</a:t>
            </a:r>
            <a:r>
              <a:rPr lang="ja-JP" altLang="en-US" sz="1400" dirty="0">
                <a:solidFill>
                  <a:schemeClr val="tx1"/>
                </a:solidFill>
              </a:rPr>
              <a:t>、</a:t>
            </a:r>
            <a:r>
              <a:rPr lang="ja-JP" altLang="en-US" sz="1400" b="1" u="sng" dirty="0">
                <a:solidFill>
                  <a:schemeClr val="tx1"/>
                </a:solidFill>
              </a:rPr>
              <a:t>横軸となる項目</a:t>
            </a:r>
            <a:r>
              <a:rPr lang="ja-JP" altLang="en-US" sz="1400" dirty="0">
                <a:solidFill>
                  <a:schemeClr val="tx1"/>
                </a:solidFill>
              </a:rPr>
              <a:t>、</a:t>
            </a:r>
            <a:r>
              <a:rPr lang="ja-JP" altLang="en-US" sz="1400" b="1" u="sng" dirty="0">
                <a:solidFill>
                  <a:schemeClr val="tx1"/>
                </a:solidFill>
              </a:rPr>
              <a:t>検索フィールドで必須入力とする</a:t>
            </a:r>
            <a:r>
              <a:rPr lang="ja-JP" altLang="en-US" sz="1400" b="1" u="sng" dirty="0" smtClean="0">
                <a:solidFill>
                  <a:schemeClr val="tx1"/>
                </a:solidFill>
              </a:rPr>
              <a:t>項目</a:t>
            </a:r>
            <a:r>
              <a:rPr lang="ja-JP" altLang="en-US" sz="1400" b="1" dirty="0" smtClean="0">
                <a:solidFill>
                  <a:srgbClr val="FF0000"/>
                </a:solidFill>
              </a:rPr>
              <a:t>だけ</a:t>
            </a:r>
            <a:r>
              <a:rPr lang="ja-JP" altLang="en-US" sz="1400" dirty="0" smtClean="0">
                <a:solidFill>
                  <a:schemeClr val="tx1"/>
                </a:solidFill>
              </a:rPr>
              <a:t>のユニークインデックスを作成する事を推奨します。</a:t>
            </a:r>
            <a:endParaRPr lang="en-US" altLang="ja-JP" sz="1400" dirty="0" smtClean="0">
              <a:solidFill>
                <a:schemeClr val="tx1"/>
              </a:solidFill>
            </a:endParaRPr>
          </a:p>
        </p:txBody>
      </p:sp>
    </p:spTree>
    <p:extLst>
      <p:ext uri="{BB962C8B-B14F-4D97-AF65-F5344CB8AC3E}">
        <p14:creationId xmlns:p14="http://schemas.microsoft.com/office/powerpoint/2010/main" val="3086986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マトリクスウィンドウの設定</a:t>
            </a:r>
            <a:r>
              <a:rPr lang="en-US" altLang="ja-JP" dirty="0"/>
              <a:t>】</a:t>
            </a:r>
            <a:endParaRPr kumimoji="1" lang="ja-JP" altLang="en-US" dirty="0"/>
          </a:p>
        </p:txBody>
      </p:sp>
      <p:sp>
        <p:nvSpPr>
          <p:cNvPr id="4" name="コンテンツ プレースホルダー 2"/>
          <p:cNvSpPr txBox="1">
            <a:spLocks/>
          </p:cNvSpPr>
          <p:nvPr/>
        </p:nvSpPr>
        <p:spPr>
          <a:xfrm>
            <a:off x="251520" y="476672"/>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ユニークインデックスは、テーブルとカラムウィンドウのテーブルインデックスタブで設定して下さい。テーブルインデックスタブのデータをもとに、ユニークインデックスが適切に設定されているかどうか、最低限のエラーチェックを行っています。</a:t>
            </a:r>
            <a:endParaRPr lang="en-US" altLang="ja-JP" sz="1600" dirty="0">
              <a:solidFill>
                <a:schemeClr val="tx1"/>
              </a:solidFill>
            </a:endParaRPr>
          </a:p>
        </p:txBody>
      </p:sp>
      <p:pic>
        <p:nvPicPr>
          <p:cNvPr id="5" name="図 4"/>
          <p:cNvPicPr>
            <a:picLocks noChangeAspect="1"/>
          </p:cNvPicPr>
          <p:nvPr/>
        </p:nvPicPr>
        <p:blipFill>
          <a:blip r:embed="rId2"/>
          <a:stretch>
            <a:fillRect/>
          </a:stretch>
        </p:blipFill>
        <p:spPr>
          <a:xfrm>
            <a:off x="1547664" y="1556792"/>
            <a:ext cx="6168659" cy="4177655"/>
          </a:xfrm>
          <a:prstGeom prst="rect">
            <a:avLst/>
          </a:prstGeom>
          <a:ln>
            <a:solidFill>
              <a:schemeClr val="accent1"/>
            </a:solidFill>
          </a:ln>
        </p:spPr>
      </p:pic>
    </p:spTree>
    <p:extLst>
      <p:ext uri="{BB962C8B-B14F-4D97-AF65-F5344CB8AC3E}">
        <p14:creationId xmlns:p14="http://schemas.microsoft.com/office/powerpoint/2010/main" val="19053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マトリクスウィンドウの設定</a:t>
            </a:r>
            <a:r>
              <a:rPr lang="en-US" altLang="ja-JP" dirty="0"/>
              <a:t>】</a:t>
            </a:r>
            <a:endParaRPr kumimoji="1" lang="ja-JP" altLang="en-US" dirty="0"/>
          </a:p>
        </p:txBody>
      </p:sp>
      <p:sp>
        <p:nvSpPr>
          <p:cNvPr id="4" name="正方形/長方形 3"/>
          <p:cNvSpPr/>
          <p:nvPr/>
        </p:nvSpPr>
        <p:spPr>
          <a:xfrm>
            <a:off x="251520" y="548680"/>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マトリクスウィンドウ設定画面のパックイン</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コンテンツ プレースホルダー 2"/>
          <p:cNvSpPr txBox="1">
            <a:spLocks/>
          </p:cNvSpPr>
          <p:nvPr/>
        </p:nvSpPr>
        <p:spPr>
          <a:xfrm>
            <a:off x="251520" y="908720"/>
            <a:ext cx="8642351" cy="10801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600" dirty="0" smtClean="0">
                <a:solidFill>
                  <a:schemeClr val="tx1"/>
                </a:solidFill>
              </a:rPr>
              <a:t>マトリクスウィンドウのプラグインのソースコードの中にある</a:t>
            </a:r>
            <a:r>
              <a:rPr lang="en-US" altLang="ja-JP" sz="1600" dirty="0" smtClean="0">
                <a:solidFill>
                  <a:schemeClr val="tx1"/>
                </a:solidFill>
              </a:rPr>
              <a:t>META-INF</a:t>
            </a:r>
            <a:r>
              <a:rPr lang="ja-JP" altLang="en-US" sz="1600" dirty="0" smtClean="0">
                <a:solidFill>
                  <a:schemeClr val="tx1"/>
                </a:solidFill>
              </a:rPr>
              <a:t>フォルダの直下に</a:t>
            </a:r>
            <a:r>
              <a:rPr lang="en-US" altLang="ja-JP" sz="1600" dirty="0" smtClean="0">
                <a:solidFill>
                  <a:schemeClr val="tx1"/>
                </a:solidFill>
              </a:rPr>
              <a:t>2Pack.zip</a:t>
            </a:r>
            <a:r>
              <a:rPr lang="ja-JP" altLang="en-US" sz="1600" dirty="0" smtClean="0">
                <a:solidFill>
                  <a:schemeClr val="tx1"/>
                </a:solidFill>
              </a:rPr>
              <a:t>がありますので、パックインして下さい。パックインすると、メニューにマトリックスウィンドウ設定画面が追加されます</a:t>
            </a:r>
            <a:r>
              <a:rPr lang="ja-JP" altLang="en-US" sz="1600" dirty="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203574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t>
            </a:r>
            <a:r>
              <a:rPr lang="ja-JP" altLang="en-US" dirty="0"/>
              <a:t>マトリクスウィンドウの設定</a:t>
            </a:r>
            <a:r>
              <a:rPr lang="en-US" altLang="ja-JP" dirty="0"/>
              <a:t>】</a:t>
            </a:r>
            <a:endParaRPr kumimoji="1" lang="ja-JP" altLang="en-US" dirty="0"/>
          </a:p>
        </p:txBody>
      </p:sp>
      <p:sp>
        <p:nvSpPr>
          <p:cNvPr id="4" name="角丸四角形 3"/>
          <p:cNvSpPr/>
          <p:nvPr/>
        </p:nvSpPr>
        <p:spPr bwMode="auto">
          <a:xfrm>
            <a:off x="251520" y="548680"/>
            <a:ext cx="8641655" cy="576263"/>
          </a:xfrm>
          <a:prstGeom prst="roundRect">
            <a:avLst/>
          </a:prstGeom>
          <a:gradFill flip="none" rotWithShape="1">
            <a:gsLst>
              <a:gs pos="0">
                <a:schemeClr val="bg1">
                  <a:lumMod val="75000"/>
                </a:schemeClr>
              </a:gs>
              <a:gs pos="17999">
                <a:schemeClr val="bg1">
                  <a:lumMod val="85000"/>
                </a:schemeClr>
              </a:gs>
              <a:gs pos="36000">
                <a:schemeClr val="bg1"/>
              </a:gs>
              <a:gs pos="61000">
                <a:schemeClr val="bg1"/>
              </a:gs>
              <a:gs pos="82001">
                <a:schemeClr val="bg1">
                  <a:lumMod val="85000"/>
                </a:schemeClr>
              </a:gs>
              <a:gs pos="100000">
                <a:schemeClr val="bg1">
                  <a:lumMod val="75000"/>
                </a:schemeClr>
              </a:gs>
            </a:gsLst>
            <a:lin ang="5400000" scaled="0"/>
            <a:tileRect/>
          </a:gradFill>
          <a:ln w="15875" cap="flat" cmpd="sng" algn="ctr">
            <a:solidFill>
              <a:srgbClr val="C0C0C0"/>
            </a:solidFill>
            <a:prstDash val="solid"/>
            <a:round/>
            <a:headEnd type="none" w="med" len="med"/>
            <a:tailEnd type="none" w="med" len="med"/>
          </a:ln>
          <a:effectLst/>
        </p:spPr>
        <p:txBody>
          <a:bodyPr anchor="ctr"/>
          <a:lstStyle/>
          <a:p>
            <a:pPr indent="536575" algn="l">
              <a:defRPr/>
            </a:pPr>
            <a:r>
              <a:rPr lang="ja-JP" altLang="en-US" sz="1800" b="1" dirty="0" smtClean="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マトリクスウィンドウの設定</a:t>
            </a:r>
            <a:endParaRPr lang="ja-JP" altLang="en-US" sz="1800" b="1" dirty="0">
              <a:solidFill>
                <a:schemeClr val="tx2">
                  <a:lumMod val="7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17662" r="22278" b="29046"/>
          <a:stretch/>
        </p:blipFill>
        <p:spPr>
          <a:xfrm>
            <a:off x="322569" y="593714"/>
            <a:ext cx="433195" cy="479334"/>
          </a:xfrm>
          <a:prstGeom prst="rect">
            <a:avLst/>
          </a:prstGeom>
        </p:spPr>
      </p:pic>
      <p:sp>
        <p:nvSpPr>
          <p:cNvPr id="67" name="コンテンツ プレースホルダー 2"/>
          <p:cNvSpPr txBox="1">
            <a:spLocks/>
          </p:cNvSpPr>
          <p:nvPr/>
        </p:nvSpPr>
        <p:spPr>
          <a:xfrm>
            <a:off x="250129" y="1556792"/>
            <a:ext cx="8642351"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dirty="0">
                <a:solidFill>
                  <a:schemeClr val="tx1"/>
                </a:solidFill>
              </a:rPr>
              <a:t>　</a:t>
            </a:r>
            <a:r>
              <a:rPr lang="ja-JP" altLang="en-US" dirty="0" smtClean="0">
                <a:solidFill>
                  <a:schemeClr val="tx1"/>
                </a:solidFill>
              </a:rPr>
              <a:t>マトリクスウィンドウを設定する画面は、マトリクスウィンドウタブと</a:t>
            </a:r>
            <a:r>
              <a:rPr lang="ja-JP" altLang="en-US" dirty="0">
                <a:solidFill>
                  <a:schemeClr val="tx1"/>
                </a:solidFill>
              </a:rPr>
              <a:t>編集</a:t>
            </a:r>
            <a:r>
              <a:rPr lang="ja-JP" altLang="en-US" dirty="0" smtClean="0">
                <a:solidFill>
                  <a:schemeClr val="tx1"/>
                </a:solidFill>
              </a:rPr>
              <a:t>フィールドタブ、検索フィールドタブの</a:t>
            </a:r>
            <a:r>
              <a:rPr lang="en-US" altLang="ja-JP" dirty="0">
                <a:solidFill>
                  <a:schemeClr val="tx1"/>
                </a:solidFill>
              </a:rPr>
              <a:t>3</a:t>
            </a:r>
            <a:r>
              <a:rPr lang="ja-JP" altLang="en-US" dirty="0" smtClean="0">
                <a:solidFill>
                  <a:schemeClr val="tx1"/>
                </a:solidFill>
              </a:rPr>
              <a:t>タブから構成されています。</a:t>
            </a:r>
            <a:endParaRPr lang="en-US" altLang="ja-JP" dirty="0">
              <a:solidFill>
                <a:schemeClr val="tx1"/>
              </a:solidFill>
            </a:endParaRPr>
          </a:p>
        </p:txBody>
      </p:sp>
      <p:sp>
        <p:nvSpPr>
          <p:cNvPr id="71" name="正方形/長方形 70"/>
          <p:cNvSpPr/>
          <p:nvPr/>
        </p:nvSpPr>
        <p:spPr>
          <a:xfrm>
            <a:off x="251520" y="3068960"/>
            <a:ext cx="3024336" cy="884408"/>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マトリクスウィンドウタブ</a:t>
            </a:r>
          </a:p>
        </p:txBody>
      </p:sp>
      <p:sp>
        <p:nvSpPr>
          <p:cNvPr id="6" name="正方形/長方形 5"/>
          <p:cNvSpPr/>
          <p:nvPr/>
        </p:nvSpPr>
        <p:spPr>
          <a:xfrm>
            <a:off x="323528" y="3429000"/>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JP_MatrixWindow</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2" name="1 つの角を丸めた四角形 71"/>
          <p:cNvSpPr/>
          <p:nvPr/>
        </p:nvSpPr>
        <p:spPr>
          <a:xfrm>
            <a:off x="251520" y="2780928"/>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smtClean="0">
                <a:solidFill>
                  <a:schemeClr val="tx1"/>
                </a:solidFill>
                <a:latin typeface="HGPｺﾞｼｯｸM" pitchFamily="50" charset="-128"/>
                <a:ea typeface="HGPｺﾞｼｯｸM" pitchFamily="50" charset="-128"/>
              </a:rPr>
              <a:t>マトリクスウィンドウ</a:t>
            </a:r>
            <a:endParaRPr lang="ja-JP" altLang="en-US" sz="1050" dirty="0">
              <a:solidFill>
                <a:schemeClr val="tx1"/>
              </a:solidFill>
              <a:latin typeface="HGPｺﾞｼｯｸM" pitchFamily="50" charset="-128"/>
              <a:ea typeface="HGPｺﾞｼｯｸM" pitchFamily="50" charset="-128"/>
            </a:endParaRPr>
          </a:p>
        </p:txBody>
      </p:sp>
      <p:sp>
        <p:nvSpPr>
          <p:cNvPr id="75" name="正方形/長方形 74"/>
          <p:cNvSpPr/>
          <p:nvPr/>
        </p:nvSpPr>
        <p:spPr>
          <a:xfrm>
            <a:off x="251520"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a:solidFill>
                  <a:schemeClr val="tx1"/>
                </a:solidFill>
                <a:latin typeface="HGPｺﾞｼｯｸM" pitchFamily="50" charset="-128"/>
                <a:ea typeface="HGPｺﾞｼｯｸM" pitchFamily="50" charset="-128"/>
              </a:rPr>
              <a:t>編集</a:t>
            </a:r>
            <a:r>
              <a:rPr lang="ja-JP" altLang="en-US" sz="1600" dirty="0" smtClean="0">
                <a:solidFill>
                  <a:schemeClr val="tx1"/>
                </a:solidFill>
                <a:latin typeface="HGPｺﾞｼｯｸM" pitchFamily="50" charset="-128"/>
                <a:ea typeface="HGPｺﾞｼｯｸM" pitchFamily="50" charset="-128"/>
              </a:rPr>
              <a:t>フィールドタブ</a:t>
            </a:r>
            <a:endParaRPr lang="ja-JP" altLang="en-US" sz="1600" dirty="0">
              <a:solidFill>
                <a:schemeClr val="tx1"/>
              </a:solidFill>
              <a:latin typeface="HGPｺﾞｼｯｸM" pitchFamily="50" charset="-128"/>
              <a:ea typeface="HGPｺﾞｼｯｸM" pitchFamily="50" charset="-128"/>
            </a:endParaRPr>
          </a:p>
        </p:txBody>
      </p:sp>
      <p:sp>
        <p:nvSpPr>
          <p:cNvPr id="76" name="正方形/長方形 75"/>
          <p:cNvSpPr/>
          <p:nvPr/>
        </p:nvSpPr>
        <p:spPr>
          <a:xfrm>
            <a:off x="323528"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77" name="1 つの角を丸めた四角形 76"/>
          <p:cNvSpPr/>
          <p:nvPr/>
        </p:nvSpPr>
        <p:spPr>
          <a:xfrm>
            <a:off x="251520"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10" name="直線コネクタ 9"/>
          <p:cNvCxnSpPr>
            <a:stCxn id="71" idx="2"/>
            <a:endCxn id="75" idx="0"/>
          </p:cNvCxnSpPr>
          <p:nvPr/>
        </p:nvCxnSpPr>
        <p:spPr>
          <a:xfrm>
            <a:off x="1763688" y="3953368"/>
            <a:ext cx="0" cy="77177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1763688"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flipH="1">
            <a:off x="1547664"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コンテンツ プレースホルダー 2"/>
          <p:cNvSpPr txBox="1">
            <a:spLocks/>
          </p:cNvSpPr>
          <p:nvPr/>
        </p:nvSpPr>
        <p:spPr>
          <a:xfrm>
            <a:off x="3419872" y="3068961"/>
            <a:ext cx="5473999"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400" dirty="0" smtClean="0">
                <a:solidFill>
                  <a:schemeClr val="tx1"/>
                </a:solidFill>
              </a:rPr>
              <a:t>マトリクスウィンドウタブでは、マトリクスウィンドウの作成もととなるウィンドウとタブ、縦軸</a:t>
            </a:r>
            <a:r>
              <a:rPr lang="en-US" altLang="ja-JP" sz="1400" dirty="0" smtClean="0">
                <a:solidFill>
                  <a:schemeClr val="tx1"/>
                </a:solidFill>
              </a:rPr>
              <a:t>(X</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列</a:t>
            </a:r>
            <a:r>
              <a:rPr lang="en-US" altLang="ja-JP" sz="1400" dirty="0" smtClean="0">
                <a:solidFill>
                  <a:schemeClr val="tx1"/>
                </a:solidFill>
              </a:rPr>
              <a:t>)</a:t>
            </a:r>
            <a:r>
              <a:rPr lang="ja-JP" altLang="en-US" sz="1400" dirty="0" smtClean="0">
                <a:solidFill>
                  <a:schemeClr val="tx1"/>
                </a:solidFill>
              </a:rPr>
              <a:t>となるフィールド、横軸</a:t>
            </a:r>
            <a:r>
              <a:rPr lang="en-US" altLang="ja-JP" sz="1400" dirty="0" smtClean="0">
                <a:solidFill>
                  <a:schemeClr val="tx1"/>
                </a:solidFill>
              </a:rPr>
              <a:t>(Y</a:t>
            </a:r>
            <a:r>
              <a:rPr lang="ja-JP" altLang="en-US" sz="1400" dirty="0" smtClean="0">
                <a:solidFill>
                  <a:schemeClr val="tx1"/>
                </a:solidFill>
              </a:rPr>
              <a:t>軸</a:t>
            </a:r>
            <a:r>
              <a:rPr lang="en-US" altLang="ja-JP" sz="1400" dirty="0" smtClean="0">
                <a:solidFill>
                  <a:schemeClr val="tx1"/>
                </a:solidFill>
              </a:rPr>
              <a:t>/</a:t>
            </a:r>
            <a:r>
              <a:rPr lang="ja-JP" altLang="en-US" sz="1400" dirty="0" smtClean="0">
                <a:solidFill>
                  <a:schemeClr val="tx1"/>
                </a:solidFill>
              </a:rPr>
              <a:t>行</a:t>
            </a:r>
            <a:r>
              <a:rPr lang="en-US" altLang="ja-JP" sz="1400" dirty="0" smtClean="0">
                <a:solidFill>
                  <a:schemeClr val="tx1"/>
                </a:solidFill>
              </a:rPr>
              <a:t>)</a:t>
            </a:r>
            <a:r>
              <a:rPr lang="ja-JP" altLang="en-US" sz="1400" dirty="0" smtClean="0">
                <a:solidFill>
                  <a:schemeClr val="tx1"/>
                </a:solidFill>
              </a:rPr>
              <a:t>となるフィールドなどの設定を行います。</a:t>
            </a:r>
            <a:endParaRPr lang="en-US" altLang="ja-JP" sz="1400" dirty="0">
              <a:solidFill>
                <a:schemeClr val="tx1"/>
              </a:solidFill>
            </a:endParaRPr>
          </a:p>
        </p:txBody>
      </p:sp>
      <p:sp>
        <p:nvSpPr>
          <p:cNvPr id="18" name="コンテンツ プレースホルダー 2"/>
          <p:cNvSpPr txBox="1">
            <a:spLocks/>
          </p:cNvSpPr>
          <p:nvPr/>
        </p:nvSpPr>
        <p:spPr>
          <a:xfrm>
            <a:off x="250129"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a:solidFill>
                  <a:schemeClr val="tx1"/>
                </a:solidFill>
              </a:rPr>
              <a:t>編集</a:t>
            </a:r>
            <a:r>
              <a:rPr lang="ja-JP" altLang="en-US" sz="1200" dirty="0" smtClean="0">
                <a:solidFill>
                  <a:schemeClr val="tx1"/>
                </a:solidFill>
              </a:rPr>
              <a:t>フィールドタブでは、マトリクスウィンドウで編集対象となるフィールドを設定します。</a:t>
            </a:r>
            <a:endParaRPr lang="en-US" altLang="ja-JP" sz="1200" dirty="0">
              <a:solidFill>
                <a:schemeClr val="tx1"/>
              </a:solidFill>
            </a:endParaRPr>
          </a:p>
        </p:txBody>
      </p:sp>
      <p:sp>
        <p:nvSpPr>
          <p:cNvPr id="21" name="正方形/長方形 20"/>
          <p:cNvSpPr/>
          <p:nvPr/>
        </p:nvSpPr>
        <p:spPr>
          <a:xfrm>
            <a:off x="3779912" y="4725145"/>
            <a:ext cx="3024336" cy="864096"/>
          </a:xfrm>
          <a:prstGeom prst="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t"/>
          <a:lstStyle/>
          <a:p>
            <a:r>
              <a:rPr lang="ja-JP" altLang="en-US" sz="1600" dirty="0" smtClean="0">
                <a:solidFill>
                  <a:schemeClr val="tx1"/>
                </a:solidFill>
                <a:latin typeface="HGPｺﾞｼｯｸM" pitchFamily="50" charset="-128"/>
                <a:ea typeface="HGPｺﾞｼｯｸM" pitchFamily="50" charset="-128"/>
              </a:rPr>
              <a:t>検索フィールドタブ</a:t>
            </a:r>
            <a:endParaRPr lang="ja-JP" altLang="en-US" sz="1600" dirty="0">
              <a:solidFill>
                <a:schemeClr val="tx1"/>
              </a:solidFill>
              <a:latin typeface="HGPｺﾞｼｯｸM" pitchFamily="50" charset="-128"/>
              <a:ea typeface="HGPｺﾞｼｯｸM" pitchFamily="50" charset="-128"/>
            </a:endParaRPr>
          </a:p>
        </p:txBody>
      </p:sp>
      <p:sp>
        <p:nvSpPr>
          <p:cNvPr id="22" name="正方形/長方形 21"/>
          <p:cNvSpPr/>
          <p:nvPr/>
        </p:nvSpPr>
        <p:spPr>
          <a:xfrm>
            <a:off x="3851920" y="5085185"/>
            <a:ext cx="2878929" cy="3600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err="1" smtClean="0">
                <a:solidFill>
                  <a:schemeClr val="tx2"/>
                </a:solidFill>
              </a:rPr>
              <a:t>JP_MatrixSearchField</a:t>
            </a:r>
            <a:r>
              <a:rPr kumimoji="1" lang="ja-JP" altLang="en-US" sz="1400" dirty="0" smtClean="0">
                <a:solidFill>
                  <a:schemeClr val="tx2"/>
                </a:solidFill>
              </a:rPr>
              <a:t>テーブル</a:t>
            </a:r>
            <a:endParaRPr kumimoji="1" lang="ja-JP" altLang="en-US" sz="1400" dirty="0">
              <a:solidFill>
                <a:schemeClr val="tx2"/>
              </a:solidFill>
            </a:endParaRPr>
          </a:p>
        </p:txBody>
      </p:sp>
      <p:sp>
        <p:nvSpPr>
          <p:cNvPr id="23" name="1 つの角を丸めた四角形 22"/>
          <p:cNvSpPr/>
          <p:nvPr/>
        </p:nvSpPr>
        <p:spPr>
          <a:xfrm>
            <a:off x="3779912" y="4437113"/>
            <a:ext cx="1224136" cy="288032"/>
          </a:xfrm>
          <a:prstGeom prst="snipRoundRect">
            <a:avLst/>
          </a:prstGeom>
          <a:solidFill>
            <a:schemeClr val="bg1"/>
          </a:solidFill>
          <a:ln w="254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ja-JP" altLang="en-US" sz="1050" dirty="0">
                <a:solidFill>
                  <a:schemeClr val="tx1"/>
                </a:solidFill>
                <a:latin typeface="HGPｺﾞｼｯｸM" pitchFamily="50" charset="-128"/>
                <a:ea typeface="HGPｺﾞｼｯｸM" pitchFamily="50" charset="-128"/>
              </a:rPr>
              <a:t>マトリクス</a:t>
            </a:r>
            <a:r>
              <a:rPr lang="ja-JP" altLang="en-US" sz="1050" dirty="0" smtClean="0">
                <a:solidFill>
                  <a:schemeClr val="tx1"/>
                </a:solidFill>
                <a:latin typeface="HGPｺﾞｼｯｸM" pitchFamily="50" charset="-128"/>
                <a:ea typeface="HGPｺﾞｼｯｸM" pitchFamily="50" charset="-128"/>
              </a:rPr>
              <a:t>ウィンドウ</a:t>
            </a:r>
            <a:endParaRPr lang="ja-JP" altLang="en-US" sz="1050" dirty="0">
              <a:solidFill>
                <a:schemeClr val="tx1"/>
              </a:solidFill>
              <a:latin typeface="HGPｺﾞｼｯｸM" pitchFamily="50" charset="-128"/>
              <a:ea typeface="HGPｺﾞｼｯｸM" pitchFamily="50" charset="-128"/>
            </a:endParaRPr>
          </a:p>
        </p:txBody>
      </p:sp>
      <p:cxnSp>
        <p:nvCxnSpPr>
          <p:cNvPr id="24" name="直線コネクタ 23"/>
          <p:cNvCxnSpPr/>
          <p:nvPr/>
        </p:nvCxnSpPr>
        <p:spPr>
          <a:xfrm>
            <a:off x="5292080" y="4509146"/>
            <a:ext cx="216024" cy="2159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H="1">
            <a:off x="5076056" y="4509146"/>
            <a:ext cx="216023" cy="2159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カギ線コネクタ 10"/>
          <p:cNvCxnSpPr>
            <a:stCxn id="71" idx="2"/>
            <a:endCxn id="21" idx="0"/>
          </p:cNvCxnSpPr>
          <p:nvPr/>
        </p:nvCxnSpPr>
        <p:spPr>
          <a:xfrm rot="16200000" flipH="1">
            <a:off x="3141996" y="2575060"/>
            <a:ext cx="771777" cy="3528392"/>
          </a:xfrm>
          <a:prstGeom prst="bentConnector3">
            <a:avLst>
              <a:gd name="adj1" fmla="val 40585"/>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2"/>
          <p:cNvSpPr txBox="1">
            <a:spLocks/>
          </p:cNvSpPr>
          <p:nvPr/>
        </p:nvSpPr>
        <p:spPr>
          <a:xfrm>
            <a:off x="3778521" y="5589241"/>
            <a:ext cx="3025727" cy="792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defRPr lang="ja-JP"/>
            </a:defPPr>
            <a:lvl1pPr marL="0" indent="0" algn="just" eaLnBrk="1" hangingPunct="1">
              <a:lnSpc>
                <a:spcPct val="120000"/>
              </a:lnSpc>
              <a:spcBef>
                <a:spcPts val="1200"/>
              </a:spcBef>
              <a:buNone/>
              <a:defRPr sz="1800" kern="0">
                <a:latin typeface="メイリオ" panose="020B0604030504040204" pitchFamily="50" charset="-128"/>
                <a:ea typeface="メイリオ" panose="020B0604030504040204" pitchFamily="50" charset="-128"/>
                <a:cs typeface="メイリオ"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ja-JP" altLang="en-US" sz="1200" dirty="0" smtClean="0">
                <a:solidFill>
                  <a:schemeClr val="tx1"/>
                </a:solidFill>
              </a:rPr>
              <a:t>検索フィールドタブでは、編集するデータを検索する条件となるフィールドを設定します。</a:t>
            </a:r>
            <a:endParaRPr lang="en-US" altLang="ja-JP" sz="1200" dirty="0">
              <a:solidFill>
                <a:schemeClr val="tx1"/>
              </a:solidFill>
            </a:endParaRPr>
          </a:p>
        </p:txBody>
      </p:sp>
      <p:sp>
        <p:nvSpPr>
          <p:cNvPr id="26" name="正方形/長方形 25"/>
          <p:cNvSpPr/>
          <p:nvPr/>
        </p:nvSpPr>
        <p:spPr>
          <a:xfrm>
            <a:off x="251520" y="1196792"/>
            <a:ext cx="8640000" cy="360000"/>
          </a:xfrm>
          <a:prstGeom prst="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Ins="0" rtlCol="0" anchor="b"/>
          <a:lstStyle/>
          <a:p>
            <a:pPr algn="l"/>
            <a:r>
              <a:rPr lang="ja-JP" altLang="en-US"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マトリクスウィンドウの設定概要</a:t>
            </a:r>
            <a:endParaRPr lang="en-US" altLang="ja-JP" sz="16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21420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22869</TotalTime>
  <Words>2562</Words>
  <Application>Microsoft Office PowerPoint</Application>
  <PresentationFormat>画面に合わせる (4:3)</PresentationFormat>
  <Paragraphs>643</Paragraphs>
  <Slides>21</Slides>
  <Notes>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HGPｺﾞｼｯｸM</vt:lpstr>
      <vt:lpstr>HG丸ｺﾞｼｯｸM-PRO</vt:lpstr>
      <vt:lpstr>Meiryo UI</vt:lpstr>
      <vt:lpstr>ＭＳ Ｐゴシック</vt:lpstr>
      <vt:lpstr>メイリオ</vt:lpstr>
      <vt:lpstr>Arial</vt:lpstr>
      <vt:lpstr>Calibri</vt:lpstr>
      <vt:lpstr>Wingdings</vt:lpstr>
      <vt:lpstr>Office ​​テーマ</vt:lpstr>
      <vt:lpstr>PowerPoint プレゼンテーション</vt:lpstr>
      <vt:lpstr>Contents:JPIERE-0098:Matrix Window</vt:lpstr>
      <vt:lpstr>About Matrix Window</vt:lpstr>
      <vt:lpstr>Basic operations</vt:lpstr>
      <vt:lpstr>Basic operations</vt:lpstr>
      <vt:lpstr>【マトリクスウィンドウの設定】</vt:lpstr>
      <vt:lpstr>【マトリクスウィンドウの設定】</vt:lpstr>
      <vt:lpstr>【マトリクスウィンドウの設定】</vt:lpstr>
      <vt:lpstr>【マトリクスウィンドウの設定】</vt:lpstr>
      <vt:lpstr>【マトリクスウィンドウの設定】</vt:lpstr>
      <vt:lpstr>【マトリクスウィンドウの設定】</vt:lpstr>
      <vt:lpstr>【マトリクスウィンドウの設定】</vt:lpstr>
      <vt:lpstr>【マトリクスウィンドウの設定】</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【概要設計】マトリクスウィンドウの設定画面</vt:lpstr>
      <vt:lpstr>【概要設計】マトリクスウィンドウ</vt:lpstr>
      <vt:lpstr>PowerPoint プレゼンテーション</vt:lpstr>
    </vt:vector>
  </TitlesOfParts>
  <Company>Murakami Takanori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Murakami Takanori</dc:creator>
  <cp:lastModifiedBy>萩原秀明</cp:lastModifiedBy>
  <cp:revision>3225</cp:revision>
  <cp:lastPrinted>2013-06-11T01:49:54Z</cp:lastPrinted>
  <dcterms:created xsi:type="dcterms:W3CDTF">2008-04-08T09:41:37Z</dcterms:created>
  <dcterms:modified xsi:type="dcterms:W3CDTF">2015-07-29T06:33:20Z</dcterms:modified>
</cp:coreProperties>
</file>