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30"/>
  </p:notesMasterIdLst>
  <p:handoutMasterIdLst>
    <p:handoutMasterId r:id="rId31"/>
  </p:handoutMasterIdLst>
  <p:sldIdLst>
    <p:sldId id="256" r:id="rId2"/>
    <p:sldId id="1185" r:id="rId3"/>
    <p:sldId id="1212" r:id="rId4"/>
    <p:sldId id="1220" r:id="rId5"/>
    <p:sldId id="1225" r:id="rId6"/>
    <p:sldId id="1221" r:id="rId7"/>
    <p:sldId id="1226" r:id="rId8"/>
    <p:sldId id="1223" r:id="rId9"/>
    <p:sldId id="1224" r:id="rId10"/>
    <p:sldId id="1202" r:id="rId11"/>
    <p:sldId id="1211" r:id="rId12"/>
    <p:sldId id="1234" r:id="rId13"/>
    <p:sldId id="1228" r:id="rId14"/>
    <p:sldId id="1213" r:id="rId15"/>
    <p:sldId id="1215" r:id="rId16"/>
    <p:sldId id="1214" r:id="rId17"/>
    <p:sldId id="1208" r:id="rId18"/>
    <p:sldId id="1217" r:id="rId19"/>
    <p:sldId id="1207" r:id="rId20"/>
    <p:sldId id="1218" r:id="rId21"/>
    <p:sldId id="1216" r:id="rId22"/>
    <p:sldId id="1219" r:id="rId23"/>
    <p:sldId id="1222" r:id="rId24"/>
    <p:sldId id="1230" r:id="rId25"/>
    <p:sldId id="1231" r:id="rId26"/>
    <p:sldId id="1232" r:id="rId27"/>
    <p:sldId id="1233" r:id="rId28"/>
    <p:sldId id="1177" r:id="rId29"/>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90" autoAdjust="0"/>
  </p:normalViewPr>
  <p:slideViewPr>
    <p:cSldViewPr showGuides="1">
      <p:cViewPr>
        <p:scale>
          <a:sx n="66" d="100"/>
          <a:sy n="66" d="100"/>
        </p:scale>
        <p:origin x="1107" y="258"/>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2015/9/22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5.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39.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636912"/>
            <a:ext cx="5362575" cy="1123950"/>
          </a:xfrm>
          <a:prstGeom prst="rect">
            <a:avLst/>
          </a:prstGeom>
        </p:spPr>
      </p:pic>
      <p:sp>
        <p:nvSpPr>
          <p:cNvPr id="5" name="AutoShape 88"/>
          <p:cNvSpPr>
            <a:spLocks noChangeArrowheads="1"/>
          </p:cNvSpPr>
          <p:nvPr/>
        </p:nvSpPr>
        <p:spPr bwMode="auto">
          <a:xfrm>
            <a:off x="755576" y="3976958"/>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JPIERE-0098:Matrix</a:t>
            </a:r>
            <a:r>
              <a:rPr lang="en-US" altLang="ja-JP" sz="28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Window</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1908504" y="1844896"/>
            <a:ext cx="5975864" cy="648000"/>
          </a:xfrm>
          <a:prstGeom prst="roundRect">
            <a:avLst>
              <a:gd name="adj" fmla="val 16667"/>
            </a:avLst>
          </a:prstGeom>
          <a:noFill/>
          <a:ln w="25400">
            <a:noFill/>
            <a:round/>
            <a:headEnd/>
            <a:tailEnd/>
          </a:ln>
          <a:effectLst/>
        </p:spPr>
        <p:txBody>
          <a:bodyPr wrap="none" anchor="ctr"/>
          <a:lstStyle/>
          <a:p>
            <a:pPr algn="l">
              <a:defRPr/>
            </a:pP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JPiere</a:t>
            </a:r>
            <a:r>
              <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is plugins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endPar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 distribution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for Japan</a:t>
            </a:r>
            <a:endPar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dirty="0" smtClean="0">
                <a:solidFill>
                  <a:schemeClr val="tx2">
                    <a:lumMod val="75000"/>
                  </a:schemeClr>
                </a:solidFill>
              </a:rPr>
              <a:t>Configurations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7" name="コンテンツ プレースホルダー 2"/>
          <p:cNvSpPr txBox="1">
            <a:spLocks/>
          </p:cNvSpPr>
          <p:nvPr/>
        </p:nvSpPr>
        <p:spPr>
          <a:xfrm>
            <a:off x="250129" y="1556792"/>
            <a:ext cx="8642351"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a:solidFill>
                  <a:schemeClr val="tx1"/>
                </a:solidFill>
              </a:rPr>
              <a:t>Window of Matrix Window </a:t>
            </a:r>
            <a:r>
              <a:rPr lang="en-US" altLang="ja-JP" dirty="0" smtClean="0">
                <a:solidFill>
                  <a:schemeClr val="tx1"/>
                </a:solidFill>
              </a:rPr>
              <a:t>Configurations is comprised of Matrix Window tab and Edit Field tab, Search Field tab.</a:t>
            </a:r>
            <a:endParaRPr lang="en-US" altLang="ja-JP" dirty="0">
              <a:solidFill>
                <a:schemeClr val="tx1"/>
              </a:solidFill>
            </a:endParaRPr>
          </a:p>
        </p:txBody>
      </p:sp>
      <p:sp>
        <p:nvSpPr>
          <p:cNvPr id="71" name="正方形/長方形 70"/>
          <p:cNvSpPr/>
          <p:nvPr/>
        </p:nvSpPr>
        <p:spPr>
          <a:xfrm>
            <a:off x="251520" y="3068960"/>
            <a:ext cx="3024336" cy="88440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Matrix Window tab</a:t>
            </a:r>
            <a:endParaRPr lang="ja-JP" altLang="en-US" sz="1600" dirty="0">
              <a:solidFill>
                <a:schemeClr val="tx1"/>
              </a:solidFill>
              <a:latin typeface="HGPｺﾞｼｯｸM" pitchFamily="50" charset="-128"/>
              <a:ea typeface="HGPｺﾞｼｯｸM" pitchFamily="50" charset="-128"/>
            </a:endParaRPr>
          </a:p>
        </p:txBody>
      </p:sp>
      <p:sp>
        <p:nvSpPr>
          <p:cNvPr id="6" name="正方形/長方形 5"/>
          <p:cNvSpPr/>
          <p:nvPr/>
        </p:nvSpPr>
        <p:spPr>
          <a:xfrm>
            <a:off x="323528" y="3429000"/>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JP_MatrixWindow</a:t>
            </a:r>
            <a:r>
              <a:rPr kumimoji="1" lang="en-US" altLang="ja-JP" sz="1400" dirty="0" smtClean="0">
                <a:solidFill>
                  <a:schemeClr val="tx2"/>
                </a:solidFill>
              </a:rPr>
              <a:t> table</a:t>
            </a:r>
            <a:endParaRPr kumimoji="1" lang="ja-JP" altLang="en-US" sz="1400" dirty="0">
              <a:solidFill>
                <a:schemeClr val="tx2"/>
              </a:solidFill>
            </a:endParaRPr>
          </a:p>
        </p:txBody>
      </p:sp>
      <p:sp>
        <p:nvSpPr>
          <p:cNvPr id="72" name="1 つの角を丸めた四角形 71"/>
          <p:cNvSpPr/>
          <p:nvPr/>
        </p:nvSpPr>
        <p:spPr>
          <a:xfrm>
            <a:off x="251520" y="2780928"/>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75" name="正方形/長方形 74"/>
          <p:cNvSpPr/>
          <p:nvPr/>
        </p:nvSpPr>
        <p:spPr>
          <a:xfrm>
            <a:off x="251520"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Edit Field tab</a:t>
            </a:r>
            <a:endParaRPr lang="ja-JP" altLang="en-US" sz="16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323528"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JP_MatrixField</a:t>
            </a:r>
            <a:r>
              <a:rPr kumimoji="1" lang="en-US" altLang="ja-JP" sz="1400" dirty="0" smtClean="0">
                <a:solidFill>
                  <a:schemeClr val="tx2"/>
                </a:solidFill>
              </a:rPr>
              <a:t> table</a:t>
            </a:r>
            <a:endParaRPr kumimoji="1" lang="ja-JP" altLang="en-US" sz="1400" dirty="0">
              <a:solidFill>
                <a:schemeClr val="tx2"/>
              </a:solidFill>
            </a:endParaRPr>
          </a:p>
        </p:txBody>
      </p:sp>
      <p:sp>
        <p:nvSpPr>
          <p:cNvPr id="77" name="1 つの角を丸めた四角形 76"/>
          <p:cNvSpPr/>
          <p:nvPr/>
        </p:nvSpPr>
        <p:spPr>
          <a:xfrm>
            <a:off x="251520"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10" name="直線コネクタ 9"/>
          <p:cNvCxnSpPr>
            <a:stCxn id="71" idx="2"/>
            <a:endCxn id="75" idx="0"/>
          </p:cNvCxnSpPr>
          <p:nvPr/>
        </p:nvCxnSpPr>
        <p:spPr>
          <a:xfrm>
            <a:off x="1763688" y="3953368"/>
            <a:ext cx="0" cy="7717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763688"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547664"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3347864" y="3068960"/>
            <a:ext cx="5473999" cy="864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smtClean="0">
                <a:solidFill>
                  <a:schemeClr val="tx1"/>
                </a:solidFill>
              </a:rPr>
              <a:t>In the Matrix Window tab, Set a window and tab , X-axis Field, Y-axis Field, to create Matrix Window.</a:t>
            </a:r>
            <a:endParaRPr lang="en-US" altLang="ja-JP" sz="1400" dirty="0" smtClean="0">
              <a:solidFill>
                <a:schemeClr val="tx1"/>
              </a:solidFill>
            </a:endParaRPr>
          </a:p>
        </p:txBody>
      </p:sp>
      <p:sp>
        <p:nvSpPr>
          <p:cNvPr id="18" name="コンテンツ プレースホルダー 2"/>
          <p:cNvSpPr txBox="1">
            <a:spLocks/>
          </p:cNvSpPr>
          <p:nvPr/>
        </p:nvSpPr>
        <p:spPr>
          <a:xfrm>
            <a:off x="250129"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200" dirty="0" smtClean="0">
                <a:solidFill>
                  <a:schemeClr val="tx1"/>
                </a:solidFill>
              </a:rPr>
              <a:t>In the Edit Field tab, set Editable Fields in Matrix Window.</a:t>
            </a:r>
          </a:p>
        </p:txBody>
      </p:sp>
      <p:sp>
        <p:nvSpPr>
          <p:cNvPr id="21" name="正方形/長方形 20"/>
          <p:cNvSpPr/>
          <p:nvPr/>
        </p:nvSpPr>
        <p:spPr>
          <a:xfrm>
            <a:off x="3779912"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Search Field tab</a:t>
            </a:r>
            <a:endParaRPr lang="ja-JP" altLang="en-US" sz="1600" dirty="0">
              <a:solidFill>
                <a:schemeClr val="tx1"/>
              </a:solidFill>
              <a:latin typeface="HGPｺﾞｼｯｸM" pitchFamily="50" charset="-128"/>
              <a:ea typeface="HGPｺﾞｼｯｸM" pitchFamily="50" charset="-128"/>
            </a:endParaRPr>
          </a:p>
        </p:txBody>
      </p:sp>
      <p:sp>
        <p:nvSpPr>
          <p:cNvPr id="22" name="正方形/長方形 21"/>
          <p:cNvSpPr/>
          <p:nvPr/>
        </p:nvSpPr>
        <p:spPr>
          <a:xfrm>
            <a:off x="3851920"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JP_MatrixSearchField</a:t>
            </a:r>
            <a:r>
              <a:rPr kumimoji="1" lang="en-US" altLang="ja-JP" sz="1400" dirty="0" smtClean="0">
                <a:solidFill>
                  <a:schemeClr val="tx2"/>
                </a:solidFill>
              </a:rPr>
              <a:t> table</a:t>
            </a:r>
            <a:endParaRPr kumimoji="1" lang="ja-JP" altLang="en-US" sz="1400" dirty="0">
              <a:solidFill>
                <a:schemeClr val="tx2"/>
              </a:solidFill>
            </a:endParaRPr>
          </a:p>
        </p:txBody>
      </p:sp>
      <p:sp>
        <p:nvSpPr>
          <p:cNvPr id="23" name="1 つの角を丸めた四角形 22"/>
          <p:cNvSpPr/>
          <p:nvPr/>
        </p:nvSpPr>
        <p:spPr>
          <a:xfrm>
            <a:off x="3779912"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24" name="直線コネクタ 23"/>
          <p:cNvCxnSpPr/>
          <p:nvPr/>
        </p:nvCxnSpPr>
        <p:spPr>
          <a:xfrm>
            <a:off x="5292080"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5076056"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1" idx="2"/>
            <a:endCxn id="21" idx="0"/>
          </p:cNvCxnSpPr>
          <p:nvPr/>
        </p:nvCxnSpPr>
        <p:spPr>
          <a:xfrm rot="16200000" flipH="1">
            <a:off x="3141996" y="2575060"/>
            <a:ext cx="771777" cy="3528392"/>
          </a:xfrm>
          <a:prstGeom prst="bentConnector3">
            <a:avLst>
              <a:gd name="adj1" fmla="val 4058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a:off x="3778521"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200" dirty="0" smtClean="0">
                <a:solidFill>
                  <a:schemeClr val="tx1"/>
                </a:solidFill>
              </a:rPr>
              <a:t>In the Search Field Tab, set fields that is search condition in Matrix Window.</a:t>
            </a:r>
            <a:endParaRPr lang="en-US" altLang="ja-JP" sz="1200" dirty="0">
              <a:solidFill>
                <a:schemeClr val="tx1"/>
              </a:solidFill>
            </a:endParaRPr>
          </a:p>
        </p:txBody>
      </p:sp>
      <p:sp>
        <p:nvSpPr>
          <p:cNvPr id="26" name="正方形/長方形 25"/>
          <p:cNvSpPr/>
          <p:nvPr/>
        </p:nvSpPr>
        <p:spPr>
          <a:xfrm>
            <a:off x="251520" y="11967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Overview of Matrix Window Configurations</a:t>
            </a:r>
          </a:p>
        </p:txBody>
      </p:sp>
    </p:spTree>
    <p:extLst>
      <p:ext uri="{BB962C8B-B14F-4D97-AF65-F5344CB8AC3E}">
        <p14:creationId xmlns:p14="http://schemas.microsoft.com/office/powerpoint/2010/main" val="1721420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1288981"/>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1708975"/>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endParaRPr lang="ja-JP" altLang="en-US" sz="800" dirty="0"/>
          </a:p>
        </p:txBody>
      </p:sp>
      <p:grpSp>
        <p:nvGrpSpPr>
          <p:cNvPr id="6" name="グループ化 5"/>
          <p:cNvGrpSpPr/>
          <p:nvPr/>
        </p:nvGrpSpPr>
        <p:grpSpPr>
          <a:xfrm>
            <a:off x="286777" y="1391046"/>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687443"/>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687443"/>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687443"/>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687443"/>
            <a:ext cx="279365" cy="279365"/>
          </a:xfrm>
          <a:prstGeom prst="rect">
            <a:avLst/>
          </a:prstGeom>
        </p:spPr>
      </p:pic>
      <p:sp>
        <p:nvSpPr>
          <p:cNvPr id="37" name="正方形/長方形 36"/>
          <p:cNvSpPr/>
          <p:nvPr/>
        </p:nvSpPr>
        <p:spPr bwMode="auto">
          <a:xfrm>
            <a:off x="3341171" y="1708975"/>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009558"/>
            <a:ext cx="5112568" cy="372369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08158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001469"/>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a:t>
            </a:r>
            <a:r>
              <a:rPr lang="en-US" altLang="ja-JP" sz="1050" dirty="0" err="1" smtClean="0">
                <a:solidFill>
                  <a:schemeClr val="tx1"/>
                </a:solidFill>
                <a:latin typeface="HGPｺﾞｼｯｸM" pitchFamily="50" charset="-128"/>
                <a:ea typeface="HGPｺﾞｼｯｸM" pitchFamily="50" charset="-128"/>
              </a:rPr>
              <a:t>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08158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Client*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08156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0815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Organization*</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37392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AD_Tab_ID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37392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Tab*</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02729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02729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Key Field*</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339556" y="42931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251520" y="42931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Row Key Field*</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34504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AD_Window_ID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34504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Window*</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345050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027293"/>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5" name="正方形/長方形 54"/>
          <p:cNvSpPr/>
          <p:nvPr/>
        </p:nvSpPr>
        <p:spPr>
          <a:xfrm>
            <a:off x="2563238" y="42931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373928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339981" y="237036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251640" y="23703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Search Key</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1339979" y="2658396"/>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251640" y="2658397"/>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Name</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1339827" y="2946452"/>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正方形/長方形 64"/>
          <p:cNvSpPr/>
          <p:nvPr/>
        </p:nvSpPr>
        <p:spPr>
          <a:xfrm>
            <a:off x="251488" y="294645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475656" y="323447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331640" y="3234461"/>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9" name="コンテンツ プレースホルダー 2"/>
          <p:cNvSpPr txBox="1">
            <a:spLocks/>
          </p:cNvSpPr>
          <p:nvPr/>
        </p:nvSpPr>
        <p:spPr>
          <a:xfrm>
            <a:off x="5362698" y="1052736"/>
            <a:ext cx="3530478" cy="525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00" u="sng" dirty="0" smtClean="0">
                <a:solidFill>
                  <a:schemeClr val="tx1"/>
                </a:solidFill>
              </a:rPr>
              <a:t>Search Key</a:t>
            </a:r>
            <a:r>
              <a:rPr lang="en-US" altLang="ja-JP" sz="1000" dirty="0" smtClean="0">
                <a:solidFill>
                  <a:schemeClr val="tx1"/>
                </a:solidFill>
              </a:rPr>
              <a:t>…Identifier of Matrix Window.</a:t>
            </a:r>
          </a:p>
          <a:p>
            <a:pPr marL="171450" indent="-171450">
              <a:buFont typeface="Arial" panose="020B0604020202020204" pitchFamily="34" charset="0"/>
              <a:buChar char="•"/>
            </a:pPr>
            <a:r>
              <a:rPr lang="en-US" altLang="ja-JP" sz="1000" u="sng" dirty="0" smtClean="0">
                <a:solidFill>
                  <a:schemeClr val="tx1"/>
                </a:solidFill>
              </a:rPr>
              <a:t>Name</a:t>
            </a:r>
            <a:r>
              <a:rPr lang="en-US" altLang="ja-JP" sz="1000" dirty="0" smtClean="0">
                <a:solidFill>
                  <a:schemeClr val="tx1"/>
                </a:solidFill>
              </a:rPr>
              <a:t>…Name of Matrix Window.</a:t>
            </a:r>
          </a:p>
          <a:p>
            <a:pPr marL="171450" indent="-171450">
              <a:buFont typeface="Arial" panose="020B0604020202020204" pitchFamily="34" charset="0"/>
              <a:buChar char="•"/>
            </a:pPr>
            <a:r>
              <a:rPr lang="en-US" altLang="ja-JP" sz="1000" u="sng" dirty="0" smtClean="0">
                <a:solidFill>
                  <a:schemeClr val="tx1"/>
                </a:solidFill>
              </a:rPr>
              <a:t>Window</a:t>
            </a:r>
            <a:r>
              <a:rPr lang="en-US" altLang="ja-JP" sz="1000" dirty="0" smtClean="0">
                <a:solidFill>
                  <a:schemeClr val="tx1"/>
                </a:solidFill>
              </a:rPr>
              <a:t>…Matrix Window is created from Window.</a:t>
            </a:r>
          </a:p>
          <a:p>
            <a:pPr marL="171450" indent="-171450">
              <a:buFont typeface="Arial" panose="020B0604020202020204" pitchFamily="34" charset="0"/>
              <a:buChar char="•"/>
            </a:pPr>
            <a:r>
              <a:rPr lang="ja-JP" altLang="en-US" sz="1000" dirty="0" smtClean="0">
                <a:solidFill>
                  <a:schemeClr val="tx1"/>
                </a:solidFill>
              </a:rPr>
              <a:t> </a:t>
            </a:r>
            <a:r>
              <a:rPr lang="en-US" altLang="ja-JP" sz="1000" u="sng" dirty="0" smtClean="0">
                <a:solidFill>
                  <a:schemeClr val="tx1"/>
                </a:solidFill>
              </a:rPr>
              <a:t>Tab</a:t>
            </a:r>
            <a:r>
              <a:rPr lang="en-US" altLang="ja-JP" sz="1000" dirty="0" smtClean="0">
                <a:solidFill>
                  <a:schemeClr val="tx1"/>
                </a:solidFill>
              </a:rPr>
              <a:t>…Matrix Window is created from a Tab in the window. If tab is read only, Matrix Window become a read only window.</a:t>
            </a:r>
          </a:p>
          <a:p>
            <a:pPr marL="171450" indent="-171450">
              <a:buFont typeface="Arial" panose="020B0604020202020204" pitchFamily="34" charset="0"/>
              <a:buChar char="•"/>
            </a:pPr>
            <a:r>
              <a:rPr lang="en-US" altLang="ja-JP" sz="1000" u="sng" dirty="0" smtClean="0">
                <a:solidFill>
                  <a:schemeClr val="tx1"/>
                </a:solidFill>
              </a:rPr>
              <a:t>Page Size</a:t>
            </a:r>
            <a:r>
              <a:rPr lang="en-US" altLang="ja-JP" sz="1000" dirty="0">
                <a:solidFill>
                  <a:schemeClr val="tx1"/>
                </a:solidFill>
              </a:rPr>
              <a:t>… rows per </a:t>
            </a:r>
            <a:r>
              <a:rPr lang="en-US" altLang="ja-JP" sz="1000" dirty="0" smtClean="0">
                <a:solidFill>
                  <a:schemeClr val="tx1"/>
                </a:solidFill>
              </a:rPr>
              <a:t>page.</a:t>
            </a:r>
          </a:p>
          <a:p>
            <a:pPr marL="171450" indent="-171450">
              <a:buFont typeface="Arial" panose="020B0604020202020204" pitchFamily="34" charset="0"/>
              <a:buChar char="•"/>
            </a:pPr>
            <a:r>
              <a:rPr lang="en-US" altLang="ja-JP" sz="1000" u="sng" dirty="0" err="1" smtClean="0">
                <a:solidFill>
                  <a:schemeClr val="tx1"/>
                </a:solidFill>
              </a:rPr>
              <a:t>Cokumn</a:t>
            </a:r>
            <a:r>
              <a:rPr lang="en-US" altLang="ja-JP" sz="1000" u="sng" dirty="0" smtClean="0">
                <a:solidFill>
                  <a:schemeClr val="tx1"/>
                </a:solidFill>
              </a:rPr>
              <a:t> Key Field</a:t>
            </a:r>
            <a:r>
              <a:rPr lang="en-US" altLang="ja-JP" sz="1000" dirty="0" smtClean="0">
                <a:solidFill>
                  <a:schemeClr val="tx1"/>
                </a:solidFill>
              </a:rPr>
              <a:t>…Select fields that Key of Column(X-Axis).</a:t>
            </a:r>
          </a:p>
          <a:p>
            <a:pPr marL="171450" indent="-171450">
              <a:buFont typeface="Arial" panose="020B0604020202020204" pitchFamily="34" charset="0"/>
              <a:buChar char="•"/>
            </a:pPr>
            <a:r>
              <a:rPr lang="en-US" altLang="ja-JP" sz="1000" u="sng" dirty="0" smtClean="0">
                <a:solidFill>
                  <a:schemeClr val="tx1"/>
                </a:solidFill>
              </a:rPr>
              <a:t>Row Key Field</a:t>
            </a:r>
            <a:r>
              <a:rPr lang="en-US" altLang="ja-JP" sz="1000" dirty="0" smtClean="0">
                <a:solidFill>
                  <a:schemeClr val="tx1"/>
                </a:solidFill>
              </a:rPr>
              <a:t>…Select </a:t>
            </a:r>
            <a:r>
              <a:rPr lang="en-US" altLang="ja-JP" sz="1000" dirty="0">
                <a:solidFill>
                  <a:schemeClr val="tx1"/>
                </a:solidFill>
              </a:rPr>
              <a:t>fields that Key of </a:t>
            </a:r>
            <a:r>
              <a:rPr lang="en-US" altLang="ja-JP" sz="1000" dirty="0" smtClean="0">
                <a:solidFill>
                  <a:schemeClr val="tx1"/>
                </a:solidFill>
              </a:rPr>
              <a:t>Row(Y-Axis</a:t>
            </a:r>
            <a:r>
              <a:rPr lang="en-US" altLang="ja-JP" sz="1000" dirty="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Length</a:t>
            </a:r>
            <a:r>
              <a:rPr lang="en-US" altLang="ja-JP" sz="1000" dirty="0" smtClean="0">
                <a:solidFill>
                  <a:schemeClr val="tx1"/>
                </a:solidFill>
              </a:rPr>
              <a:t>…Width of Row key column.</a:t>
            </a:r>
          </a:p>
          <a:p>
            <a:pPr marL="171450" indent="-171450">
              <a:buFont typeface="Arial" panose="020B0604020202020204" pitchFamily="34" charset="0"/>
              <a:buChar char="•"/>
            </a:pPr>
            <a:r>
              <a:rPr lang="en-US" altLang="ja-JP" sz="1000" u="sng" dirty="0" smtClean="0">
                <a:solidFill>
                  <a:schemeClr val="tx1"/>
                </a:solidFill>
              </a:rPr>
              <a:t>Quick Entry Window</a:t>
            </a:r>
            <a:r>
              <a:rPr lang="en-US" altLang="ja-JP" sz="1000" dirty="0">
                <a:solidFill>
                  <a:schemeClr val="tx1"/>
                </a:solidFill>
              </a:rPr>
              <a:t>…If you create a new data at Matrix </a:t>
            </a:r>
            <a:r>
              <a:rPr lang="en-US" altLang="ja-JP" sz="1000" dirty="0" err="1">
                <a:solidFill>
                  <a:schemeClr val="tx1"/>
                </a:solidFill>
              </a:rPr>
              <a:t>Window,Please</a:t>
            </a:r>
            <a:r>
              <a:rPr lang="en-US" altLang="ja-JP" sz="1000" dirty="0">
                <a:solidFill>
                  <a:schemeClr val="tx1"/>
                </a:solidFill>
              </a:rPr>
              <a:t> set window that setting Quick Entry</a:t>
            </a:r>
            <a:r>
              <a:rPr lang="en-US" altLang="ja-JP" sz="1000" dirty="0" smtClean="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Quick Entry </a:t>
            </a:r>
            <a:r>
              <a:rPr lang="en-US" altLang="ja-JP" sz="1000" u="sng" dirty="0" err="1" smtClean="0">
                <a:solidFill>
                  <a:schemeClr val="tx1"/>
                </a:solidFill>
              </a:rPr>
              <a:t>Conf</a:t>
            </a:r>
            <a:r>
              <a:rPr lang="en-US" altLang="ja-JP" sz="1000" dirty="0" smtClean="0">
                <a:solidFill>
                  <a:schemeClr val="tx1"/>
                </a:solidFill>
              </a:rPr>
              <a:t>…Select how to set default value to next data at Quick Entry Window.</a:t>
            </a:r>
          </a:p>
        </p:txBody>
      </p:sp>
      <p:sp>
        <p:nvSpPr>
          <p:cNvPr id="73" name="正方形/長方形 72"/>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Tab of Matrix Window</a:t>
            </a:r>
          </a:p>
        </p:txBody>
      </p:sp>
      <p:sp>
        <p:nvSpPr>
          <p:cNvPr id="75" name="正方形/長方形 74"/>
          <p:cNvSpPr/>
          <p:nvPr/>
        </p:nvSpPr>
        <p:spPr>
          <a:xfrm>
            <a:off x="3851928" y="428558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6" name="正方形/長方形 75"/>
          <p:cNvSpPr/>
          <p:nvPr/>
        </p:nvSpPr>
        <p:spPr>
          <a:xfrm>
            <a:off x="2483768" y="42855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77" name="図 7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285581"/>
            <a:ext cx="223539" cy="223539"/>
          </a:xfrm>
          <a:prstGeom prst="rect">
            <a:avLst/>
          </a:prstGeom>
        </p:spPr>
      </p:pic>
      <p:sp>
        <p:nvSpPr>
          <p:cNvPr id="71" name="正方形/長方形 70"/>
          <p:cNvSpPr/>
          <p:nvPr/>
        </p:nvSpPr>
        <p:spPr>
          <a:xfrm>
            <a:off x="1339556"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251520" y="45811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Window</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2563238"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8" name="正方形/長方形 77"/>
          <p:cNvSpPr/>
          <p:nvPr/>
        </p:nvSpPr>
        <p:spPr>
          <a:xfrm>
            <a:off x="3851928" y="374734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9" name="正方形/長方形 78"/>
          <p:cNvSpPr/>
          <p:nvPr/>
        </p:nvSpPr>
        <p:spPr>
          <a:xfrm>
            <a:off x="2483768" y="374734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Page Size*</a:t>
            </a:r>
            <a:endParaRPr lang="ja-JP" altLang="en-US" sz="800" dirty="0">
              <a:solidFill>
                <a:schemeClr val="tx1"/>
              </a:solidFill>
              <a:latin typeface="HGPｺﾞｼｯｸM" pitchFamily="50" charset="-128"/>
              <a:ea typeface="HGPｺﾞｼｯｸM" pitchFamily="50" charset="-128"/>
            </a:endParaRPr>
          </a:p>
        </p:txBody>
      </p:sp>
      <p:pic>
        <p:nvPicPr>
          <p:cNvPr id="80" name="図 7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747341"/>
            <a:ext cx="223539" cy="223539"/>
          </a:xfrm>
          <a:prstGeom prst="rect">
            <a:avLst/>
          </a:prstGeom>
        </p:spPr>
      </p:pic>
      <p:sp>
        <p:nvSpPr>
          <p:cNvPr id="81" name="正方形/長方形 80"/>
          <p:cNvSpPr/>
          <p:nvPr/>
        </p:nvSpPr>
        <p:spPr>
          <a:xfrm>
            <a:off x="3859836" y="458112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Column info only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71800" y="4581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a:t>
            </a:r>
            <a:r>
              <a:rPr lang="en-US" altLang="ja-JP" sz="800" dirty="0" err="1" smtClean="0">
                <a:solidFill>
                  <a:schemeClr val="tx1"/>
                </a:solidFill>
                <a:latin typeface="HGPｺﾞｼｯｸM" pitchFamily="50" charset="-128"/>
                <a:ea typeface="HGPｺﾞｼｯｸM" pitchFamily="50" charset="-128"/>
              </a:rPr>
              <a:t>Conf</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5083518" y="458112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4" name="コンテンツ プレースホルダー 2"/>
          <p:cNvSpPr txBox="1">
            <a:spLocks/>
          </p:cNvSpPr>
          <p:nvPr/>
        </p:nvSpPr>
        <p:spPr>
          <a:xfrm>
            <a:off x="5785579" y="5669336"/>
            <a:ext cx="2458829" cy="639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0"/>
              </a:spcBef>
              <a:buFont typeface="Arial" panose="020B0604020202020204" pitchFamily="34" charset="0"/>
              <a:buChar char="•"/>
            </a:pPr>
            <a:r>
              <a:rPr lang="en-US" altLang="ja-JP" sz="900" dirty="0" smtClean="0">
                <a:solidFill>
                  <a:schemeClr val="tx1"/>
                </a:solidFill>
              </a:rPr>
              <a:t>01:Column</a:t>
            </a:r>
            <a:r>
              <a:rPr lang="ja-JP" altLang="en-US" sz="900" dirty="0" smtClean="0">
                <a:solidFill>
                  <a:schemeClr val="tx1"/>
                </a:solidFill>
              </a:rPr>
              <a:t> </a:t>
            </a:r>
            <a:r>
              <a:rPr lang="en-US" altLang="ja-JP" sz="900" dirty="0" smtClean="0">
                <a:solidFill>
                  <a:schemeClr val="tx1"/>
                </a:solidFill>
              </a:rPr>
              <a:t>info only</a:t>
            </a:r>
          </a:p>
          <a:p>
            <a:pPr marL="171450" indent="-171450">
              <a:spcBef>
                <a:spcPts val="0"/>
              </a:spcBef>
              <a:buFont typeface="Arial" panose="020B0604020202020204" pitchFamily="34" charset="0"/>
              <a:buChar char="•"/>
            </a:pPr>
            <a:r>
              <a:rPr lang="en-US" altLang="ja-JP" sz="900" dirty="0" smtClean="0">
                <a:solidFill>
                  <a:schemeClr val="tx1"/>
                </a:solidFill>
              </a:rPr>
              <a:t>02:Row info Only</a:t>
            </a:r>
          </a:p>
          <a:p>
            <a:pPr marL="171450" indent="-171450">
              <a:spcBef>
                <a:spcPts val="0"/>
              </a:spcBef>
              <a:buFont typeface="Arial" panose="020B0604020202020204" pitchFamily="34" charset="0"/>
              <a:buChar char="•"/>
            </a:pPr>
            <a:r>
              <a:rPr lang="en-US" altLang="ja-JP" sz="900" dirty="0" smtClean="0">
                <a:solidFill>
                  <a:schemeClr val="tx1"/>
                </a:solidFill>
              </a:rPr>
              <a:t>03:Column and Row info</a:t>
            </a:r>
          </a:p>
        </p:txBody>
      </p:sp>
      <p:sp>
        <p:nvSpPr>
          <p:cNvPr id="85" name="正方形/長方形 84"/>
          <p:cNvSpPr/>
          <p:nvPr/>
        </p:nvSpPr>
        <p:spPr>
          <a:xfrm>
            <a:off x="1332080" y="4869160"/>
            <a:ext cx="3960000" cy="303366"/>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r>
              <a:rPr lang="en-US" altLang="ja-JP" sz="600" dirty="0">
                <a:solidFill>
                  <a:schemeClr val="tx1"/>
                </a:solidFill>
                <a:latin typeface="Meiryo UI" pitchFamily="50" charset="-128"/>
                <a:ea typeface="Meiryo UI" pitchFamily="50" charset="-128"/>
                <a:cs typeface="Meiryo UI" pitchFamily="50" charset="-128"/>
              </a:rPr>
              <a:t>INNER JOIN </a:t>
            </a:r>
            <a:r>
              <a:rPr lang="en-US" altLang="ja-JP" sz="600" dirty="0" err="1">
                <a:solidFill>
                  <a:schemeClr val="tx1"/>
                </a:solidFill>
                <a:latin typeface="Meiryo UI" pitchFamily="50" charset="-128"/>
                <a:ea typeface="Meiryo UI" pitchFamily="50" charset="-128"/>
                <a:cs typeface="Meiryo UI" pitchFamily="50" charset="-128"/>
              </a:rPr>
              <a:t>M_Product</a:t>
            </a:r>
            <a:r>
              <a:rPr lang="en-US" altLang="ja-JP" sz="600" dirty="0">
                <a:solidFill>
                  <a:schemeClr val="tx1"/>
                </a:solidFill>
                <a:latin typeface="Meiryo UI" pitchFamily="50" charset="-128"/>
                <a:ea typeface="Meiryo UI" pitchFamily="50" charset="-128"/>
                <a:cs typeface="Meiryo UI" pitchFamily="50" charset="-128"/>
              </a:rPr>
              <a:t> ON(</a:t>
            </a:r>
            <a:r>
              <a:rPr lang="en-US" altLang="ja-JP" sz="600" dirty="0" err="1">
                <a:solidFill>
                  <a:schemeClr val="tx1"/>
                </a:solidFill>
                <a:latin typeface="Meiryo UI" pitchFamily="50" charset="-128"/>
                <a:ea typeface="Meiryo UI" pitchFamily="50" charset="-128"/>
                <a:cs typeface="Meiryo UI" pitchFamily="50" charset="-128"/>
              </a:rPr>
              <a:t>JP_ReferenceTest.M_Product_ID</a:t>
            </a:r>
            <a:r>
              <a:rPr lang="en-US" altLang="ja-JP" sz="600" dirty="0">
                <a:solidFill>
                  <a:schemeClr val="tx1"/>
                </a:solidFill>
                <a:latin typeface="Meiryo UI" pitchFamily="50" charset="-128"/>
                <a:ea typeface="Meiryo UI" pitchFamily="50" charset="-128"/>
                <a:cs typeface="Meiryo UI" pitchFamily="50" charset="-128"/>
              </a:rPr>
              <a:t> = </a:t>
            </a:r>
            <a:r>
              <a:rPr lang="en-US" altLang="ja-JP" sz="600" dirty="0" err="1">
                <a:solidFill>
                  <a:schemeClr val="tx1"/>
                </a:solidFill>
                <a:latin typeface="Meiryo UI" pitchFamily="50" charset="-128"/>
                <a:ea typeface="Meiryo UI" pitchFamily="50" charset="-128"/>
                <a:cs typeface="Meiryo UI" pitchFamily="50" charset="-128"/>
              </a:rPr>
              <a:t>M_Product.M_Product_ID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6" name="正方形/長方形 85"/>
          <p:cNvSpPr/>
          <p:nvPr/>
        </p:nvSpPr>
        <p:spPr>
          <a:xfrm>
            <a:off x="243741" y="4869161"/>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SQL </a:t>
            </a:r>
            <a:r>
              <a:rPr lang="en-US" altLang="ja-JP" sz="800" dirty="0" smtClean="0">
                <a:solidFill>
                  <a:schemeClr val="tx1"/>
                </a:solidFill>
                <a:latin typeface="HGPｺﾞｼｯｸM" pitchFamily="50" charset="-128"/>
                <a:ea typeface="HGPｺﾞｼｯｸM" pitchFamily="50" charset="-128"/>
              </a:rPr>
              <a:t>JOIN</a:t>
            </a:r>
            <a:endParaRPr lang="ja-JP" altLang="en-US" sz="800" dirty="0">
              <a:solidFill>
                <a:schemeClr val="tx1"/>
              </a:solidFill>
              <a:latin typeface="HGPｺﾞｼｯｸM" pitchFamily="50" charset="-128"/>
              <a:ea typeface="HGPｺﾞｼｯｸM" pitchFamily="50" charset="-128"/>
            </a:endParaRPr>
          </a:p>
        </p:txBody>
      </p:sp>
      <p:sp>
        <p:nvSpPr>
          <p:cNvPr id="87" name="正方形/長方形 86"/>
          <p:cNvSpPr/>
          <p:nvPr/>
        </p:nvSpPr>
        <p:spPr>
          <a:xfrm>
            <a:off x="1332080" y="5229177"/>
            <a:ext cx="3960000" cy="303366"/>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r>
              <a:rPr lang="en-US" altLang="ja-JP" sz="800" dirty="0" err="1">
                <a:solidFill>
                  <a:schemeClr val="tx1"/>
                </a:solidFill>
                <a:latin typeface="Meiryo UI" pitchFamily="50" charset="-128"/>
                <a:ea typeface="Meiryo UI" pitchFamily="50" charset="-128"/>
                <a:cs typeface="Meiryo UI" pitchFamily="50" charset="-128"/>
              </a:rPr>
              <a:t>M_Product.Value</a:t>
            </a:r>
            <a:r>
              <a:rPr lang="en-US" altLang="ja-JP" sz="800" dirty="0">
                <a:solidFill>
                  <a:schemeClr val="tx1"/>
                </a:solidFill>
                <a:latin typeface="Meiryo UI" pitchFamily="50" charset="-128"/>
                <a:ea typeface="Meiryo UI" pitchFamily="50" charset="-128"/>
                <a:cs typeface="Meiryo UI" pitchFamily="50" charset="-128"/>
              </a:rPr>
              <a:t> IN ('I0001','I0002','I0003')</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8" name="正方形/長方形 87"/>
          <p:cNvSpPr/>
          <p:nvPr/>
        </p:nvSpPr>
        <p:spPr>
          <a:xfrm>
            <a:off x="243741" y="522917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SQL </a:t>
            </a:r>
            <a:r>
              <a:rPr lang="en-US" altLang="ja-JP" sz="800" dirty="0" smtClean="0">
                <a:solidFill>
                  <a:schemeClr val="tx1"/>
                </a:solidFill>
                <a:latin typeface="HGPｺﾞｼｯｸM" pitchFamily="50" charset="-128"/>
                <a:ea typeface="HGPｺﾞｼｯｸM" pitchFamily="50" charset="-128"/>
              </a:rPr>
              <a:t>WERE</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32126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cxnSp>
        <p:nvCxnSpPr>
          <p:cNvPr id="4" name="直線コネクタ 3"/>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a:solidFill>
                  <a:schemeClr val="tx1"/>
                </a:solidFill>
              </a:rPr>
              <a:t>About the SQL that a matrix window engine makes dynamically</a:t>
            </a:r>
            <a:endParaRPr lang="en-US" altLang="ja-JP" dirty="0">
              <a:solidFill>
                <a:schemeClr val="tx1"/>
              </a:solidFill>
            </a:endParaRPr>
          </a:p>
        </p:txBody>
      </p:sp>
      <p:sp>
        <p:nvSpPr>
          <p:cNvPr id="6" name="テキスト ボックス 5"/>
          <p:cNvSpPr txBox="1"/>
          <p:nvPr/>
        </p:nvSpPr>
        <p:spPr>
          <a:xfrm>
            <a:off x="265112" y="980728"/>
            <a:ext cx="8626408" cy="1008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マトリクスウィンドウは、マトリクスウィンドウエンジンがパラメータ設定をもとに</a:t>
            </a:r>
            <a:r>
              <a:rPr lang="ja-JP" altLang="en-US" sz="1400" dirty="0" smtClean="0">
                <a:solidFill>
                  <a:schemeClr val="tx1"/>
                </a:solidFill>
              </a:rPr>
              <a:t>自動作成します。その際に</a:t>
            </a:r>
            <a:r>
              <a:rPr lang="en-US" altLang="ja-JP" sz="1400" dirty="0" smtClean="0">
                <a:solidFill>
                  <a:schemeClr val="tx1"/>
                </a:solidFill>
              </a:rPr>
              <a:t>SQL</a:t>
            </a:r>
            <a:r>
              <a:rPr lang="ja-JP" altLang="en-US" sz="1400" dirty="0" smtClean="0">
                <a:solidFill>
                  <a:schemeClr val="tx1"/>
                </a:solidFill>
              </a:rPr>
              <a:t>も動的に作成しているわけですが、マトリクスウィンドウがどのような</a:t>
            </a:r>
            <a:r>
              <a:rPr lang="en-US" altLang="ja-JP" sz="1400" dirty="0" smtClean="0">
                <a:solidFill>
                  <a:schemeClr val="tx1"/>
                </a:solidFill>
              </a:rPr>
              <a:t>SQL</a:t>
            </a:r>
            <a:r>
              <a:rPr lang="ja-JP" altLang="en-US" sz="1400" dirty="0" smtClean="0">
                <a:solidFill>
                  <a:schemeClr val="tx1"/>
                </a:solidFill>
              </a:rPr>
              <a:t>を作成するのか理解する事は、マトリクスウィンドウを正しく活用するために重要です。</a:t>
            </a:r>
            <a:endParaRPr lang="en-US" altLang="ja-JP" sz="1400" dirty="0">
              <a:solidFill>
                <a:schemeClr val="tx1"/>
              </a:solidFill>
            </a:endParaRPr>
          </a:p>
        </p:txBody>
      </p:sp>
      <p:sp>
        <p:nvSpPr>
          <p:cNvPr id="7" name="テキスト ボックス 6"/>
          <p:cNvSpPr txBox="1"/>
          <p:nvPr/>
        </p:nvSpPr>
        <p:spPr>
          <a:xfrm>
            <a:off x="266072" y="1844824"/>
            <a:ext cx="8626408" cy="3456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9388" indent="-179388"/>
            <a:r>
              <a:rPr lang="ja-JP" altLang="en-US" sz="1400" dirty="0" smtClean="0">
                <a:solidFill>
                  <a:schemeClr val="tx1"/>
                </a:solidFill>
              </a:rPr>
              <a:t>●</a:t>
            </a:r>
            <a:r>
              <a:rPr lang="en-US" altLang="ja-JP" sz="1400" dirty="0" smtClean="0">
                <a:solidFill>
                  <a:schemeClr val="tx1"/>
                </a:solidFill>
              </a:rPr>
              <a:t>”Main Table</a:t>
            </a:r>
            <a:r>
              <a:rPr lang="en-US" altLang="ja-JP" sz="1400" dirty="0" smtClean="0">
                <a:solidFill>
                  <a:schemeClr val="tx1"/>
                </a:solidFill>
              </a:rPr>
              <a:t>” </a:t>
            </a:r>
            <a:r>
              <a:rPr lang="en-US" altLang="ja-JP" sz="1400" dirty="0" smtClean="0">
                <a:solidFill>
                  <a:schemeClr val="tx1"/>
                </a:solidFill>
              </a:rPr>
              <a:t>is table that is setting tab field at the Matrix Window tab.</a:t>
            </a:r>
            <a:r>
              <a:rPr lang="ja-JP" altLang="en-US" sz="1400" dirty="0" smtClean="0">
                <a:solidFill>
                  <a:schemeClr val="tx1"/>
                </a:solidFill>
              </a:rPr>
              <a:t> </a:t>
            </a:r>
            <a:r>
              <a:rPr lang="en-US" altLang="ja-JP" sz="1400" dirty="0" smtClean="0">
                <a:solidFill>
                  <a:schemeClr val="tx1"/>
                </a:solidFill>
              </a:rPr>
              <a:t>※SQL</a:t>
            </a:r>
            <a:r>
              <a:rPr lang="ja-JP" altLang="en-US" sz="1400" dirty="0" smtClean="0">
                <a:solidFill>
                  <a:schemeClr val="tx1"/>
                </a:solidFill>
              </a:rPr>
              <a:t>の</a:t>
            </a:r>
            <a:r>
              <a:rPr lang="en-US" altLang="ja-JP" sz="1400" dirty="0" smtClean="0">
                <a:solidFill>
                  <a:schemeClr val="tx1"/>
                </a:solidFill>
              </a:rPr>
              <a:t>From</a:t>
            </a:r>
            <a:r>
              <a:rPr lang="ja-JP" altLang="en-US" sz="1400" dirty="0" smtClean="0">
                <a:solidFill>
                  <a:schemeClr val="tx1"/>
                </a:solidFill>
              </a:rPr>
              <a:t>句の直後に記述されるテーブルを</a:t>
            </a:r>
            <a:r>
              <a:rPr lang="en-US" altLang="ja-JP" sz="1400" dirty="0" smtClean="0">
                <a:solidFill>
                  <a:schemeClr val="tx1"/>
                </a:solidFill>
              </a:rPr>
              <a:t>”</a:t>
            </a:r>
            <a:r>
              <a:rPr lang="ja-JP" altLang="en-US" sz="1400" dirty="0" smtClean="0">
                <a:solidFill>
                  <a:schemeClr val="tx1"/>
                </a:solidFill>
              </a:rPr>
              <a:t>主たるテーブル</a:t>
            </a:r>
            <a:r>
              <a:rPr lang="en-US" altLang="ja-JP" sz="1400" dirty="0" smtClean="0">
                <a:solidFill>
                  <a:schemeClr val="tx1"/>
                </a:solidFill>
              </a:rPr>
              <a:t>”</a:t>
            </a:r>
            <a:r>
              <a:rPr lang="ja-JP" altLang="en-US" sz="1400" dirty="0" smtClean="0">
                <a:solidFill>
                  <a:schemeClr val="tx1"/>
                </a:solidFill>
              </a:rPr>
              <a:t>として説明します。</a:t>
            </a:r>
            <a:endParaRPr lang="en-US" altLang="ja-JP" sz="1400" dirty="0" smtClean="0">
              <a:solidFill>
                <a:schemeClr val="tx1"/>
              </a:solidFill>
            </a:endParaRPr>
          </a:p>
          <a:p>
            <a:pPr marL="179388" indent="-179388"/>
            <a:r>
              <a:rPr lang="ja-JP" altLang="en-US" sz="1400" dirty="0" smtClean="0">
                <a:solidFill>
                  <a:schemeClr val="tx1"/>
                </a:solidFill>
              </a:rPr>
              <a:t>●</a:t>
            </a:r>
            <a:r>
              <a:rPr lang="en-US" altLang="ja-JP" sz="1400" dirty="0">
                <a:solidFill>
                  <a:schemeClr val="tx1"/>
                </a:solidFill>
              </a:rPr>
              <a:t> The SQL that a matrix window engine makes dynamically does not use </a:t>
            </a:r>
            <a:r>
              <a:rPr lang="en-US" altLang="ja-JP" sz="1400" dirty="0" smtClean="0">
                <a:solidFill>
                  <a:schemeClr val="tx1"/>
                </a:solidFill>
              </a:rPr>
              <a:t>“SQL alias”. This is important for setting the ”SQL</a:t>
            </a:r>
            <a:r>
              <a:rPr lang="ja-JP" altLang="en-US" sz="1400" dirty="0" smtClean="0">
                <a:solidFill>
                  <a:schemeClr val="tx1"/>
                </a:solidFill>
              </a:rPr>
              <a:t> </a:t>
            </a:r>
            <a:r>
              <a:rPr lang="en-US" altLang="ja-JP" sz="1400" dirty="0" smtClean="0">
                <a:solidFill>
                  <a:schemeClr val="tx1"/>
                </a:solidFill>
              </a:rPr>
              <a:t>JOIN”</a:t>
            </a:r>
            <a:r>
              <a:rPr lang="ja-JP" altLang="en-US" sz="1400" dirty="0">
                <a:solidFill>
                  <a:schemeClr val="tx1"/>
                </a:solidFill>
              </a:rPr>
              <a:t> </a:t>
            </a:r>
            <a:r>
              <a:rPr lang="en-US" altLang="ja-JP" sz="1400" dirty="0" smtClean="0">
                <a:solidFill>
                  <a:schemeClr val="tx1"/>
                </a:solidFill>
              </a:rPr>
              <a:t>field and ”SQL WHERE” field.</a:t>
            </a:r>
          </a:p>
          <a:p>
            <a:pPr marL="179388" indent="-179388"/>
            <a:r>
              <a:rPr lang="ja-JP" altLang="en-US" sz="1400" dirty="0" smtClean="0">
                <a:solidFill>
                  <a:schemeClr val="tx1"/>
                </a:solidFill>
              </a:rPr>
              <a:t>●</a:t>
            </a:r>
            <a:r>
              <a:rPr lang="en-US" altLang="ja-JP" sz="1400" dirty="0" smtClean="0">
                <a:solidFill>
                  <a:schemeClr val="tx1"/>
                </a:solidFill>
              </a:rPr>
              <a:t>”SQL JOIN</a:t>
            </a:r>
            <a:r>
              <a:rPr lang="ja-JP" altLang="en-US" sz="1400" dirty="0" smtClean="0">
                <a:solidFill>
                  <a:schemeClr val="tx1"/>
                </a:solidFill>
              </a:rPr>
              <a:t>句</a:t>
            </a:r>
            <a:r>
              <a:rPr lang="en-US" altLang="ja-JP" sz="1400" dirty="0" smtClean="0">
                <a:solidFill>
                  <a:schemeClr val="tx1"/>
                </a:solidFill>
              </a:rPr>
              <a:t>”</a:t>
            </a:r>
            <a:r>
              <a:rPr lang="ja-JP" altLang="en-US" sz="1400" dirty="0" smtClean="0">
                <a:solidFill>
                  <a:schemeClr val="tx1"/>
                </a:solidFill>
              </a:rPr>
              <a:t>フィールドでは、主たるテーブルに</a:t>
            </a:r>
            <a:r>
              <a:rPr lang="en-US" altLang="ja-JP" sz="1400" dirty="0" smtClean="0">
                <a:solidFill>
                  <a:schemeClr val="tx1"/>
                </a:solidFill>
              </a:rPr>
              <a:t>JOIN</a:t>
            </a:r>
            <a:r>
              <a:rPr lang="ja-JP" altLang="en-US" sz="1400" dirty="0" smtClean="0">
                <a:solidFill>
                  <a:schemeClr val="tx1"/>
                </a:solidFill>
              </a:rPr>
              <a:t>するテーブル</a:t>
            </a:r>
            <a:r>
              <a:rPr lang="ja-JP" altLang="en-US" sz="1400" dirty="0" smtClean="0">
                <a:solidFill>
                  <a:schemeClr val="tx1"/>
                </a:solidFill>
              </a:rPr>
              <a:t>を</a:t>
            </a:r>
            <a:r>
              <a:rPr lang="en-US" altLang="ja-JP" sz="1400" dirty="0" smtClean="0">
                <a:solidFill>
                  <a:schemeClr val="tx1"/>
                </a:solidFill>
              </a:rPr>
              <a:t>SQL</a:t>
            </a:r>
            <a:r>
              <a:rPr lang="ja-JP" altLang="en-US" sz="1400" dirty="0" smtClean="0">
                <a:solidFill>
                  <a:schemeClr val="tx1"/>
                </a:solidFill>
              </a:rPr>
              <a:t>で記述する事ができます。この際に、主たるテーブルのデータが重複するような</a:t>
            </a:r>
            <a:r>
              <a:rPr lang="en-US" altLang="ja-JP" sz="1400" dirty="0" smtClean="0">
                <a:solidFill>
                  <a:schemeClr val="tx1"/>
                </a:solidFill>
              </a:rPr>
              <a:t>OUTER JOIN</a:t>
            </a:r>
            <a:r>
              <a:rPr lang="ja-JP" altLang="en-US" sz="1400" dirty="0" smtClean="0">
                <a:solidFill>
                  <a:schemeClr val="tx1"/>
                </a:solidFill>
              </a:rPr>
              <a:t>は使用しないで下さい。</a:t>
            </a:r>
            <a:r>
              <a:rPr lang="en-US" altLang="ja-JP" sz="1400" dirty="0" smtClean="0">
                <a:solidFill>
                  <a:schemeClr val="tx1"/>
                </a:solidFill>
              </a:rPr>
              <a:t>”SQL JOIN</a:t>
            </a:r>
            <a:r>
              <a:rPr lang="ja-JP" altLang="en-US" sz="1400" dirty="0" smtClean="0">
                <a:solidFill>
                  <a:schemeClr val="tx1"/>
                </a:solidFill>
              </a:rPr>
              <a:t>句</a:t>
            </a:r>
            <a:r>
              <a:rPr lang="en-US" altLang="ja-JP" sz="1400" dirty="0" smtClean="0">
                <a:solidFill>
                  <a:schemeClr val="tx1"/>
                </a:solidFill>
              </a:rPr>
              <a:t>”</a:t>
            </a:r>
            <a:r>
              <a:rPr lang="ja-JP" altLang="en-US" sz="1400" dirty="0" smtClean="0">
                <a:solidFill>
                  <a:schemeClr val="tx1"/>
                </a:solidFill>
              </a:rPr>
              <a:t>に記述する</a:t>
            </a:r>
            <a:r>
              <a:rPr lang="ja-JP" altLang="en-US" sz="1400" dirty="0">
                <a:solidFill>
                  <a:schemeClr val="tx1"/>
                </a:solidFill>
              </a:rPr>
              <a:t>結合</a:t>
            </a:r>
            <a:r>
              <a:rPr lang="ja-JP" altLang="en-US" sz="1400" dirty="0" smtClean="0">
                <a:solidFill>
                  <a:schemeClr val="tx1"/>
                </a:solidFill>
              </a:rPr>
              <a:t>は</a:t>
            </a:r>
            <a:r>
              <a:rPr lang="en-US" altLang="ja-JP" sz="1400" dirty="0" smtClean="0">
                <a:solidFill>
                  <a:schemeClr val="tx1"/>
                </a:solidFill>
              </a:rPr>
              <a:t>”INNER JOIN”</a:t>
            </a:r>
            <a:r>
              <a:rPr lang="ja-JP" altLang="en-US" sz="1400" dirty="0" smtClean="0">
                <a:solidFill>
                  <a:schemeClr val="tx1"/>
                </a:solidFill>
              </a:rPr>
              <a:t>を前提にしており、主たるテーブルのデータが重複するような結合はマトリクスウィンドウが正しく動作しない原因になります。</a:t>
            </a:r>
            <a:endParaRPr lang="en-US" altLang="ja-JP" sz="1400" dirty="0" smtClean="0">
              <a:solidFill>
                <a:schemeClr val="tx1"/>
              </a:solidFill>
            </a:endParaRPr>
          </a:p>
          <a:p>
            <a:pPr marL="179388" indent="-179388"/>
            <a:r>
              <a:rPr lang="ja-JP" altLang="en-US" sz="1400" dirty="0">
                <a:solidFill>
                  <a:schemeClr val="tx1"/>
                </a:solidFill>
              </a:rPr>
              <a:t>　</a:t>
            </a:r>
            <a:r>
              <a:rPr lang="en-US" altLang="ja-JP" sz="1400" dirty="0">
                <a:solidFill>
                  <a:schemeClr val="tx1"/>
                </a:solidFill>
              </a:rPr>
              <a:t>E</a:t>
            </a:r>
            <a:r>
              <a:rPr lang="en-US" altLang="ja-JP" sz="1400" dirty="0" smtClean="0">
                <a:solidFill>
                  <a:schemeClr val="tx1"/>
                </a:solidFill>
              </a:rPr>
              <a:t>xample</a:t>
            </a:r>
            <a:r>
              <a:rPr lang="ja-JP" altLang="en-US" sz="1400" dirty="0" smtClean="0">
                <a:solidFill>
                  <a:schemeClr val="tx1"/>
                </a:solidFill>
              </a:rPr>
              <a:t>：</a:t>
            </a:r>
            <a:r>
              <a:rPr lang="en-US" altLang="ja-JP" sz="1400" dirty="0">
                <a:solidFill>
                  <a:schemeClr val="tx1"/>
                </a:solidFill>
              </a:rPr>
              <a:t>INNER JOIN </a:t>
            </a:r>
            <a:r>
              <a:rPr lang="en-US" altLang="ja-JP" sz="1400" dirty="0" err="1">
                <a:solidFill>
                  <a:schemeClr val="tx1"/>
                </a:solidFill>
              </a:rPr>
              <a:t>M_Product</a:t>
            </a:r>
            <a:r>
              <a:rPr lang="en-US" altLang="ja-JP" sz="1400" dirty="0">
                <a:solidFill>
                  <a:schemeClr val="tx1"/>
                </a:solidFill>
              </a:rPr>
              <a:t> </a:t>
            </a:r>
            <a:r>
              <a:rPr lang="en-US" altLang="ja-JP" sz="1400" dirty="0" smtClean="0">
                <a:solidFill>
                  <a:schemeClr val="tx1"/>
                </a:solidFill>
              </a:rPr>
              <a:t>ON(</a:t>
            </a:r>
            <a:r>
              <a:rPr lang="en-US" altLang="ja-JP" sz="1400" dirty="0" err="1" smtClean="0">
                <a:solidFill>
                  <a:schemeClr val="tx1"/>
                </a:solidFill>
              </a:rPr>
              <a:t>X_XXXXX.M_Product_ID</a:t>
            </a:r>
            <a:r>
              <a:rPr lang="en-US" altLang="ja-JP" sz="1400" dirty="0" smtClean="0">
                <a:solidFill>
                  <a:schemeClr val="tx1"/>
                </a:solidFill>
              </a:rPr>
              <a:t> </a:t>
            </a:r>
            <a:r>
              <a:rPr lang="en-US" altLang="ja-JP" sz="1400" dirty="0">
                <a:solidFill>
                  <a:schemeClr val="tx1"/>
                </a:solidFill>
              </a:rPr>
              <a:t>= </a:t>
            </a:r>
            <a:r>
              <a:rPr lang="en-US" altLang="ja-JP" sz="1400" dirty="0" err="1">
                <a:solidFill>
                  <a:schemeClr val="tx1"/>
                </a:solidFill>
              </a:rPr>
              <a:t>M_Product.M_Product_ID</a:t>
            </a:r>
            <a:r>
              <a:rPr lang="en-US" altLang="ja-JP" sz="1400" dirty="0" smtClean="0">
                <a:solidFill>
                  <a:schemeClr val="tx1"/>
                </a:solidFill>
              </a:rPr>
              <a:t>)</a:t>
            </a:r>
          </a:p>
          <a:p>
            <a:pPr marL="179388" indent="-179388"/>
            <a:r>
              <a:rPr lang="ja-JP" altLang="en-US" sz="1400" dirty="0" smtClean="0">
                <a:solidFill>
                  <a:schemeClr val="tx1"/>
                </a:solidFill>
              </a:rPr>
              <a:t>●</a:t>
            </a:r>
            <a:r>
              <a:rPr lang="en-US" altLang="ja-JP" sz="1400" dirty="0" smtClean="0">
                <a:solidFill>
                  <a:schemeClr val="tx1"/>
                </a:solidFill>
              </a:rPr>
              <a:t>”SQL WHERE</a:t>
            </a:r>
            <a:r>
              <a:rPr lang="ja-JP" altLang="en-US" sz="1400" dirty="0" smtClean="0">
                <a:solidFill>
                  <a:schemeClr val="tx1"/>
                </a:solidFill>
              </a:rPr>
              <a:t>句</a:t>
            </a:r>
            <a:r>
              <a:rPr lang="en-US" altLang="ja-JP" sz="1400" dirty="0" smtClean="0">
                <a:solidFill>
                  <a:schemeClr val="tx1"/>
                </a:solidFill>
              </a:rPr>
              <a:t>”</a:t>
            </a:r>
            <a:r>
              <a:rPr lang="ja-JP" altLang="en-US" sz="1400" dirty="0" smtClean="0">
                <a:solidFill>
                  <a:schemeClr val="tx1"/>
                </a:solidFill>
              </a:rPr>
              <a:t>フィールドでは、マトリクスウィンドウに表示するデータをフィルタリングするための条件を</a:t>
            </a:r>
            <a:r>
              <a:rPr lang="en-US" altLang="ja-JP" sz="1400" dirty="0" smtClean="0">
                <a:solidFill>
                  <a:schemeClr val="tx1"/>
                </a:solidFill>
              </a:rPr>
              <a:t>SQL</a:t>
            </a:r>
            <a:r>
              <a:rPr lang="ja-JP" altLang="en-US" sz="1400" dirty="0" smtClean="0">
                <a:solidFill>
                  <a:schemeClr val="tx1"/>
                </a:solidFill>
              </a:rPr>
              <a:t>で記述する事ができます。</a:t>
            </a:r>
            <a:r>
              <a:rPr lang="en-US" altLang="ja-JP" sz="1400" dirty="0" smtClean="0">
                <a:solidFill>
                  <a:schemeClr val="tx1"/>
                </a:solidFill>
              </a:rPr>
              <a:t>SQL</a:t>
            </a:r>
            <a:r>
              <a:rPr lang="ja-JP" altLang="en-US" sz="1400" dirty="0" smtClean="0">
                <a:solidFill>
                  <a:schemeClr val="tx1"/>
                </a:solidFill>
              </a:rPr>
              <a:t>の記述は主たるテーブルと</a:t>
            </a:r>
            <a:r>
              <a:rPr lang="en-US" altLang="ja-JP" sz="1400" dirty="0" smtClean="0">
                <a:solidFill>
                  <a:schemeClr val="tx1"/>
                </a:solidFill>
              </a:rPr>
              <a:t>”SQL JOIN</a:t>
            </a:r>
            <a:r>
              <a:rPr lang="ja-JP" altLang="en-US" sz="1400" dirty="0" smtClean="0">
                <a:solidFill>
                  <a:schemeClr val="tx1"/>
                </a:solidFill>
              </a:rPr>
              <a:t>句</a:t>
            </a:r>
            <a:r>
              <a:rPr lang="en-US" altLang="ja-JP" sz="1400" dirty="0" smtClean="0">
                <a:solidFill>
                  <a:schemeClr val="tx1"/>
                </a:solidFill>
              </a:rPr>
              <a:t>”</a:t>
            </a:r>
            <a:r>
              <a:rPr lang="ja-JP" altLang="en-US" sz="1400" dirty="0" err="1" smtClean="0">
                <a:solidFill>
                  <a:schemeClr val="tx1"/>
                </a:solidFill>
              </a:rPr>
              <a:t>で結</a:t>
            </a:r>
            <a:r>
              <a:rPr lang="ja-JP" altLang="en-US" sz="1400" dirty="0" smtClean="0">
                <a:solidFill>
                  <a:schemeClr val="tx1"/>
                </a:solidFill>
              </a:rPr>
              <a:t>合したテーブルのカラムを使用する事ができます。エイリアスは使用せずに記述して下さい。</a:t>
            </a:r>
            <a:endParaRPr lang="en-US" altLang="ja-JP" sz="1400" dirty="0" smtClean="0">
              <a:solidFill>
                <a:schemeClr val="tx1"/>
              </a:solidFill>
            </a:endParaRPr>
          </a:p>
          <a:p>
            <a:pPr marL="179388" indent="-179388"/>
            <a:r>
              <a:rPr lang="ja-JP" altLang="en-US" sz="1400" dirty="0">
                <a:solidFill>
                  <a:schemeClr val="tx1"/>
                </a:solidFill>
              </a:rPr>
              <a:t>　</a:t>
            </a:r>
            <a:r>
              <a:rPr lang="en-US" altLang="ja-JP" sz="1400" dirty="0">
                <a:solidFill>
                  <a:schemeClr val="tx1"/>
                </a:solidFill>
              </a:rPr>
              <a:t> </a:t>
            </a:r>
            <a:r>
              <a:rPr lang="en-US" altLang="ja-JP" sz="1400" dirty="0" smtClean="0">
                <a:solidFill>
                  <a:schemeClr val="tx1"/>
                </a:solidFill>
              </a:rPr>
              <a:t>Example </a:t>
            </a:r>
            <a:r>
              <a:rPr lang="ja-JP" altLang="en-US" sz="1400" dirty="0" smtClean="0">
                <a:solidFill>
                  <a:schemeClr val="tx1"/>
                </a:solidFill>
              </a:rPr>
              <a:t>：</a:t>
            </a:r>
            <a:r>
              <a:rPr lang="en-US" altLang="ja-JP" sz="1400" dirty="0" err="1">
                <a:solidFill>
                  <a:schemeClr val="tx1"/>
                </a:solidFill>
              </a:rPr>
              <a:t>M_Product.Value</a:t>
            </a:r>
            <a:r>
              <a:rPr lang="en-US" altLang="ja-JP" sz="1400" dirty="0">
                <a:solidFill>
                  <a:schemeClr val="tx1"/>
                </a:solidFill>
              </a:rPr>
              <a:t> IN ('I0001','I0002','I0003</a:t>
            </a:r>
            <a:r>
              <a:rPr lang="en-US" altLang="ja-JP" sz="1400" dirty="0" smtClean="0">
                <a:solidFill>
                  <a:schemeClr val="tx1"/>
                </a:solidFill>
              </a:rPr>
              <a:t>')</a:t>
            </a:r>
            <a:endParaRPr lang="en-US" altLang="ja-JP" sz="1400" dirty="0">
              <a:solidFill>
                <a:schemeClr val="tx1"/>
              </a:solidFill>
            </a:endParaRPr>
          </a:p>
          <a:p>
            <a:pPr marL="179388" indent="-179388"/>
            <a:endParaRPr lang="en-US" altLang="ja-JP" sz="1400" dirty="0">
              <a:solidFill>
                <a:schemeClr val="tx1"/>
              </a:solidFill>
            </a:endParaRPr>
          </a:p>
        </p:txBody>
      </p:sp>
    </p:spTree>
    <p:extLst>
      <p:ext uri="{BB962C8B-B14F-4D97-AF65-F5344CB8AC3E}">
        <p14:creationId xmlns:p14="http://schemas.microsoft.com/office/powerpoint/2010/main" val="266826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テキスト ボックス 3"/>
          <p:cNvSpPr txBox="1"/>
          <p:nvPr/>
        </p:nvSpPr>
        <p:spPr>
          <a:xfrm>
            <a:off x="265112" y="98072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Column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Column key field in ascending order.</a:t>
            </a:r>
            <a:endParaRPr lang="ja-JP" altLang="en-US" dirty="0">
              <a:solidFill>
                <a:schemeClr val="tx1"/>
              </a:solidFill>
            </a:endParaRPr>
          </a:p>
        </p:txBody>
      </p:sp>
      <p:cxnSp>
        <p:nvCxnSpPr>
          <p:cNvPr id="5" name="直線コネクタ 4"/>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of Column control</a:t>
            </a:r>
            <a:endParaRPr lang="en-US" altLang="ja-JP" dirty="0">
              <a:solidFill>
                <a:schemeClr val="tx1"/>
              </a:solidFill>
            </a:endParaRPr>
          </a:p>
        </p:txBody>
      </p:sp>
      <p:cxnSp>
        <p:nvCxnSpPr>
          <p:cNvPr id="8" name="直線コネクタ 7"/>
          <p:cNvCxnSpPr/>
          <p:nvPr/>
        </p:nvCxnSpPr>
        <p:spPr>
          <a:xfrm>
            <a:off x="323528" y="314096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270892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or row control</a:t>
            </a:r>
            <a:endParaRPr lang="en-US" altLang="ja-JP" dirty="0">
              <a:solidFill>
                <a:schemeClr val="tx1"/>
              </a:solidFill>
            </a:endParaRPr>
          </a:p>
        </p:txBody>
      </p:sp>
      <p:sp>
        <p:nvSpPr>
          <p:cNvPr id="10" name="テキスト ボックス 9"/>
          <p:cNvSpPr txBox="1"/>
          <p:nvPr/>
        </p:nvSpPr>
        <p:spPr>
          <a:xfrm>
            <a:off x="274618" y="314096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Row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Row key field in ascending order.</a:t>
            </a:r>
            <a:endParaRPr lang="ja-JP" altLang="en-US" dirty="0">
              <a:solidFill>
                <a:schemeClr val="tx1"/>
              </a:solidFill>
            </a:endParaRPr>
          </a:p>
        </p:txBody>
      </p:sp>
    </p:spTree>
    <p:extLst>
      <p:ext uri="{BB962C8B-B14F-4D97-AF65-F5344CB8AC3E}">
        <p14:creationId xmlns:p14="http://schemas.microsoft.com/office/powerpoint/2010/main" val="398236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Field</a:t>
            </a:r>
          </a:p>
        </p:txBody>
      </p:sp>
      <p:sp>
        <p:nvSpPr>
          <p:cNvPr id="5" name="正方形/長方形 4"/>
          <p:cNvSpPr/>
          <p:nvPr/>
        </p:nvSpPr>
        <p:spPr>
          <a:xfrm>
            <a:off x="251520" y="141225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151432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81071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81071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81071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810718"/>
            <a:ext cx="279365" cy="279365"/>
          </a:xfrm>
          <a:prstGeom prst="rect">
            <a:avLst/>
          </a:prstGeom>
        </p:spPr>
      </p:pic>
      <p:sp>
        <p:nvSpPr>
          <p:cNvPr id="37" name="正方形/長方形 36"/>
          <p:cNvSpPr/>
          <p:nvPr/>
        </p:nvSpPr>
        <p:spPr bwMode="auto">
          <a:xfrm>
            <a:off x="3341171" y="183225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13283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20486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12474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2048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20484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204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Oraganization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492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492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3645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3645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55965" y="36525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11949" y="36525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183406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Matrix Window Field</a:t>
            </a:r>
            <a:endParaRPr lang="ja-JP" altLang="en-US" sz="800" dirty="0"/>
          </a:p>
        </p:txBody>
      </p:sp>
      <p:sp>
        <p:nvSpPr>
          <p:cNvPr id="53" name="正方形/長方形 52"/>
          <p:cNvSpPr/>
          <p:nvPr/>
        </p:nvSpPr>
        <p:spPr>
          <a:xfrm>
            <a:off x="1331800" y="307649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DeliveryQty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07647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5" name="正方形/長方形 54"/>
          <p:cNvSpPr/>
          <p:nvPr/>
        </p:nvSpPr>
        <p:spPr>
          <a:xfrm>
            <a:off x="2555506" y="307649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851928" y="306896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2483768" y="30689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58" name="図 5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068960"/>
            <a:ext cx="223539" cy="223539"/>
          </a:xfrm>
          <a:prstGeom prst="rect">
            <a:avLst/>
          </a:prstGeom>
        </p:spPr>
      </p:pic>
      <p:sp>
        <p:nvSpPr>
          <p:cNvPr id="59" name="正方形/長方形 58"/>
          <p:cNvSpPr/>
          <p:nvPr/>
        </p:nvSpPr>
        <p:spPr>
          <a:xfrm>
            <a:off x="1331648" y="277341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2773412"/>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2773413"/>
            <a:ext cx="223539" cy="223539"/>
          </a:xfrm>
          <a:prstGeom prst="rect">
            <a:avLst/>
          </a:prstGeom>
        </p:spPr>
      </p:pic>
      <p:sp>
        <p:nvSpPr>
          <p:cNvPr id="62" name="コンテンツ プレースホルダー 2"/>
          <p:cNvSpPr txBox="1">
            <a:spLocks/>
          </p:cNvSpPr>
          <p:nvPr/>
        </p:nvSpPr>
        <p:spPr>
          <a:xfrm>
            <a:off x="5362002" y="1434261"/>
            <a:ext cx="3530478" cy="2642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…Field display order. Ascending.</a:t>
            </a:r>
          </a:p>
          <a:p>
            <a:pPr marL="171450" indent="-171450">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…Edit Field in Matrix Window.</a:t>
            </a:r>
          </a:p>
          <a:p>
            <a:pPr marL="171450" indent="-171450">
              <a:buFont typeface="Arial" panose="020B0604020202020204" pitchFamily="34" charset="0"/>
              <a:buChar char="•"/>
            </a:pPr>
            <a:r>
              <a:rPr lang="en-US" altLang="ja-JP" sz="1050" u="sng" dirty="0" smtClean="0">
                <a:solidFill>
                  <a:schemeClr val="tx1"/>
                </a:solidFill>
              </a:rPr>
              <a:t>Length</a:t>
            </a:r>
            <a:r>
              <a:rPr lang="en-US" altLang="ja-JP" sz="1050" dirty="0" smtClean="0">
                <a:solidFill>
                  <a:schemeClr val="tx1"/>
                </a:solidFill>
              </a:rPr>
              <a:t>…width of Column. 0 is better because of min width.</a:t>
            </a:r>
            <a:r>
              <a:rPr lang="ja-JP" altLang="en-US" sz="1050" dirty="0" smtClean="0">
                <a:solidFill>
                  <a:schemeClr val="tx1"/>
                </a:solidFill>
              </a:rPr>
              <a:t> </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Calculate Sum(Σ)</a:t>
            </a:r>
            <a:r>
              <a:rPr lang="en-US" altLang="ja-JP" sz="1050" dirty="0" smtClean="0">
                <a:solidFill>
                  <a:schemeClr val="tx1"/>
                </a:solidFill>
              </a:rPr>
              <a:t>…Summarize Value and display it column. Display Type of Number</a:t>
            </a:r>
            <a:r>
              <a:rPr lang="ja-JP" altLang="en-US" sz="1050" dirty="0" err="1">
                <a:solidFill>
                  <a:schemeClr val="tx1"/>
                </a:solidFill>
              </a:rPr>
              <a:t>、</a:t>
            </a:r>
            <a:r>
              <a:rPr lang="en-US" altLang="ja-JP" sz="1050" dirty="0" err="1">
                <a:solidFill>
                  <a:schemeClr val="tx1"/>
                </a:solidFill>
              </a:rPr>
              <a:t>Qauntity</a:t>
            </a:r>
            <a:r>
              <a:rPr lang="ja-JP" altLang="en-US" sz="1050" dirty="0" err="1">
                <a:solidFill>
                  <a:schemeClr val="tx1"/>
                </a:solidFill>
              </a:rPr>
              <a:t>、</a:t>
            </a:r>
            <a:r>
              <a:rPr lang="en-US" altLang="ja-JP" sz="1050" dirty="0">
                <a:solidFill>
                  <a:schemeClr val="tx1"/>
                </a:solidFill>
              </a:rPr>
              <a:t>Amount</a:t>
            </a:r>
            <a:r>
              <a:rPr lang="ja-JP" altLang="en-US" sz="1050" dirty="0" err="1">
                <a:solidFill>
                  <a:schemeClr val="tx1"/>
                </a:solidFill>
              </a:rPr>
              <a:t>、</a:t>
            </a:r>
            <a:r>
              <a:rPr lang="en-US" altLang="ja-JP" sz="1050" dirty="0" err="1">
                <a:solidFill>
                  <a:schemeClr val="tx1"/>
                </a:solidFill>
              </a:rPr>
              <a:t>CostPrice</a:t>
            </a:r>
            <a:r>
              <a:rPr lang="ja-JP" altLang="en-US" sz="1050" dirty="0" err="1">
                <a:solidFill>
                  <a:schemeClr val="tx1"/>
                </a:solidFill>
              </a:rPr>
              <a:t>、</a:t>
            </a:r>
            <a:r>
              <a:rPr lang="en-US" altLang="ja-JP" sz="1050" dirty="0" smtClean="0">
                <a:solidFill>
                  <a:schemeClr val="tx1"/>
                </a:solidFill>
              </a:rPr>
              <a:t>Integer are valid.</a:t>
            </a:r>
            <a:endParaRPr lang="en-US" altLang="ja-JP" sz="1050" dirty="0">
              <a:solidFill>
                <a:schemeClr val="tx1"/>
              </a:solidFill>
            </a:endParaRPr>
          </a:p>
        </p:txBody>
      </p:sp>
      <p:sp>
        <p:nvSpPr>
          <p:cNvPr id="63" name="正方形/長方形 62"/>
          <p:cNvSpPr/>
          <p:nvPr/>
        </p:nvSpPr>
        <p:spPr>
          <a:xfrm>
            <a:off x="3996056" y="36621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Calculate Sum(Σ)</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2040" y="36621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Tree>
    <p:extLst>
      <p:ext uri="{BB962C8B-B14F-4D97-AF65-F5344CB8AC3E}">
        <p14:creationId xmlns:p14="http://schemas.microsoft.com/office/powerpoint/2010/main" val="375836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Search Field</a:t>
            </a:r>
          </a:p>
        </p:txBody>
      </p:sp>
      <p:sp>
        <p:nvSpPr>
          <p:cNvPr id="5" name="正方形/長方形 4"/>
          <p:cNvSpPr/>
          <p:nvPr/>
        </p:nvSpPr>
        <p:spPr>
          <a:xfrm>
            <a:off x="251520" y="1916312"/>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2018377"/>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314774"/>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314774"/>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314774"/>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314774"/>
            <a:ext cx="279365" cy="279365"/>
          </a:xfrm>
          <a:prstGeom prst="rect">
            <a:avLst/>
          </a:prstGeom>
        </p:spPr>
      </p:pic>
      <p:sp>
        <p:nvSpPr>
          <p:cNvPr id="37" name="正方形/長方形 36"/>
          <p:cNvSpPr/>
          <p:nvPr/>
        </p:nvSpPr>
        <p:spPr bwMode="auto">
          <a:xfrm>
            <a:off x="3341171" y="2336306"/>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636889"/>
            <a:ext cx="5112568" cy="244829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70892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708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708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708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99695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9969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868563"/>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8685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47784" y="41565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03768" y="41565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19" y="2338122"/>
            <a:ext cx="2458829" cy="225998"/>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Matrix Window Search Field</a:t>
            </a:r>
            <a:endParaRPr lang="ja-JP" altLang="en-US" sz="800" dirty="0"/>
          </a:p>
        </p:txBody>
      </p:sp>
      <p:sp>
        <p:nvSpPr>
          <p:cNvPr id="53" name="正方形/長方形 52"/>
          <p:cNvSpPr/>
          <p:nvPr/>
        </p:nvSpPr>
        <p:spPr>
          <a:xfrm>
            <a:off x="1331800" y="358055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Product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580532"/>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Tab</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1331648" y="327746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3277468"/>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277469"/>
            <a:ext cx="223539" cy="223539"/>
          </a:xfrm>
          <a:prstGeom prst="rect">
            <a:avLst/>
          </a:prstGeom>
        </p:spPr>
      </p:pic>
      <p:sp>
        <p:nvSpPr>
          <p:cNvPr id="62" name="コンテンツ プレースホルダー 2"/>
          <p:cNvSpPr txBox="1">
            <a:spLocks/>
          </p:cNvSpPr>
          <p:nvPr/>
        </p:nvSpPr>
        <p:spPr>
          <a:xfrm>
            <a:off x="5362002" y="1938317"/>
            <a:ext cx="3530478" cy="2498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…Search Field display </a:t>
            </a:r>
            <a:r>
              <a:rPr lang="en-US" altLang="ja-JP" sz="1050" dirty="0" err="1" smtClean="0">
                <a:solidFill>
                  <a:schemeClr val="tx1"/>
                </a:solidFill>
              </a:rPr>
              <a:t>order.Ascending</a:t>
            </a:r>
            <a:r>
              <a:rPr lang="en-US" altLang="ja-JP" sz="1050" dirty="0" smtClean="0">
                <a:solidFill>
                  <a:schemeClr val="tx1"/>
                </a:solidFill>
              </a:rPr>
              <a:t>.</a:t>
            </a:r>
          </a:p>
          <a:p>
            <a:pPr marL="171450" indent="-171450">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…Search Field.</a:t>
            </a:r>
          </a:p>
          <a:p>
            <a:pPr marL="171450" indent="-171450">
              <a:buFont typeface="Arial" panose="020B0604020202020204" pitchFamily="34" charset="0"/>
              <a:buChar char="•"/>
            </a:pPr>
            <a:r>
              <a:rPr lang="en-US" altLang="ja-JP" sz="1050" u="sng" dirty="0" smtClean="0">
                <a:solidFill>
                  <a:schemeClr val="tx1"/>
                </a:solidFill>
              </a:rPr>
              <a:t>Mandatory</a:t>
            </a:r>
            <a:r>
              <a:rPr lang="en-US" altLang="ja-JP" sz="1050" dirty="0" smtClean="0">
                <a:solidFill>
                  <a:schemeClr val="tx1"/>
                </a:solidFill>
              </a:rPr>
              <a:t>…Mandatory Search Field or not. If Mandatory Field have to (complex) unique constraint with Column Key Field and Row Key Field).</a:t>
            </a:r>
          </a:p>
          <a:p>
            <a:pPr marL="171450" indent="-171450">
              <a:buFont typeface="Arial" panose="020B0604020202020204" pitchFamily="34" charset="0"/>
              <a:buChar char="•"/>
            </a:pPr>
            <a:r>
              <a:rPr lang="en-US" altLang="ja-JP" sz="1050" u="sng" dirty="0" smtClean="0">
                <a:solidFill>
                  <a:schemeClr val="tx1"/>
                </a:solidFill>
              </a:rPr>
              <a:t>Default Logic</a:t>
            </a:r>
            <a:r>
              <a:rPr lang="en-US" altLang="ja-JP" sz="1050" dirty="0" smtClean="0">
                <a:solidFill>
                  <a:schemeClr val="tx1"/>
                </a:solidFill>
              </a:rPr>
              <a:t>…Default Logic for search field initial Value.</a:t>
            </a:r>
            <a:endParaRPr lang="en-US" altLang="ja-JP" sz="1050" dirty="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XPosition</a:t>
            </a:r>
            <a:r>
              <a:rPr lang="en-US" altLang="ja-JP" sz="1050" dirty="0" smtClean="0">
                <a:solidFill>
                  <a:schemeClr val="tx1"/>
                </a:solidFill>
              </a:rPr>
              <a:t>…search field position.</a:t>
            </a:r>
            <a:endParaRPr lang="en-US" altLang="ja-JP" sz="1050" dirty="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Column Span</a:t>
            </a:r>
            <a:r>
              <a:rPr lang="en-US" altLang="ja-JP" sz="1050" dirty="0" smtClean="0">
                <a:solidFill>
                  <a:schemeClr val="tx1"/>
                </a:solidFill>
              </a:rPr>
              <a:t>…search field width. 2 is better.</a:t>
            </a:r>
            <a:endParaRPr lang="en-US" altLang="ja-JP" sz="1050" dirty="0">
              <a:solidFill>
                <a:schemeClr val="tx1"/>
              </a:solidFill>
            </a:endParaRPr>
          </a:p>
          <a:p>
            <a:endParaRPr lang="en-US" altLang="ja-JP" sz="1050" dirty="0" smtClean="0">
              <a:solidFill>
                <a:schemeClr val="tx1"/>
              </a:solidFill>
            </a:endParaRPr>
          </a:p>
        </p:txBody>
      </p:sp>
      <p:sp>
        <p:nvSpPr>
          <p:cNvPr id="63" name="正方形/長方形 62"/>
          <p:cNvSpPr/>
          <p:nvPr/>
        </p:nvSpPr>
        <p:spPr>
          <a:xfrm>
            <a:off x="3995936" y="414909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Mandatory</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1920" y="4149080"/>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smtClean="0">
                <a:solidFill>
                  <a:schemeClr val="tx1"/>
                </a:solidFill>
                <a:latin typeface="Meiryo UI" pitchFamily="50" charset="-128"/>
                <a:ea typeface="Meiryo UI" pitchFamily="50" charset="-128"/>
                <a:cs typeface="Meiryo UI" pitchFamily="50" charset="-128"/>
              </a:rPr>
              <a:t>　</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コンテンツ プレースホルダー 2"/>
          <p:cNvSpPr txBox="1">
            <a:spLocks/>
          </p:cNvSpPr>
          <p:nvPr/>
        </p:nvSpPr>
        <p:spPr>
          <a:xfrm>
            <a:off x="251520" y="908720"/>
            <a:ext cx="8640000" cy="69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a:solidFill>
                  <a:schemeClr val="tx1"/>
                </a:solidFill>
              </a:rPr>
              <a:t>　</a:t>
            </a:r>
            <a:r>
              <a:rPr lang="ja-JP" altLang="en-US" sz="1400" dirty="0" smtClean="0">
                <a:solidFill>
                  <a:schemeClr val="tx1"/>
                </a:solidFill>
              </a:rPr>
              <a:t>列キーフィールド、行キーフィールド、編集フィールドで使用されていないフィールドを検索フィールドとして使用する事ができます。</a:t>
            </a:r>
            <a:endParaRPr lang="en-US" altLang="ja-JP" sz="1400" dirty="0" smtClean="0">
              <a:solidFill>
                <a:schemeClr val="tx1"/>
              </a:solidFill>
            </a:endParaRPr>
          </a:p>
        </p:txBody>
      </p:sp>
      <p:sp>
        <p:nvSpPr>
          <p:cNvPr id="66" name="正方形/長方形 65"/>
          <p:cNvSpPr/>
          <p:nvPr/>
        </p:nvSpPr>
        <p:spPr>
          <a:xfrm>
            <a:off x="1339859" y="436512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520" y="4365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Default Logic</a:t>
            </a:r>
            <a:endParaRPr lang="ja-JP" altLang="en-US" sz="800" dirty="0">
              <a:solidFill>
                <a:schemeClr val="tx1"/>
              </a:solidFill>
              <a:latin typeface="HGPｺﾞｼｯｸM" pitchFamily="50" charset="-128"/>
              <a:ea typeface="HGPｺﾞｼｯｸM" pitchFamily="50" charset="-128"/>
            </a:endParaRPr>
          </a:p>
        </p:txBody>
      </p:sp>
      <p:sp>
        <p:nvSpPr>
          <p:cNvPr id="68" name="正方形/長方形 67"/>
          <p:cNvSpPr/>
          <p:nvPr/>
        </p:nvSpPr>
        <p:spPr>
          <a:xfrm>
            <a:off x="251488" y="4653137"/>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 Position</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3851928" y="464562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483768" y="464562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Span</a:t>
            </a:r>
            <a:endParaRPr lang="ja-JP" altLang="en-US" sz="800" dirty="0">
              <a:solidFill>
                <a:schemeClr val="tx1"/>
              </a:solidFill>
              <a:latin typeface="HGPｺﾞｼｯｸM" pitchFamily="50" charset="-128"/>
              <a:ea typeface="HGPｺﾞｼｯｸM" pitchFamily="50" charset="-128"/>
            </a:endParaRPr>
          </a:p>
        </p:txBody>
      </p:sp>
      <p:pic>
        <p:nvPicPr>
          <p:cNvPr id="71" name="図 7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645621"/>
            <a:ext cx="223539" cy="223539"/>
          </a:xfrm>
          <a:prstGeom prst="rect">
            <a:avLst/>
          </a:prstGeom>
        </p:spPr>
      </p:pic>
      <p:sp>
        <p:nvSpPr>
          <p:cNvPr id="72" name="正方形/長方形 71"/>
          <p:cNvSpPr/>
          <p:nvPr/>
        </p:nvSpPr>
        <p:spPr>
          <a:xfrm>
            <a:off x="1348732" y="465313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1</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73" name="図 72"/>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77220" y="4653136"/>
            <a:ext cx="223539" cy="223539"/>
          </a:xfrm>
          <a:prstGeom prst="rect">
            <a:avLst/>
          </a:prstGeom>
        </p:spPr>
      </p:pic>
      <p:sp>
        <p:nvSpPr>
          <p:cNvPr id="74" name="正方形/長方形 73"/>
          <p:cNvSpPr/>
          <p:nvPr/>
        </p:nvSpPr>
        <p:spPr>
          <a:xfrm>
            <a:off x="3852080" y="357303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Product_Category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5" name="正方形/長方形 74"/>
          <p:cNvSpPr/>
          <p:nvPr/>
        </p:nvSpPr>
        <p:spPr>
          <a:xfrm>
            <a:off x="2771768" y="357301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5075786" y="357303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pic>
        <p:nvPicPr>
          <p:cNvPr id="77" name="図 76"/>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62250" y="3579490"/>
            <a:ext cx="209550" cy="209550"/>
          </a:xfrm>
          <a:prstGeom prst="rect">
            <a:avLst/>
          </a:prstGeom>
        </p:spPr>
      </p:pic>
    </p:spTree>
    <p:extLst>
      <p:ext uri="{BB962C8B-B14F-4D97-AF65-F5344CB8AC3E}">
        <p14:creationId xmlns:p14="http://schemas.microsoft.com/office/powerpoint/2010/main" val="421580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4744"/>
            <a:ext cx="8642351" cy="768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マトリクスウィンドウの設定後、フォームの設定を行う必要があります。フォームをメニューツリーに割り当てる事によりマトリクスウィンドウが使用できます。</a:t>
            </a:r>
            <a:endParaRPr lang="en-US" altLang="ja-JP" sz="1600" dirty="0">
              <a:solidFill>
                <a:schemeClr val="tx1"/>
              </a:solidFill>
            </a:endParaRPr>
          </a:p>
        </p:txBody>
      </p:sp>
      <p:sp>
        <p:nvSpPr>
          <p:cNvPr id="8" name="正方形/長方形 7"/>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Form</a:t>
            </a:r>
          </a:p>
        </p:txBody>
      </p:sp>
      <p:sp>
        <p:nvSpPr>
          <p:cNvPr id="9" name="正方形/長方形 8"/>
          <p:cNvSpPr/>
          <p:nvPr/>
        </p:nvSpPr>
        <p:spPr>
          <a:xfrm>
            <a:off x="251520" y="2780904"/>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0" name="正方形/長方形 9"/>
          <p:cNvSpPr/>
          <p:nvPr/>
        </p:nvSpPr>
        <p:spPr bwMode="auto">
          <a:xfrm>
            <a:off x="337018" y="3069456"/>
            <a:ext cx="1558601" cy="236300"/>
          </a:xfrm>
          <a:prstGeom prst="rect">
            <a:avLst/>
          </a:prstGeom>
          <a:noFill/>
          <a:ln w="15875" cap="flat" cmpd="sng" algn="ctr">
            <a:noFill/>
            <a:prstDash val="sysDash"/>
            <a:round/>
            <a:headEnd type="none" w="med" len="med"/>
            <a:tailEnd type="none" w="med" len="med"/>
          </a:ln>
          <a:effectLst/>
        </p:spPr>
        <p:txBody>
          <a:bodyPr rIns="0" anchor="ctr"/>
          <a:lstStyle/>
          <a:p>
            <a:pPr>
              <a:defRPr/>
            </a:pPr>
            <a:r>
              <a:rPr lang="en-US" altLang="ja-JP" sz="800" dirty="0" smtClean="0"/>
              <a:t>Form</a:t>
            </a:r>
            <a:endParaRPr lang="ja-JP" altLang="en-US" sz="800"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193" y="2881496"/>
            <a:ext cx="167654" cy="167654"/>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2" y="2881496"/>
            <a:ext cx="167654" cy="16765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51" y="2888491"/>
            <a:ext cx="157163" cy="15716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2888491"/>
            <a:ext cx="157163" cy="157163"/>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371" y="2853583"/>
            <a:ext cx="209524" cy="209524"/>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37" y="2881496"/>
            <a:ext cx="167654" cy="16765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74" y="2881496"/>
            <a:ext cx="167654" cy="167654"/>
          </a:xfrm>
          <a:prstGeom prst="rect">
            <a:avLst/>
          </a:prstGeom>
        </p:spPr>
      </p:pic>
      <p:pic>
        <p:nvPicPr>
          <p:cNvPr id="18" name="図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288" y="2853583"/>
            <a:ext cx="209524" cy="209524"/>
          </a:xfrm>
          <a:prstGeom prst="rect">
            <a:avLst/>
          </a:prstGeom>
        </p:spPr>
      </p:pic>
      <p:pic>
        <p:nvPicPr>
          <p:cNvPr id="19" name="図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9392" y="2881496"/>
            <a:ext cx="167654" cy="167654"/>
          </a:xfrm>
          <a:prstGeom prst="rect">
            <a:avLst/>
          </a:prstGeom>
        </p:spPr>
      </p:pic>
      <p:pic>
        <p:nvPicPr>
          <p:cNvPr id="20" name="図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0606" y="2881496"/>
            <a:ext cx="167654" cy="167654"/>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178" y="2881496"/>
            <a:ext cx="167654" cy="167654"/>
          </a:xfrm>
          <a:prstGeom prst="rect">
            <a:avLst/>
          </a:prstGeom>
        </p:spPr>
      </p:pic>
      <p:pic>
        <p:nvPicPr>
          <p:cNvPr id="22" name="図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1820" y="2853583"/>
            <a:ext cx="209524" cy="209524"/>
          </a:xfrm>
          <a:prstGeom prst="rect">
            <a:avLst/>
          </a:prstGeom>
          <a:effectLst/>
        </p:spPr>
      </p:pic>
      <p:pic>
        <p:nvPicPr>
          <p:cNvPr id="23" name="図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7455" y="2888491"/>
            <a:ext cx="157163" cy="157163"/>
          </a:xfrm>
          <a:prstGeom prst="rect">
            <a:avLst/>
          </a:prstGeom>
        </p:spPr>
      </p:pic>
      <p:pic>
        <p:nvPicPr>
          <p:cNvPr id="24" name="図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7988" y="2853583"/>
            <a:ext cx="209524" cy="209524"/>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44904" y="2853583"/>
            <a:ext cx="209524" cy="209524"/>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62286" y="2881496"/>
            <a:ext cx="167654" cy="167654"/>
          </a:xfrm>
          <a:prstGeom prst="rect">
            <a:avLst/>
          </a:prstGeom>
        </p:spPr>
      </p:pic>
      <p:pic>
        <p:nvPicPr>
          <p:cNvPr id="27" name="図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98716" y="2853533"/>
            <a:ext cx="209598" cy="209598"/>
          </a:xfrm>
          <a:prstGeom prst="rect">
            <a:avLst/>
          </a:prstGeom>
        </p:spPr>
      </p:pic>
      <p:pic>
        <p:nvPicPr>
          <p:cNvPr id="28" name="図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73500" y="2853583"/>
            <a:ext cx="209524" cy="209524"/>
          </a:xfrm>
          <a:prstGeom prst="rect">
            <a:avLst/>
          </a:prstGeom>
        </p:spPr>
      </p:pic>
      <p:pic>
        <p:nvPicPr>
          <p:cNvPr id="29" name="図 2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16172" y="2853583"/>
            <a:ext cx="209524" cy="209524"/>
          </a:xfrm>
          <a:prstGeom prst="rect">
            <a:avLst/>
          </a:prstGeom>
        </p:spPr>
      </p:pic>
      <p:pic>
        <p:nvPicPr>
          <p:cNvPr id="30" name="図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1874" y="2853583"/>
            <a:ext cx="209524" cy="209524"/>
          </a:xfrm>
          <a:prstGeom prst="rect">
            <a:avLst/>
          </a:prstGeom>
        </p:spPr>
      </p:pic>
      <p:pic>
        <p:nvPicPr>
          <p:cNvPr id="31" name="図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04958" y="2881496"/>
            <a:ext cx="167654" cy="167654"/>
          </a:xfrm>
          <a:prstGeom prst="rect">
            <a:avLst/>
          </a:prstGeom>
        </p:spPr>
      </p:pic>
      <p:pic>
        <p:nvPicPr>
          <p:cNvPr id="32" name="図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1072" y="2881496"/>
            <a:ext cx="167654" cy="167654"/>
          </a:xfrm>
          <a:prstGeom prst="rect">
            <a:avLst/>
          </a:prstGeom>
        </p:spPr>
      </p:pic>
      <p:pic>
        <p:nvPicPr>
          <p:cNvPr id="33" name="図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9979" y="2881496"/>
            <a:ext cx="167654" cy="167654"/>
          </a:xfrm>
          <a:prstGeom prst="rect">
            <a:avLst/>
          </a:prstGeom>
        </p:spPr>
      </p:pic>
      <p:pic>
        <p:nvPicPr>
          <p:cNvPr id="34" name="図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92414" y="2840884"/>
            <a:ext cx="228572" cy="228572"/>
          </a:xfrm>
          <a:prstGeom prst="rect">
            <a:avLst/>
          </a:prstGeom>
        </p:spPr>
      </p:pic>
      <p:pic>
        <p:nvPicPr>
          <p:cNvPr id="35" name="図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369256" y="2888491"/>
            <a:ext cx="157163" cy="157163"/>
          </a:xfrm>
          <a:prstGeom prst="rect">
            <a:avLst/>
          </a:prstGeom>
        </p:spPr>
      </p:pic>
      <p:pic>
        <p:nvPicPr>
          <p:cNvPr id="36" name="図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126584" y="2840884"/>
            <a:ext cx="228572" cy="228572"/>
          </a:xfrm>
          <a:prstGeom prst="rect">
            <a:avLst/>
          </a:prstGeom>
        </p:spPr>
      </p:pic>
      <p:pic>
        <p:nvPicPr>
          <p:cNvPr id="37" name="図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5654" y="3069456"/>
            <a:ext cx="279365" cy="279365"/>
          </a:xfrm>
          <a:prstGeom prst="rect">
            <a:avLst/>
          </a:prstGeom>
        </p:spPr>
      </p:pic>
      <p:pic>
        <p:nvPicPr>
          <p:cNvPr id="38" name="図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1179" y="3069456"/>
            <a:ext cx="279365" cy="279365"/>
          </a:xfrm>
          <a:prstGeom prst="rect">
            <a:avLst/>
          </a:prstGeom>
        </p:spPr>
      </p:pic>
      <p:pic>
        <p:nvPicPr>
          <p:cNvPr id="39" name="図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211678" y="3069456"/>
            <a:ext cx="279365" cy="279365"/>
          </a:xfrm>
          <a:prstGeom prst="rect">
            <a:avLst/>
          </a:prstGeom>
        </p:spPr>
      </p:pic>
      <p:pic>
        <p:nvPicPr>
          <p:cNvPr id="40" name="図 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76488" y="3069456"/>
            <a:ext cx="279365" cy="279365"/>
          </a:xfrm>
          <a:prstGeom prst="rect">
            <a:avLst/>
          </a:prstGeom>
        </p:spPr>
      </p:pic>
      <p:sp>
        <p:nvSpPr>
          <p:cNvPr id="41" name="正方形/長方形 40"/>
          <p:cNvSpPr/>
          <p:nvPr/>
        </p:nvSpPr>
        <p:spPr bwMode="auto">
          <a:xfrm>
            <a:off x="4340306" y="3090988"/>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42" name="1 つの角を丸めた四角形 41"/>
          <p:cNvSpPr/>
          <p:nvPr/>
        </p:nvSpPr>
        <p:spPr>
          <a:xfrm>
            <a:off x="251520" y="249339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Form</a:t>
            </a:r>
            <a:endParaRPr lang="ja-JP" altLang="en-US" sz="1050" dirty="0">
              <a:solidFill>
                <a:schemeClr val="tx1"/>
              </a:solidFill>
              <a:latin typeface="HGPｺﾞｼｯｸM" pitchFamily="50" charset="-128"/>
              <a:ea typeface="HGPｺﾞｼｯｸM" pitchFamily="50" charset="-128"/>
            </a:endParaRPr>
          </a:p>
        </p:txBody>
      </p:sp>
      <p:sp>
        <p:nvSpPr>
          <p:cNvPr id="43" name="正方形/長方形 42"/>
          <p:cNvSpPr/>
          <p:nvPr/>
        </p:nvSpPr>
        <p:spPr>
          <a:xfrm>
            <a:off x="251966" y="3357488"/>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4" name="正方形/長方形 43"/>
          <p:cNvSpPr/>
          <p:nvPr/>
        </p:nvSpPr>
        <p:spPr>
          <a:xfrm>
            <a:off x="1763848" y="3429519"/>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395688" y="342951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4572160" y="3429495"/>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3204000" y="342949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907704"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763688"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763446" y="53732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Client+Organization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395848" y="538594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Deta</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Access</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Leve</a:t>
            </a:r>
            <a:r>
              <a:rPr lang="en-US" altLang="ja-JP" sz="800" u="sng" dirty="0">
                <a:solidFill>
                  <a:schemeClr val="tx1"/>
                </a:solidFill>
                <a:latin typeface="HGPｺﾞｼｯｸM" pitchFamily="50" charset="-128"/>
                <a:ea typeface="HGPｺﾞｼｯｸM" pitchFamily="50" charset="-128"/>
              </a:rPr>
              <a:t>l</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1763696"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395536"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HGPｺﾞｼｯｸM" pitchFamily="50" charset="-128"/>
                <a:ea typeface="HGPｺﾞｼｯｸM" pitchFamily="50" charset="-128"/>
              </a:rPr>
              <a:t>N</a:t>
            </a:r>
            <a:r>
              <a:rPr lang="en-US" altLang="ja-JP" sz="800" dirty="0" smtClean="0">
                <a:solidFill>
                  <a:schemeClr val="tx1"/>
                </a:solidFill>
                <a:latin typeface="HGPｺﾞｼｯｸM" pitchFamily="50" charset="-128"/>
                <a:ea typeface="HGPｺﾞｼｯｸM" pitchFamily="50" charset="-128"/>
              </a:rPr>
              <a:t>ame*</a:t>
            </a:r>
            <a:endParaRPr lang="ja-JP" altLang="en-US" sz="800" dirty="0">
              <a:solidFill>
                <a:schemeClr val="tx1"/>
              </a:solidFill>
              <a:latin typeface="HGPｺﾞｼｯｸM" pitchFamily="50" charset="-128"/>
              <a:ea typeface="HGPｺﾞｼｯｸM" pitchFamily="50" charset="-128"/>
            </a:endParaRPr>
          </a:p>
        </p:txBody>
      </p:sp>
      <p:sp>
        <p:nvSpPr>
          <p:cNvPr id="54" name="正方形/長方形 53"/>
          <p:cNvSpPr/>
          <p:nvPr/>
        </p:nvSpPr>
        <p:spPr>
          <a:xfrm>
            <a:off x="1763696" y="3998045"/>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5" name="正方形/長方形 54"/>
          <p:cNvSpPr/>
          <p:nvPr/>
        </p:nvSpPr>
        <p:spPr>
          <a:xfrm>
            <a:off x="395536" y="399804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56" name="正方形/長方形 55"/>
          <p:cNvSpPr/>
          <p:nvPr/>
        </p:nvSpPr>
        <p:spPr>
          <a:xfrm>
            <a:off x="2987582" y="5373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7" name="正方形/長方形 56"/>
          <p:cNvSpPr/>
          <p:nvPr/>
        </p:nvSpPr>
        <p:spPr>
          <a:xfrm>
            <a:off x="1763696" y="508518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395536" y="508518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Entity Type</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2988106" y="508520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763454" y="4293096"/>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395294" y="4293096"/>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Comment/Help</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4716016"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Beta Functionality</a:t>
            </a:r>
            <a:endParaRPr lang="ja-JP" altLang="en-US" sz="800" dirty="0">
              <a:solidFill>
                <a:schemeClr val="tx1"/>
              </a:solidFill>
              <a:latin typeface="HGPｺﾞｼｯｸM" pitchFamily="50" charset="-128"/>
              <a:ea typeface="HGPｺﾞｼｯｸM" pitchFamily="50" charset="-128"/>
            </a:endParaRPr>
          </a:p>
        </p:txBody>
      </p:sp>
      <p:sp>
        <p:nvSpPr>
          <p:cNvPr id="65" name="正方形/長方形 64"/>
          <p:cNvSpPr/>
          <p:nvPr/>
        </p:nvSpPr>
        <p:spPr>
          <a:xfrm>
            <a:off x="4572000"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763696" y="566124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jpiere.plugin.matrixwindow.form.1000000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395536"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err="1" smtClean="0">
                <a:solidFill>
                  <a:schemeClr val="tx1"/>
                </a:solidFill>
                <a:latin typeface="HGPｺﾞｼｯｸM" pitchFamily="50" charset="-128"/>
                <a:ea typeface="HGPｺﾞｼｯｸM" pitchFamily="50" charset="-128"/>
              </a:rPr>
              <a:t>Classname</a:t>
            </a:r>
            <a:endParaRPr lang="ja-JP" altLang="en-US" sz="800" dirty="0">
              <a:solidFill>
                <a:schemeClr val="tx1"/>
              </a:solidFill>
              <a:latin typeface="HGPｺﾞｼｯｸM" pitchFamily="50" charset="-128"/>
              <a:ea typeface="HGPｺﾞｼｯｸM" pitchFamily="50" charset="-128"/>
            </a:endParaRPr>
          </a:p>
        </p:txBody>
      </p:sp>
      <p:sp>
        <p:nvSpPr>
          <p:cNvPr id="71" name="正方形/長方形 70"/>
          <p:cNvSpPr/>
          <p:nvPr/>
        </p:nvSpPr>
        <p:spPr>
          <a:xfrm>
            <a:off x="1763696" y="594928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395536" y="594928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Context Help</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988106" y="594930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4" name="角丸四角形 73"/>
          <p:cNvSpPr/>
          <p:nvPr/>
        </p:nvSpPr>
        <p:spPr>
          <a:xfrm>
            <a:off x="1187624" y="5601942"/>
            <a:ext cx="4961354" cy="3473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吹き出し 74"/>
          <p:cNvSpPr/>
          <p:nvPr/>
        </p:nvSpPr>
        <p:spPr>
          <a:xfrm>
            <a:off x="6300296" y="5013176"/>
            <a:ext cx="2736200" cy="1080096"/>
          </a:xfrm>
          <a:prstGeom prst="wedgeRectCallout">
            <a:avLst>
              <a:gd name="adj1" fmla="val -58312"/>
              <a:gd name="adj2" fmla="val 20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050" dirty="0">
                <a:solidFill>
                  <a:schemeClr val="tx1"/>
                </a:solidFill>
                <a:latin typeface="メイリオ" panose="020B0604030504040204" pitchFamily="50" charset="-128"/>
                <a:ea typeface="メイリオ" panose="020B0604030504040204" pitchFamily="50" charset="-128"/>
              </a:rPr>
              <a:t>Create Form and </a:t>
            </a:r>
            <a:r>
              <a:rPr lang="en-US" altLang="ja-JP" sz="1050" dirty="0" err="1">
                <a:solidFill>
                  <a:schemeClr val="tx1"/>
                </a:solidFill>
                <a:latin typeface="メイリオ" panose="020B0604030504040204" pitchFamily="50" charset="-128"/>
                <a:ea typeface="メイリオ" panose="020B0604030504040204" pitchFamily="50" charset="-128"/>
              </a:rPr>
              <a:t>Classname</a:t>
            </a:r>
            <a:r>
              <a:rPr lang="en-US" altLang="ja-JP" sz="1050" dirty="0">
                <a:solidFill>
                  <a:schemeClr val="tx1"/>
                </a:solidFill>
                <a:latin typeface="メイリオ" panose="020B0604030504040204" pitchFamily="50" charset="-128"/>
                <a:ea typeface="メイリオ" panose="020B0604030504040204" pitchFamily="50" charset="-128"/>
              </a:rPr>
              <a:t> set "</a:t>
            </a:r>
            <a:r>
              <a:rPr lang="en-US" altLang="ja-JP" sz="1050" dirty="0" err="1">
                <a:solidFill>
                  <a:schemeClr val="tx1"/>
                </a:solidFill>
                <a:latin typeface="メイリオ" panose="020B0604030504040204" pitchFamily="50" charset="-128"/>
                <a:ea typeface="メイリオ" panose="020B0604030504040204" pitchFamily="50" charset="-128"/>
              </a:rPr>
              <a:t>jpiere.plugin.matrixwindow.form</a:t>
            </a:r>
            <a:r>
              <a:rPr lang="en-US" altLang="ja-JP" sz="1050" dirty="0" smtClean="0">
                <a:solidFill>
                  <a:schemeClr val="tx1"/>
                </a:solidFill>
                <a:latin typeface="メイリオ" panose="020B0604030504040204" pitchFamily="50" charset="-128"/>
                <a:ea typeface="メイリオ" panose="020B0604030504040204" pitchFamily="50" charset="-128"/>
              </a:rPr>
              <a:t>."+</a:t>
            </a:r>
          </a:p>
          <a:p>
            <a:pPr algn="l"/>
            <a:r>
              <a:rPr lang="en-US" altLang="ja-JP" sz="1050" dirty="0" smtClean="0">
                <a:solidFill>
                  <a:schemeClr val="tx1"/>
                </a:solidFill>
                <a:latin typeface="メイリオ" panose="020B0604030504040204" pitchFamily="50" charset="-128"/>
                <a:ea typeface="メイリオ" panose="020B0604030504040204" pitchFamily="50" charset="-128"/>
              </a:rPr>
              <a:t>"</a:t>
            </a:r>
            <a:r>
              <a:rPr lang="en-US" altLang="ja-JP" sz="1050" dirty="0">
                <a:solidFill>
                  <a:schemeClr val="tx1"/>
                </a:solidFill>
                <a:latin typeface="メイリオ" panose="020B0604030504040204" pitchFamily="50" charset="-128"/>
                <a:ea typeface="メイリオ" panose="020B0604030504040204" pitchFamily="50" charset="-128"/>
              </a:rPr>
              <a:t>Value(Search key) of Matrix Window"</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305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概要設計</a:t>
            </a:r>
            <a:r>
              <a:rPr kumimoji="1" lang="en-US" altLang="ja-JP" dirty="0" smtClean="0"/>
              <a:t>】</a:t>
            </a:r>
            <a:r>
              <a:rPr lang="ja-JP" altLang="en-US" dirty="0" smtClean="0"/>
              <a:t>マトリクスウィンドウの設定画面</a:t>
            </a:r>
            <a:endParaRPr kumimoji="1" lang="ja-JP" altLang="en-US" dirty="0"/>
          </a:p>
        </p:txBody>
      </p:sp>
      <p:sp>
        <p:nvSpPr>
          <p:cNvPr id="4" name="正方形/長方形 3"/>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2552330"/>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223440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37" name="正方形/長方形 36"/>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852913"/>
            <a:ext cx="5112568" cy="3096367"/>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45826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45826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8706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smtClean="0">
                <a:solidFill>
                  <a:schemeClr val="tx1"/>
                </a:solidFill>
                <a:latin typeface="Meiryo UI" pitchFamily="50" charset="-128"/>
                <a:ea typeface="Meiryo UI" pitchFamily="50" charset="-128"/>
                <a:cs typeface="Meiryo UI" pitchFamily="50" charset="-128"/>
              </a:rPr>
              <a:t>(</a:t>
            </a:r>
            <a:r>
              <a:rPr lang="en-US" altLang="ja-JP" sz="700" dirty="0" err="1" smtClean="0">
                <a:solidFill>
                  <a:schemeClr val="tx1"/>
                </a:solidFill>
                <a:latin typeface="Meiryo UI" pitchFamily="50" charset="-128"/>
                <a:ea typeface="Meiryo UI" pitchFamily="50" charset="-128"/>
                <a:cs typeface="Meiryo UI" pitchFamily="50" charset="-128"/>
              </a:rPr>
              <a:t>JP_MatrixColumnKey_ID</a:t>
            </a:r>
            <a:r>
              <a:rPr lang="en-US" altLang="ja-JP" sz="700" dirty="0" smtClean="0">
                <a:solidFill>
                  <a:schemeClr val="tx1"/>
                </a:solidFill>
                <a:latin typeface="Meiryo UI" pitchFamily="50" charset="-128"/>
                <a:ea typeface="Meiryo UI" pitchFamily="50" charset="-128"/>
                <a:cs typeface="Meiryo UI" pitchFamily="50" charset="-128"/>
              </a:rPr>
              <a:t>)</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8706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42938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4293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42938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3" name="正方形/長方形 52"/>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8706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45826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251520" y="126880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角丸四角形 60"/>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JP_MatrixWindow</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図 61"/>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3" name="正方形/長方形 62"/>
          <p:cNvSpPr/>
          <p:nvPr/>
        </p:nvSpPr>
        <p:spPr>
          <a:xfrm>
            <a:off x="1339981" y="3213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(Value)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51640" y="32137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339979" y="3501751"/>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640" y="35017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1339827" y="37898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51488" y="37898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71" name="正方形/長方形 70"/>
          <p:cNvSpPr/>
          <p:nvPr/>
        </p:nvSpPr>
        <p:spPr>
          <a:xfrm>
            <a:off x="1555965" y="40778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1411949" y="40778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3" name="正方形/長方形 72"/>
          <p:cNvSpPr/>
          <p:nvPr/>
        </p:nvSpPr>
        <p:spPr>
          <a:xfrm>
            <a:off x="331829" y="407781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4" name="コンテンツ プレースホルダー 2"/>
          <p:cNvSpPr txBox="1">
            <a:spLocks/>
          </p:cNvSpPr>
          <p:nvPr/>
        </p:nvSpPr>
        <p:spPr>
          <a:xfrm>
            <a:off x="5362698" y="2132857"/>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AD_Window_ID</a:t>
            </a:r>
            <a:r>
              <a:rPr lang="en-US" altLang="ja-JP" sz="1050" dirty="0" smtClean="0">
                <a:solidFill>
                  <a:schemeClr val="tx1"/>
                </a:solidFill>
              </a:rPr>
              <a:t>…Table Direct</a:t>
            </a:r>
            <a:r>
              <a:rPr lang="ja-JP" altLang="en-US" sz="1050" dirty="0" smtClean="0">
                <a:solidFill>
                  <a:schemeClr val="tx1"/>
                </a:solidFill>
              </a:rPr>
              <a:t>ですべてのウィンドウを選択する事ができる。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AD_Tab_ID</a:t>
            </a:r>
            <a:r>
              <a:rPr lang="en-US" altLang="ja-JP" sz="1050" dirty="0" smtClean="0">
                <a:solidFill>
                  <a:schemeClr val="tx1"/>
                </a:solidFill>
              </a:rPr>
              <a:t>…</a:t>
            </a:r>
            <a:r>
              <a:rPr lang="ja-JP" altLang="en-US" sz="1050" dirty="0" smtClean="0">
                <a:solidFill>
                  <a:schemeClr val="tx1"/>
                </a:solidFill>
              </a:rPr>
              <a:t>選択したウィンドウのタブだけが表示される。</a:t>
            </a:r>
            <a:r>
              <a:rPr lang="en-US" altLang="ja-JP" sz="1050" dirty="0" smtClean="0">
                <a:solidFill>
                  <a:schemeClr val="tx1"/>
                </a:solidFill>
              </a:rPr>
              <a:t>※</a:t>
            </a:r>
            <a:r>
              <a:rPr lang="ja-JP" altLang="en-US" sz="1050" dirty="0" smtClean="0">
                <a:solidFill>
                  <a:schemeClr val="tx1"/>
                </a:solidFill>
              </a:rPr>
              <a:t>既存のダイナミックバリデーション</a:t>
            </a:r>
            <a:r>
              <a:rPr lang="en-US" altLang="ja-JP" sz="1050" dirty="0" smtClean="0">
                <a:solidFill>
                  <a:schemeClr val="tx1"/>
                </a:solidFill>
              </a:rPr>
              <a:t>”</a:t>
            </a:r>
            <a:r>
              <a:rPr lang="en-US" altLang="ja-JP" sz="1050" dirty="0" err="1" smtClean="0">
                <a:solidFill>
                  <a:schemeClr val="tx1"/>
                </a:solidFill>
              </a:rPr>
              <a:t>AD_Tab</a:t>
            </a:r>
            <a:r>
              <a:rPr lang="en-US" altLang="ja-JP" sz="1050" dirty="0" smtClean="0">
                <a:solidFill>
                  <a:schemeClr val="tx1"/>
                </a:solidFill>
              </a:rPr>
              <a:t> in Window”</a:t>
            </a:r>
            <a:r>
              <a:rPr lang="ja-JP" altLang="en-US" sz="1050" dirty="0" smtClean="0">
                <a:solidFill>
                  <a:schemeClr val="tx1"/>
                </a:solidFill>
              </a:rPr>
              <a:t>を使用して制限する。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JP_PageSize</a:t>
            </a:r>
            <a:r>
              <a:rPr lang="en-US" altLang="ja-JP" sz="1050" dirty="0" smtClean="0">
                <a:solidFill>
                  <a:schemeClr val="tx1"/>
                </a:solidFill>
              </a:rPr>
              <a:t>…</a:t>
            </a:r>
            <a:r>
              <a:rPr lang="ja-JP" altLang="en-US" sz="1050" dirty="0" smtClean="0">
                <a:solidFill>
                  <a:schemeClr val="tx1"/>
                </a:solidFill>
              </a:rPr>
              <a:t>必須。デフォルト</a:t>
            </a:r>
            <a:r>
              <a:rPr lang="en-US" altLang="ja-JP" sz="1050" dirty="0" smtClean="0">
                <a:solidFill>
                  <a:schemeClr val="tx1"/>
                </a:solidFill>
              </a:rPr>
              <a:t>20</a:t>
            </a:r>
            <a:r>
              <a:rPr lang="ja-JP" altLang="en-US" sz="1050" dirty="0" err="1" smtClean="0">
                <a:solidFill>
                  <a:schemeClr val="tx1"/>
                </a:solidFill>
              </a:rPr>
              <a:t>。</a:t>
            </a:r>
            <a:r>
              <a:rPr lang="ja-JP" altLang="en-US" sz="1050" dirty="0" smtClean="0">
                <a:solidFill>
                  <a:schemeClr val="tx1"/>
                </a:solidFill>
              </a:rPr>
              <a:t>リファレンス</a:t>
            </a:r>
            <a:r>
              <a:rPr lang="en-US" altLang="ja-JP" sz="1050" dirty="0" smtClean="0">
                <a:solidFill>
                  <a:schemeClr val="tx1"/>
                </a:solidFill>
              </a:rPr>
              <a:t>:Integer</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JP_MatrixColumnKey_ID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smtClean="0">
                <a:solidFill>
                  <a:schemeClr val="tx1"/>
                </a:solidFill>
              </a:rPr>
              <a:t>に設定したタブに属するフィールドが選択できる。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JP_MatrixRowKey_ID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a:solidFill>
                  <a:schemeClr val="tx1"/>
                </a:solidFill>
              </a:rPr>
              <a:t>に設定したタブに属するフィールドが選択できる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a:solidFill>
                <a:schemeClr val="tx1"/>
              </a:solidFill>
            </a:endParaRPr>
          </a:p>
        </p:txBody>
      </p:sp>
      <p:sp>
        <p:nvSpPr>
          <p:cNvPr id="76" name="正方形/長方形 75"/>
          <p:cNvSpPr/>
          <p:nvPr/>
        </p:nvSpPr>
        <p:spPr>
          <a:xfrm>
            <a:off x="1339556" y="5157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JP_MatrixRowKey_ID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7" name="正方形/長方形 76"/>
          <p:cNvSpPr/>
          <p:nvPr/>
        </p:nvSpPr>
        <p:spPr>
          <a:xfrm>
            <a:off x="251520" y="515721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8" name="正方形/長方形 77"/>
          <p:cNvSpPr/>
          <p:nvPr/>
        </p:nvSpPr>
        <p:spPr>
          <a:xfrm>
            <a:off x="2563238" y="5157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9" name="正方形/長方形 78"/>
          <p:cNvSpPr/>
          <p:nvPr/>
        </p:nvSpPr>
        <p:spPr>
          <a:xfrm>
            <a:off x="3851928" y="514967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83768" y="514967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81" name="図 8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5149677"/>
            <a:ext cx="223539" cy="223539"/>
          </a:xfrm>
          <a:prstGeom prst="rect">
            <a:avLst/>
          </a:prstGeom>
        </p:spPr>
      </p:pic>
      <p:sp>
        <p:nvSpPr>
          <p:cNvPr id="83" name="正方形/長方形 82"/>
          <p:cNvSpPr/>
          <p:nvPr/>
        </p:nvSpPr>
        <p:spPr>
          <a:xfrm>
            <a:off x="1331800"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600" dirty="0">
                <a:solidFill>
                  <a:schemeClr val="tx1"/>
                </a:solidFill>
                <a:latin typeface="Meiryo UI" pitchFamily="50" charset="-128"/>
                <a:ea typeface="Meiryo UI" pitchFamily="50" charset="-128"/>
                <a:cs typeface="Meiryo UI" pitchFamily="50" charset="-128"/>
              </a:rPr>
              <a:t>(</a:t>
            </a:r>
            <a:r>
              <a:rPr lang="en-US" altLang="ja-JP" sz="600" dirty="0" err="1">
                <a:solidFill>
                  <a:schemeClr val="tx1"/>
                </a:solidFill>
                <a:latin typeface="Meiryo UI" pitchFamily="50" charset="-128"/>
                <a:ea typeface="Meiryo UI" pitchFamily="50" charset="-128"/>
                <a:cs typeface="Meiryo UI" pitchFamily="50" charset="-128"/>
              </a:rPr>
              <a:t>JP_QuickEntryWindow_ID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764"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2555482"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コンテンツ プレースホルダー 2"/>
          <p:cNvSpPr txBox="1">
            <a:spLocks/>
          </p:cNvSpPr>
          <p:nvPr/>
        </p:nvSpPr>
        <p:spPr>
          <a:xfrm>
            <a:off x="256376" y="5949281"/>
            <a:ext cx="8635144" cy="57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a:solidFill>
                  <a:schemeClr val="tx1"/>
                </a:solidFill>
              </a:rPr>
              <a:t>V</a:t>
            </a:r>
            <a:r>
              <a:rPr lang="en-US" altLang="ja-JP" sz="1050" dirty="0" err="1" smtClean="0">
                <a:solidFill>
                  <a:schemeClr val="tx1"/>
                </a:solidFill>
              </a:rPr>
              <a:t>aule</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82" name="正方形/長方形 81"/>
          <p:cNvSpPr/>
          <p:nvPr/>
        </p:nvSpPr>
        <p:spPr>
          <a:xfrm>
            <a:off x="3851928" y="458967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JP_PageSize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483768" y="458967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8" name="図 87"/>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589674"/>
            <a:ext cx="223539" cy="223539"/>
          </a:xfrm>
          <a:prstGeom prst="rect">
            <a:avLst/>
          </a:prstGeom>
        </p:spPr>
      </p:pic>
      <p:sp>
        <p:nvSpPr>
          <p:cNvPr id="89" name="正方形/長方形 88"/>
          <p:cNvSpPr/>
          <p:nvPr/>
        </p:nvSpPr>
        <p:spPr>
          <a:xfrm>
            <a:off x="3859836"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JP_QuickEntryConf</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0" name="正方形/長方形 89"/>
          <p:cNvSpPr/>
          <p:nvPr/>
        </p:nvSpPr>
        <p:spPr>
          <a:xfrm>
            <a:off x="2771800"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クイック入力引継情報設定</a:t>
            </a:r>
            <a:endParaRPr lang="ja-JP" altLang="en-US" sz="800" dirty="0">
              <a:solidFill>
                <a:schemeClr val="tx1"/>
              </a:solidFill>
              <a:latin typeface="HGPｺﾞｼｯｸM" pitchFamily="50" charset="-128"/>
              <a:ea typeface="HGPｺﾞｼｯｸM" pitchFamily="50" charset="-128"/>
            </a:endParaRPr>
          </a:p>
        </p:txBody>
      </p:sp>
      <p:sp>
        <p:nvSpPr>
          <p:cNvPr id="91" name="正方形/長方形 90"/>
          <p:cNvSpPr/>
          <p:nvPr/>
        </p:nvSpPr>
        <p:spPr>
          <a:xfrm>
            <a:off x="5083518"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315144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980728"/>
            <a:ext cx="863514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列キーと行キーに設定されているカラムが異なる事を確認する。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列</a:t>
            </a:r>
            <a:r>
              <a:rPr lang="ja-JP" altLang="en-US" sz="1050" dirty="0">
                <a:solidFill>
                  <a:schemeClr val="tx1"/>
                </a:solidFill>
              </a:rPr>
              <a:t>キ</a:t>
            </a:r>
            <a:r>
              <a:rPr lang="ja-JP" altLang="en-US" sz="1050" dirty="0" smtClean="0">
                <a:solidFill>
                  <a:schemeClr val="tx1"/>
                </a:solidFill>
              </a:rPr>
              <a:t>ーと行キーに設定されているカラムにユニーク制約が設定されている事を確認する。ユニーク制約はアプリケーション辞書のテーブルとカラムウィンドウの設定を参照する。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タブ</a:t>
            </a:r>
            <a:r>
              <a:rPr lang="en-US" altLang="ja-JP" sz="1050" dirty="0" smtClean="0">
                <a:solidFill>
                  <a:schemeClr val="tx1"/>
                </a:solidFill>
              </a:rPr>
              <a:t>(</a:t>
            </a:r>
            <a:r>
              <a:rPr lang="en-US" altLang="ja-JP" sz="1050" dirty="0" err="1" smtClean="0">
                <a:solidFill>
                  <a:schemeClr val="tx1"/>
                </a:solidFill>
              </a:rPr>
              <a:t>AD_Tabl_ID</a:t>
            </a:r>
            <a:r>
              <a:rPr lang="en-US" altLang="ja-JP" sz="1050" dirty="0" smtClean="0">
                <a:solidFill>
                  <a:schemeClr val="tx1"/>
                </a:solidFill>
              </a:rPr>
              <a:t>)</a:t>
            </a:r>
            <a:r>
              <a:rPr lang="ja-JP" altLang="en-US" sz="1050" dirty="0" smtClean="0">
                <a:solidFill>
                  <a:schemeClr val="tx1"/>
                </a:solidFill>
              </a:rPr>
              <a:t>フィールドのタブに設定されているテーブルと、クイック入力ウィンドウ</a:t>
            </a:r>
            <a:r>
              <a:rPr lang="en-US" altLang="ja-JP" sz="1050" dirty="0" smtClean="0">
                <a:solidFill>
                  <a:schemeClr val="tx1"/>
                </a:solidFill>
              </a:rPr>
              <a:t>(</a:t>
            </a:r>
            <a:r>
              <a:rPr lang="en-US" altLang="ja-JP" sz="1050" dirty="0" err="1" smtClean="0">
                <a:solidFill>
                  <a:schemeClr val="tx1"/>
                </a:solidFill>
              </a:rPr>
              <a:t>JP_QuickEntryWindow_ID</a:t>
            </a:r>
            <a:r>
              <a:rPr lang="en-US" altLang="ja-JP" sz="1050" dirty="0" smtClean="0">
                <a:solidFill>
                  <a:schemeClr val="tx1"/>
                </a:solidFill>
              </a:rPr>
              <a:t>)</a:t>
            </a:r>
            <a:r>
              <a:rPr lang="ja-JP" altLang="en-US" sz="1050" dirty="0" smtClean="0">
                <a:solidFill>
                  <a:schemeClr val="tx1"/>
                </a:solidFill>
              </a:rPr>
              <a:t>フィールドに設定されているウィンドウのタブレベルが</a:t>
            </a:r>
            <a:r>
              <a:rPr lang="en-US" altLang="ja-JP" sz="1050" dirty="0" smtClean="0">
                <a:solidFill>
                  <a:schemeClr val="tx1"/>
                </a:solidFill>
              </a:rPr>
              <a:t>0</a:t>
            </a:r>
            <a:r>
              <a:rPr lang="ja-JP" altLang="en-US" sz="1050" dirty="0" smtClean="0">
                <a:solidFill>
                  <a:schemeClr val="tx1"/>
                </a:solidFill>
              </a:rPr>
              <a:t>のタブに設定されているテーブルが同じである事を確認する。</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492896"/>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92494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子タブとなる</a:t>
            </a:r>
            <a:r>
              <a:rPr lang="en-US" altLang="ja-JP" sz="1050" dirty="0" err="1" smtClean="0">
                <a:solidFill>
                  <a:schemeClr val="tx1"/>
                </a:solidFill>
              </a:rPr>
              <a:t>JP_MatrixField</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MMatrixField</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子</a:t>
            </a:r>
            <a:r>
              <a:rPr lang="ja-JP" altLang="en-US" sz="1050" dirty="0">
                <a:solidFill>
                  <a:schemeClr val="tx1"/>
                </a:solidFill>
              </a:rPr>
              <a:t>タブ</a:t>
            </a:r>
            <a:r>
              <a:rPr lang="ja-JP" altLang="en-US" sz="1050" dirty="0" smtClean="0">
                <a:solidFill>
                  <a:schemeClr val="tx1"/>
                </a:solidFill>
              </a:rPr>
              <a:t>となる</a:t>
            </a:r>
            <a:r>
              <a:rPr lang="en-US" altLang="ja-JP" sz="1050" dirty="0" err="1" smtClean="0">
                <a:solidFill>
                  <a:schemeClr val="tx1"/>
                </a:solidFill>
              </a:rPr>
              <a:t>JP_MatrixSearch</a:t>
            </a:r>
            <a:r>
              <a:rPr lang="ja-JP" altLang="en-US" sz="1050" dirty="0" smtClean="0">
                <a:solidFill>
                  <a:schemeClr val="tx1"/>
                </a:solidFill>
              </a:rPr>
              <a:t>テーブルのインスタンス</a:t>
            </a:r>
            <a:r>
              <a:rPr lang="en-US" altLang="ja-JP" sz="1050" dirty="0">
                <a:solidFill>
                  <a:schemeClr val="tx1"/>
                </a:solidFill>
              </a:rPr>
              <a:t>(</a:t>
            </a:r>
            <a:r>
              <a:rPr lang="en-US" altLang="ja-JP" sz="1050" dirty="0" err="1" smtClean="0">
                <a:solidFill>
                  <a:schemeClr val="tx1"/>
                </a:solidFill>
              </a:rPr>
              <a:t>MMatrixSearch</a:t>
            </a:r>
            <a:r>
              <a:rPr lang="ja-JP" altLang="en-US" sz="1050" dirty="0" smtClean="0">
                <a:solidFill>
                  <a:schemeClr val="tx1"/>
                </a:solidFill>
              </a:rPr>
              <a:t>クラス</a:t>
            </a:r>
            <a:r>
              <a:rPr lang="ja-JP" altLang="en-US" sz="1050" dirty="0">
                <a:solidFill>
                  <a:schemeClr val="tx1"/>
                </a:solidFill>
              </a:rPr>
              <a:t>のインスタンス</a:t>
            </a:r>
            <a:r>
              <a:rPr lang="en-US" altLang="ja-JP" sz="1050" dirty="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a:solidFill>
                <a:schemeClr val="tx1"/>
              </a:solidFill>
            </a:endParaRPr>
          </a:p>
        </p:txBody>
      </p:sp>
    </p:spTree>
    <p:extLst>
      <p:ext uri="{BB962C8B-B14F-4D97-AF65-F5344CB8AC3E}">
        <p14:creationId xmlns:p14="http://schemas.microsoft.com/office/powerpoint/2010/main" val="366092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09" name="正方形/長方形 10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正方形/長方形 166"/>
          <p:cNvSpPr/>
          <p:nvPr/>
        </p:nvSpPr>
        <p:spPr>
          <a:xfrm>
            <a:off x="251520" y="204001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14208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43847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43847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43847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438478"/>
            <a:ext cx="279365" cy="279365"/>
          </a:xfrm>
          <a:prstGeom prst="rect">
            <a:avLst/>
          </a:prstGeom>
        </p:spPr>
      </p:pic>
      <p:sp>
        <p:nvSpPr>
          <p:cNvPr id="200" name="正方形/長方形 199"/>
          <p:cNvSpPr/>
          <p:nvPr/>
        </p:nvSpPr>
        <p:spPr bwMode="auto">
          <a:xfrm>
            <a:off x="3341171" y="246001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760593"/>
            <a:ext cx="5112568" cy="1874859"/>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83262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75250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83262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83260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8326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12065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12065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83262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39847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39847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29309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46182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フィールド</a:t>
            </a:r>
            <a:endParaRPr lang="ja-JP" altLang="en-US" sz="800" dirty="0"/>
          </a:p>
        </p:txBody>
      </p:sp>
      <p:sp>
        <p:nvSpPr>
          <p:cNvPr id="65" name="正方形/長方形 64"/>
          <p:cNvSpPr/>
          <p:nvPr/>
        </p:nvSpPr>
        <p:spPr>
          <a:xfrm>
            <a:off x="1331800"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6974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6967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40868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286776" y="3409456"/>
            <a:ext cx="1044863" cy="21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408688"/>
            <a:ext cx="223539" cy="223539"/>
          </a:xfrm>
          <a:prstGeom prst="rect">
            <a:avLst/>
          </a:prstGeom>
        </p:spPr>
      </p:pic>
      <p:sp>
        <p:nvSpPr>
          <p:cNvPr id="58" name="正方形/長方形 57"/>
          <p:cNvSpPr/>
          <p:nvPr/>
        </p:nvSpPr>
        <p:spPr>
          <a:xfrm>
            <a:off x="3851928"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9" name="正方形/長方形 58"/>
          <p:cNvSpPr/>
          <p:nvPr/>
        </p:nvSpPr>
        <p:spPr>
          <a:xfrm>
            <a:off x="2483768" y="369672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60" name="図 5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696720"/>
            <a:ext cx="223539" cy="223539"/>
          </a:xfrm>
          <a:prstGeom prst="rect">
            <a:avLst/>
          </a:prstGeom>
        </p:spPr>
      </p:pic>
      <p:sp>
        <p:nvSpPr>
          <p:cNvPr id="61" name="コンテンツ プレースホルダー 2"/>
          <p:cNvSpPr txBox="1">
            <a:spLocks/>
          </p:cNvSpPr>
          <p:nvPr/>
        </p:nvSpPr>
        <p:spPr>
          <a:xfrm>
            <a:off x="5362698" y="2040536"/>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AD_Field</a:t>
            </a:r>
            <a:r>
              <a:rPr lang="en-US" altLang="ja-JP" sz="1050" dirty="0" smtClean="0">
                <a:solidFill>
                  <a:schemeClr val="tx1"/>
                </a:solidFill>
              </a:rPr>
              <a:t>…</a:t>
            </a:r>
            <a:r>
              <a:rPr lang="ja-JP" altLang="en-US" sz="1050" dirty="0" smtClean="0">
                <a:solidFill>
                  <a:schemeClr val="tx1"/>
                </a:solidFill>
              </a:rPr>
              <a:t>ダイナミックバリデーション</a:t>
            </a:r>
            <a:r>
              <a:rPr lang="en-US" altLang="ja-JP" sz="1050" dirty="0" smtClean="0">
                <a:solidFill>
                  <a:schemeClr val="tx1"/>
                </a:solidFill>
              </a:rPr>
              <a:t>”</a:t>
            </a:r>
            <a:r>
              <a:rPr lang="en-US" altLang="ja-JP" sz="1050" dirty="0" err="1" smtClean="0">
                <a:solidFill>
                  <a:schemeClr val="tx1"/>
                </a:solidFill>
              </a:rPr>
              <a:t>AD_Field</a:t>
            </a:r>
            <a:r>
              <a:rPr lang="en-US" altLang="ja-JP" sz="1050" dirty="0" smtClean="0">
                <a:solidFill>
                  <a:schemeClr val="tx1"/>
                </a:solidFill>
              </a:rPr>
              <a:t> in Tab”</a:t>
            </a:r>
            <a:r>
              <a:rPr lang="ja-JP" altLang="en-US" sz="1050" dirty="0" smtClean="0">
                <a:solidFill>
                  <a:schemeClr val="tx1"/>
                </a:solidFill>
              </a:rPr>
              <a:t>を使用して、マトリクスウィンドウタブで設定されているタブに属するフィールドだけを選択できるようにする。</a:t>
            </a:r>
            <a:endParaRPr lang="en-US" altLang="ja-JP" sz="1050" dirty="0" smtClean="0">
              <a:solidFill>
                <a:schemeClr val="tx1"/>
              </a:solidFill>
            </a:endParaRPr>
          </a:p>
        </p:txBody>
      </p:sp>
      <p:sp>
        <p:nvSpPr>
          <p:cNvPr id="64" name="コンテンツ プレースホルダー 2"/>
          <p:cNvSpPr txBox="1">
            <a:spLocks/>
          </p:cNvSpPr>
          <p:nvPr/>
        </p:nvSpPr>
        <p:spPr>
          <a:xfrm>
            <a:off x="256376" y="4707460"/>
            <a:ext cx="8635144" cy="1005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7" name="角丸四角形 66"/>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JP_MatrixField</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図 67"/>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9" name="正方形/長方形 68"/>
          <p:cNvSpPr/>
          <p:nvPr/>
        </p:nvSpPr>
        <p:spPr>
          <a:xfrm>
            <a:off x="3995936"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合計</a:t>
            </a:r>
            <a:r>
              <a:rPr lang="en-US" altLang="ja-JP" sz="800" dirty="0" smtClean="0">
                <a:solidFill>
                  <a:schemeClr val="tx1"/>
                </a:solidFill>
                <a:latin typeface="HGPｺﾞｼｯｸM" pitchFamily="50" charset="-128"/>
                <a:ea typeface="HGPｺﾞｼｯｸM" pitchFamily="50" charset="-128"/>
              </a:rPr>
              <a:t>(Σ)</a:t>
            </a:r>
            <a:endParaRPr lang="ja-JP" altLang="en-US" sz="800" dirty="0">
              <a:solidFill>
                <a:schemeClr val="tx1"/>
              </a:solidFill>
              <a:latin typeface="HGPｺﾞｼｯｸM" pitchFamily="50" charset="-128"/>
              <a:ea typeface="HGPｺﾞｼｯｸM" pitchFamily="50" charset="-128"/>
            </a:endParaRPr>
          </a:p>
        </p:txBody>
      </p:sp>
      <p:sp>
        <p:nvSpPr>
          <p:cNvPr id="70" name="正方形/長方形 69"/>
          <p:cNvSpPr/>
          <p:nvPr/>
        </p:nvSpPr>
        <p:spPr>
          <a:xfrm>
            <a:off x="3851920"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1" name="正方形/長方形 70"/>
          <p:cNvSpPr/>
          <p:nvPr/>
        </p:nvSpPr>
        <p:spPr>
          <a:xfrm>
            <a:off x="2771800"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IsSummarized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190307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Contents:JPIERE-0098:Matrix Window</a:t>
            </a:r>
            <a:endParaRPr kumimoji="1" lang="ja-JP" altLang="en-US" dirty="0"/>
          </a:p>
        </p:txBody>
      </p:sp>
      <p:sp>
        <p:nvSpPr>
          <p:cNvPr id="4" name="角丸四角形 3"/>
          <p:cNvSpPr/>
          <p:nvPr/>
        </p:nvSpPr>
        <p:spPr bwMode="auto">
          <a:xfrm>
            <a:off x="251396" y="548680"/>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About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381" y="548680"/>
            <a:ext cx="390417" cy="432000"/>
          </a:xfrm>
          <a:prstGeom prst="rect">
            <a:avLst/>
          </a:prstGeom>
        </p:spPr>
      </p:pic>
      <p:sp>
        <p:nvSpPr>
          <p:cNvPr id="6" name="角丸四角形 5"/>
          <p:cNvSpPr/>
          <p:nvPr/>
        </p:nvSpPr>
        <p:spPr bwMode="auto">
          <a:xfrm>
            <a:off x="251520" y="33569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3356992"/>
            <a:ext cx="390417" cy="432000"/>
          </a:xfrm>
          <a:prstGeom prst="rect">
            <a:avLst/>
          </a:prstGeom>
        </p:spPr>
      </p:pic>
      <p:sp>
        <p:nvSpPr>
          <p:cNvPr id="9" name="正方形/長方形 8"/>
          <p:cNvSpPr/>
          <p:nvPr/>
        </p:nvSpPr>
        <p:spPr>
          <a:xfrm>
            <a:off x="251520" y="38610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p>
        </p:txBody>
      </p:sp>
      <p:sp>
        <p:nvSpPr>
          <p:cNvPr id="10" name="角丸四角形 9"/>
          <p:cNvSpPr/>
          <p:nvPr/>
        </p:nvSpPr>
        <p:spPr bwMode="auto">
          <a:xfrm>
            <a:off x="250701" y="15567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709" y="1556792"/>
            <a:ext cx="390417" cy="432000"/>
          </a:xfrm>
          <a:prstGeom prst="rect">
            <a:avLst/>
          </a:prstGeom>
        </p:spPr>
      </p:pic>
      <p:sp>
        <p:nvSpPr>
          <p:cNvPr id="12" name="正方形/長方形 11"/>
          <p:cNvSpPr/>
          <p:nvPr/>
        </p:nvSpPr>
        <p:spPr>
          <a:xfrm>
            <a:off x="251520" y="24928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p>
        </p:txBody>
      </p:sp>
      <p:sp>
        <p:nvSpPr>
          <p:cNvPr id="14" name="正方形/長方形 13"/>
          <p:cNvSpPr/>
          <p:nvPr/>
        </p:nvSpPr>
        <p:spPr>
          <a:xfrm>
            <a:off x="251520" y="292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p>
        </p:txBody>
      </p:sp>
      <p:sp>
        <p:nvSpPr>
          <p:cNvPr id="15" name="正方形/長方形 14"/>
          <p:cNvSpPr/>
          <p:nvPr/>
        </p:nvSpPr>
        <p:spPr>
          <a:xfrm>
            <a:off x="251520" y="20608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251520" y="42930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Field</a:t>
            </a:r>
          </a:p>
        </p:txBody>
      </p:sp>
      <p:sp>
        <p:nvSpPr>
          <p:cNvPr id="17" name="正方形/長方形 16"/>
          <p:cNvSpPr/>
          <p:nvPr/>
        </p:nvSpPr>
        <p:spPr>
          <a:xfrm>
            <a:off x="251520" y="472514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Search Field</a:t>
            </a:r>
          </a:p>
        </p:txBody>
      </p:sp>
      <p:sp>
        <p:nvSpPr>
          <p:cNvPr id="18" name="正方形/長方形 17"/>
          <p:cNvSpPr/>
          <p:nvPr/>
        </p:nvSpPr>
        <p:spPr>
          <a:xfrm>
            <a:off x="251520" y="56612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Image of Matrix Window</a:t>
            </a:r>
          </a:p>
        </p:txBody>
      </p:sp>
      <p:sp>
        <p:nvSpPr>
          <p:cNvPr id="19" name="角丸四角形 18"/>
          <p:cNvSpPr/>
          <p:nvPr/>
        </p:nvSpPr>
        <p:spPr bwMode="auto">
          <a:xfrm>
            <a:off x="251520" y="515715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 </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図 19"/>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5157152"/>
            <a:ext cx="390417" cy="432000"/>
          </a:xfrm>
          <a:prstGeom prst="rect">
            <a:avLst/>
          </a:prstGeom>
        </p:spPr>
      </p:pic>
      <p:sp>
        <p:nvSpPr>
          <p:cNvPr id="21" name="角丸四角形 20"/>
          <p:cNvSpPr/>
          <p:nvPr/>
        </p:nvSpPr>
        <p:spPr bwMode="auto">
          <a:xfrm>
            <a:off x="251520" y="1052784"/>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Basic operations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05" y="1052784"/>
            <a:ext cx="390417" cy="432000"/>
          </a:xfrm>
          <a:prstGeom prst="rect">
            <a:avLst/>
          </a:prstGeom>
        </p:spPr>
      </p:pic>
    </p:spTree>
    <p:extLst>
      <p:ext uri="{BB962C8B-B14F-4D97-AF65-F5344CB8AC3E}">
        <p14:creationId xmlns:p14="http://schemas.microsoft.com/office/powerpoint/2010/main" val="393175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兄弟タブとなる検索フィールドタブに含まれていないフィールドである事を確認する（検索フィールドとして使用されていない事を確認する）。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a:solidFill>
                  <a:schemeClr val="tx1"/>
                </a:solidFill>
              </a:rPr>
              <a:t>フィールドが列キーと行キーになっていない事を確認する</a:t>
            </a:r>
            <a:r>
              <a:rPr lang="ja-JP" altLang="en-US" sz="1050" dirty="0" smtClean="0">
                <a:solidFill>
                  <a:schemeClr val="tx1"/>
                </a:solidFill>
              </a:rPr>
              <a:t>。</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198888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492896"/>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Tree>
    <p:extLst>
      <p:ext uri="{BB962C8B-B14F-4D97-AF65-F5344CB8AC3E}">
        <p14:creationId xmlns:p14="http://schemas.microsoft.com/office/powerpoint/2010/main" val="72413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67" name="正方形/長方形 166"/>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23440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200" name="正方形/長方形 199"/>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smtClean="0"/>
              <a:t>Records]</a:t>
            </a:r>
            <a:endParaRPr lang="ja-JP" altLang="en-US" sz="800" dirty="0"/>
          </a:p>
        </p:txBody>
      </p:sp>
      <p:sp>
        <p:nvSpPr>
          <p:cNvPr id="201" name="正方形/長方形 200"/>
          <p:cNvSpPr/>
          <p:nvPr/>
        </p:nvSpPr>
        <p:spPr>
          <a:xfrm>
            <a:off x="251520" y="2852913"/>
            <a:ext cx="5112568" cy="234851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3" name="1 つの角を丸めた四角形 202"/>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56" name="正方形/長方形 55"/>
          <p:cNvSpPr/>
          <p:nvPr/>
        </p:nvSpPr>
        <p:spPr bwMode="auto">
          <a:xfrm>
            <a:off x="251520" y="255414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a:t>
            </a:r>
            <a:r>
              <a:rPr lang="en-US" altLang="ja-JP" sz="800" dirty="0" smtClean="0"/>
              <a:t>Search Field</a:t>
            </a:r>
            <a:endParaRPr lang="ja-JP" altLang="en-US" sz="800" dirty="0"/>
          </a:p>
        </p:txBody>
      </p:sp>
      <p:sp>
        <p:nvSpPr>
          <p:cNvPr id="61" name="コンテンツ プレースホルダー 2"/>
          <p:cNvSpPr txBox="1">
            <a:spLocks/>
          </p:cNvSpPr>
          <p:nvPr/>
        </p:nvSpPr>
        <p:spPr>
          <a:xfrm>
            <a:off x="256376" y="5561445"/>
            <a:ext cx="8635144" cy="911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9" name="正方形/長方形 6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角丸四角形 69"/>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検索</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JP_MatrixSearch</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図 70"/>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72" name="コンテンツ プレースホルダー 2"/>
          <p:cNvSpPr txBox="1">
            <a:spLocks/>
          </p:cNvSpPr>
          <p:nvPr/>
        </p:nvSpPr>
        <p:spPr>
          <a:xfrm>
            <a:off x="5362698" y="2132112"/>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a:solidFill>
                  <a:schemeClr val="tx1"/>
                </a:solidFill>
              </a:rPr>
              <a:t>AD_Field</a:t>
            </a:r>
            <a:r>
              <a:rPr lang="en-US" altLang="ja-JP" sz="1050" dirty="0">
                <a:solidFill>
                  <a:schemeClr val="tx1"/>
                </a:solidFill>
              </a:rPr>
              <a:t>…</a:t>
            </a:r>
            <a:r>
              <a:rPr lang="ja-JP" altLang="en-US" sz="1050" dirty="0">
                <a:solidFill>
                  <a:schemeClr val="tx1"/>
                </a:solidFill>
              </a:rPr>
              <a:t>ダイナミックバリデーション</a:t>
            </a:r>
            <a:r>
              <a:rPr lang="en-US" altLang="ja-JP" sz="1050" dirty="0">
                <a:solidFill>
                  <a:schemeClr val="tx1"/>
                </a:solidFill>
              </a:rPr>
              <a:t>”</a:t>
            </a:r>
            <a:r>
              <a:rPr lang="en-US" altLang="ja-JP" sz="1050" dirty="0" err="1">
                <a:solidFill>
                  <a:schemeClr val="tx1"/>
                </a:solidFill>
              </a:rPr>
              <a:t>AD_Field</a:t>
            </a:r>
            <a:r>
              <a:rPr lang="en-US" altLang="ja-JP" sz="1050" dirty="0">
                <a:solidFill>
                  <a:schemeClr val="tx1"/>
                </a:solidFill>
              </a:rPr>
              <a:t> in Tab”</a:t>
            </a:r>
            <a:r>
              <a:rPr lang="ja-JP" altLang="en-US" sz="1050" dirty="0">
                <a:solidFill>
                  <a:schemeClr val="tx1"/>
                </a:solidFill>
              </a:rPr>
              <a:t>を使用して、マトリクスウィンドウタブで設定されているタブに属するフィールドだけを選択できるようにする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IsMandatory</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Y</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dirty="0" err="1">
                <a:solidFill>
                  <a:schemeClr val="tx1"/>
                </a:solidFill>
              </a:rPr>
              <a:t>XPosition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1</a:t>
            </a:r>
            <a:r>
              <a:rPr lang="ja-JP" altLang="en-US" sz="1050" dirty="0" err="1">
                <a:solidFill>
                  <a:schemeClr val="tx1"/>
                </a:solidFill>
              </a:rPr>
              <a:t>。</a:t>
            </a:r>
            <a:endParaRPr lang="en-US" altLang="ja-JP" sz="1050" dirty="0">
              <a:solidFill>
                <a:schemeClr val="tx1"/>
              </a:solidFill>
            </a:endParaRPr>
          </a:p>
          <a:p>
            <a:pPr marL="171450" indent="-171450">
              <a:buFont typeface="Arial" panose="020B0604020202020204" pitchFamily="34" charset="0"/>
              <a:buChar char="•"/>
            </a:pPr>
            <a:r>
              <a:rPr lang="en-US" altLang="ja-JP" sz="1050" dirty="0" err="1">
                <a:solidFill>
                  <a:schemeClr val="tx1"/>
                </a:solidFill>
              </a:rPr>
              <a:t>ColumnSpan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2</a:t>
            </a:r>
            <a:r>
              <a:rPr lang="ja-JP" altLang="en-US" sz="1050" dirty="0" err="1">
                <a:solidFill>
                  <a:schemeClr val="tx1"/>
                </a:solidFill>
              </a:rPr>
              <a:t>。</a:t>
            </a:r>
            <a:endParaRPr lang="en-US" altLang="ja-JP" sz="1050" dirty="0">
              <a:solidFill>
                <a:schemeClr val="tx1"/>
              </a:solidFill>
            </a:endParaRPr>
          </a:p>
          <a:p>
            <a:endParaRPr lang="en-US" altLang="ja-JP" sz="1050" dirty="0" smtClean="0">
              <a:solidFill>
                <a:schemeClr val="tx1"/>
              </a:solidFill>
            </a:endParaRPr>
          </a:p>
        </p:txBody>
      </p:sp>
      <p:sp>
        <p:nvSpPr>
          <p:cNvPr id="79" name="正方形/長方形 7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81" name="正方形/長方形 80"/>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1331648" y="321297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307" y="321297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正方形/長方形 85"/>
          <p:cNvSpPr/>
          <p:nvPr/>
        </p:nvSpPr>
        <p:spPr>
          <a:xfrm>
            <a:off x="1339827" y="407704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51488" y="407704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88" name="正方形/長方形 87"/>
          <p:cNvSpPr/>
          <p:nvPr/>
        </p:nvSpPr>
        <p:spPr>
          <a:xfrm>
            <a:off x="1555965" y="436507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89" name="正方形/長方形 88"/>
          <p:cNvSpPr/>
          <p:nvPr/>
        </p:nvSpPr>
        <p:spPr>
          <a:xfrm>
            <a:off x="1411949" y="436505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90" name="正方形/長方形 89"/>
          <p:cNvSpPr/>
          <p:nvPr/>
        </p:nvSpPr>
        <p:spPr>
          <a:xfrm>
            <a:off x="331829" y="436505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1" name="正方形/長方形 90"/>
          <p:cNvSpPr/>
          <p:nvPr/>
        </p:nvSpPr>
        <p:spPr>
          <a:xfrm>
            <a:off x="1331800"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3" name="正方形/長方形 92"/>
          <p:cNvSpPr/>
          <p:nvPr/>
        </p:nvSpPr>
        <p:spPr>
          <a:xfrm>
            <a:off x="-36360"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Tab</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94" name="正方形/長方形 93"/>
          <p:cNvSpPr/>
          <p:nvPr/>
        </p:nvSpPr>
        <p:spPr>
          <a:xfrm>
            <a:off x="1331648"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5" name="正方形/長方形 94"/>
          <p:cNvSpPr/>
          <p:nvPr/>
        </p:nvSpPr>
        <p:spPr>
          <a:xfrm>
            <a:off x="-36512"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96" name="図 95"/>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60136" y="3501008"/>
            <a:ext cx="223539" cy="223539"/>
          </a:xfrm>
          <a:prstGeom prst="rect">
            <a:avLst/>
          </a:prstGeom>
        </p:spPr>
      </p:pic>
      <p:sp>
        <p:nvSpPr>
          <p:cNvPr id="97" name="正方形/長方形 96"/>
          <p:cNvSpPr/>
          <p:nvPr/>
        </p:nvSpPr>
        <p:spPr>
          <a:xfrm>
            <a:off x="3995936" y="4365120"/>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Mandatory</a:t>
            </a:r>
            <a:endParaRPr lang="ja-JP" altLang="en-US" sz="800" dirty="0">
              <a:solidFill>
                <a:schemeClr val="tx1"/>
              </a:solidFill>
              <a:latin typeface="HGPｺﾞｼｯｸM" pitchFamily="50" charset="-128"/>
              <a:ea typeface="HGPｺﾞｼｯｸM" pitchFamily="50" charset="-128"/>
            </a:endParaRPr>
          </a:p>
        </p:txBody>
      </p:sp>
      <p:sp>
        <p:nvSpPr>
          <p:cNvPr id="98" name="正方形/長方形 97"/>
          <p:cNvSpPr/>
          <p:nvPr/>
        </p:nvSpPr>
        <p:spPr>
          <a:xfrm>
            <a:off x="3851920" y="4365104"/>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99" name="正方形/長方形 98"/>
          <p:cNvSpPr/>
          <p:nvPr/>
        </p:nvSpPr>
        <p:spPr>
          <a:xfrm>
            <a:off x="2771800" y="436510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IsMandatory</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0" name="正方形/長方形 99"/>
          <p:cNvSpPr/>
          <p:nvPr/>
        </p:nvSpPr>
        <p:spPr>
          <a:xfrm>
            <a:off x="1339859" y="45811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DefaultValue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1" name="正方形/長方形 100"/>
          <p:cNvSpPr/>
          <p:nvPr/>
        </p:nvSpPr>
        <p:spPr>
          <a:xfrm>
            <a:off x="251520" y="45811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Default Logic</a:t>
            </a:r>
            <a:endParaRPr lang="ja-JP" altLang="en-US" sz="800" dirty="0">
              <a:solidFill>
                <a:schemeClr val="tx1"/>
              </a:solidFill>
              <a:latin typeface="HGPｺﾞｼｯｸM" pitchFamily="50" charset="-128"/>
              <a:ea typeface="HGPｺﾞｼｯｸM" pitchFamily="50" charset="-128"/>
            </a:endParaRPr>
          </a:p>
        </p:txBody>
      </p:sp>
      <p:sp>
        <p:nvSpPr>
          <p:cNvPr id="102" name="正方形/長方形 101"/>
          <p:cNvSpPr/>
          <p:nvPr/>
        </p:nvSpPr>
        <p:spPr>
          <a:xfrm>
            <a:off x="251488" y="4869138"/>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 Position*</a:t>
            </a:r>
            <a:endParaRPr lang="ja-JP" altLang="en-US" sz="800" dirty="0">
              <a:solidFill>
                <a:schemeClr val="tx1"/>
              </a:solidFill>
              <a:latin typeface="HGPｺﾞｼｯｸM" pitchFamily="50" charset="-128"/>
              <a:ea typeface="HGPｺﾞｼｯｸM" pitchFamily="50" charset="-128"/>
            </a:endParaRPr>
          </a:p>
        </p:txBody>
      </p:sp>
      <p:sp>
        <p:nvSpPr>
          <p:cNvPr id="103" name="正方形/長方形 102"/>
          <p:cNvSpPr/>
          <p:nvPr/>
        </p:nvSpPr>
        <p:spPr>
          <a:xfrm>
            <a:off x="3851928" y="486162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ColumnSpan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4" name="正方形/長方形 103"/>
          <p:cNvSpPr/>
          <p:nvPr/>
        </p:nvSpPr>
        <p:spPr>
          <a:xfrm>
            <a:off x="2483768" y="486162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Span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pic>
        <p:nvPicPr>
          <p:cNvPr id="105" name="図 104"/>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861622"/>
            <a:ext cx="223539" cy="223539"/>
          </a:xfrm>
          <a:prstGeom prst="rect">
            <a:avLst/>
          </a:prstGeom>
        </p:spPr>
      </p:pic>
      <p:sp>
        <p:nvSpPr>
          <p:cNvPr id="106" name="正方形/長方形 105"/>
          <p:cNvSpPr/>
          <p:nvPr/>
        </p:nvSpPr>
        <p:spPr>
          <a:xfrm>
            <a:off x="1348732" y="486913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XPosition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107" name="図 106"/>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77220" y="4869137"/>
            <a:ext cx="223539" cy="223539"/>
          </a:xfrm>
          <a:prstGeom prst="rect">
            <a:avLst/>
          </a:prstGeom>
        </p:spPr>
      </p:pic>
      <p:sp>
        <p:nvSpPr>
          <p:cNvPr id="108" name="正方形/長方形 107"/>
          <p:cNvSpPr/>
          <p:nvPr/>
        </p:nvSpPr>
        <p:spPr>
          <a:xfrm>
            <a:off x="3852080" y="378906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9" name="正方形/長方形 108"/>
          <p:cNvSpPr/>
          <p:nvPr/>
        </p:nvSpPr>
        <p:spPr>
          <a:xfrm>
            <a:off x="2483920" y="37890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110" name="正方形/長方形 109"/>
          <p:cNvSpPr/>
          <p:nvPr/>
        </p:nvSpPr>
        <p:spPr>
          <a:xfrm>
            <a:off x="5075786" y="37890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pic>
        <p:nvPicPr>
          <p:cNvPr id="111" name="図 110"/>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62250" y="3795514"/>
            <a:ext cx="209550" cy="209550"/>
          </a:xfrm>
          <a:prstGeom prst="rect">
            <a:avLst/>
          </a:prstGeom>
        </p:spPr>
      </p:pic>
    </p:spTree>
    <p:extLst>
      <p:ext uri="{BB962C8B-B14F-4D97-AF65-F5344CB8AC3E}">
        <p14:creationId xmlns:p14="http://schemas.microsoft.com/office/powerpoint/2010/main" val="2555725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a:t>
            </a:r>
            <a:r>
              <a:rPr lang="ja-JP" altLang="en-US" sz="1050" dirty="0">
                <a:solidFill>
                  <a:schemeClr val="tx1"/>
                </a:solidFill>
              </a:rPr>
              <a:t>編集</a:t>
            </a:r>
            <a:r>
              <a:rPr lang="ja-JP" altLang="en-US" sz="1050" dirty="0" smtClean="0">
                <a:solidFill>
                  <a:schemeClr val="tx1"/>
                </a:solidFill>
              </a:rPr>
              <a:t>フィールドタブに含まれていないフィールドである事を確認する。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フィールドが列キーと行キーになっていない事を確認する。</a:t>
            </a:r>
            <a:endParaRPr lang="en-US" altLang="ja-JP" sz="1050" dirty="0" smtClean="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3645024"/>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4149032"/>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
        <p:nvSpPr>
          <p:cNvPr id="11" name="正方形/長方形 10"/>
          <p:cNvSpPr/>
          <p:nvPr/>
        </p:nvSpPr>
        <p:spPr>
          <a:xfrm>
            <a:off x="251520" y="206084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afterSave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コンテンツ プレースホルダー 2"/>
          <p:cNvSpPr txBox="1">
            <a:spLocks/>
          </p:cNvSpPr>
          <p:nvPr/>
        </p:nvSpPr>
        <p:spPr>
          <a:xfrm>
            <a:off x="251520" y="256490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必須フラグが</a:t>
            </a:r>
            <a:r>
              <a:rPr lang="en-US" altLang="ja-JP" sz="1050" dirty="0" smtClean="0">
                <a:solidFill>
                  <a:schemeClr val="tx1"/>
                </a:solidFill>
              </a:rPr>
              <a:t>ON</a:t>
            </a:r>
            <a:r>
              <a:rPr lang="ja-JP" altLang="en-US" sz="1050" dirty="0" smtClean="0">
                <a:solidFill>
                  <a:schemeClr val="tx1"/>
                </a:solidFill>
              </a:rPr>
              <a:t>の場合、ユニーク制約が正しく設定されている事を確認する。</a:t>
            </a:r>
            <a:endParaRPr lang="en-US" altLang="ja-JP" sz="1050" dirty="0" smtClean="0">
              <a:solidFill>
                <a:schemeClr val="tx1"/>
              </a:solidFill>
            </a:endParaRPr>
          </a:p>
        </p:txBody>
      </p:sp>
    </p:spTree>
    <p:extLst>
      <p:ext uri="{BB962C8B-B14F-4D97-AF65-F5344CB8AC3E}">
        <p14:creationId xmlns:p14="http://schemas.microsoft.com/office/powerpoint/2010/main" val="231090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smtClean="0"/>
              <a:t>マトリクスウィンドウ</a:t>
            </a:r>
            <a:endParaRPr kumimoji="1" lang="ja-JP" altLang="en-US" dirty="0"/>
          </a:p>
        </p:txBody>
      </p:sp>
      <p:sp>
        <p:nvSpPr>
          <p:cNvPr id="4" name="角丸四角形 3"/>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マトリクスウィンドウイメージ</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 name="正方形/長方形 5"/>
          <p:cNvSpPr/>
          <p:nvPr/>
        </p:nvSpPr>
        <p:spPr>
          <a:xfrm>
            <a:off x="323528" y="1628768"/>
            <a:ext cx="5327632" cy="3816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95784" y="3284984"/>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納品日</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395536" y="357301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95536" y="38610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395784" y="41484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95784" y="443711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395784" y="4724549"/>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96033" y="5013176"/>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259880" y="299576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A</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260128" y="357420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260128" y="328557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980040" y="328498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980040" y="3574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270028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B</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70053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053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42044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2044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414044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C</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414069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14069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486060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86060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12596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979544" y="38616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2700040" y="38622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41987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413995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8600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25963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197971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699792" y="41484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1962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413970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85978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25963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97971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2699792" y="44359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41962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413970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85978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125963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197971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2699792" y="47239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341962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413970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485978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5963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197971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699792" y="50119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341962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413970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485978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9" name="1 つの角を丸めた四角形 58"/>
          <p:cNvSpPr/>
          <p:nvPr/>
        </p:nvSpPr>
        <p:spPr>
          <a:xfrm>
            <a:off x="323688" y="1340768"/>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60" name="正方形/長方形 59"/>
          <p:cNvSpPr/>
          <p:nvPr/>
        </p:nvSpPr>
        <p:spPr>
          <a:xfrm>
            <a:off x="395536" y="1857473"/>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1051524"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本社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2" name="正方形/長方形 61"/>
          <p:cNvSpPr/>
          <p:nvPr/>
        </p:nvSpPr>
        <p:spPr>
          <a:xfrm>
            <a:off x="2275078" y="199123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3780072"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692036" y="199121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納品実績</a:t>
            </a:r>
            <a:endParaRPr lang="ja-JP" altLang="en-US" sz="800" dirty="0">
              <a:solidFill>
                <a:schemeClr val="tx1"/>
              </a:solidFill>
              <a:latin typeface="HGPｺﾞｼｯｸM" pitchFamily="50" charset="-128"/>
              <a:ea typeface="HGPｺﾞｼｯｸM" pitchFamily="50" charset="-128"/>
            </a:endParaRPr>
          </a:p>
        </p:txBody>
      </p:sp>
      <p:sp>
        <p:nvSpPr>
          <p:cNvPr id="65" name="角丸四角形 64"/>
          <p:cNvSpPr/>
          <p:nvPr/>
        </p:nvSpPr>
        <p:spPr>
          <a:xfrm>
            <a:off x="411461" y="257996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検索</a:t>
            </a:r>
            <a:endParaRPr kumimoji="1" lang="ja-JP" altLang="en-US" sz="800" dirty="0">
              <a:solidFill>
                <a:schemeClr val="tx1"/>
              </a:solidFill>
              <a:latin typeface="HGPｺﾞｼｯｸM" pitchFamily="50" charset="-128"/>
              <a:ea typeface="HGPｺﾞｼｯｸM" pitchFamily="50" charset="-128"/>
            </a:endParaRPr>
          </a:p>
        </p:txBody>
      </p:sp>
      <p:sp>
        <p:nvSpPr>
          <p:cNvPr id="66" name="角丸四角形 65"/>
          <p:cNvSpPr/>
          <p:nvPr/>
        </p:nvSpPr>
        <p:spPr>
          <a:xfrm>
            <a:off x="1059533" y="256730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800" dirty="0" smtClean="0">
                <a:solidFill>
                  <a:schemeClr val="tx1"/>
                </a:solidFill>
                <a:latin typeface="HGPｺﾞｼｯｸM" pitchFamily="50" charset="-128"/>
                <a:ea typeface="HGPｺﾞｼｯｸM" pitchFamily="50" charset="-128"/>
              </a:rPr>
              <a:t>保存</a:t>
            </a:r>
            <a:endParaRPr kumimoji="1" lang="ja-JP" altLang="en-US" sz="800" dirty="0">
              <a:solidFill>
                <a:schemeClr val="tx1"/>
              </a:solidFill>
              <a:latin typeface="HGPｺﾞｼｯｸM" pitchFamily="50" charset="-128"/>
              <a:ea typeface="HGPｺﾞｼｯｸM" pitchFamily="50" charset="-128"/>
            </a:endParaRPr>
          </a:p>
        </p:txBody>
      </p:sp>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232" y="2004702"/>
            <a:ext cx="209550" cy="209550"/>
          </a:xfrm>
          <a:prstGeom prst="rect">
            <a:avLst/>
          </a:prstGeom>
        </p:spPr>
      </p:pic>
      <p:sp>
        <p:nvSpPr>
          <p:cNvPr id="68" name="正方形/長方形 67"/>
          <p:cNvSpPr/>
          <p:nvPr/>
        </p:nvSpPr>
        <p:spPr>
          <a:xfrm>
            <a:off x="755576" y="1772784"/>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検索条件</a:t>
            </a:r>
            <a:endParaRPr lang="ja-JP" altLang="en-US" sz="800" dirty="0">
              <a:solidFill>
                <a:schemeClr val="tx1"/>
              </a:solidFill>
              <a:latin typeface="HGPｺﾞｼｯｸM" pitchFamily="50" charset="-128"/>
              <a:ea typeface="HGPｺﾞｼｯｸM" pitchFamily="50" charset="-128"/>
            </a:endParaRPr>
          </a:p>
        </p:txBody>
      </p:sp>
      <p:sp>
        <p:nvSpPr>
          <p:cNvPr id="69" name="角丸四角形 68"/>
          <p:cNvSpPr/>
          <p:nvPr/>
        </p:nvSpPr>
        <p:spPr>
          <a:xfrm>
            <a:off x="1707605"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登録</a:t>
            </a:r>
            <a:endParaRPr kumimoji="1" lang="ja-JP" altLang="en-US" sz="800" dirty="0">
              <a:solidFill>
                <a:schemeClr val="tx1"/>
              </a:solidFill>
              <a:latin typeface="HGPｺﾞｼｯｸM" pitchFamily="50" charset="-128"/>
              <a:ea typeface="HGPｺﾞｼｯｸM" pitchFamily="50" charset="-128"/>
            </a:endParaRPr>
          </a:p>
        </p:txBody>
      </p:sp>
      <p:sp>
        <p:nvSpPr>
          <p:cNvPr id="70" name="角丸四角形 69"/>
          <p:cNvSpPr/>
          <p:nvPr/>
        </p:nvSpPr>
        <p:spPr>
          <a:xfrm>
            <a:off x="2339752"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600" dirty="0" smtClean="0">
                <a:solidFill>
                  <a:schemeClr val="tx1"/>
                </a:solidFill>
                <a:latin typeface="HGPｺﾞｼｯｸM" pitchFamily="50" charset="-128"/>
                <a:ea typeface="HGPｺﾞｼｯｸM" pitchFamily="50" charset="-128"/>
              </a:rPr>
              <a:t>プロセス</a:t>
            </a:r>
            <a:endParaRPr kumimoji="1" lang="ja-JP" altLang="en-US" sz="600" dirty="0">
              <a:solidFill>
                <a:schemeClr val="tx1"/>
              </a:solidFill>
              <a:latin typeface="HGPｺﾞｼｯｸM" pitchFamily="50" charset="-128"/>
              <a:ea typeface="HGPｺﾞｼｯｸM" pitchFamily="50" charset="-128"/>
            </a:endParaRPr>
          </a:p>
        </p:txBody>
      </p:sp>
      <p:sp>
        <p:nvSpPr>
          <p:cNvPr id="71" name="角丸四角形 70"/>
          <p:cNvSpPr/>
          <p:nvPr/>
        </p:nvSpPr>
        <p:spPr>
          <a:xfrm>
            <a:off x="251520" y="1772784"/>
            <a:ext cx="5472608" cy="651077"/>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2489892"/>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251520" y="2906931"/>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強調線吹き出し 1 (枠付き) 73"/>
          <p:cNvSpPr/>
          <p:nvPr/>
        </p:nvSpPr>
        <p:spPr>
          <a:xfrm>
            <a:off x="6156176" y="1268760"/>
            <a:ext cx="2880320" cy="1221132"/>
          </a:xfrm>
          <a:prstGeom prst="accentBorderCallout1">
            <a:avLst>
              <a:gd name="adj1" fmla="val 18750"/>
              <a:gd name="adj2" fmla="val -8333"/>
              <a:gd name="adj3" fmla="val 58276"/>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kumimoji="1" lang="ja-JP" altLang="en-US" sz="1200" dirty="0" smtClean="0">
                <a:solidFill>
                  <a:schemeClr val="tx1"/>
                </a:solidFill>
              </a:rPr>
              <a:t>検索フィールド領域</a:t>
            </a:r>
            <a:r>
              <a:rPr kumimoji="1" lang="en-US" altLang="ja-JP" sz="1200" dirty="0" smtClean="0">
                <a:solidFill>
                  <a:schemeClr val="tx1"/>
                </a:solidFill>
              </a:rPr>
              <a:t>】</a:t>
            </a:r>
          </a:p>
          <a:p>
            <a:pPr marL="171450" indent="-171450" algn="just">
              <a:buFont typeface="Arial" panose="020B0604020202020204" pitchFamily="34" charset="0"/>
              <a:buChar char="•"/>
            </a:pPr>
            <a:r>
              <a:rPr lang="ja-JP" altLang="en-US" sz="1200" dirty="0" smtClean="0">
                <a:solidFill>
                  <a:schemeClr val="tx1"/>
                </a:solidFill>
              </a:rPr>
              <a:t>検索フィールドの設定情報をもとに自動作成する。必須が</a:t>
            </a:r>
            <a:r>
              <a:rPr lang="en-US" altLang="ja-JP" sz="1200" dirty="0" smtClean="0">
                <a:solidFill>
                  <a:schemeClr val="tx1"/>
                </a:solidFill>
              </a:rPr>
              <a:t>ON</a:t>
            </a:r>
            <a:r>
              <a:rPr lang="ja-JP" altLang="en-US" sz="1200" dirty="0" smtClean="0">
                <a:solidFill>
                  <a:schemeClr val="tx1"/>
                </a:solidFill>
              </a:rPr>
              <a:t>のフィールドに入力が無い場合は、ラベルを赤くする。</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dirty="0" smtClean="0">
                <a:solidFill>
                  <a:schemeClr val="tx1"/>
                </a:solidFill>
              </a:rPr>
              <a:t>2</a:t>
            </a:r>
            <a:r>
              <a:rPr kumimoji="1" lang="ja-JP" altLang="en-US" sz="1200" dirty="0" smtClean="0">
                <a:solidFill>
                  <a:schemeClr val="tx1"/>
                </a:solidFill>
              </a:rPr>
              <a:t>検索フィールド毎に改行する</a:t>
            </a:r>
            <a:endParaRPr kumimoji="1" lang="ja-JP" altLang="en-US" sz="1200" dirty="0">
              <a:solidFill>
                <a:schemeClr val="tx1"/>
              </a:solidFill>
            </a:endParaRPr>
          </a:p>
        </p:txBody>
      </p:sp>
      <p:sp>
        <p:nvSpPr>
          <p:cNvPr id="75" name="強調線吹き出し 1 (枠付き) 74"/>
          <p:cNvSpPr/>
          <p:nvPr/>
        </p:nvSpPr>
        <p:spPr>
          <a:xfrm>
            <a:off x="6156176" y="2567908"/>
            <a:ext cx="2880320" cy="2949324"/>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smtClean="0">
                <a:solidFill>
                  <a:schemeClr val="tx1"/>
                </a:solidFill>
              </a:rPr>
              <a:t>操作ボタン</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b="1" u="sng" dirty="0" smtClean="0">
                <a:solidFill>
                  <a:schemeClr val="tx1"/>
                </a:solidFill>
              </a:rPr>
              <a:t>検索</a:t>
            </a:r>
            <a:r>
              <a:rPr lang="ja-JP" altLang="en-US" sz="1200" dirty="0" smtClean="0">
                <a:solidFill>
                  <a:schemeClr val="tx1"/>
                </a:solidFill>
              </a:rPr>
              <a:t>・・・クリックすると、検索フィールドの条件に合致するレコードを検索し、編集領域へ表示する</a:t>
            </a:r>
            <a:r>
              <a:rPr lang="ja-JP" altLang="en-US" sz="1200" dirty="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lang="ja-JP" altLang="en-US" sz="1200" b="1" u="sng" dirty="0" smtClean="0">
                <a:solidFill>
                  <a:schemeClr val="tx1"/>
                </a:solidFill>
              </a:rPr>
              <a:t>保存</a:t>
            </a:r>
            <a:r>
              <a:rPr lang="ja-JP" altLang="en-US" sz="1200" dirty="0" smtClean="0">
                <a:solidFill>
                  <a:schemeClr val="tx1"/>
                </a:solidFill>
              </a:rPr>
              <a:t>・・・編集した内容を保存する。保存処理するのは編集されたデータののみ。</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登録</a:t>
            </a:r>
            <a:r>
              <a:rPr kumimoji="1" lang="ja-JP" altLang="en-US" sz="1200" dirty="0" smtClean="0">
                <a:solidFill>
                  <a:schemeClr val="tx1"/>
                </a:solidFill>
              </a:rPr>
              <a:t>・・・クイック入力の</a:t>
            </a:r>
            <a:r>
              <a:rPr lang="ja-JP" altLang="en-US" sz="1200" dirty="0" smtClean="0">
                <a:solidFill>
                  <a:schemeClr val="tx1"/>
                </a:solidFill>
              </a:rPr>
              <a:t>ポップアップウィンドウが表示され新規にデータを登録する事ができる。その検索フィールドの値は初期値として設定され変更する事はできない。登録後は編集領域をリフレッシュする。</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プロセス</a:t>
            </a:r>
            <a:r>
              <a:rPr lang="ja-JP" altLang="en-US" sz="1200" dirty="0" smtClean="0">
                <a:solidFill>
                  <a:schemeClr val="tx1"/>
                </a:solidFill>
              </a:rPr>
              <a:t>・・・マトリクスウィンドウの作成もととなったタブに割当たっているプロセスを実行する事ができる（</a:t>
            </a:r>
            <a:r>
              <a:rPr lang="en-US" altLang="ja-JP" sz="1200" b="1" dirty="0" smtClean="0">
                <a:solidFill>
                  <a:srgbClr val="FF3300"/>
                </a:solidFill>
              </a:rPr>
              <a:t>※</a:t>
            </a:r>
            <a:r>
              <a:rPr lang="ja-JP" altLang="en-US" sz="1200" b="1" dirty="0" smtClean="0">
                <a:solidFill>
                  <a:srgbClr val="FF3300"/>
                </a:solidFill>
              </a:rPr>
              <a:t>未実装</a:t>
            </a:r>
            <a:r>
              <a:rPr lang="ja-JP" altLang="en-US" sz="1200" dirty="0" smtClean="0">
                <a:solidFill>
                  <a:schemeClr val="tx1"/>
                </a:solidFill>
              </a:rPr>
              <a:t>）。</a:t>
            </a:r>
            <a:endParaRPr kumimoji="1" lang="en-US" altLang="ja-JP" sz="1200" dirty="0" smtClean="0">
              <a:solidFill>
                <a:schemeClr val="tx1"/>
              </a:solidFill>
            </a:endParaRPr>
          </a:p>
        </p:txBody>
      </p:sp>
      <p:sp>
        <p:nvSpPr>
          <p:cNvPr id="76" name="強調線吹き出し 1 (枠付き) 75"/>
          <p:cNvSpPr/>
          <p:nvPr/>
        </p:nvSpPr>
        <p:spPr>
          <a:xfrm>
            <a:off x="715974" y="5727256"/>
            <a:ext cx="8287460" cy="807011"/>
          </a:xfrm>
          <a:prstGeom prst="accentBorderCallout1">
            <a:avLst>
              <a:gd name="adj1" fmla="val 21001"/>
              <a:gd name="adj2" fmla="val -1830"/>
              <a:gd name="adj3" fmla="val -16678"/>
              <a:gd name="adj4" fmla="val -4191"/>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a:solidFill>
                  <a:schemeClr val="tx1"/>
                </a:solidFill>
              </a:rPr>
              <a:t>編集</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dirty="0" smtClean="0">
                <a:solidFill>
                  <a:schemeClr val="tx1"/>
                </a:solidFill>
              </a:rPr>
              <a:t>マトリクスウィンドウの設定画面の情報をもとに、編集領域を作成する。</a:t>
            </a:r>
            <a:endParaRPr kumimoji="1" lang="en-US" altLang="ja-JP" sz="1200" dirty="0" smtClean="0">
              <a:solidFill>
                <a:schemeClr val="tx1"/>
              </a:solidFill>
            </a:endParaRPr>
          </a:p>
          <a:p>
            <a:pPr marL="171450" indent="-171450" algn="just">
              <a:buFont typeface="Arial" panose="020B0604020202020204" pitchFamily="34" charset="0"/>
              <a:buChar char="•"/>
            </a:pPr>
            <a:r>
              <a:rPr kumimoji="1" lang="ja-JP" altLang="en-US" sz="1200" dirty="0" smtClean="0">
                <a:solidFill>
                  <a:schemeClr val="tx1"/>
                </a:solidFill>
              </a:rPr>
              <a:t>編集フィールドはいくつでも定義する事ができる。表示するフィールドの種類も特に制限はなく、プロセスを実行するためのボタンも配置できる。</a:t>
            </a:r>
            <a:endParaRPr kumimoji="1" lang="en-US" altLang="ja-JP" sz="1200" dirty="0" smtClean="0">
              <a:solidFill>
                <a:schemeClr val="tx1"/>
              </a:solidFill>
            </a:endParaRPr>
          </a:p>
        </p:txBody>
      </p:sp>
    </p:spTree>
    <p:extLst>
      <p:ext uri="{BB962C8B-B14F-4D97-AF65-F5344CB8AC3E}">
        <p14:creationId xmlns:p14="http://schemas.microsoft.com/office/powerpoint/2010/main" val="19951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Callout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1152"/>
            <a:ext cx="8642351" cy="723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普通のコールアウトはマトリクスウィンドウでは使用する事ができません。マトリクスウィンドウには専用のコールアウトをプラグインとして開発する必要があります。</a:t>
            </a:r>
            <a:endParaRPr lang="en-US" altLang="ja-JP" sz="1600" dirty="0">
              <a:solidFill>
                <a:schemeClr val="tx1"/>
              </a:solidFill>
            </a:endParaRPr>
          </a:p>
        </p:txBody>
      </p:sp>
      <p:sp>
        <p:nvSpPr>
          <p:cNvPr id="7" name="正方形/長方形 6"/>
          <p:cNvSpPr/>
          <p:nvPr/>
        </p:nvSpPr>
        <p:spPr>
          <a:xfrm>
            <a:off x="251520" y="184482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ファクトリークラス</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コンテンツ プレースホルダー 2"/>
          <p:cNvSpPr txBox="1">
            <a:spLocks/>
          </p:cNvSpPr>
          <p:nvPr/>
        </p:nvSpPr>
        <p:spPr>
          <a:xfrm>
            <a:off x="251520" y="2276872"/>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マトリクスウィンドウ専用コールアウトのファクトリークラスは、して</a:t>
            </a:r>
            <a:r>
              <a:rPr lang="en-US" altLang="ja-JP" sz="1400" dirty="0" err="1" smtClean="0">
                <a:solidFill>
                  <a:schemeClr val="tx1"/>
                </a:solidFill>
              </a:rPr>
              <a:t>IMatrixWindowCalloutFactory</a:t>
            </a:r>
            <a:r>
              <a:rPr lang="ja-JP" altLang="en-US" sz="1400" dirty="0" smtClean="0">
                <a:solidFill>
                  <a:schemeClr val="tx1"/>
                </a:solidFill>
              </a:rPr>
              <a:t>インター</a:t>
            </a:r>
            <a:r>
              <a:rPr lang="ja-JP" altLang="en-US" sz="1400" dirty="0">
                <a:solidFill>
                  <a:schemeClr val="tx1"/>
                </a:solidFill>
              </a:rPr>
              <a:t>フェース</a:t>
            </a:r>
            <a:r>
              <a:rPr lang="ja-JP" altLang="en-US" sz="1400" dirty="0" smtClean="0">
                <a:solidFill>
                  <a:schemeClr val="tx1"/>
                </a:solidFill>
              </a:rPr>
              <a:t>クラスを実装する必要があります。</a:t>
            </a:r>
            <a:r>
              <a:rPr lang="en-US" altLang="ja-JP" sz="1400" dirty="0" err="1" smtClean="0">
                <a:solidFill>
                  <a:schemeClr val="tx1"/>
                </a:solidFill>
              </a:rPr>
              <a:t>getCallout</a:t>
            </a:r>
            <a:r>
              <a:rPr lang="en-US" altLang="ja-JP" sz="1400" dirty="0" smtClean="0">
                <a:solidFill>
                  <a:schemeClr val="tx1"/>
                </a:solidFill>
              </a:rPr>
              <a:t>()</a:t>
            </a:r>
            <a:r>
              <a:rPr lang="ja-JP" altLang="en-US" sz="1400" dirty="0" smtClean="0">
                <a:solidFill>
                  <a:schemeClr val="tx1"/>
                </a:solidFill>
              </a:rPr>
              <a:t>メソッドに引数としてテーブル名とカラム名が渡されますので、テーブル名とカラム名から判定して呼び出したいマトリクスウィンドウ専用のコールアウト（</a:t>
            </a:r>
            <a:r>
              <a:rPr lang="en-US" altLang="ja-JP" sz="1400" dirty="0" err="1" smtClean="0">
                <a:solidFill>
                  <a:schemeClr val="tx1"/>
                </a:solidFill>
              </a:rPr>
              <a:t>IMatrixWindowCallout</a:t>
            </a:r>
            <a:r>
              <a:rPr lang="ja-JP" altLang="en-US" sz="1400" dirty="0" smtClean="0">
                <a:solidFill>
                  <a:schemeClr val="tx1"/>
                </a:solidFill>
              </a:rPr>
              <a:t>インターフェースクラスを実装したクラス）のインスタンスを戻り値として返すようにして下さい。</a:t>
            </a:r>
            <a:endParaRPr lang="en-US" altLang="ja-JP" sz="1400" dirty="0">
              <a:solidFill>
                <a:schemeClr val="tx1"/>
              </a:solidFill>
            </a:endParaRPr>
          </a:p>
        </p:txBody>
      </p:sp>
      <p:sp>
        <p:nvSpPr>
          <p:cNvPr id="9" name="コンテンツ プレースホルダー 2"/>
          <p:cNvSpPr txBox="1">
            <a:spLocks/>
          </p:cNvSpPr>
          <p:nvPr/>
        </p:nvSpPr>
        <p:spPr>
          <a:xfrm>
            <a:off x="251520" y="3717032"/>
            <a:ext cx="8642351" cy="2808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spcBef>
                <a:spcPts val="0"/>
              </a:spcBef>
            </a:pPr>
            <a:r>
              <a:rPr lang="ja-JP" altLang="en-US" sz="1000" dirty="0" smtClean="0">
                <a:solidFill>
                  <a:schemeClr val="tx1"/>
                </a:solidFill>
              </a:rPr>
              <a:t>例</a:t>
            </a:r>
            <a:r>
              <a:rPr lang="en-US" altLang="ja-JP" sz="1000" dirty="0" smtClean="0">
                <a:solidFill>
                  <a:schemeClr val="tx1"/>
                </a:solidFill>
              </a:rPr>
              <a:t>)</a:t>
            </a:r>
          </a:p>
          <a:p>
            <a:pPr>
              <a:spcBef>
                <a:spcPts val="0"/>
              </a:spcBef>
            </a:pPr>
            <a:r>
              <a:rPr lang="en-US" altLang="ja-JP" sz="1000" dirty="0">
                <a:solidFill>
                  <a:schemeClr val="tx1"/>
                </a:solidFill>
              </a:rPr>
              <a:t>public class </a:t>
            </a:r>
            <a:r>
              <a:rPr lang="en-US" altLang="ja-JP" sz="1000" dirty="0" err="1">
                <a:solidFill>
                  <a:schemeClr val="tx1"/>
                </a:solidFill>
              </a:rPr>
              <a:t>DefaultMatrixWindowCalloutFactory</a:t>
            </a:r>
            <a:r>
              <a:rPr lang="en-US" altLang="ja-JP" sz="1000" dirty="0">
                <a:solidFill>
                  <a:schemeClr val="tx1"/>
                </a:solidFill>
              </a:rPr>
              <a:t> implements </a:t>
            </a:r>
            <a:r>
              <a:rPr lang="en-US" altLang="ja-JP" sz="1000" dirty="0" err="1">
                <a:solidFill>
                  <a:schemeClr val="tx1"/>
                </a:solidFill>
              </a:rPr>
              <a:t>IMatrixWindowCalloutFactory</a:t>
            </a:r>
            <a:r>
              <a:rPr lang="en-US" altLang="ja-JP" sz="1000" dirty="0">
                <a:solidFill>
                  <a:schemeClr val="tx1"/>
                </a:solidFill>
              </a:rPr>
              <a:t> {</a:t>
            </a:r>
          </a:p>
          <a:p>
            <a:pPr>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@Override</a:t>
            </a:r>
          </a:p>
          <a:p>
            <a:pPr defTabSz="358775">
              <a:spcBef>
                <a:spcPts val="0"/>
              </a:spcBef>
            </a:pPr>
            <a:r>
              <a:rPr lang="en-US" altLang="ja-JP" sz="1000" dirty="0">
                <a:solidFill>
                  <a:schemeClr val="tx1"/>
                </a:solidFill>
              </a:rPr>
              <a:t>	public </a:t>
            </a:r>
            <a:r>
              <a:rPr lang="en-US" altLang="ja-JP" sz="1000" dirty="0" err="1">
                <a:solidFill>
                  <a:schemeClr val="tx1"/>
                </a:solidFill>
              </a:rPr>
              <a:t>IMatrixWindowCallout</a:t>
            </a:r>
            <a:r>
              <a:rPr lang="en-US" altLang="ja-JP" sz="1000" dirty="0">
                <a:solidFill>
                  <a:schemeClr val="tx1"/>
                </a:solidFill>
              </a:rPr>
              <a:t> </a:t>
            </a:r>
            <a:r>
              <a:rPr lang="en-US" altLang="ja-JP" sz="1000" dirty="0" err="1">
                <a:solidFill>
                  <a:schemeClr val="tx1"/>
                </a:solidFill>
              </a:rPr>
              <a:t>getCallout</a:t>
            </a:r>
            <a:r>
              <a:rPr lang="en-US" altLang="ja-JP" sz="1000" dirty="0">
                <a:solidFill>
                  <a:schemeClr val="tx1"/>
                </a:solidFill>
              </a:rPr>
              <a:t>(String </a:t>
            </a:r>
            <a:r>
              <a:rPr lang="en-US" altLang="ja-JP" sz="1000" dirty="0" err="1">
                <a:solidFill>
                  <a:schemeClr val="tx1"/>
                </a:solidFill>
              </a:rPr>
              <a:t>tableName</a:t>
            </a:r>
            <a:r>
              <a:rPr lang="en-US" altLang="ja-JP" sz="1000" dirty="0">
                <a:solidFill>
                  <a:schemeClr val="tx1"/>
                </a:solidFill>
              </a:rPr>
              <a:t>, String </a:t>
            </a:r>
            <a:r>
              <a:rPr lang="en-US" altLang="ja-JP" sz="1000" dirty="0" err="1">
                <a:solidFill>
                  <a:schemeClr val="tx1"/>
                </a:solidFill>
              </a:rPr>
              <a:t>columnName</a:t>
            </a:r>
            <a:r>
              <a:rPr lang="en-US" altLang="ja-JP" sz="1000" dirty="0">
                <a:solidFill>
                  <a:schemeClr val="tx1"/>
                </a:solidFill>
              </a:rPr>
              <a:t>) {</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if(</a:t>
            </a:r>
            <a:r>
              <a:rPr lang="en-US" altLang="ja-JP" sz="1000" dirty="0" err="1">
                <a:solidFill>
                  <a:schemeClr val="tx1"/>
                </a:solidFill>
              </a:rPr>
              <a:t>tableName.equals</a:t>
            </a:r>
            <a:r>
              <a:rPr lang="en-US" altLang="ja-JP" sz="1000" dirty="0">
                <a:solidFill>
                  <a:schemeClr val="tx1"/>
                </a:solidFill>
              </a:rPr>
              <a:t>("</a:t>
            </a:r>
            <a:r>
              <a:rPr lang="en-US" altLang="ja-JP" sz="1000" dirty="0" err="1">
                <a:solidFill>
                  <a:schemeClr val="tx1"/>
                </a:solidFill>
              </a:rPr>
              <a:t>JP_ReferenceTest</a:t>
            </a:r>
            <a:r>
              <a:rPr lang="en-US" altLang="ja-JP" sz="1000" dirty="0">
                <a:solidFill>
                  <a:schemeClr val="tx1"/>
                </a:solidFill>
              </a:rPr>
              <a:t>") &amp;&amp; </a:t>
            </a:r>
            <a:r>
              <a:rPr lang="en-US" altLang="ja-JP" sz="1000" dirty="0" err="1">
                <a:solidFill>
                  <a:schemeClr val="tx1"/>
                </a:solidFill>
              </a:rPr>
              <a:t>columnName.equals</a:t>
            </a:r>
            <a:r>
              <a:rPr lang="en-US" altLang="ja-JP" sz="1000" dirty="0">
                <a:solidFill>
                  <a:schemeClr val="tx1"/>
                </a:solidFill>
              </a:rPr>
              <a:t>("</a:t>
            </a:r>
            <a:r>
              <a:rPr lang="en-US" altLang="ja-JP" sz="1000" dirty="0" err="1">
                <a:solidFill>
                  <a:schemeClr val="tx1"/>
                </a:solidFill>
              </a:rPr>
              <a:t>C_BPartner_ID</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r>
              <a:rPr lang="en-US" altLang="ja-JP" sz="1000" dirty="0">
                <a:solidFill>
                  <a:schemeClr val="tx1"/>
                </a:solidFill>
              </a:rPr>
              <a:t>			return new </a:t>
            </a:r>
            <a:r>
              <a:rPr lang="en-US" altLang="ja-JP" sz="1000" dirty="0" err="1">
                <a:solidFill>
                  <a:schemeClr val="tx1"/>
                </a:solidFill>
              </a:rPr>
              <a:t>MatrixWindowSampleCallout</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return null</a:t>
            </a:r>
            <a:r>
              <a:rPr lang="en-US" altLang="ja-JP" sz="1000" dirty="0" smtClean="0">
                <a:solidFill>
                  <a:schemeClr val="tx1"/>
                </a:solidFill>
              </a:rPr>
              <a:t>;</a:t>
            </a:r>
            <a:endParaRPr lang="en-US" altLang="ja-JP" sz="1000" dirty="0">
              <a:solidFill>
                <a:schemeClr val="tx1"/>
              </a:solidFill>
            </a:endParaRPr>
          </a:p>
          <a:p>
            <a:pPr defTabSz="358775">
              <a:spcBef>
                <a:spcPts val="0"/>
              </a:spcBef>
            </a:pPr>
            <a:r>
              <a:rPr lang="en-US" altLang="ja-JP" sz="1000" dirty="0">
                <a:solidFill>
                  <a:schemeClr val="tx1"/>
                </a:solidFill>
              </a:rPr>
              <a:t>	</a:t>
            </a:r>
            <a:r>
              <a:rPr lang="en-US" altLang="ja-JP" sz="1000" dirty="0" smtClean="0">
                <a:solidFill>
                  <a:schemeClr val="tx1"/>
                </a:solidFill>
              </a:rPr>
              <a:t>}</a:t>
            </a:r>
            <a:endParaRPr lang="en-US" altLang="ja-JP" sz="1000" dirty="0">
              <a:solidFill>
                <a:schemeClr val="tx1"/>
              </a:solidFill>
            </a:endParaRPr>
          </a:p>
          <a:p>
            <a:pPr>
              <a:spcBef>
                <a:spcPts val="0"/>
              </a:spcBef>
            </a:pPr>
            <a:r>
              <a:rPr lang="en-US" altLang="ja-JP" sz="1000" dirty="0">
                <a:solidFill>
                  <a:schemeClr val="tx1"/>
                </a:solidFill>
              </a:rPr>
              <a:t>}</a:t>
            </a:r>
            <a:endParaRPr lang="ja-JP" altLang="en-US" sz="1000" dirty="0" smtClean="0">
              <a:solidFill>
                <a:schemeClr val="tx1"/>
              </a:solidFill>
            </a:endParaRPr>
          </a:p>
        </p:txBody>
      </p:sp>
    </p:spTree>
    <p:extLst>
      <p:ext uri="{BB962C8B-B14F-4D97-AF65-F5344CB8AC3E}">
        <p14:creationId xmlns:p14="http://schemas.microsoft.com/office/powerpoint/2010/main" val="520298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マトリクスウィンドウ専用コールアウトクラス</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マトリクスウィンドウ専用コールアウトのクラスは</a:t>
            </a:r>
            <a:r>
              <a:rPr lang="en-US" altLang="ja-JP" sz="1400" dirty="0" err="1" smtClean="0">
                <a:solidFill>
                  <a:schemeClr val="tx1"/>
                </a:solidFill>
              </a:rPr>
              <a:t>IMatrixWindowCallout</a:t>
            </a:r>
            <a:r>
              <a:rPr lang="ja-JP" altLang="en-US" sz="1400" dirty="0" smtClean="0">
                <a:solidFill>
                  <a:schemeClr val="tx1"/>
                </a:solidFill>
              </a:rPr>
              <a:t>インターフェースクラスを実装する必要があります。</a:t>
            </a:r>
            <a:r>
              <a:rPr lang="en-US" altLang="ja-JP" sz="1400" dirty="0" smtClean="0">
                <a:solidFill>
                  <a:schemeClr val="tx1"/>
                </a:solidFill>
              </a:rPr>
              <a:t>start()</a:t>
            </a:r>
            <a:r>
              <a:rPr lang="ja-JP" altLang="en-US" sz="1400" dirty="0" smtClean="0">
                <a:solidFill>
                  <a:schemeClr val="tx1"/>
                </a:solidFill>
              </a:rPr>
              <a:t>メソッドに引数として</a:t>
            </a:r>
            <a:r>
              <a:rPr lang="en-US" altLang="ja-JP" sz="1400" dirty="0" err="1" smtClean="0">
                <a:solidFill>
                  <a:schemeClr val="tx1"/>
                </a:solidFill>
              </a:rPr>
              <a:t>JPMatrixDataBinder</a:t>
            </a:r>
            <a:r>
              <a:rPr lang="ja-JP" altLang="en-US" sz="1400" dirty="0" smtClean="0">
                <a:solidFill>
                  <a:schemeClr val="tx1"/>
                </a:solidFill>
              </a:rPr>
              <a:t>と、コールアウトが呼び出されたフィールドのカラムの位置情報</a:t>
            </a:r>
            <a:r>
              <a:rPr lang="en-US" altLang="ja-JP" sz="1400" dirty="0" smtClean="0">
                <a:solidFill>
                  <a:schemeClr val="tx1"/>
                </a:solidFill>
              </a:rPr>
              <a:t>”x”</a:t>
            </a:r>
            <a:r>
              <a:rPr lang="ja-JP" altLang="en-US" sz="1400" dirty="0" smtClean="0">
                <a:solidFill>
                  <a:schemeClr val="tx1"/>
                </a:solidFill>
              </a:rPr>
              <a:t>と行の位置情報</a:t>
            </a:r>
            <a:r>
              <a:rPr lang="en-US" altLang="ja-JP" sz="1400" dirty="0" smtClean="0">
                <a:solidFill>
                  <a:schemeClr val="tx1"/>
                </a:solidFill>
              </a:rPr>
              <a:t>”y”</a:t>
            </a:r>
            <a:r>
              <a:rPr lang="ja-JP" altLang="en-US" sz="1400" dirty="0" smtClean="0">
                <a:solidFill>
                  <a:schemeClr val="tx1"/>
                </a:solidFill>
              </a:rPr>
              <a:t>が</a:t>
            </a:r>
            <a:r>
              <a:rPr lang="en-US" altLang="ja-JP" sz="1400" dirty="0" err="1">
                <a:solidFill>
                  <a:schemeClr val="tx1"/>
                </a:solidFill>
              </a:rPr>
              <a:t>int</a:t>
            </a:r>
            <a:r>
              <a:rPr lang="ja-JP" altLang="en-US" sz="1400" dirty="0">
                <a:solidFill>
                  <a:schemeClr val="tx1"/>
                </a:solidFill>
              </a:rPr>
              <a:t>型</a:t>
            </a:r>
            <a:r>
              <a:rPr lang="ja-JP" altLang="en-US" sz="1400" dirty="0" smtClean="0">
                <a:solidFill>
                  <a:schemeClr val="tx1"/>
                </a:solidFill>
              </a:rPr>
              <a:t>で、そして変更後の値と変更前の値が</a:t>
            </a:r>
            <a:r>
              <a:rPr lang="en-US" altLang="ja-JP" sz="1400" dirty="0" smtClean="0">
                <a:solidFill>
                  <a:schemeClr val="tx1"/>
                </a:solidFill>
              </a:rPr>
              <a:t>Object</a:t>
            </a:r>
            <a:r>
              <a:rPr lang="ja-JP" altLang="en-US" sz="1400" dirty="0" smtClean="0">
                <a:solidFill>
                  <a:schemeClr val="tx1"/>
                </a:solidFill>
              </a:rPr>
              <a:t>型で渡されます。これらの値を自由に使用してコールアウトのロジックを記述して下さい。</a:t>
            </a:r>
            <a:endParaRPr lang="en-US" altLang="ja-JP" sz="1400" dirty="0">
              <a:solidFill>
                <a:schemeClr val="tx1"/>
              </a:solidFill>
            </a:endParaRPr>
          </a:p>
        </p:txBody>
      </p:sp>
      <p:cxnSp>
        <p:nvCxnSpPr>
          <p:cNvPr id="6" name="直線コネクタ 5"/>
          <p:cNvCxnSpPr/>
          <p:nvPr/>
        </p:nvCxnSpPr>
        <p:spPr>
          <a:xfrm>
            <a:off x="323528" y="2564904"/>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51520" y="2132856"/>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a:t>
            </a:r>
            <a:r>
              <a:rPr lang="ja-JP" altLang="en-US" sz="1600" dirty="0">
                <a:solidFill>
                  <a:schemeClr val="tx1"/>
                </a:solidFill>
              </a:rPr>
              <a:t>他</a:t>
            </a:r>
            <a:r>
              <a:rPr lang="ja-JP" altLang="en-US" sz="1600" dirty="0" smtClean="0">
                <a:solidFill>
                  <a:schemeClr val="tx1"/>
                </a:solidFill>
              </a:rPr>
              <a:t>のフィールドの値を変更する場合</a:t>
            </a:r>
            <a:endParaRPr lang="en-US" altLang="ja-JP" sz="1600" dirty="0">
              <a:solidFill>
                <a:schemeClr val="tx1"/>
              </a:solidFill>
            </a:endParaRPr>
          </a:p>
        </p:txBody>
      </p:sp>
      <p:sp>
        <p:nvSpPr>
          <p:cNvPr id="8" name="コンテンツ プレースホルダー 2"/>
          <p:cNvSpPr txBox="1">
            <a:spLocks/>
          </p:cNvSpPr>
          <p:nvPr/>
        </p:nvSpPr>
        <p:spPr>
          <a:xfrm>
            <a:off x="322137" y="2564904"/>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マトリクスウィンドウ専用コールアウトを使用して、コールアウトが呼び出されたフィールド以外のフィールドの値を変更する場合は、</a:t>
            </a:r>
            <a:r>
              <a:rPr lang="en-US" altLang="ja-JP" sz="1400" dirty="0" err="1" smtClean="0">
                <a:solidFill>
                  <a:schemeClr val="tx1"/>
                </a:solidFill>
              </a:rPr>
              <a:t>JPMatrixDataBinder.setValue</a:t>
            </a:r>
            <a:r>
              <a:rPr lang="en-US" altLang="ja-JP" sz="1400" dirty="0" smtClean="0">
                <a:solidFill>
                  <a:schemeClr val="tx1"/>
                </a:solidFill>
              </a:rPr>
              <a:t>(</a:t>
            </a:r>
            <a:r>
              <a:rPr lang="en-US" altLang="ja-JP" sz="1400" dirty="0" err="1" smtClean="0">
                <a:solidFill>
                  <a:schemeClr val="tx1"/>
                </a:solidFill>
              </a:rPr>
              <a:t>int</a:t>
            </a:r>
            <a:r>
              <a:rPr lang="en-US" altLang="ja-JP" sz="1400" dirty="0" smtClean="0">
                <a:solidFill>
                  <a:schemeClr val="tx1"/>
                </a:solidFill>
              </a:rPr>
              <a:t> x, </a:t>
            </a:r>
            <a:r>
              <a:rPr lang="en-US" altLang="ja-JP" sz="1400" dirty="0" err="1" smtClean="0">
                <a:solidFill>
                  <a:schemeClr val="tx1"/>
                </a:solidFill>
              </a:rPr>
              <a:t>int</a:t>
            </a:r>
            <a:r>
              <a:rPr lang="en-US" altLang="ja-JP" sz="1400" dirty="0" smtClean="0">
                <a:solidFill>
                  <a:schemeClr val="tx1"/>
                </a:solidFill>
              </a:rPr>
              <a:t> y, Object </a:t>
            </a:r>
            <a:r>
              <a:rPr lang="en-US" altLang="ja-JP" sz="1400" dirty="0" err="1" smtClean="0">
                <a:solidFill>
                  <a:schemeClr val="tx1"/>
                </a:solidFill>
              </a:rPr>
              <a:t>newValue</a:t>
            </a:r>
            <a:r>
              <a:rPr lang="en-US" altLang="ja-JP" sz="1400" dirty="0" smtClean="0">
                <a:solidFill>
                  <a:schemeClr val="tx1"/>
                </a:solidFill>
              </a:rPr>
              <a:t>)</a:t>
            </a:r>
            <a:r>
              <a:rPr lang="ja-JP" altLang="en-US" sz="1400" dirty="0" smtClean="0">
                <a:solidFill>
                  <a:schemeClr val="tx1"/>
                </a:solidFill>
              </a:rPr>
              <a:t>メソッドを使用して下さい。</a:t>
            </a:r>
            <a:endParaRPr lang="en-US" altLang="ja-JP" sz="1400" dirty="0">
              <a:solidFill>
                <a:schemeClr val="tx1"/>
              </a:solidFill>
            </a:endParaRPr>
          </a:p>
        </p:txBody>
      </p:sp>
      <p:cxnSp>
        <p:nvCxnSpPr>
          <p:cNvPr id="9" name="直線コネクタ 8"/>
          <p:cNvCxnSpPr/>
          <p:nvPr/>
        </p:nvCxnSpPr>
        <p:spPr>
          <a:xfrm>
            <a:off x="323528" y="4149080"/>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51520" y="3717032"/>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◆同じレコード内のフィールド</a:t>
            </a:r>
            <a:r>
              <a:rPr lang="en-US" altLang="ja-JP" sz="1600" dirty="0" smtClean="0">
                <a:solidFill>
                  <a:schemeClr val="tx1"/>
                </a:solidFill>
              </a:rPr>
              <a:t>(</a:t>
            </a:r>
            <a:r>
              <a:rPr lang="ja-JP" altLang="en-US" sz="1600" dirty="0" smtClean="0">
                <a:solidFill>
                  <a:schemeClr val="tx1"/>
                </a:solidFill>
              </a:rPr>
              <a:t>カラム</a:t>
            </a:r>
            <a:r>
              <a:rPr lang="en-US" altLang="ja-JP" sz="1600" dirty="0" smtClean="0">
                <a:solidFill>
                  <a:schemeClr val="tx1"/>
                </a:solidFill>
              </a:rPr>
              <a:t>)</a:t>
            </a:r>
            <a:r>
              <a:rPr lang="ja-JP" altLang="en-US" sz="1600" dirty="0" smtClean="0">
                <a:solidFill>
                  <a:schemeClr val="tx1"/>
                </a:solidFill>
              </a:rPr>
              <a:t>の判定</a:t>
            </a:r>
            <a:endParaRPr lang="en-US" altLang="ja-JP" sz="1600" dirty="0">
              <a:solidFill>
                <a:schemeClr val="tx1"/>
              </a:solidFill>
            </a:endParaRPr>
          </a:p>
        </p:txBody>
      </p:sp>
      <p:sp>
        <p:nvSpPr>
          <p:cNvPr id="11" name="コンテンツ プレースホルダー 2"/>
          <p:cNvSpPr txBox="1">
            <a:spLocks/>
          </p:cNvSpPr>
          <p:nvPr/>
        </p:nvSpPr>
        <p:spPr>
          <a:xfrm>
            <a:off x="322137" y="4149080"/>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マトリクスウィンドウは</a:t>
            </a:r>
            <a:r>
              <a:rPr lang="ja-JP" altLang="en-US" sz="1400" dirty="0">
                <a:solidFill>
                  <a:schemeClr val="tx1"/>
                </a:solidFill>
              </a:rPr>
              <a:t>そ</a:t>
            </a:r>
            <a:r>
              <a:rPr lang="ja-JP" altLang="en-US" sz="1400" dirty="0" smtClean="0">
                <a:solidFill>
                  <a:schemeClr val="tx1"/>
                </a:solidFill>
              </a:rPr>
              <a:t>の性格上、１つの行</a:t>
            </a:r>
            <a:r>
              <a:rPr lang="en-US" altLang="ja-JP" sz="1400" dirty="0" smtClean="0">
                <a:solidFill>
                  <a:schemeClr val="tx1"/>
                </a:solidFill>
              </a:rPr>
              <a:t>(row)</a:t>
            </a:r>
            <a:r>
              <a:rPr lang="ja-JP" altLang="en-US" sz="1400" dirty="0" smtClean="0">
                <a:solidFill>
                  <a:schemeClr val="tx1"/>
                </a:solidFill>
              </a:rPr>
              <a:t>に複数のレコードの情報があり、その分同じフィールド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名が複数存在する事になります。そのためフィールド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名だけでは、コールアウトで更新したいフィールド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を正確に判断する事ができません。</a:t>
            </a:r>
            <a:r>
              <a:rPr lang="en-US" altLang="ja-JP" sz="1400" dirty="0">
                <a:solidFill>
                  <a:schemeClr val="tx1"/>
                </a:solidFill>
              </a:rPr>
              <a:t> </a:t>
            </a:r>
            <a:endParaRPr lang="en-US" altLang="ja-JP" sz="1400" dirty="0" smtClean="0">
              <a:solidFill>
                <a:schemeClr val="tx1"/>
              </a:solidFill>
            </a:endParaRPr>
          </a:p>
          <a:p>
            <a:r>
              <a:rPr lang="ja-JP" altLang="en-US" sz="1400" dirty="0">
                <a:solidFill>
                  <a:schemeClr val="tx1"/>
                </a:solidFill>
              </a:rPr>
              <a:t>　</a:t>
            </a:r>
            <a:r>
              <a:rPr lang="ja-JP" altLang="en-US" sz="1400" dirty="0" smtClean="0">
                <a:solidFill>
                  <a:schemeClr val="tx1"/>
                </a:solidFill>
              </a:rPr>
              <a:t>同じレコードのフィールド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かどうかは、</a:t>
            </a:r>
            <a:r>
              <a:rPr lang="en-US" altLang="ja-JP" sz="1400" dirty="0" err="1" smtClean="0">
                <a:solidFill>
                  <a:schemeClr val="tx1"/>
                </a:solidFill>
              </a:rPr>
              <a:t>TabNo</a:t>
            </a:r>
            <a:r>
              <a:rPr lang="ja-JP" altLang="en-US" sz="1400" dirty="0" smtClean="0">
                <a:solidFill>
                  <a:schemeClr val="tx1"/>
                </a:solidFill>
              </a:rPr>
              <a:t>で判断する事ができます。</a:t>
            </a:r>
            <a:r>
              <a:rPr lang="en-US" altLang="ja-JP" sz="1400" dirty="0" err="1" smtClean="0">
                <a:solidFill>
                  <a:schemeClr val="tx1"/>
                </a:solidFill>
              </a:rPr>
              <a:t>TabNo</a:t>
            </a:r>
            <a:r>
              <a:rPr lang="ja-JP" altLang="en-US" sz="1400" dirty="0" smtClean="0">
                <a:solidFill>
                  <a:schemeClr val="tx1"/>
                </a:solidFill>
              </a:rPr>
              <a:t>が同じであれば同じレコードのデータになります。</a:t>
            </a:r>
            <a:r>
              <a:rPr lang="en-US" altLang="ja-JP" sz="1400" dirty="0" err="1" smtClean="0">
                <a:solidFill>
                  <a:schemeClr val="tx1"/>
                </a:solidFill>
              </a:rPr>
              <a:t>JPMatrixDataBinder.setValue</a:t>
            </a:r>
            <a:r>
              <a:rPr lang="en-US" altLang="ja-JP" sz="1400" dirty="0" smtClean="0">
                <a:solidFill>
                  <a:schemeClr val="tx1"/>
                </a:solidFill>
              </a:rPr>
              <a:t>(</a:t>
            </a:r>
            <a:r>
              <a:rPr lang="en-US" altLang="ja-JP" sz="1400" dirty="0" err="1" smtClean="0">
                <a:solidFill>
                  <a:schemeClr val="tx1"/>
                </a:solidFill>
              </a:rPr>
              <a:t>int</a:t>
            </a:r>
            <a:r>
              <a:rPr lang="en-US" altLang="ja-JP" sz="1400" dirty="0" smtClean="0">
                <a:solidFill>
                  <a:schemeClr val="tx1"/>
                </a:solidFill>
              </a:rPr>
              <a:t> </a:t>
            </a:r>
            <a:r>
              <a:rPr lang="en-US" altLang="ja-JP" sz="1400" dirty="0">
                <a:solidFill>
                  <a:schemeClr val="tx1"/>
                </a:solidFill>
              </a:rPr>
              <a:t>x, </a:t>
            </a:r>
            <a:r>
              <a:rPr lang="en-US" altLang="ja-JP" sz="1400" dirty="0" err="1">
                <a:solidFill>
                  <a:schemeClr val="tx1"/>
                </a:solidFill>
              </a:rPr>
              <a:t>int</a:t>
            </a:r>
            <a:r>
              <a:rPr lang="en-US" altLang="ja-JP" sz="1400" dirty="0">
                <a:solidFill>
                  <a:schemeClr val="tx1"/>
                </a:solidFill>
              </a:rPr>
              <a:t> y, Object </a:t>
            </a:r>
            <a:r>
              <a:rPr lang="en-US" altLang="ja-JP" sz="1400" dirty="0" err="1">
                <a:solidFill>
                  <a:schemeClr val="tx1"/>
                </a:solidFill>
              </a:rPr>
              <a:t>newValue</a:t>
            </a:r>
            <a:r>
              <a:rPr lang="en-US" altLang="ja-JP" sz="1400" dirty="0">
                <a:solidFill>
                  <a:schemeClr val="tx1"/>
                </a:solidFill>
              </a:rPr>
              <a:t>)</a:t>
            </a:r>
            <a:r>
              <a:rPr lang="ja-JP" altLang="en-US" sz="1400" dirty="0" smtClean="0">
                <a:solidFill>
                  <a:schemeClr val="tx1"/>
                </a:solidFill>
              </a:rPr>
              <a:t>メソッドを使用する前に、次の</a:t>
            </a:r>
            <a:r>
              <a:rPr lang="ja-JP" altLang="en-US" sz="1400" dirty="0">
                <a:solidFill>
                  <a:schemeClr val="tx1"/>
                </a:solidFill>
              </a:rPr>
              <a:t>ページ</a:t>
            </a:r>
            <a:r>
              <a:rPr lang="ja-JP" altLang="en-US" sz="1400" dirty="0" smtClean="0">
                <a:solidFill>
                  <a:schemeClr val="tx1"/>
                </a:solidFill>
              </a:rPr>
              <a:t>のようなロジックを記述して下さい。</a:t>
            </a:r>
            <a:endParaRPr lang="en-US" altLang="ja-JP" sz="1400" dirty="0">
              <a:solidFill>
                <a:schemeClr val="tx1"/>
              </a:solidFill>
            </a:endParaRPr>
          </a:p>
        </p:txBody>
      </p:sp>
    </p:spTree>
    <p:extLst>
      <p:ext uri="{BB962C8B-B14F-4D97-AF65-F5344CB8AC3E}">
        <p14:creationId xmlns:p14="http://schemas.microsoft.com/office/powerpoint/2010/main" val="243341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コンテンツ プレースホルダー 2"/>
          <p:cNvSpPr txBox="1">
            <a:spLocks/>
          </p:cNvSpPr>
          <p:nvPr/>
        </p:nvSpPr>
        <p:spPr>
          <a:xfrm>
            <a:off x="251520" y="548680"/>
            <a:ext cx="8642351" cy="2808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358775">
              <a:spcBef>
                <a:spcPts val="0"/>
              </a:spcBef>
            </a:pPr>
            <a:r>
              <a:rPr lang="ja-JP" altLang="en-US" sz="1000" dirty="0" smtClean="0">
                <a:solidFill>
                  <a:schemeClr val="tx1"/>
                </a:solidFill>
              </a:rPr>
              <a:t>例</a:t>
            </a:r>
            <a:r>
              <a:rPr lang="en-US" altLang="ja-JP" sz="1000" dirty="0" smtClean="0">
                <a:solidFill>
                  <a:schemeClr val="tx1"/>
                </a:solidFill>
              </a:rPr>
              <a:t>)</a:t>
            </a:r>
          </a:p>
          <a:p>
            <a:pPr defTabSz="358775">
              <a:spcBef>
                <a:spcPts val="0"/>
              </a:spcBef>
            </a:pPr>
            <a:r>
              <a:rPr lang="en-US" altLang="ja-JP" sz="1000" dirty="0" err="1">
                <a:solidFill>
                  <a:schemeClr val="tx1"/>
                </a:solidFill>
              </a:rPr>
              <a:t>GridField</a:t>
            </a:r>
            <a:r>
              <a:rPr lang="en-US" altLang="ja-JP" sz="1000" dirty="0">
                <a:solidFill>
                  <a:schemeClr val="tx1"/>
                </a:solidFill>
              </a:rPr>
              <a:t> </a:t>
            </a:r>
            <a:r>
              <a:rPr lang="en-US" altLang="ja-JP" sz="1000" dirty="0" err="1">
                <a:solidFill>
                  <a:schemeClr val="tx1"/>
                </a:solidFill>
              </a:rPr>
              <a:t>gridField</a:t>
            </a:r>
            <a:r>
              <a:rPr lang="en-US" altLang="ja-JP" sz="1000" dirty="0">
                <a:solidFill>
                  <a:schemeClr val="tx1"/>
                </a:solidFill>
              </a:rPr>
              <a:t> = </a:t>
            </a:r>
            <a:r>
              <a:rPr lang="en-US" altLang="ja-JP" sz="1000" dirty="0" err="1">
                <a:solidFill>
                  <a:schemeClr val="tx1"/>
                </a:solidFill>
              </a:rPr>
              <a:t>dataBinder.getColumnGridFieldMap</a:t>
            </a:r>
            <a:r>
              <a:rPr lang="en-US" altLang="ja-JP" sz="1000" dirty="0">
                <a:solidFill>
                  <a:schemeClr val="tx1"/>
                </a:solidFill>
              </a:rPr>
              <a:t>().get(x);</a:t>
            </a:r>
          </a:p>
          <a:p>
            <a:pPr defTabSz="358775">
              <a:spcBef>
                <a:spcPts val="0"/>
              </a:spcBef>
            </a:pPr>
            <a:r>
              <a:rPr lang="en-US" altLang="ja-JP" sz="1000" dirty="0" err="1" smtClean="0">
                <a:solidFill>
                  <a:schemeClr val="tx1"/>
                </a:solidFill>
              </a:rPr>
              <a:t>int</a:t>
            </a:r>
            <a:r>
              <a:rPr lang="en-US" altLang="ja-JP" sz="1000" dirty="0" smtClean="0">
                <a:solidFill>
                  <a:schemeClr val="tx1"/>
                </a:solidFill>
              </a:rPr>
              <a:t> </a:t>
            </a:r>
            <a:r>
              <a:rPr lang="en-US" altLang="ja-JP" sz="1000" b="1" dirty="0" err="1">
                <a:solidFill>
                  <a:schemeClr val="tx1"/>
                </a:solidFill>
              </a:rPr>
              <a:t>tabNo</a:t>
            </a:r>
            <a:r>
              <a:rPr lang="en-US" altLang="ja-JP" sz="1000" dirty="0">
                <a:solidFill>
                  <a:schemeClr val="tx1"/>
                </a:solidFill>
              </a:rPr>
              <a:t> = </a:t>
            </a:r>
            <a:r>
              <a:rPr lang="en-US" altLang="ja-JP" sz="1000" dirty="0" err="1">
                <a:solidFill>
                  <a:schemeClr val="tx1"/>
                </a:solidFill>
              </a:rPr>
              <a:t>gridField.getGridTab</a:t>
            </a:r>
            <a:r>
              <a:rPr lang="en-US" altLang="ja-JP" sz="1000" dirty="0">
                <a:solidFill>
                  <a:schemeClr val="tx1"/>
                </a:solidFill>
              </a:rPr>
              <a:t>().</a:t>
            </a:r>
            <a:r>
              <a:rPr lang="en-US" altLang="ja-JP" sz="1000" dirty="0" err="1">
                <a:solidFill>
                  <a:schemeClr val="tx1"/>
                </a:solidFill>
              </a:rPr>
              <a:t>getTabNo</a:t>
            </a:r>
            <a:r>
              <a:rPr lang="en-US" altLang="ja-JP" sz="1000" dirty="0">
                <a:solidFill>
                  <a:schemeClr val="tx1"/>
                </a:solidFill>
              </a:rPr>
              <a:t>();</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for(</a:t>
            </a:r>
            <a:r>
              <a:rPr lang="en-US" altLang="ja-JP" sz="1000" dirty="0" err="1">
                <a:solidFill>
                  <a:schemeClr val="tx1"/>
                </a:solidFill>
              </a:rPr>
              <a:t>int</a:t>
            </a:r>
            <a:r>
              <a:rPr lang="en-US" altLang="ja-JP" sz="1000" dirty="0">
                <a:solidFill>
                  <a:schemeClr val="tx1"/>
                </a:solidFill>
              </a:rPr>
              <a:t> </a:t>
            </a:r>
            <a:r>
              <a:rPr lang="en-US" altLang="ja-JP" sz="1000" dirty="0" err="1">
                <a:solidFill>
                  <a:schemeClr val="tx1"/>
                </a:solidFill>
              </a:rPr>
              <a:t>i</a:t>
            </a:r>
            <a:r>
              <a:rPr lang="en-US" altLang="ja-JP" sz="1000" dirty="0">
                <a:solidFill>
                  <a:schemeClr val="tx1"/>
                </a:solidFill>
              </a:rPr>
              <a:t> = 0; </a:t>
            </a:r>
            <a:r>
              <a:rPr lang="en-US" altLang="ja-JP" sz="1000" dirty="0" err="1">
                <a:solidFill>
                  <a:schemeClr val="tx1"/>
                </a:solidFill>
              </a:rPr>
              <a:t>i</a:t>
            </a:r>
            <a:r>
              <a:rPr lang="en-US" altLang="ja-JP" sz="1000" dirty="0">
                <a:solidFill>
                  <a:schemeClr val="tx1"/>
                </a:solidFill>
              </a:rPr>
              <a:t> &lt; </a:t>
            </a:r>
            <a:r>
              <a:rPr lang="en-US" altLang="ja-JP" sz="1000" dirty="0" err="1">
                <a:solidFill>
                  <a:schemeClr val="tx1"/>
                </a:solidFill>
              </a:rPr>
              <a:t>dataBinder.getColumnGridFieldMap</a:t>
            </a:r>
            <a:r>
              <a:rPr lang="en-US" altLang="ja-JP" sz="1000" dirty="0">
                <a:solidFill>
                  <a:schemeClr val="tx1"/>
                </a:solidFill>
              </a:rPr>
              <a:t>().size(); </a:t>
            </a:r>
            <a:r>
              <a:rPr lang="en-US" altLang="ja-JP" sz="1000" dirty="0" err="1">
                <a:solidFill>
                  <a:schemeClr val="tx1"/>
                </a:solidFill>
              </a:rPr>
              <a:t>i</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r>
              <a:rPr lang="en-US" altLang="ja-JP" sz="1000" dirty="0">
                <a:solidFill>
                  <a:schemeClr val="tx1"/>
                </a:solidFill>
              </a:rPr>
              <a:t>		</a:t>
            </a:r>
            <a:r>
              <a:rPr lang="en-US" altLang="ja-JP" sz="1000" dirty="0" err="1">
                <a:solidFill>
                  <a:schemeClr val="tx1"/>
                </a:solidFill>
              </a:rPr>
              <a:t>gridField</a:t>
            </a:r>
            <a:r>
              <a:rPr lang="en-US" altLang="ja-JP" sz="1000" dirty="0">
                <a:solidFill>
                  <a:schemeClr val="tx1"/>
                </a:solidFill>
              </a:rPr>
              <a:t> = </a:t>
            </a:r>
            <a:r>
              <a:rPr lang="en-US" altLang="ja-JP" sz="1000" dirty="0" err="1">
                <a:solidFill>
                  <a:schemeClr val="tx1"/>
                </a:solidFill>
              </a:rPr>
              <a:t>dataBinder.getColumnGridFieldMap</a:t>
            </a:r>
            <a:r>
              <a:rPr lang="en-US" altLang="ja-JP" sz="1000" dirty="0">
                <a:solidFill>
                  <a:schemeClr val="tx1"/>
                </a:solidFill>
              </a:rPr>
              <a:t>().get(</a:t>
            </a:r>
            <a:r>
              <a:rPr lang="en-US" altLang="ja-JP" sz="1000" dirty="0" err="1">
                <a:solidFill>
                  <a:schemeClr val="tx1"/>
                </a:solidFill>
              </a:rPr>
              <a:t>i</a:t>
            </a:r>
            <a:r>
              <a:rPr lang="en-US" altLang="ja-JP" sz="1000" dirty="0">
                <a:solidFill>
                  <a:schemeClr val="tx1"/>
                </a:solidFill>
              </a:rPr>
              <a:t>);</a:t>
            </a:r>
          </a:p>
          <a:p>
            <a:pPr defTabSz="358775">
              <a:spcBef>
                <a:spcPts val="0"/>
              </a:spcBef>
            </a:pPr>
            <a:r>
              <a:rPr lang="en-US" altLang="ja-JP" sz="1000" dirty="0">
                <a:solidFill>
                  <a:schemeClr val="tx1"/>
                </a:solidFill>
              </a:rPr>
              <a:t>		if(</a:t>
            </a:r>
            <a:r>
              <a:rPr lang="en-US" altLang="ja-JP" sz="1000" dirty="0" err="1">
                <a:solidFill>
                  <a:schemeClr val="tx1"/>
                </a:solidFill>
              </a:rPr>
              <a:t>gridField.getGridTab</a:t>
            </a:r>
            <a:r>
              <a:rPr lang="en-US" altLang="ja-JP" sz="1000" dirty="0">
                <a:solidFill>
                  <a:schemeClr val="tx1"/>
                </a:solidFill>
              </a:rPr>
              <a:t>().</a:t>
            </a:r>
            <a:r>
              <a:rPr lang="en-US" altLang="ja-JP" sz="1000" dirty="0" err="1">
                <a:solidFill>
                  <a:schemeClr val="tx1"/>
                </a:solidFill>
              </a:rPr>
              <a:t>getTabNo</a:t>
            </a:r>
            <a:r>
              <a:rPr lang="en-US" altLang="ja-JP" sz="1000" dirty="0">
                <a:solidFill>
                  <a:schemeClr val="tx1"/>
                </a:solidFill>
              </a:rPr>
              <a:t>() == </a:t>
            </a:r>
            <a:r>
              <a:rPr lang="en-US" altLang="ja-JP" sz="1000" dirty="0" err="1">
                <a:solidFill>
                  <a:schemeClr val="tx1"/>
                </a:solidFill>
              </a:rPr>
              <a:t>tabNo</a:t>
            </a:r>
            <a:r>
              <a:rPr lang="en-US" altLang="ja-JP" sz="1000" dirty="0">
                <a:solidFill>
                  <a:schemeClr val="tx1"/>
                </a:solidFill>
              </a:rPr>
              <a:t> &amp;&amp; </a:t>
            </a:r>
            <a:r>
              <a:rPr lang="en-US" altLang="ja-JP" sz="1000" dirty="0" err="1">
                <a:solidFill>
                  <a:schemeClr val="tx1"/>
                </a:solidFill>
              </a:rPr>
              <a:t>gridField.getColumnName</a:t>
            </a:r>
            <a:r>
              <a:rPr lang="en-US" altLang="ja-JP" sz="1000" dirty="0">
                <a:solidFill>
                  <a:schemeClr val="tx1"/>
                </a:solidFill>
              </a:rPr>
              <a:t>().equals("</a:t>
            </a:r>
            <a:r>
              <a:rPr lang="en-US" altLang="ja-JP" sz="1000" dirty="0" err="1">
                <a:solidFill>
                  <a:schemeClr val="tx1"/>
                </a:solidFill>
              </a:rPr>
              <a:t>C_BPartner_Location_ID</a:t>
            </a:r>
            <a:r>
              <a:rPr lang="en-US" altLang="ja-JP" sz="1000" dirty="0">
                <a:solidFill>
                  <a:schemeClr val="tx1"/>
                </a:solidFill>
              </a:rPr>
              <a:t>"))</a:t>
            </a:r>
          </a:p>
          <a:p>
            <a:pPr defTabSz="358775">
              <a:spcBef>
                <a:spcPts val="0"/>
              </a:spcBef>
            </a:pPr>
            <a:r>
              <a:rPr lang="en-US" altLang="ja-JP" sz="1000" dirty="0">
                <a:solidFill>
                  <a:schemeClr val="tx1"/>
                </a:solidFill>
              </a:rPr>
              <a:t>		</a:t>
            </a:r>
            <a:r>
              <a:rPr lang="en-US" altLang="ja-JP" sz="1000" dirty="0" smtClean="0">
                <a:solidFill>
                  <a:schemeClr val="tx1"/>
                </a:solidFill>
              </a:rPr>
              <a:t>{</a:t>
            </a:r>
          </a:p>
          <a:p>
            <a:pPr defTabSz="358775">
              <a:spcBef>
                <a:spcPts val="0"/>
              </a:spcBef>
            </a:pPr>
            <a:r>
              <a:rPr lang="en-US" altLang="ja-JP" sz="1000" dirty="0" smtClean="0">
                <a:solidFill>
                  <a:schemeClr val="tx1"/>
                </a:solidFill>
              </a:rPr>
              <a:t>			</a:t>
            </a:r>
            <a:r>
              <a:rPr lang="ja-JP" altLang="en-US" sz="1000" dirty="0" smtClean="0">
                <a:solidFill>
                  <a:schemeClr val="tx1"/>
                </a:solidFill>
              </a:rPr>
              <a:t>処理を書く；</a:t>
            </a:r>
            <a:endParaRPr lang="en-US" altLang="ja-JP" sz="1000" dirty="0" smtClean="0">
              <a:solidFill>
                <a:schemeClr val="tx1"/>
              </a:solidFill>
            </a:endParaRPr>
          </a:p>
          <a:p>
            <a:pPr defTabSz="358775">
              <a:spcBef>
                <a:spcPts val="0"/>
              </a:spcBef>
            </a:pPr>
            <a:r>
              <a:rPr lang="en-US" altLang="ja-JP" sz="1000" dirty="0">
                <a:solidFill>
                  <a:schemeClr val="tx1"/>
                </a:solidFill>
              </a:rPr>
              <a:t>	</a:t>
            </a:r>
            <a:r>
              <a:rPr lang="en-US" altLang="ja-JP" sz="1000" dirty="0" smtClean="0">
                <a:solidFill>
                  <a:schemeClr val="tx1"/>
                </a:solidFill>
              </a:rPr>
              <a:t>	}</a:t>
            </a:r>
          </a:p>
          <a:p>
            <a:pPr defTabSz="358775">
              <a:spcBef>
                <a:spcPts val="0"/>
              </a:spcBef>
            </a:pPr>
            <a:r>
              <a:rPr lang="en-US" altLang="ja-JP" sz="1000" dirty="0">
                <a:solidFill>
                  <a:schemeClr val="tx1"/>
                </a:solidFill>
              </a:rPr>
              <a:t>	</a:t>
            </a:r>
            <a:r>
              <a:rPr lang="en-US" altLang="ja-JP" sz="1000" dirty="0" smtClean="0">
                <a:solidFill>
                  <a:schemeClr val="tx1"/>
                </a:solidFill>
              </a:rPr>
              <a:t>}</a:t>
            </a:r>
            <a:endParaRPr lang="ja-JP" altLang="en-US" sz="1000" dirty="0" smtClean="0">
              <a:solidFill>
                <a:schemeClr val="tx1"/>
              </a:solidFill>
            </a:endParaRPr>
          </a:p>
        </p:txBody>
      </p:sp>
    </p:spTree>
    <p:extLst>
      <p:ext uri="{BB962C8B-B14F-4D97-AF65-F5344CB8AC3E}">
        <p14:creationId xmlns:p14="http://schemas.microsoft.com/office/powerpoint/2010/main" val="381365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cxnSp>
        <p:nvCxnSpPr>
          <p:cNvPr id="4" name="直線コネクタ 3"/>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◆マトリクスウィンドウ専用コールアウトでのエラー処理</a:t>
            </a:r>
            <a:endParaRPr lang="en-US" altLang="ja-JP" sz="1600" dirty="0">
              <a:solidFill>
                <a:schemeClr val="tx1"/>
              </a:solidFill>
            </a:endParaRPr>
          </a:p>
        </p:txBody>
      </p:sp>
      <p:sp>
        <p:nvSpPr>
          <p:cNvPr id="6" name="コンテンツ プレースホルダー 2"/>
          <p:cNvSpPr txBox="1">
            <a:spLocks/>
          </p:cNvSpPr>
          <p:nvPr/>
        </p:nvSpPr>
        <p:spPr>
          <a:xfrm>
            <a:off x="322137" y="980728"/>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マトリクスウィンドウ専用コールアウト内での処理でエラー等のメッセージを画面に表示したい場合は、戻り値として画面に表示させたいメッセージを</a:t>
            </a:r>
            <a:r>
              <a:rPr lang="en-US" altLang="ja-JP" sz="1400" dirty="0" smtClean="0">
                <a:solidFill>
                  <a:schemeClr val="tx1"/>
                </a:solidFill>
              </a:rPr>
              <a:t>String</a:t>
            </a:r>
            <a:r>
              <a:rPr lang="ja-JP" altLang="en-US" sz="1400" dirty="0" smtClean="0">
                <a:solidFill>
                  <a:schemeClr val="tx1"/>
                </a:solidFill>
              </a:rPr>
              <a:t>型で返して下さい。</a:t>
            </a:r>
            <a:endParaRPr lang="en-US" altLang="ja-JP" sz="1400" dirty="0">
              <a:solidFill>
                <a:schemeClr val="tx1"/>
              </a:solidFill>
            </a:endParaRPr>
          </a:p>
        </p:txBody>
      </p:sp>
      <p:pic>
        <p:nvPicPr>
          <p:cNvPr id="7" name="図 6"/>
          <p:cNvPicPr>
            <a:picLocks noChangeAspect="1"/>
          </p:cNvPicPr>
          <p:nvPr/>
        </p:nvPicPr>
        <p:blipFill>
          <a:blip r:embed="rId2"/>
          <a:stretch>
            <a:fillRect/>
          </a:stretch>
        </p:blipFill>
        <p:spPr>
          <a:xfrm>
            <a:off x="1619672" y="1700808"/>
            <a:ext cx="5203287" cy="3024336"/>
          </a:xfrm>
          <a:prstGeom prst="rect">
            <a:avLst/>
          </a:prstGeom>
          <a:ln>
            <a:solidFill>
              <a:schemeClr val="accent1"/>
            </a:solidFill>
          </a:ln>
        </p:spPr>
      </p:pic>
      <p:cxnSp>
        <p:nvCxnSpPr>
          <p:cNvPr id="8" name="直線コネクタ 7"/>
          <p:cNvCxnSpPr/>
          <p:nvPr/>
        </p:nvCxnSpPr>
        <p:spPr>
          <a:xfrm>
            <a:off x="323528" y="5517232"/>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5085184"/>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◆その他</a:t>
            </a:r>
            <a:endParaRPr lang="en-US" altLang="ja-JP" sz="1600" dirty="0">
              <a:solidFill>
                <a:schemeClr val="tx1"/>
              </a:solidFill>
            </a:endParaRPr>
          </a:p>
        </p:txBody>
      </p:sp>
      <p:sp>
        <p:nvSpPr>
          <p:cNvPr id="10" name="コンテンツ プレースホルダー 2"/>
          <p:cNvSpPr txBox="1">
            <a:spLocks/>
          </p:cNvSpPr>
          <p:nvPr/>
        </p:nvSpPr>
        <p:spPr>
          <a:xfrm>
            <a:off x="322137" y="551723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マトリクスウィンドウ専用コールアウトの実装例として、</a:t>
            </a:r>
            <a:r>
              <a:rPr lang="en-US" altLang="ja-JP" sz="1400" dirty="0" err="1" smtClean="0">
                <a:solidFill>
                  <a:schemeClr val="tx1"/>
                </a:solidFill>
              </a:rPr>
              <a:t>jpiere.plugin.matrixwindow.callout</a:t>
            </a:r>
            <a:r>
              <a:rPr lang="en-US" altLang="ja-JP" sz="1400" dirty="0">
                <a:solidFill>
                  <a:schemeClr val="tx1"/>
                </a:solidFill>
              </a:rPr>
              <a:t>. </a:t>
            </a:r>
            <a:r>
              <a:rPr lang="en-US" altLang="ja-JP" sz="1400" dirty="0" err="1" smtClean="0">
                <a:solidFill>
                  <a:schemeClr val="tx1"/>
                </a:solidFill>
              </a:rPr>
              <a:t>MatrixWindowSampleCallout</a:t>
            </a:r>
            <a:r>
              <a:rPr lang="ja-JP" altLang="en-US" sz="1400" dirty="0" smtClean="0">
                <a:solidFill>
                  <a:schemeClr val="tx1"/>
                </a:solidFill>
              </a:rPr>
              <a:t>クラスを用意しています。</a:t>
            </a:r>
            <a:endParaRPr lang="en-US" altLang="ja-JP" sz="1400" dirty="0">
              <a:solidFill>
                <a:schemeClr val="tx1"/>
              </a:solidFill>
            </a:endParaRPr>
          </a:p>
        </p:txBody>
      </p:sp>
    </p:spTree>
    <p:extLst>
      <p:ext uri="{BB962C8B-B14F-4D97-AF65-F5344CB8AC3E}">
        <p14:creationId xmlns:p14="http://schemas.microsoft.com/office/powerpoint/2010/main" val="3268631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p:cNvSpPr/>
          <p:nvPr/>
        </p:nvSpPr>
        <p:spPr>
          <a:xfrm>
            <a:off x="3563888" y="2276872"/>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About Matrix Window</a:t>
            </a:r>
            <a:endParaRPr kumimoji="1" lang="ja-JP" altLang="en-US" dirty="0"/>
          </a:p>
        </p:txBody>
      </p:sp>
      <p:sp>
        <p:nvSpPr>
          <p:cNvPr id="59" name="正方形/長方形 58"/>
          <p:cNvSpPr/>
          <p:nvPr/>
        </p:nvSpPr>
        <p:spPr>
          <a:xfrm>
            <a:off x="3636144" y="3717032"/>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63589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635896" y="429309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3636144" y="458053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636144" y="4869160"/>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3636144" y="515659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3636393" y="5445224"/>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4500240" y="342781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500488" y="400625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4500488" y="371762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5220400" y="371703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5220400" y="40068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94064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94089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594089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666080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666080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738080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38105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738105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810096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810096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4999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5219904" y="429369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940400" y="42942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6602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73803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81003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49999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522007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594015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665998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738006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810014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49999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522007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94015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66599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738006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810014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49999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522007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94015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66599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738006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810014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449999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22007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5940152" y="544403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665998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738006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810014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564048" y="198887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6" name="正方形/長方形 135"/>
          <p:cNvSpPr/>
          <p:nvPr/>
        </p:nvSpPr>
        <p:spPr>
          <a:xfrm>
            <a:off x="3635896" y="2505577"/>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4291884"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8" name="正方形/長方形 137"/>
          <p:cNvSpPr/>
          <p:nvPr/>
        </p:nvSpPr>
        <p:spPr>
          <a:xfrm>
            <a:off x="3635449" y="2638412"/>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
        <p:nvSpPr>
          <p:cNvPr id="139" name="正方形/長方形 138"/>
          <p:cNvSpPr/>
          <p:nvPr/>
        </p:nvSpPr>
        <p:spPr>
          <a:xfrm>
            <a:off x="5515438" y="263933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40" name="正方形/長方形 139"/>
          <p:cNvSpPr/>
          <p:nvPr/>
        </p:nvSpPr>
        <p:spPr>
          <a:xfrm>
            <a:off x="7020432"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41" name="正方形/長方形 140"/>
          <p:cNvSpPr/>
          <p:nvPr/>
        </p:nvSpPr>
        <p:spPr>
          <a:xfrm>
            <a:off x="5932396" y="263931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43" name="角丸四角形 142"/>
          <p:cNvSpPr/>
          <p:nvPr/>
        </p:nvSpPr>
        <p:spPr>
          <a:xfrm>
            <a:off x="3651821" y="308402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44" name="角丸四角形 143"/>
          <p:cNvSpPr/>
          <p:nvPr/>
        </p:nvSpPr>
        <p:spPr>
          <a:xfrm>
            <a:off x="4299893" y="307136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592" y="2652806"/>
            <a:ext cx="209550" cy="209550"/>
          </a:xfrm>
          <a:prstGeom prst="rect">
            <a:avLst/>
          </a:prstGeom>
        </p:spPr>
      </p:pic>
      <p:sp>
        <p:nvSpPr>
          <p:cNvPr id="147" name="コンテンツ プレースホルダー 2"/>
          <p:cNvSpPr txBox="1">
            <a:spLocks/>
          </p:cNvSpPr>
          <p:nvPr/>
        </p:nvSpPr>
        <p:spPr>
          <a:xfrm>
            <a:off x="250129" y="47667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smtClean="0">
                <a:solidFill>
                  <a:schemeClr val="tx1"/>
                </a:solidFill>
              </a:rPr>
              <a:t>Matrix Window can create a </a:t>
            </a:r>
            <a:r>
              <a:rPr lang="en-US" altLang="ja-JP" dirty="0" err="1" smtClean="0">
                <a:solidFill>
                  <a:schemeClr val="tx1"/>
                </a:solidFill>
              </a:rPr>
              <a:t>denormalization</a:t>
            </a:r>
            <a:r>
              <a:rPr lang="en-US" altLang="ja-JP" dirty="0" smtClean="0">
                <a:solidFill>
                  <a:schemeClr val="tx1"/>
                </a:solidFill>
              </a:rPr>
              <a:t> window</a:t>
            </a:r>
            <a:r>
              <a:rPr lang="ja-JP" altLang="en-US" dirty="0">
                <a:solidFill>
                  <a:schemeClr val="tx1"/>
                </a:solidFill>
              </a:rPr>
              <a:t> </a:t>
            </a:r>
            <a:r>
              <a:rPr lang="en-US" altLang="ja-JP" dirty="0" smtClean="0">
                <a:solidFill>
                  <a:schemeClr val="tx1"/>
                </a:solidFill>
              </a:rPr>
              <a:t>from normalization table.</a:t>
            </a:r>
          </a:p>
          <a:p>
            <a:r>
              <a:rPr lang="en-US" altLang="ja-JP" dirty="0" smtClean="0">
                <a:solidFill>
                  <a:schemeClr val="tx1"/>
                </a:solidFill>
              </a:rPr>
              <a:t>Matrix Window can create by parameter setting only.</a:t>
            </a:r>
          </a:p>
        </p:txBody>
      </p:sp>
      <p:sp>
        <p:nvSpPr>
          <p:cNvPr id="103" name="正方形/長方形 102"/>
          <p:cNvSpPr/>
          <p:nvPr/>
        </p:nvSpPr>
        <p:spPr>
          <a:xfrm>
            <a:off x="3995936" y="2420888"/>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32" name="角丸四角形 131"/>
          <p:cNvSpPr/>
          <p:nvPr/>
        </p:nvSpPr>
        <p:spPr>
          <a:xfrm>
            <a:off x="4947965"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5580112"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148" name="角丸四角形 147"/>
          <p:cNvSpPr/>
          <p:nvPr/>
        </p:nvSpPr>
        <p:spPr>
          <a:xfrm>
            <a:off x="3491880" y="3645024"/>
            <a:ext cx="1007536" cy="2159050"/>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752" y="4940572"/>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07752" y="5228009"/>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1000002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107752" y="5516636"/>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07752" y="5804668"/>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71848" y="4939978"/>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971848" y="5227415"/>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971848" y="5516042"/>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848" y="5804074"/>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691928" y="494116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20XX/4/1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691928" y="522860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691928" y="551723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691928" y="580526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07752" y="4651945"/>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ID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971848" y="4651351"/>
            <a:ext cx="720080" cy="2892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Product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691928" y="465254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556024" y="494057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556024" y="522800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2556024" y="55166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556024" y="58046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556024" y="465194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Delivery </a:t>
            </a:r>
            <a:r>
              <a:rPr kumimoji="1"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107504" y="6092698"/>
            <a:ext cx="864343" cy="43264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971848" y="6093296"/>
            <a:ext cx="719831"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691928" y="6093295"/>
            <a:ext cx="863847"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2556274" y="6093295"/>
            <a:ext cx="719334"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275936" y="465135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Return</a:t>
            </a:r>
          </a:p>
          <a:p>
            <a:pPr algn="ctr"/>
            <a:r>
              <a:rPr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75936" y="49411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275936" y="522860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275936" y="55172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275936" y="58052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276186" y="6093891"/>
            <a:ext cx="719750" cy="43145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07999" y="4365136"/>
            <a:ext cx="3887937" cy="288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DB Table(Normalized)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上矢印吹き出し 132"/>
          <p:cNvSpPr/>
          <p:nvPr/>
        </p:nvSpPr>
        <p:spPr>
          <a:xfrm>
            <a:off x="1043688" y="5994805"/>
            <a:ext cx="576152" cy="487105"/>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X-Axis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4" name="上矢印吹き出し 133"/>
          <p:cNvSpPr/>
          <p:nvPr/>
        </p:nvSpPr>
        <p:spPr>
          <a:xfrm>
            <a:off x="1763271" y="6003884"/>
            <a:ext cx="720665"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Y-Axis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5" name="上矢印吹き出し 134"/>
          <p:cNvSpPr/>
          <p:nvPr/>
        </p:nvSpPr>
        <p:spPr>
          <a:xfrm>
            <a:off x="2700120" y="5998551"/>
            <a:ext cx="1151800"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Edit Field</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5" name="下カーブ矢印 144"/>
          <p:cNvSpPr/>
          <p:nvPr/>
        </p:nvSpPr>
        <p:spPr>
          <a:xfrm rot="18961664">
            <a:off x="2388355" y="3303217"/>
            <a:ext cx="1297463" cy="794886"/>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000">
              <a:solidFill>
                <a:schemeClr val="tx1"/>
              </a:solidFill>
              <a:latin typeface="メイリオ" panose="020B0604030504040204" pitchFamily="50" charset="-128"/>
              <a:ea typeface="メイリオ" panose="020B0604030504040204" pitchFamily="50" charset="-128"/>
            </a:endParaRPr>
          </a:p>
        </p:txBody>
      </p:sp>
      <p:sp>
        <p:nvSpPr>
          <p:cNvPr id="149" name="角丸四角形 148"/>
          <p:cNvSpPr/>
          <p:nvPr/>
        </p:nvSpPr>
        <p:spPr>
          <a:xfrm>
            <a:off x="4509706" y="3356993"/>
            <a:ext cx="4453822" cy="361225"/>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吹き出し 149"/>
          <p:cNvSpPr/>
          <p:nvPr/>
        </p:nvSpPr>
        <p:spPr>
          <a:xfrm>
            <a:off x="4067944" y="5868161"/>
            <a:ext cx="874440"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smtClean="0"/>
              <a:t>Y-Axis</a:t>
            </a:r>
            <a:endParaRPr kumimoji="1" lang="ja-JP" altLang="en-US" sz="1800" dirty="0"/>
          </a:p>
        </p:txBody>
      </p:sp>
      <p:sp>
        <p:nvSpPr>
          <p:cNvPr id="151" name="角丸四角形吹き出し 150"/>
          <p:cNvSpPr/>
          <p:nvPr/>
        </p:nvSpPr>
        <p:spPr>
          <a:xfrm>
            <a:off x="8028384" y="2854411"/>
            <a:ext cx="1109476" cy="508409"/>
          </a:xfrm>
          <a:prstGeom prst="wedgeRoundRectCallout">
            <a:avLst>
              <a:gd name="adj1" fmla="val -17541"/>
              <a:gd name="adj2" fmla="val 74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X-Axis</a:t>
            </a:r>
            <a:endParaRPr kumimoji="1" lang="ja-JP" altLang="en-US" sz="1800" dirty="0"/>
          </a:p>
        </p:txBody>
      </p:sp>
      <p:sp>
        <p:nvSpPr>
          <p:cNvPr id="152" name="角丸四角形 151"/>
          <p:cNvSpPr/>
          <p:nvPr/>
        </p:nvSpPr>
        <p:spPr>
          <a:xfrm>
            <a:off x="4509706" y="3717032"/>
            <a:ext cx="4453821" cy="2094294"/>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角丸四角形吹き出し 152"/>
          <p:cNvSpPr/>
          <p:nvPr/>
        </p:nvSpPr>
        <p:spPr>
          <a:xfrm>
            <a:off x="6228184" y="5877272"/>
            <a:ext cx="1450504"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Edit Field</a:t>
            </a:r>
            <a:endParaRPr kumimoji="1" lang="ja-JP" altLang="en-US" sz="1800" dirty="0"/>
          </a:p>
        </p:txBody>
      </p:sp>
    </p:spTree>
    <p:extLst>
      <p:ext uri="{BB962C8B-B14F-4D97-AF65-F5344CB8AC3E}">
        <p14:creationId xmlns:p14="http://schemas.microsoft.com/office/powerpoint/2010/main" val="1610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323528" y="191680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95784" y="342900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95536" y="371703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9553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95784" y="429250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95784" y="458112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95784" y="486856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96033" y="515719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259880" y="313977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1260128" y="371822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1260128" y="342959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1980040" y="342900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1980040" y="37188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270028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270053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70053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342044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342044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14044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414069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14069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486060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486060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2596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979544" y="400566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700040" y="40062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341987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13995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48600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2596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9797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2699792" y="429250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41962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413970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485978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25963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97971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2699792" y="45799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341962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413970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485978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25963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97971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69979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41962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413970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8597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25963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97971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269979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341962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413970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48597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23688"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2" name="正方形/長方形 131"/>
          <p:cNvSpPr/>
          <p:nvPr/>
        </p:nvSpPr>
        <p:spPr>
          <a:xfrm>
            <a:off x="395536" y="214550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1051524"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4" name="正方形/長方形 133"/>
          <p:cNvSpPr/>
          <p:nvPr/>
        </p:nvSpPr>
        <p:spPr>
          <a:xfrm>
            <a:off x="2275078" y="227926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5" name="正方形/長方形 134"/>
          <p:cNvSpPr/>
          <p:nvPr/>
        </p:nvSpPr>
        <p:spPr>
          <a:xfrm>
            <a:off x="3780072"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6" name="正方形/長方形 135"/>
          <p:cNvSpPr/>
          <p:nvPr/>
        </p:nvSpPr>
        <p:spPr>
          <a:xfrm>
            <a:off x="2692036" y="227924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411461" y="272395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8" name="角丸四角形 137"/>
          <p:cNvSpPr/>
          <p:nvPr/>
        </p:nvSpPr>
        <p:spPr>
          <a:xfrm>
            <a:off x="1059533" y="271129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9" name="図 1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32" y="2292734"/>
            <a:ext cx="209550" cy="209550"/>
          </a:xfrm>
          <a:prstGeom prst="rect">
            <a:avLst/>
          </a:prstGeom>
        </p:spPr>
      </p:pic>
      <p:sp>
        <p:nvSpPr>
          <p:cNvPr id="140" name="正方形/長方形 139"/>
          <p:cNvSpPr/>
          <p:nvPr/>
        </p:nvSpPr>
        <p:spPr>
          <a:xfrm>
            <a:off x="755576" y="206081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1707604" y="2708888"/>
            <a:ext cx="864000"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 Record</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2715717" y="270888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pPr>
              <a:defRPr/>
            </a:pPr>
            <a:r>
              <a:rPr lang="en-US" altLang="ja-JP" dirty="0">
                <a:solidFill>
                  <a:schemeClr val="tx2">
                    <a:lumMod val="75000"/>
                  </a:schemeClr>
                </a:solidFill>
              </a:rPr>
              <a:t>Basic operations</a:t>
            </a:r>
            <a:endParaRPr lang="ja-JP" altLang="en-US" dirty="0">
              <a:solidFill>
                <a:schemeClr val="tx2">
                  <a:lumMod val="75000"/>
                </a:schemeClr>
              </a:solidFill>
            </a:endParaRPr>
          </a:p>
        </p:txBody>
      </p:sp>
      <p:sp>
        <p:nvSpPr>
          <p:cNvPr id="70" name="角丸四角形 69"/>
          <p:cNvSpPr/>
          <p:nvPr/>
        </p:nvSpPr>
        <p:spPr>
          <a:xfrm>
            <a:off x="251520" y="2001469"/>
            <a:ext cx="5472608" cy="566408"/>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251520" y="2633908"/>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3050947"/>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強調線吹き出し 1 (枠付き) 72"/>
          <p:cNvSpPr/>
          <p:nvPr/>
        </p:nvSpPr>
        <p:spPr>
          <a:xfrm>
            <a:off x="6156176" y="1412776"/>
            <a:ext cx="2880320" cy="732729"/>
          </a:xfrm>
          <a:prstGeom prst="accentBorderCallout1">
            <a:avLst>
              <a:gd name="adj1" fmla="val 18750"/>
              <a:gd name="adj2" fmla="val -8333"/>
              <a:gd name="adj3" fmla="val 93265"/>
              <a:gd name="adj4" fmla="val -15379"/>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b="1" u="sng" dirty="0" smtClean="0">
                <a:solidFill>
                  <a:schemeClr val="tx1"/>
                </a:solidFill>
              </a:rPr>
              <a:t>Search Fields Area</a:t>
            </a:r>
          </a:p>
          <a:p>
            <a:pPr marL="171450" indent="-171450" algn="just">
              <a:buFont typeface="Arial" panose="020B0604020202020204" pitchFamily="34" charset="0"/>
              <a:buChar char="•"/>
            </a:pPr>
            <a:r>
              <a:rPr lang="en-US" altLang="ja-JP" sz="1200" dirty="0" smtClean="0">
                <a:solidFill>
                  <a:schemeClr val="tx1"/>
                </a:solidFill>
              </a:rPr>
              <a:t>Value of  fields in this area is used as a condition of the data search.</a:t>
            </a:r>
          </a:p>
          <a:p>
            <a:pPr algn="just"/>
            <a:endParaRPr lang="en-US" altLang="ja-JP" sz="1200" dirty="0" smtClean="0">
              <a:solidFill>
                <a:schemeClr val="tx1"/>
              </a:solidFill>
            </a:endParaRPr>
          </a:p>
        </p:txBody>
      </p:sp>
      <p:sp>
        <p:nvSpPr>
          <p:cNvPr id="74" name="強調線吹き出し 1 (枠付き) 73"/>
          <p:cNvSpPr/>
          <p:nvPr/>
        </p:nvSpPr>
        <p:spPr>
          <a:xfrm>
            <a:off x="6156176" y="2292734"/>
            <a:ext cx="2880320" cy="2504418"/>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smtClean="0">
                <a:solidFill>
                  <a:schemeClr val="tx1"/>
                </a:solidFill>
              </a:rPr>
              <a:t>Buttons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b="1" u="sng" dirty="0">
                <a:solidFill>
                  <a:schemeClr val="tx1"/>
                </a:solidFill>
              </a:rPr>
              <a:t>S</a:t>
            </a:r>
            <a:r>
              <a:rPr kumimoji="1" lang="en-US" altLang="ja-JP" sz="1200" b="1" u="sng" dirty="0" smtClean="0">
                <a:solidFill>
                  <a:schemeClr val="tx1"/>
                </a:solidFill>
              </a:rPr>
              <a:t>earch</a:t>
            </a:r>
            <a:r>
              <a:rPr lang="ja-JP" altLang="en-US" sz="1200" dirty="0" smtClean="0">
                <a:solidFill>
                  <a:schemeClr val="tx1"/>
                </a:solidFill>
              </a:rPr>
              <a:t>・・・</a:t>
            </a:r>
            <a:r>
              <a:rPr lang="en-US" altLang="ja-JP" sz="1200" dirty="0" smtClean="0">
                <a:solidFill>
                  <a:schemeClr val="tx1"/>
                </a:solidFill>
              </a:rPr>
              <a:t>Search data based on “Search Fields” and display it in “Edit Fields Area”.</a:t>
            </a:r>
          </a:p>
          <a:p>
            <a:pPr marL="171450" indent="-171450" algn="just">
              <a:buFont typeface="Arial" panose="020B0604020202020204" pitchFamily="34" charset="0"/>
              <a:buChar char="•"/>
            </a:pPr>
            <a:r>
              <a:rPr lang="en-US" altLang="ja-JP" sz="1200" b="1" u="sng" dirty="0" smtClean="0">
                <a:solidFill>
                  <a:schemeClr val="tx1"/>
                </a:solidFill>
              </a:rPr>
              <a:t>Save</a:t>
            </a:r>
            <a:r>
              <a:rPr lang="ja-JP" altLang="en-US" sz="1200" dirty="0" smtClean="0">
                <a:solidFill>
                  <a:schemeClr val="tx1"/>
                </a:solidFill>
              </a:rPr>
              <a:t>・・・</a:t>
            </a:r>
            <a:r>
              <a:rPr lang="en-US" altLang="ja-JP" sz="1200" dirty="0" smtClean="0">
                <a:solidFill>
                  <a:schemeClr val="tx1"/>
                </a:solidFill>
              </a:rPr>
              <a:t>Save data in </a:t>
            </a:r>
            <a:r>
              <a:rPr lang="en-US" altLang="ja-JP" sz="1200" dirty="0">
                <a:solidFill>
                  <a:schemeClr val="tx1"/>
                </a:solidFill>
              </a:rPr>
              <a:t>“Edit Fields Area</a:t>
            </a:r>
            <a:r>
              <a:rPr lang="en-US" altLang="ja-JP" sz="1200" dirty="0" smtClean="0">
                <a:solidFill>
                  <a:schemeClr val="tx1"/>
                </a:solidFill>
              </a:rPr>
              <a:t>”.</a:t>
            </a:r>
          </a:p>
          <a:p>
            <a:pPr marL="171450" indent="-171450" algn="just">
              <a:buFont typeface="Arial" panose="020B0604020202020204" pitchFamily="34" charset="0"/>
              <a:buChar char="•"/>
            </a:pPr>
            <a:r>
              <a:rPr kumimoji="1" lang="en-US" altLang="ja-JP" sz="1200" b="1" u="sng" dirty="0" smtClean="0">
                <a:solidFill>
                  <a:schemeClr val="tx1"/>
                </a:solidFill>
              </a:rPr>
              <a:t>New Record</a:t>
            </a:r>
            <a:r>
              <a:rPr kumimoji="1" lang="ja-JP" altLang="en-US" sz="1200" dirty="0" smtClean="0">
                <a:solidFill>
                  <a:schemeClr val="tx1"/>
                </a:solidFill>
              </a:rPr>
              <a:t>・・・</a:t>
            </a:r>
            <a:r>
              <a:rPr kumimoji="1" lang="en-US" altLang="ja-JP" sz="1200" dirty="0" smtClean="0">
                <a:solidFill>
                  <a:schemeClr val="tx1"/>
                </a:solidFill>
              </a:rPr>
              <a:t>Display Popup Quick Entry window and can create new record.</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process</a:t>
            </a:r>
            <a:r>
              <a:rPr lang="ja-JP" altLang="en-US" sz="1200" dirty="0" smtClean="0">
                <a:solidFill>
                  <a:schemeClr val="tx1"/>
                </a:solidFill>
              </a:rPr>
              <a:t>・・・</a:t>
            </a:r>
            <a:r>
              <a:rPr lang="en-US" altLang="ja-JP" sz="1200" dirty="0" smtClean="0">
                <a:solidFill>
                  <a:schemeClr val="tx1"/>
                </a:solidFill>
              </a:rPr>
              <a:t>Start process. Process is need to set at “Toolbar Button” tab of “Window, Tab Field” window</a:t>
            </a:r>
            <a:endParaRPr kumimoji="1" lang="en-US" altLang="ja-JP" sz="1200" dirty="0" smtClean="0">
              <a:solidFill>
                <a:schemeClr val="tx1"/>
              </a:solidFill>
            </a:endParaRPr>
          </a:p>
        </p:txBody>
      </p:sp>
      <p:sp>
        <p:nvSpPr>
          <p:cNvPr id="75" name="強調線吹き出し 1 (枠付き) 74"/>
          <p:cNvSpPr/>
          <p:nvPr/>
        </p:nvSpPr>
        <p:spPr>
          <a:xfrm>
            <a:off x="6156176" y="5021671"/>
            <a:ext cx="2880320" cy="1071625"/>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a:solidFill>
                  <a:schemeClr val="tx1"/>
                </a:solidFill>
              </a:rPr>
              <a:t>E</a:t>
            </a:r>
            <a:r>
              <a:rPr lang="en-US" altLang="ja-JP" sz="1200" b="1" u="sng" dirty="0" smtClean="0">
                <a:solidFill>
                  <a:schemeClr val="tx1"/>
                </a:solidFill>
              </a:rPr>
              <a:t>dit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You c</a:t>
            </a:r>
            <a:r>
              <a:rPr kumimoji="1" lang="en-US" altLang="ja-JP" sz="1200" dirty="0" smtClean="0">
                <a:solidFill>
                  <a:schemeClr val="tx1"/>
                </a:solidFill>
              </a:rPr>
              <a:t>an edit Data.</a:t>
            </a:r>
          </a:p>
          <a:p>
            <a:pPr marL="171450" indent="-171450" algn="just">
              <a:buFont typeface="Arial" panose="020B0604020202020204" pitchFamily="34" charset="0"/>
              <a:buChar char="•"/>
            </a:pPr>
            <a:r>
              <a:rPr lang="en-US" altLang="ja-JP" sz="1200" dirty="0">
                <a:solidFill>
                  <a:schemeClr val="tx1"/>
                </a:solidFill>
              </a:rPr>
              <a:t>If many row, You can set paging.</a:t>
            </a:r>
            <a:endParaRPr kumimoji="1" lang="en-US" altLang="ja-JP" sz="1200" dirty="0" smtClean="0">
              <a:solidFill>
                <a:schemeClr val="tx1"/>
              </a:solidFill>
            </a:endParaRPr>
          </a:p>
        </p:txBody>
      </p:sp>
      <p:sp>
        <p:nvSpPr>
          <p:cNvPr id="76" name="角丸四角形 75"/>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444500" algn="l"/>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Constitutions </a:t>
            </a:r>
            <a:r>
              <a:rPr lang="en-US" altLang="ja-JP" sz="1800" b="1" dirty="0">
                <a:latin typeface="メイリオ" panose="020B0604030504040204" pitchFamily="50" charset="-128"/>
                <a:ea typeface="メイリオ" panose="020B0604030504040204" pitchFamily="50" charset="-128"/>
                <a:cs typeface="メイリオ" panose="020B0604030504040204" pitchFamily="50" charset="-128"/>
              </a:rPr>
              <a:t>of Matrix Window</a:t>
            </a:r>
          </a:p>
        </p:txBody>
      </p:sp>
      <p:pic>
        <p:nvPicPr>
          <p:cNvPr id="77" name="図 76"/>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47" name="正方形/長方形 146"/>
          <p:cNvSpPr/>
          <p:nvPr/>
        </p:nvSpPr>
        <p:spPr>
          <a:xfrm>
            <a:off x="350849" y="228541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8334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1836656" y="219082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08912" y="370302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1908664" y="399105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1908664" y="427908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08912" y="456652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908912" y="48551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908912" y="51425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909161" y="543121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773008" y="341379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73256" y="3992240"/>
            <a:ext cx="720000" cy="2886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2773256" y="370361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93168" y="370302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93168" y="39928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421341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21366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421366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493357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493357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565357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565382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565382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637373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637373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27727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3492672" y="42796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4213168" y="428027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493300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565308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63731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77276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49284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4212920" y="456652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493275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65283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7291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7276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349284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4212920" y="485395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93275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65283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637291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77276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349284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4212920" y="5141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3275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565283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637291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277276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349284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4212920" y="54300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493275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565283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637291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1 つの角を丸めた四角形 129"/>
          <p:cNvSpPr/>
          <p:nvPr/>
        </p:nvSpPr>
        <p:spPr>
          <a:xfrm>
            <a:off x="1836816" y="190282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1" name="正方形/長方形 130"/>
          <p:cNvSpPr/>
          <p:nvPr/>
        </p:nvSpPr>
        <p:spPr>
          <a:xfrm>
            <a:off x="1908664" y="241952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564652"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3" name="正方形/長方形 132"/>
          <p:cNvSpPr/>
          <p:nvPr/>
        </p:nvSpPr>
        <p:spPr>
          <a:xfrm>
            <a:off x="3788206" y="255328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4" name="正方形/長方形 133"/>
          <p:cNvSpPr/>
          <p:nvPr/>
        </p:nvSpPr>
        <p:spPr>
          <a:xfrm>
            <a:off x="5293200"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5" name="正方形/長方形 134"/>
          <p:cNvSpPr/>
          <p:nvPr/>
        </p:nvSpPr>
        <p:spPr>
          <a:xfrm>
            <a:off x="4205164" y="255326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6" name="角丸四角形 135"/>
          <p:cNvSpPr/>
          <p:nvPr/>
        </p:nvSpPr>
        <p:spPr>
          <a:xfrm>
            <a:off x="1924589" y="299797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2572661" y="298531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8" name="図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60" y="2566754"/>
            <a:ext cx="209550" cy="209550"/>
          </a:xfrm>
          <a:prstGeom prst="rect">
            <a:avLst/>
          </a:prstGeom>
        </p:spPr>
      </p:pic>
      <p:sp>
        <p:nvSpPr>
          <p:cNvPr id="139" name="正方形/長方形 138"/>
          <p:cNvSpPr/>
          <p:nvPr/>
        </p:nvSpPr>
        <p:spPr>
          <a:xfrm>
            <a:off x="2268704" y="233483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0" name="角丸四角形 139"/>
          <p:cNvSpPr/>
          <p:nvPr/>
        </p:nvSpPr>
        <p:spPr>
          <a:xfrm>
            <a:off x="3220733"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3852880"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Keyboard operation</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1"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Cursor </a:t>
            </a:r>
            <a:r>
              <a:rPr lang="en-US" altLang="ja-JP" sz="1600" dirty="0" smtClean="0">
                <a:solidFill>
                  <a:schemeClr val="tx1"/>
                </a:solidFill>
              </a:rPr>
              <a:t>that Edit Fields </a:t>
            </a:r>
            <a:r>
              <a:rPr lang="en-US" altLang="ja-JP" sz="1600" dirty="0">
                <a:solidFill>
                  <a:schemeClr val="tx1"/>
                </a:solidFill>
              </a:rPr>
              <a:t>A</a:t>
            </a:r>
            <a:r>
              <a:rPr lang="en-US" altLang="ja-JP" sz="1600" dirty="0" smtClean="0">
                <a:solidFill>
                  <a:schemeClr val="tx1"/>
                </a:solidFill>
              </a:rPr>
              <a:t>rea of matrix Window</a:t>
            </a:r>
            <a:r>
              <a:rPr lang="ja-JP" altLang="en-US" sz="1600" dirty="0">
                <a:solidFill>
                  <a:schemeClr val="tx1"/>
                </a:solidFill>
              </a:rPr>
              <a:t>　</a:t>
            </a:r>
            <a:r>
              <a:rPr lang="en-US" altLang="ja-JP" sz="1600" dirty="0" smtClean="0">
                <a:solidFill>
                  <a:schemeClr val="tx1"/>
                </a:solidFill>
              </a:rPr>
              <a:t>can move horizontally by Tab key and can move vertically by Enter key.</a:t>
            </a:r>
          </a:p>
        </p:txBody>
      </p:sp>
      <p:sp>
        <p:nvSpPr>
          <p:cNvPr id="72" name="角丸四角形 71"/>
          <p:cNvSpPr/>
          <p:nvPr/>
        </p:nvSpPr>
        <p:spPr>
          <a:xfrm>
            <a:off x="2699792" y="3944302"/>
            <a:ext cx="864096" cy="386973"/>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3563888" y="3742208"/>
            <a:ext cx="4104456" cy="790383"/>
          </a:xfrm>
          <a:prstGeom prst="right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4" name="下矢印 73"/>
          <p:cNvSpPr/>
          <p:nvPr/>
        </p:nvSpPr>
        <p:spPr>
          <a:xfrm>
            <a:off x="2307218" y="4332174"/>
            <a:ext cx="1663494" cy="2049154"/>
          </a:xfrm>
          <a:prstGeom prst="down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5" name="角丸四角形吹き出し 74"/>
          <p:cNvSpPr/>
          <p:nvPr/>
        </p:nvSpPr>
        <p:spPr>
          <a:xfrm>
            <a:off x="7379600" y="2876224"/>
            <a:ext cx="1440160" cy="853484"/>
          </a:xfrm>
          <a:prstGeom prst="wedgeRoundRectCallout">
            <a:avLst>
              <a:gd name="adj1" fmla="val -40538"/>
              <a:gd name="adj2" fmla="val 84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Tab</a:t>
            </a:r>
            <a:endParaRPr kumimoji="1" lang="ja-JP" altLang="en-US" sz="3600" dirty="0"/>
          </a:p>
        </p:txBody>
      </p:sp>
      <p:sp>
        <p:nvSpPr>
          <p:cNvPr id="76" name="角丸四角形吹き出し 75"/>
          <p:cNvSpPr/>
          <p:nvPr/>
        </p:nvSpPr>
        <p:spPr>
          <a:xfrm>
            <a:off x="647496" y="5503220"/>
            <a:ext cx="1440160" cy="853484"/>
          </a:xfrm>
          <a:prstGeom prst="wedgeRoundRectCallout">
            <a:avLst>
              <a:gd name="adj1" fmla="val 88637"/>
              <a:gd name="adj2" fmla="val -29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Enter</a:t>
            </a:r>
            <a:endParaRPr kumimoji="1" lang="ja-JP" altLang="en-US" sz="3600" dirty="0"/>
          </a:p>
        </p:txBody>
      </p:sp>
      <p:sp>
        <p:nvSpPr>
          <p:cNvPr id="142" name="正方形/長方形 141"/>
          <p:cNvSpPr/>
          <p:nvPr/>
        </p:nvSpPr>
        <p:spPr>
          <a:xfrm>
            <a:off x="1863017" y="257098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1972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16" name="コンテンツ プレースホルダー 2"/>
          <p:cNvSpPr txBox="1">
            <a:spLocks/>
          </p:cNvSpPr>
          <p:nvPr/>
        </p:nvSpPr>
        <p:spPr>
          <a:xfrm>
            <a:off x="250129" y="548681"/>
            <a:ext cx="864235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Matrix </a:t>
            </a:r>
            <a:r>
              <a:rPr lang="en-US" altLang="ja-JP" sz="1600" dirty="0">
                <a:solidFill>
                  <a:schemeClr val="tx1"/>
                </a:solidFill>
              </a:rPr>
              <a:t>Window can create by parameter setting only</a:t>
            </a:r>
            <a:r>
              <a:rPr lang="en-US" altLang="ja-JP" sz="1600" dirty="0" smtClean="0">
                <a:solidFill>
                  <a:schemeClr val="tx1"/>
                </a:solidFill>
              </a:rPr>
              <a:t>.</a:t>
            </a:r>
            <a:endParaRPr lang="en-US" altLang="ja-JP" sz="1600" dirty="0">
              <a:solidFill>
                <a:schemeClr val="tx1"/>
              </a:solidFill>
            </a:endParaRPr>
          </a:p>
        </p:txBody>
      </p:sp>
      <p:sp>
        <p:nvSpPr>
          <p:cNvPr id="26" name="コンテンツ プレースホルダー 2"/>
          <p:cNvSpPr txBox="1">
            <a:spLocks/>
          </p:cNvSpPr>
          <p:nvPr/>
        </p:nvSpPr>
        <p:spPr>
          <a:xfrm>
            <a:off x="251520" y="1556793"/>
            <a:ext cx="8642351"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To create Matrix Window, you need to preparations is advance.</a:t>
            </a:r>
          </a:p>
        </p:txBody>
      </p:sp>
      <p:sp>
        <p:nvSpPr>
          <p:cNvPr id="27" name="角丸四角形 26"/>
          <p:cNvSpPr/>
          <p:nvPr/>
        </p:nvSpPr>
        <p:spPr bwMode="auto">
          <a:xfrm>
            <a:off x="251520" y="980728"/>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025762"/>
            <a:ext cx="433195" cy="479334"/>
          </a:xfrm>
          <a:prstGeom prst="rect">
            <a:avLst/>
          </a:prstGeom>
        </p:spPr>
      </p:pic>
      <p:sp>
        <p:nvSpPr>
          <p:cNvPr id="30" name="コンテンツ プレースホルダー 2"/>
          <p:cNvSpPr txBox="1">
            <a:spLocks/>
          </p:cNvSpPr>
          <p:nvPr/>
        </p:nvSpPr>
        <p:spPr>
          <a:xfrm>
            <a:off x="251520" y="2420888"/>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smtClean="0">
                <a:solidFill>
                  <a:schemeClr val="tx1"/>
                </a:solidFill>
              </a:rPr>
              <a:t>You must create normal window in advance. Matrix window is need the window setting.</a:t>
            </a:r>
          </a:p>
          <a:p>
            <a:pPr marL="285750" indent="-285750">
              <a:buFont typeface="Arial" panose="020B0604020202020204" pitchFamily="34" charset="0"/>
              <a:buChar char="•"/>
            </a:pPr>
            <a:r>
              <a:rPr lang="en-US" altLang="ja-JP" sz="1400" dirty="0" smtClean="0">
                <a:solidFill>
                  <a:schemeClr val="tx1"/>
                </a:solidFill>
              </a:rPr>
              <a:t>Table </a:t>
            </a:r>
            <a:r>
              <a:rPr lang="en-US" altLang="ja-JP" sz="1400" dirty="0">
                <a:solidFill>
                  <a:schemeClr val="tx1"/>
                </a:solidFill>
              </a:rPr>
              <a:t>that is setting a tab must have </a:t>
            </a:r>
            <a:r>
              <a:rPr lang="en-US" altLang="ja-JP" sz="1400" dirty="0" smtClean="0">
                <a:solidFill>
                  <a:schemeClr val="tx1"/>
                </a:solidFill>
              </a:rPr>
              <a:t>“Table name </a:t>
            </a:r>
            <a:r>
              <a:rPr lang="en-US" altLang="ja-JP" sz="1400" dirty="0">
                <a:solidFill>
                  <a:schemeClr val="tx1"/>
                </a:solidFill>
              </a:rPr>
              <a:t>+ </a:t>
            </a:r>
            <a:r>
              <a:rPr lang="en-US" altLang="ja-JP" sz="1400" dirty="0" smtClean="0">
                <a:solidFill>
                  <a:schemeClr val="tx1"/>
                </a:solidFill>
              </a:rPr>
              <a:t>_ID" Column. And </a:t>
            </a:r>
            <a:r>
              <a:rPr lang="en-US" altLang="ja-JP" sz="1400" dirty="0">
                <a:solidFill>
                  <a:schemeClr val="tx1"/>
                </a:solidFill>
              </a:rPr>
              <a:t>the reference(Display Type) of the column need to "ID"</a:t>
            </a:r>
          </a:p>
        </p:txBody>
      </p:sp>
      <p:sp>
        <p:nvSpPr>
          <p:cNvPr id="31" name="正方形/長方形 30"/>
          <p:cNvSpPr/>
          <p:nvPr/>
        </p:nvSpPr>
        <p:spPr>
          <a:xfrm>
            <a:off x="251520" y="2060847"/>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Create the Window</a:t>
            </a:r>
          </a:p>
        </p:txBody>
      </p:sp>
    </p:spTree>
    <p:extLst>
      <p:ext uri="{BB962C8B-B14F-4D97-AF65-F5344CB8AC3E}">
        <p14:creationId xmlns:p14="http://schemas.microsoft.com/office/powerpoint/2010/main" val="308698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Appropriate unique constraint</a:t>
            </a:r>
          </a:p>
        </p:txBody>
      </p:sp>
      <p:sp>
        <p:nvSpPr>
          <p:cNvPr id="5" name="コンテンツ プレースホルダー 2"/>
          <p:cNvSpPr txBox="1">
            <a:spLocks/>
          </p:cNvSpPr>
          <p:nvPr/>
        </p:nvSpPr>
        <p:spPr>
          <a:xfrm>
            <a:off x="251520" y="908680"/>
            <a:ext cx="8642351" cy="2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a:solidFill>
                  <a:schemeClr val="tx1"/>
                </a:solidFill>
              </a:rPr>
              <a:t>Appropriate unique constraint is necessary</a:t>
            </a:r>
            <a:r>
              <a:rPr lang="en-US" altLang="ja-JP" sz="1400" dirty="0" smtClean="0">
                <a:solidFill>
                  <a:schemeClr val="tx1"/>
                </a:solidFill>
              </a:rPr>
              <a:t>.</a:t>
            </a:r>
            <a:r>
              <a:rPr lang="ja-JP" altLang="en-US" sz="1400" dirty="0">
                <a:solidFill>
                  <a:schemeClr val="tx1"/>
                </a:solidFill>
              </a:rPr>
              <a:t> </a:t>
            </a:r>
            <a:endParaRPr lang="en-US" altLang="ja-JP" sz="1400" dirty="0" smtClean="0">
              <a:solidFill>
                <a:schemeClr val="tx1"/>
              </a:solidFill>
            </a:endParaRPr>
          </a:p>
          <a:p>
            <a:pPr marL="285750" indent="-285750">
              <a:buFont typeface="Arial" panose="020B0604020202020204" pitchFamily="34" charset="0"/>
              <a:buChar char="•"/>
            </a:pPr>
            <a:r>
              <a:rPr lang="en-US" altLang="ja-JP" sz="1400" dirty="0" smtClean="0">
                <a:solidFill>
                  <a:schemeClr val="tx1"/>
                </a:solidFill>
              </a:rPr>
              <a:t>Best </a:t>
            </a:r>
            <a:r>
              <a:rPr lang="en-US" altLang="ja-JP" sz="1400" dirty="0">
                <a:solidFill>
                  <a:schemeClr val="tx1"/>
                </a:solidFill>
              </a:rPr>
              <a:t>unique constraint is Matrix Column </a:t>
            </a:r>
            <a:r>
              <a:rPr lang="en-US" altLang="ja-JP" sz="1400" dirty="0" smtClean="0">
                <a:solidFill>
                  <a:schemeClr val="tx1"/>
                </a:solidFill>
              </a:rPr>
              <a:t>key and Matrix </a:t>
            </a:r>
            <a:r>
              <a:rPr lang="en-US" altLang="ja-JP" sz="1400" dirty="0">
                <a:solidFill>
                  <a:schemeClr val="tx1"/>
                </a:solidFill>
              </a:rPr>
              <a:t>Row Key</a:t>
            </a:r>
            <a:r>
              <a:rPr lang="en-US" altLang="ja-JP" sz="1400" dirty="0" smtClean="0">
                <a:solidFill>
                  <a:schemeClr val="tx1"/>
                </a:solidFill>
              </a:rPr>
              <a:t>, Mandatory </a:t>
            </a:r>
            <a:r>
              <a:rPr lang="en-US" altLang="ja-JP" sz="1400" dirty="0">
                <a:solidFill>
                  <a:schemeClr val="tx1"/>
                </a:solidFill>
              </a:rPr>
              <a:t>Search Field</a:t>
            </a:r>
            <a:r>
              <a:rPr lang="en-US" altLang="ja-JP" sz="1400" dirty="0" smtClean="0">
                <a:solidFill>
                  <a:schemeClr val="tx1"/>
                </a:solidFill>
              </a:rPr>
              <a:t>.</a:t>
            </a:r>
          </a:p>
          <a:p>
            <a:pPr marL="285750" indent="-285750">
              <a:buFont typeface="Arial" panose="020B0604020202020204" pitchFamily="34" charset="0"/>
              <a:buChar char="•"/>
            </a:pPr>
            <a:r>
              <a:rPr lang="en-US" altLang="ja-JP" sz="1400" dirty="0">
                <a:solidFill>
                  <a:schemeClr val="tx1"/>
                </a:solidFill>
              </a:rPr>
              <a:t>Please create unique index at table index tab of Table &amp; Column window.</a:t>
            </a:r>
            <a:endParaRPr lang="en-US" altLang="ja-JP" sz="1400" dirty="0" smtClean="0">
              <a:solidFill>
                <a:schemeClr val="tx1"/>
              </a:solidFill>
            </a:endParaRPr>
          </a:p>
        </p:txBody>
      </p:sp>
    </p:spTree>
    <p:extLst>
      <p:ext uri="{BB962C8B-B14F-4D97-AF65-F5344CB8AC3E}">
        <p14:creationId xmlns:p14="http://schemas.microsoft.com/office/powerpoint/2010/main" val="409434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コンテンツ プレースホルダー 2"/>
          <p:cNvSpPr txBox="1">
            <a:spLocks/>
          </p:cNvSpPr>
          <p:nvPr/>
        </p:nvSpPr>
        <p:spPr>
          <a:xfrm>
            <a:off x="251520" y="476672"/>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Unique constraint(Index) must create from Table Index tab of Table and Column Window. Configurations of </a:t>
            </a:r>
            <a:r>
              <a:rPr lang="en-US" altLang="ja-JP" sz="1600" dirty="0" smtClean="0">
                <a:solidFill>
                  <a:schemeClr val="tx1"/>
                </a:solidFill>
              </a:rPr>
              <a:t>Matrix Window </a:t>
            </a:r>
            <a:r>
              <a:rPr lang="en-US" altLang="ja-JP" sz="1600" dirty="0">
                <a:solidFill>
                  <a:schemeClr val="tx1"/>
                </a:solidFill>
              </a:rPr>
              <a:t>check </a:t>
            </a:r>
            <a:r>
              <a:rPr lang="en-US" altLang="ja-JP" sz="1600" dirty="0" smtClean="0">
                <a:solidFill>
                  <a:schemeClr val="tx1"/>
                </a:solidFill>
              </a:rPr>
              <a:t>unique </a:t>
            </a:r>
            <a:r>
              <a:rPr lang="en-US" altLang="ja-JP" sz="1600" dirty="0">
                <a:solidFill>
                  <a:schemeClr val="tx1"/>
                </a:solidFill>
              </a:rPr>
              <a:t>constraint(Index)</a:t>
            </a:r>
            <a:r>
              <a:rPr lang="ja-JP" altLang="en-US" sz="1600" dirty="0" smtClean="0">
                <a:solidFill>
                  <a:schemeClr val="tx1"/>
                </a:solidFill>
              </a:rPr>
              <a:t> </a:t>
            </a:r>
            <a:r>
              <a:rPr lang="en-US" altLang="ja-JP" sz="1600" dirty="0" smtClean="0">
                <a:solidFill>
                  <a:schemeClr val="tx1"/>
                </a:solidFill>
              </a:rPr>
              <a:t>From this data</a:t>
            </a:r>
            <a:r>
              <a:rPr lang="en-US" altLang="ja-JP" sz="1600" dirty="0">
                <a:solidFill>
                  <a:schemeClr val="tx1"/>
                </a:solidFill>
              </a:rPr>
              <a:t>. However, this check is a minimum check and does not guarantee whether it is appropriate.</a:t>
            </a:r>
            <a:endParaRPr lang="en-US" altLang="ja-JP" sz="1600" dirty="0">
              <a:solidFill>
                <a:schemeClr val="tx1"/>
              </a:solidFill>
            </a:endParaRPr>
          </a:p>
        </p:txBody>
      </p:sp>
      <p:pic>
        <p:nvPicPr>
          <p:cNvPr id="3" name="図 2"/>
          <p:cNvPicPr>
            <a:picLocks noChangeAspect="1"/>
          </p:cNvPicPr>
          <p:nvPr/>
        </p:nvPicPr>
        <p:blipFill>
          <a:blip r:embed="rId2"/>
          <a:stretch>
            <a:fillRect/>
          </a:stretch>
        </p:blipFill>
        <p:spPr>
          <a:xfrm>
            <a:off x="1331640" y="1772816"/>
            <a:ext cx="6571456" cy="4642558"/>
          </a:xfrm>
          <a:prstGeom prst="rect">
            <a:avLst/>
          </a:prstGeom>
          <a:ln>
            <a:solidFill>
              <a:schemeClr val="accent1"/>
            </a:solidFill>
          </a:ln>
        </p:spPr>
      </p:pic>
    </p:spTree>
    <p:extLst>
      <p:ext uri="{BB962C8B-B14F-4D97-AF65-F5344CB8AC3E}">
        <p14:creationId xmlns:p14="http://schemas.microsoft.com/office/powerpoint/2010/main" val="19053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Pack in 2Pack.zip under META-INF folder(</a:t>
            </a:r>
            <a:r>
              <a:rPr lang="en-US" altLang="ja-JP" sz="1600" b="1"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Derectory</a:t>
            </a:r>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2Pack restore "Matrix Window Configuration" Menu and </a:t>
            </a:r>
            <a:r>
              <a:rPr lang="en-US" altLang="ja-JP" sz="1600" dirty="0" err="1">
                <a:solidFill>
                  <a:schemeClr val="tx1"/>
                </a:solidFill>
              </a:rPr>
              <a:t>window,table</a:t>
            </a:r>
            <a:r>
              <a:rPr lang="en-US" altLang="ja-JP" sz="1600" dirty="0">
                <a:solidFill>
                  <a:schemeClr val="tx1"/>
                </a:solidFill>
              </a:rPr>
              <a:t> and so on.</a:t>
            </a:r>
            <a:endParaRPr lang="en-US" altLang="ja-JP" sz="1600" dirty="0" smtClean="0">
              <a:solidFill>
                <a:schemeClr val="tx1"/>
              </a:solidFill>
            </a:endParaRPr>
          </a:p>
        </p:txBody>
      </p:sp>
    </p:spTree>
    <p:extLst>
      <p:ext uri="{BB962C8B-B14F-4D97-AF65-F5344CB8AC3E}">
        <p14:creationId xmlns:p14="http://schemas.microsoft.com/office/powerpoint/2010/main" val="32035742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23117</TotalTime>
  <Words>2804</Words>
  <Application>Microsoft Office PowerPoint</Application>
  <PresentationFormat>画面に合わせる (4:3)</PresentationFormat>
  <Paragraphs>730</Paragraphs>
  <Slides>28</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28</vt:i4>
      </vt:variant>
    </vt:vector>
  </HeadingPairs>
  <TitlesOfParts>
    <vt:vector size="37"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Contents:JPIERE-0098:Matrix Window</vt:lpstr>
      <vt:lpstr>About Matrix Window</vt:lpstr>
      <vt:lpstr>Basic operations</vt:lpstr>
      <vt:lpstr>Basic operations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vt:lpstr>
      <vt:lpstr>【概要設計】マトリクスウィンドウ</vt:lpstr>
      <vt:lpstr>【概要設計】マトリクスウィンドウ</vt:lpstr>
      <vt:lpstr>【概要設計】マトリクスウィンドウ</vt:lpstr>
      <vt:lpstr>【概要設計】マトリクスウィンドウ</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3304</cp:revision>
  <cp:lastPrinted>2013-06-11T01:49:54Z</cp:lastPrinted>
  <dcterms:created xsi:type="dcterms:W3CDTF">2008-04-08T09:41:37Z</dcterms:created>
  <dcterms:modified xsi:type="dcterms:W3CDTF">2015-09-21T16:57:02Z</dcterms:modified>
</cp:coreProperties>
</file>