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31"/>
  </p:notesMasterIdLst>
  <p:handoutMasterIdLst>
    <p:handoutMasterId r:id="rId32"/>
  </p:handoutMasterIdLst>
  <p:sldIdLst>
    <p:sldId id="256" r:id="rId2"/>
    <p:sldId id="1185" r:id="rId3"/>
    <p:sldId id="1212" r:id="rId4"/>
    <p:sldId id="1220" r:id="rId5"/>
    <p:sldId id="1225" r:id="rId6"/>
    <p:sldId id="1229" r:id="rId7"/>
    <p:sldId id="1221" r:id="rId8"/>
    <p:sldId id="1226" r:id="rId9"/>
    <p:sldId id="1223" r:id="rId10"/>
    <p:sldId id="1224" r:id="rId11"/>
    <p:sldId id="1202" r:id="rId12"/>
    <p:sldId id="1211" r:id="rId13"/>
    <p:sldId id="1228" r:id="rId14"/>
    <p:sldId id="1213" r:id="rId15"/>
    <p:sldId id="1215" r:id="rId16"/>
    <p:sldId id="1227" r:id="rId17"/>
    <p:sldId id="1214" r:id="rId18"/>
    <p:sldId id="1208" r:id="rId19"/>
    <p:sldId id="1217" r:id="rId20"/>
    <p:sldId id="1207" r:id="rId21"/>
    <p:sldId id="1218" r:id="rId22"/>
    <p:sldId id="1216" r:id="rId23"/>
    <p:sldId id="1219" r:id="rId24"/>
    <p:sldId id="1222" r:id="rId25"/>
    <p:sldId id="1230" r:id="rId26"/>
    <p:sldId id="1231" r:id="rId27"/>
    <p:sldId id="1232" r:id="rId28"/>
    <p:sldId id="1233" r:id="rId29"/>
    <p:sldId id="1177" r:id="rId30"/>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p:scale>
          <a:sx n="70" d="100"/>
          <a:sy n="70" d="100"/>
        </p:scale>
        <p:origin x="987" y="168"/>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2015/8/13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40.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Matrix Window</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JP_MatrixWindow</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Edit Field</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a:t>
            </a:r>
            <a:r>
              <a:rPr lang="en-US" altLang="ja-JP" sz="1400" dirty="0" smtClean="0">
                <a:solidFill>
                  <a:schemeClr val="tx2"/>
                </a:solidFill>
              </a:rPr>
              <a:t>of </a:t>
            </a:r>
            <a:r>
              <a:rPr kumimoji="1" lang="en-US" altLang="ja-JP" sz="1400" dirty="0" err="1" smtClean="0">
                <a:solidFill>
                  <a:schemeClr val="tx2"/>
                </a:solidFill>
              </a:rPr>
              <a:t>JP_MatrixField</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Tab of Search Field</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2"/>
                </a:solidFill>
              </a:rPr>
              <a:t>Table of </a:t>
            </a:r>
            <a:r>
              <a:rPr kumimoji="1" lang="en-US" altLang="ja-JP" sz="1400" dirty="0" err="1" smtClean="0">
                <a:solidFill>
                  <a:schemeClr val="tx2"/>
                </a:solidFill>
              </a:rPr>
              <a:t>JP_MatrixSearchField</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Tree>
    <p:extLst>
      <p:ext uri="{BB962C8B-B14F-4D97-AF65-F5344CB8AC3E}">
        <p14:creationId xmlns:p14="http://schemas.microsoft.com/office/powerpoint/2010/main" val="32126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Field</a:t>
            </a: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order. Ascending.</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Sum(Σ)</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Search Field</a:t>
            </a: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Field.</a:t>
            </a:r>
          </a:p>
          <a:p>
            <a:pPr marL="171450" indent="-171450">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unique constraint with Column Key Field and Row Key Field).</a:t>
            </a:r>
          </a:p>
          <a:p>
            <a:pPr marL="171450" indent="-171450">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698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5261" y="2132856"/>
            <a:ext cx="8543151" cy="4104456"/>
          </a:xfrm>
          <a:prstGeom prst="rect">
            <a:avLst/>
          </a:prstGeom>
          <a:ln>
            <a:solidFill>
              <a:schemeClr val="accent1"/>
            </a:solidFill>
          </a:ln>
        </p:spPr>
      </p:pic>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Secret Configurations</a:t>
            </a:r>
          </a:p>
        </p:txBody>
      </p:sp>
      <p:sp>
        <p:nvSpPr>
          <p:cNvPr id="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If there is contain “test” word at description field in matrix window tab, All field in Matrix window is Edit status.</a:t>
            </a:r>
          </a:p>
          <a:p>
            <a:r>
              <a:rPr lang="en-US" altLang="ja-JP" sz="1400" dirty="0">
                <a:solidFill>
                  <a:schemeClr val="tx1"/>
                </a:solidFill>
              </a:rPr>
              <a:t>This secret configurations can be expensive when large blocks of data are involved.</a:t>
            </a:r>
            <a:endParaRPr lang="en-US" altLang="ja-JP" sz="1400" dirty="0" smtClean="0">
              <a:solidFill>
                <a:schemeClr val="tx1"/>
              </a:solidFill>
            </a:endParaRPr>
          </a:p>
        </p:txBody>
      </p:sp>
    </p:spTree>
    <p:extLst>
      <p:ext uri="{BB962C8B-B14F-4D97-AF65-F5344CB8AC3E}">
        <p14:creationId xmlns:p14="http://schemas.microsoft.com/office/powerpoint/2010/main" val="28280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5201428"/>
            <a:ext cx="8635144" cy="1271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67" name="正方形/長方形 66"/>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デフォルトロジック</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a:t>
            </a:r>
            <a:r>
              <a:rPr lang="ja-JP" altLang="en-US" sz="800" dirty="0" smtClean="0">
                <a:solidFill>
                  <a:schemeClr val="tx1"/>
                </a:solidFill>
                <a:latin typeface="HGPｺﾞｼｯｸM" pitchFamily="50" charset="-128"/>
                <a:ea typeface="HGPｺﾞｼｯｸM" pitchFamily="50" charset="-128"/>
              </a:rPr>
              <a:t>ポジション</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カラムスパン</a:t>
            </a:r>
            <a:endParaRPr lang="ja-JP" altLang="en-US" sz="800" dirty="0">
              <a:solidFill>
                <a:schemeClr val="tx1"/>
              </a:solidFill>
              <a:latin typeface="HGPｺﾞｼｯｸM" pitchFamily="50" charset="-128"/>
              <a:ea typeface="HGPｺﾞｼｯｸM" pitchFamily="50" charset="-128"/>
            </a:endParaRPr>
          </a:p>
        </p:txBody>
      </p:sp>
      <p:pic>
        <p:nvPicPr>
          <p:cNvPr id="76" name="図 75"/>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77" name="正方形/長方形 76"/>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8" name="図 7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Callout of Matri</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723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普通のコールアウトはマトリクスウィンドウでは使用する事ができません。マトリクスウィンドウには専用のコールアウトをプラグインとして開発する必要があります。</a:t>
            </a:r>
            <a:endParaRPr lang="en-US" altLang="ja-JP" sz="1600" dirty="0">
              <a:solidFill>
                <a:schemeClr val="tx1"/>
              </a:solidFill>
            </a:endParaRPr>
          </a:p>
        </p:txBody>
      </p:sp>
      <p:sp>
        <p:nvSpPr>
          <p:cNvPr id="7" name="正方形/長方形 6"/>
          <p:cNvSpPr/>
          <p:nvPr/>
        </p:nvSpPr>
        <p:spPr>
          <a:xfrm>
            <a:off x="251520" y="184482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ファクトリークラス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22768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マトリクスウィンドウ専用コールアウトのファクトリークラスは、して</a:t>
            </a:r>
            <a:r>
              <a:rPr lang="en-US" altLang="ja-JP" sz="1400" dirty="0" err="1" smtClean="0">
                <a:solidFill>
                  <a:schemeClr val="tx1"/>
                </a:solidFill>
              </a:rPr>
              <a:t>IMatrixWindowCalloutFactory</a:t>
            </a:r>
            <a:r>
              <a:rPr lang="ja-JP" altLang="en-US" sz="1400" dirty="0" smtClean="0">
                <a:solidFill>
                  <a:schemeClr val="tx1"/>
                </a:solidFill>
              </a:rPr>
              <a:t>インター</a:t>
            </a:r>
            <a:r>
              <a:rPr lang="ja-JP" altLang="en-US" sz="1400" dirty="0">
                <a:solidFill>
                  <a:schemeClr val="tx1"/>
                </a:solidFill>
              </a:rPr>
              <a:t>フェース</a:t>
            </a:r>
            <a:r>
              <a:rPr lang="ja-JP" altLang="en-US" sz="1400" dirty="0" smtClean="0">
                <a:solidFill>
                  <a:schemeClr val="tx1"/>
                </a:solidFill>
              </a:rPr>
              <a:t>クラスを実装する必要があります。</a:t>
            </a:r>
            <a:r>
              <a:rPr lang="en-US" altLang="ja-JP" sz="1400" dirty="0" err="1" smtClean="0">
                <a:solidFill>
                  <a:schemeClr val="tx1"/>
                </a:solidFill>
              </a:rPr>
              <a:t>getCallout</a:t>
            </a:r>
            <a:r>
              <a:rPr lang="en-US" altLang="ja-JP" sz="1400" dirty="0" smtClean="0">
                <a:solidFill>
                  <a:schemeClr val="tx1"/>
                </a:solidFill>
              </a:rPr>
              <a:t>()</a:t>
            </a:r>
            <a:r>
              <a:rPr lang="ja-JP" altLang="en-US" sz="1400" dirty="0" smtClean="0">
                <a:solidFill>
                  <a:schemeClr val="tx1"/>
                </a:solidFill>
              </a:rPr>
              <a:t>メソッドに引数としてテーブル名とカラム名が渡されますので、テーブル名とカラム名から判定して呼び出したいマトリクスウィンドウ専用のコールアウト（</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インターフェースクラスを実装したクラス）のインスタンスを戻り値として返すようにして下さい。</a:t>
            </a:r>
            <a:endParaRPr lang="en-US" altLang="ja-JP" sz="1400" dirty="0">
              <a:solidFill>
                <a:schemeClr val="tx1"/>
              </a:solidFill>
            </a:endParaRPr>
          </a:p>
        </p:txBody>
      </p:sp>
      <p:sp>
        <p:nvSpPr>
          <p:cNvPr id="9" name="コンテンツ プレースホルダー 2"/>
          <p:cNvSpPr txBox="1">
            <a:spLocks/>
          </p:cNvSpPr>
          <p:nvPr/>
        </p:nvSpPr>
        <p:spPr>
          <a:xfrm>
            <a:off x="251520" y="3717032"/>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Bef>
                <a:spcPts val="0"/>
              </a:spcBef>
            </a:pPr>
            <a:r>
              <a:rPr lang="ja-JP" altLang="en-US" sz="1000" dirty="0" smtClean="0">
                <a:solidFill>
                  <a:schemeClr val="tx1"/>
                </a:solidFill>
              </a:rPr>
              <a:t>例</a:t>
            </a:r>
            <a:r>
              <a:rPr lang="en-US" altLang="ja-JP" sz="1000" dirty="0" smtClean="0">
                <a:solidFill>
                  <a:schemeClr val="tx1"/>
                </a:solidFill>
              </a:rPr>
              <a:t>)</a:t>
            </a:r>
          </a:p>
          <a:p>
            <a:pPr>
              <a:spcBef>
                <a:spcPts val="0"/>
              </a:spcBef>
            </a:pPr>
            <a:r>
              <a:rPr lang="en-US" altLang="ja-JP" sz="1000" dirty="0">
                <a:solidFill>
                  <a:schemeClr val="tx1"/>
                </a:solidFill>
              </a:rPr>
              <a:t>public class </a:t>
            </a:r>
            <a:r>
              <a:rPr lang="en-US" altLang="ja-JP" sz="1000" dirty="0" err="1">
                <a:solidFill>
                  <a:schemeClr val="tx1"/>
                </a:solidFill>
              </a:rPr>
              <a:t>DefaultMatrixWindowCalloutFactory</a:t>
            </a:r>
            <a:r>
              <a:rPr lang="en-US" altLang="ja-JP" sz="1000" dirty="0">
                <a:solidFill>
                  <a:schemeClr val="tx1"/>
                </a:solidFill>
              </a:rPr>
              <a:t> implements </a:t>
            </a:r>
            <a:r>
              <a:rPr lang="en-US" altLang="ja-JP" sz="1000" dirty="0" err="1">
                <a:solidFill>
                  <a:schemeClr val="tx1"/>
                </a:solidFill>
              </a:rPr>
              <a:t>IMatrixWindowCalloutFactory</a:t>
            </a:r>
            <a:r>
              <a:rPr lang="en-US" altLang="ja-JP" sz="1000" dirty="0">
                <a:solidFill>
                  <a:schemeClr val="tx1"/>
                </a:solidFill>
              </a:rPr>
              <a:t> {</a:t>
            </a:r>
          </a:p>
          <a:p>
            <a:pPr>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@Override</a:t>
            </a:r>
          </a:p>
          <a:p>
            <a:pPr defTabSz="358775">
              <a:spcBef>
                <a:spcPts val="0"/>
              </a:spcBef>
            </a:pPr>
            <a:r>
              <a:rPr lang="en-US" altLang="ja-JP" sz="1000" dirty="0">
                <a:solidFill>
                  <a:schemeClr val="tx1"/>
                </a:solidFill>
              </a:rPr>
              <a:t>	public </a:t>
            </a:r>
            <a:r>
              <a:rPr lang="en-US" altLang="ja-JP" sz="1000" dirty="0" err="1">
                <a:solidFill>
                  <a:schemeClr val="tx1"/>
                </a:solidFill>
              </a:rPr>
              <a:t>IMatrixWindowCallout</a:t>
            </a:r>
            <a:r>
              <a:rPr lang="en-US" altLang="ja-JP" sz="1000" dirty="0">
                <a:solidFill>
                  <a:schemeClr val="tx1"/>
                </a:solidFill>
              </a:rPr>
              <a:t> </a:t>
            </a:r>
            <a:r>
              <a:rPr lang="en-US" altLang="ja-JP" sz="1000" dirty="0" err="1">
                <a:solidFill>
                  <a:schemeClr val="tx1"/>
                </a:solidFill>
              </a:rPr>
              <a:t>getCallout</a:t>
            </a:r>
            <a:r>
              <a:rPr lang="en-US" altLang="ja-JP" sz="1000" dirty="0">
                <a:solidFill>
                  <a:schemeClr val="tx1"/>
                </a:solidFill>
              </a:rPr>
              <a:t>(String </a:t>
            </a:r>
            <a:r>
              <a:rPr lang="en-US" altLang="ja-JP" sz="1000" dirty="0" err="1">
                <a:solidFill>
                  <a:schemeClr val="tx1"/>
                </a:solidFill>
              </a:rPr>
              <a:t>tableName</a:t>
            </a:r>
            <a:r>
              <a:rPr lang="en-US" altLang="ja-JP" sz="1000" dirty="0">
                <a:solidFill>
                  <a:schemeClr val="tx1"/>
                </a:solidFill>
              </a:rPr>
              <a:t>, String </a:t>
            </a:r>
            <a:r>
              <a:rPr lang="en-US" altLang="ja-JP" sz="1000" dirty="0" err="1">
                <a:solidFill>
                  <a:schemeClr val="tx1"/>
                </a:solidFill>
              </a:rPr>
              <a:t>columnName</a:t>
            </a: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if(</a:t>
            </a:r>
            <a:r>
              <a:rPr lang="en-US" altLang="ja-JP" sz="1000" dirty="0" err="1">
                <a:solidFill>
                  <a:schemeClr val="tx1"/>
                </a:solidFill>
              </a:rPr>
              <a:t>tableName.equals</a:t>
            </a:r>
            <a:r>
              <a:rPr lang="en-US" altLang="ja-JP" sz="1000" dirty="0">
                <a:solidFill>
                  <a:schemeClr val="tx1"/>
                </a:solidFill>
              </a:rPr>
              <a:t>("</a:t>
            </a:r>
            <a:r>
              <a:rPr lang="en-US" altLang="ja-JP" sz="1000" dirty="0" err="1">
                <a:solidFill>
                  <a:schemeClr val="tx1"/>
                </a:solidFill>
              </a:rPr>
              <a:t>JP_ReferenceTest</a:t>
            </a:r>
            <a:r>
              <a:rPr lang="en-US" altLang="ja-JP" sz="1000" dirty="0">
                <a:solidFill>
                  <a:schemeClr val="tx1"/>
                </a:solidFill>
              </a:rPr>
              <a:t>") &amp;&amp; </a:t>
            </a:r>
            <a:r>
              <a:rPr lang="en-US" altLang="ja-JP" sz="1000" dirty="0" err="1">
                <a:solidFill>
                  <a:schemeClr val="tx1"/>
                </a:solidFill>
              </a:rPr>
              <a:t>columnName.equals</a:t>
            </a:r>
            <a:r>
              <a:rPr lang="en-US" altLang="ja-JP" sz="1000" dirty="0">
                <a:solidFill>
                  <a:schemeClr val="tx1"/>
                </a:solidFill>
              </a:rPr>
              <a:t>("</a:t>
            </a:r>
            <a:r>
              <a:rPr lang="en-US" altLang="ja-JP" sz="1000" dirty="0" err="1">
                <a:solidFill>
                  <a:schemeClr val="tx1"/>
                </a:solidFill>
              </a:rPr>
              <a:t>C_BPartner_ID</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return new </a:t>
            </a:r>
            <a:r>
              <a:rPr lang="en-US" altLang="ja-JP" sz="1000" dirty="0" err="1">
                <a:solidFill>
                  <a:schemeClr val="tx1"/>
                </a:solidFill>
              </a:rPr>
              <a:t>MatrixWindowSampleCallout</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return null</a:t>
            </a:r>
            <a:r>
              <a:rPr lang="en-US" altLang="ja-JP" sz="1000" dirty="0" smtClean="0">
                <a:solidFill>
                  <a:schemeClr val="tx1"/>
                </a:solidFill>
              </a:rPr>
              <a:t>;</a:t>
            </a:r>
            <a:endParaRPr lang="en-US" altLang="ja-JP" sz="1000" dirty="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en-US" altLang="ja-JP" sz="1000" dirty="0">
              <a:solidFill>
                <a:schemeClr val="tx1"/>
              </a:solidFill>
            </a:endParaRPr>
          </a:p>
          <a:p>
            <a:pPr>
              <a:spcBef>
                <a:spcPts val="0"/>
              </a:spcBef>
            </a:pPr>
            <a:r>
              <a:rPr lang="en-US" altLang="ja-JP" sz="1000" dirty="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520298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マトリクスウィンドウ専用コールアウトクラス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マトリクスウィンドウ専用コールアウトのクラスは</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インターフェースクラスを実装する必要があります。</a:t>
            </a:r>
            <a:r>
              <a:rPr lang="en-US" altLang="ja-JP" sz="1400" dirty="0" smtClean="0">
                <a:solidFill>
                  <a:schemeClr val="tx1"/>
                </a:solidFill>
              </a:rPr>
              <a:t>start()</a:t>
            </a:r>
            <a:r>
              <a:rPr lang="ja-JP" altLang="en-US" sz="1400" dirty="0" smtClean="0">
                <a:solidFill>
                  <a:schemeClr val="tx1"/>
                </a:solidFill>
              </a:rPr>
              <a:t>メソッドに引数として</a:t>
            </a:r>
            <a:r>
              <a:rPr lang="en-US" altLang="ja-JP" sz="1400" dirty="0" err="1" smtClean="0">
                <a:solidFill>
                  <a:schemeClr val="tx1"/>
                </a:solidFill>
              </a:rPr>
              <a:t>JPMatrixDataBinder</a:t>
            </a:r>
            <a:r>
              <a:rPr lang="ja-JP" altLang="en-US" sz="1400" dirty="0" smtClean="0">
                <a:solidFill>
                  <a:schemeClr val="tx1"/>
                </a:solidFill>
              </a:rPr>
              <a:t>と、コールアウトが呼び出されたフィールドのカラムの位置情報</a:t>
            </a:r>
            <a:r>
              <a:rPr lang="en-US" altLang="ja-JP" sz="1400" dirty="0" smtClean="0">
                <a:solidFill>
                  <a:schemeClr val="tx1"/>
                </a:solidFill>
              </a:rPr>
              <a:t>”x”</a:t>
            </a:r>
            <a:r>
              <a:rPr lang="ja-JP" altLang="en-US" sz="1400" dirty="0" smtClean="0">
                <a:solidFill>
                  <a:schemeClr val="tx1"/>
                </a:solidFill>
              </a:rPr>
              <a:t>と行の位置情報</a:t>
            </a:r>
            <a:r>
              <a:rPr lang="en-US" altLang="ja-JP" sz="1400" dirty="0" smtClean="0">
                <a:solidFill>
                  <a:schemeClr val="tx1"/>
                </a:solidFill>
              </a:rPr>
              <a:t>”y”</a:t>
            </a:r>
            <a:r>
              <a:rPr lang="ja-JP" altLang="en-US" sz="1400" dirty="0" smtClean="0">
                <a:solidFill>
                  <a:schemeClr val="tx1"/>
                </a:solidFill>
              </a:rPr>
              <a:t>が</a:t>
            </a:r>
            <a:r>
              <a:rPr lang="en-US" altLang="ja-JP" sz="1400" dirty="0" err="1">
                <a:solidFill>
                  <a:schemeClr val="tx1"/>
                </a:solidFill>
              </a:rPr>
              <a:t>int</a:t>
            </a:r>
            <a:r>
              <a:rPr lang="ja-JP" altLang="en-US" sz="1400" dirty="0">
                <a:solidFill>
                  <a:schemeClr val="tx1"/>
                </a:solidFill>
              </a:rPr>
              <a:t>型</a:t>
            </a:r>
            <a:r>
              <a:rPr lang="ja-JP" altLang="en-US" sz="1400" dirty="0" smtClean="0">
                <a:solidFill>
                  <a:schemeClr val="tx1"/>
                </a:solidFill>
              </a:rPr>
              <a:t>で、そして変更後の値と変更前の値が</a:t>
            </a:r>
            <a:r>
              <a:rPr lang="en-US" altLang="ja-JP" sz="1400" dirty="0" smtClean="0">
                <a:solidFill>
                  <a:schemeClr val="tx1"/>
                </a:solidFill>
              </a:rPr>
              <a:t>Object</a:t>
            </a:r>
            <a:r>
              <a:rPr lang="ja-JP" altLang="en-US" sz="1400" dirty="0" smtClean="0">
                <a:solidFill>
                  <a:schemeClr val="tx1"/>
                </a:solidFill>
              </a:rPr>
              <a:t>型で渡されます。これらの値を自由に使用してコールアウトのロジックを記述して下さい。</a:t>
            </a:r>
            <a:endParaRPr lang="en-US" altLang="ja-JP" sz="1400" dirty="0">
              <a:solidFill>
                <a:schemeClr val="tx1"/>
              </a:solidFill>
            </a:endParaRPr>
          </a:p>
        </p:txBody>
      </p:sp>
      <p:cxnSp>
        <p:nvCxnSpPr>
          <p:cNvPr id="6" name="直線コネクタ 5"/>
          <p:cNvCxnSpPr/>
          <p:nvPr/>
        </p:nvCxnSpPr>
        <p:spPr>
          <a:xfrm>
            <a:off x="323528" y="2564904"/>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1520" y="2132856"/>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a:t>
            </a:r>
            <a:r>
              <a:rPr lang="ja-JP" altLang="en-US" sz="1600" dirty="0">
                <a:solidFill>
                  <a:schemeClr val="tx1"/>
                </a:solidFill>
              </a:rPr>
              <a:t>他</a:t>
            </a:r>
            <a:r>
              <a:rPr lang="ja-JP" altLang="en-US" sz="1600" dirty="0" smtClean="0">
                <a:solidFill>
                  <a:schemeClr val="tx1"/>
                </a:solidFill>
              </a:rPr>
              <a:t>のフィールドの値を変更する場合</a:t>
            </a:r>
            <a:endParaRPr lang="en-US" altLang="ja-JP" sz="1600" dirty="0">
              <a:solidFill>
                <a:schemeClr val="tx1"/>
              </a:solidFill>
            </a:endParaRPr>
          </a:p>
        </p:txBody>
      </p:sp>
      <p:sp>
        <p:nvSpPr>
          <p:cNvPr id="8" name="コンテンツ プレースホルダー 2"/>
          <p:cNvSpPr txBox="1">
            <a:spLocks/>
          </p:cNvSpPr>
          <p:nvPr/>
        </p:nvSpPr>
        <p:spPr>
          <a:xfrm>
            <a:off x="322137" y="2564904"/>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マトリクスウィンドウ専用コールアウトを使用して、コールアウトが呼び出されたフィールド以外のフィールドの値を変更する場合は、</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x, </a:t>
            </a:r>
            <a:r>
              <a:rPr lang="en-US" altLang="ja-JP" sz="1400" dirty="0" err="1" smtClean="0">
                <a:solidFill>
                  <a:schemeClr val="tx1"/>
                </a:solidFill>
              </a:rPr>
              <a:t>int</a:t>
            </a:r>
            <a:r>
              <a:rPr lang="en-US" altLang="ja-JP" sz="1400" dirty="0" smtClean="0">
                <a:solidFill>
                  <a:schemeClr val="tx1"/>
                </a:solidFill>
              </a:rPr>
              <a:t> y, Object </a:t>
            </a:r>
            <a:r>
              <a:rPr lang="en-US" altLang="ja-JP" sz="1400" dirty="0" err="1" smtClean="0">
                <a:solidFill>
                  <a:schemeClr val="tx1"/>
                </a:solidFill>
              </a:rPr>
              <a:t>newValue</a:t>
            </a:r>
            <a:r>
              <a:rPr lang="en-US" altLang="ja-JP" sz="1400" dirty="0" smtClean="0">
                <a:solidFill>
                  <a:schemeClr val="tx1"/>
                </a:solidFill>
              </a:rPr>
              <a:t>)</a:t>
            </a:r>
            <a:r>
              <a:rPr lang="ja-JP" altLang="en-US" sz="1400" dirty="0" smtClean="0">
                <a:solidFill>
                  <a:schemeClr val="tx1"/>
                </a:solidFill>
              </a:rPr>
              <a:t>メソッドを使用して下さい。</a:t>
            </a:r>
            <a:endParaRPr lang="en-US" altLang="ja-JP" sz="1400" dirty="0">
              <a:solidFill>
                <a:schemeClr val="tx1"/>
              </a:solidFill>
            </a:endParaRPr>
          </a:p>
        </p:txBody>
      </p:sp>
      <p:cxnSp>
        <p:nvCxnSpPr>
          <p:cNvPr id="9" name="直線コネクタ 8"/>
          <p:cNvCxnSpPr/>
          <p:nvPr/>
        </p:nvCxnSpPr>
        <p:spPr>
          <a:xfrm>
            <a:off x="323528" y="4149080"/>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51520" y="3717032"/>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◆同じレコード内のフィールド</a:t>
            </a:r>
            <a:r>
              <a:rPr lang="en-US" altLang="ja-JP" sz="1600" dirty="0" smtClean="0">
                <a:solidFill>
                  <a:schemeClr val="tx1"/>
                </a:solidFill>
              </a:rPr>
              <a:t>(</a:t>
            </a:r>
            <a:r>
              <a:rPr lang="ja-JP" altLang="en-US" sz="1600" dirty="0" smtClean="0">
                <a:solidFill>
                  <a:schemeClr val="tx1"/>
                </a:solidFill>
              </a:rPr>
              <a:t>カラム</a:t>
            </a:r>
            <a:r>
              <a:rPr lang="en-US" altLang="ja-JP" sz="1600" dirty="0" smtClean="0">
                <a:solidFill>
                  <a:schemeClr val="tx1"/>
                </a:solidFill>
              </a:rPr>
              <a:t>)</a:t>
            </a:r>
            <a:r>
              <a:rPr lang="ja-JP" altLang="en-US" sz="1600" dirty="0" smtClean="0">
                <a:solidFill>
                  <a:schemeClr val="tx1"/>
                </a:solidFill>
              </a:rPr>
              <a:t>の判定</a:t>
            </a:r>
            <a:endParaRPr lang="en-US" altLang="ja-JP" sz="1600" dirty="0">
              <a:solidFill>
                <a:schemeClr val="tx1"/>
              </a:solidFill>
            </a:endParaRPr>
          </a:p>
        </p:txBody>
      </p:sp>
      <p:sp>
        <p:nvSpPr>
          <p:cNvPr id="11" name="コンテンツ プレースホルダー 2"/>
          <p:cNvSpPr txBox="1">
            <a:spLocks/>
          </p:cNvSpPr>
          <p:nvPr/>
        </p:nvSpPr>
        <p:spPr>
          <a:xfrm>
            <a:off x="322137" y="4149080"/>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マトリクスウィンドウは</a:t>
            </a:r>
            <a:r>
              <a:rPr lang="ja-JP" altLang="en-US" sz="1400" dirty="0">
                <a:solidFill>
                  <a:schemeClr val="tx1"/>
                </a:solidFill>
              </a:rPr>
              <a:t>そ</a:t>
            </a:r>
            <a:r>
              <a:rPr lang="ja-JP" altLang="en-US" sz="1400" dirty="0" smtClean="0">
                <a:solidFill>
                  <a:schemeClr val="tx1"/>
                </a:solidFill>
              </a:rPr>
              <a:t>の性格上、１つの行</a:t>
            </a:r>
            <a:r>
              <a:rPr lang="en-US" altLang="ja-JP" sz="1400" dirty="0" smtClean="0">
                <a:solidFill>
                  <a:schemeClr val="tx1"/>
                </a:solidFill>
              </a:rPr>
              <a:t>(row)</a:t>
            </a:r>
            <a:r>
              <a:rPr lang="ja-JP" altLang="en-US" sz="1400" dirty="0" smtClean="0">
                <a:solidFill>
                  <a:schemeClr val="tx1"/>
                </a:solidFill>
              </a:rPr>
              <a:t>に複数のレコードの情報があり、その分同じフィールド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名が複数存在する事になります。そのためフィールド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名だけでは、コールアウトで更新したいフィールド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を正確に判断する事ができません。</a:t>
            </a:r>
            <a:r>
              <a:rPr lang="en-US" altLang="ja-JP" sz="1400" dirty="0">
                <a:solidFill>
                  <a:schemeClr val="tx1"/>
                </a:solidFill>
              </a:rPr>
              <a:t> </a:t>
            </a:r>
            <a:endParaRPr lang="en-US" altLang="ja-JP" sz="1400" dirty="0" smtClean="0">
              <a:solidFill>
                <a:schemeClr val="tx1"/>
              </a:solidFill>
            </a:endParaRPr>
          </a:p>
          <a:p>
            <a:r>
              <a:rPr lang="ja-JP" altLang="en-US" sz="1400" dirty="0">
                <a:solidFill>
                  <a:schemeClr val="tx1"/>
                </a:solidFill>
              </a:rPr>
              <a:t>　</a:t>
            </a:r>
            <a:r>
              <a:rPr lang="ja-JP" altLang="en-US" sz="1400" dirty="0" smtClean="0">
                <a:solidFill>
                  <a:schemeClr val="tx1"/>
                </a:solidFill>
              </a:rPr>
              <a:t>同じレコードのフィールド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かどうかは、</a:t>
            </a:r>
            <a:r>
              <a:rPr lang="en-US" altLang="ja-JP" sz="1400" dirty="0" err="1" smtClean="0">
                <a:solidFill>
                  <a:schemeClr val="tx1"/>
                </a:solidFill>
              </a:rPr>
              <a:t>TabNo</a:t>
            </a:r>
            <a:r>
              <a:rPr lang="ja-JP" altLang="en-US" sz="1400" dirty="0" smtClean="0">
                <a:solidFill>
                  <a:schemeClr val="tx1"/>
                </a:solidFill>
              </a:rPr>
              <a:t>で判断する事ができます。</a:t>
            </a:r>
            <a:r>
              <a:rPr lang="en-US" altLang="ja-JP" sz="1400" dirty="0" err="1" smtClean="0">
                <a:solidFill>
                  <a:schemeClr val="tx1"/>
                </a:solidFill>
              </a:rPr>
              <a:t>TabNo</a:t>
            </a:r>
            <a:r>
              <a:rPr lang="ja-JP" altLang="en-US" sz="1400" dirty="0" smtClean="0">
                <a:solidFill>
                  <a:schemeClr val="tx1"/>
                </a:solidFill>
              </a:rPr>
              <a:t>が同じであれば同じレコードのデータになります。</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a:t>
            </a:r>
            <a:r>
              <a:rPr lang="en-US" altLang="ja-JP" sz="1400" dirty="0">
                <a:solidFill>
                  <a:schemeClr val="tx1"/>
                </a:solidFill>
              </a:rPr>
              <a:t>x, </a:t>
            </a:r>
            <a:r>
              <a:rPr lang="en-US" altLang="ja-JP" sz="1400" dirty="0" err="1">
                <a:solidFill>
                  <a:schemeClr val="tx1"/>
                </a:solidFill>
              </a:rPr>
              <a:t>int</a:t>
            </a:r>
            <a:r>
              <a:rPr lang="en-US" altLang="ja-JP" sz="1400" dirty="0">
                <a:solidFill>
                  <a:schemeClr val="tx1"/>
                </a:solidFill>
              </a:rPr>
              <a:t> y, Object </a:t>
            </a:r>
            <a:r>
              <a:rPr lang="en-US" altLang="ja-JP" sz="1400" dirty="0" err="1">
                <a:solidFill>
                  <a:schemeClr val="tx1"/>
                </a:solidFill>
              </a:rPr>
              <a:t>newValue</a:t>
            </a:r>
            <a:r>
              <a:rPr lang="en-US" altLang="ja-JP" sz="1400" dirty="0">
                <a:solidFill>
                  <a:schemeClr val="tx1"/>
                </a:solidFill>
              </a:rPr>
              <a:t>)</a:t>
            </a:r>
            <a:r>
              <a:rPr lang="ja-JP" altLang="en-US" sz="1400" dirty="0" smtClean="0">
                <a:solidFill>
                  <a:schemeClr val="tx1"/>
                </a:solidFill>
              </a:rPr>
              <a:t>メソッドを使用する前に、次の</a:t>
            </a:r>
            <a:r>
              <a:rPr lang="ja-JP" altLang="en-US" sz="1400" dirty="0">
                <a:solidFill>
                  <a:schemeClr val="tx1"/>
                </a:solidFill>
              </a:rPr>
              <a:t>ページ</a:t>
            </a:r>
            <a:r>
              <a:rPr lang="ja-JP" altLang="en-US" sz="1400" dirty="0" smtClean="0">
                <a:solidFill>
                  <a:schemeClr val="tx1"/>
                </a:solidFill>
              </a:rPr>
              <a:t>のようなロジックを記述して下さい。</a:t>
            </a:r>
            <a:endParaRPr lang="en-US" altLang="ja-JP" sz="1400" dirty="0">
              <a:solidFill>
                <a:schemeClr val="tx1"/>
              </a:solidFill>
            </a:endParaRPr>
          </a:p>
        </p:txBody>
      </p:sp>
    </p:spTree>
    <p:extLst>
      <p:ext uri="{BB962C8B-B14F-4D97-AF65-F5344CB8AC3E}">
        <p14:creationId xmlns:p14="http://schemas.microsoft.com/office/powerpoint/2010/main" val="243341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コンテンツ プレースホルダー 2"/>
          <p:cNvSpPr txBox="1">
            <a:spLocks/>
          </p:cNvSpPr>
          <p:nvPr/>
        </p:nvSpPr>
        <p:spPr>
          <a:xfrm>
            <a:off x="251520" y="548680"/>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358775">
              <a:spcBef>
                <a:spcPts val="0"/>
              </a:spcBef>
            </a:pPr>
            <a:r>
              <a:rPr lang="ja-JP" altLang="en-US" sz="1000" dirty="0" smtClean="0">
                <a:solidFill>
                  <a:schemeClr val="tx1"/>
                </a:solidFill>
              </a:rPr>
              <a:t>例</a:t>
            </a:r>
            <a:r>
              <a:rPr lang="en-US" altLang="ja-JP" sz="1000" dirty="0" smtClean="0">
                <a:solidFill>
                  <a:schemeClr val="tx1"/>
                </a:solidFill>
              </a:rPr>
              <a:t>)</a:t>
            </a:r>
          </a:p>
          <a:p>
            <a:pPr defTabSz="358775">
              <a:spcBef>
                <a:spcPts val="0"/>
              </a:spcBef>
            </a:pPr>
            <a:r>
              <a:rPr lang="en-US" altLang="ja-JP" sz="1000" dirty="0" err="1">
                <a:solidFill>
                  <a:schemeClr val="tx1"/>
                </a:solidFill>
              </a:rPr>
              <a:t>GridField</a:t>
            </a: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().get(x);</a:t>
            </a:r>
          </a:p>
          <a:p>
            <a:pPr defTabSz="358775">
              <a:spcBef>
                <a:spcPts val="0"/>
              </a:spcBef>
            </a:pPr>
            <a:r>
              <a:rPr lang="en-US" altLang="ja-JP" sz="1000" dirty="0" err="1" smtClean="0">
                <a:solidFill>
                  <a:schemeClr val="tx1"/>
                </a:solidFill>
              </a:rPr>
              <a:t>int</a:t>
            </a:r>
            <a:r>
              <a:rPr lang="en-US" altLang="ja-JP" sz="1000" dirty="0" smtClean="0">
                <a:solidFill>
                  <a:schemeClr val="tx1"/>
                </a:solidFill>
              </a:rPr>
              <a:t> </a:t>
            </a:r>
            <a:r>
              <a:rPr lang="en-US" altLang="ja-JP" sz="1000" b="1" dirty="0" err="1">
                <a:solidFill>
                  <a:schemeClr val="tx1"/>
                </a:solidFill>
              </a:rPr>
              <a:t>tabNo</a:t>
            </a:r>
            <a:r>
              <a:rPr lang="en-US" altLang="ja-JP" sz="1000" dirty="0">
                <a:solidFill>
                  <a:schemeClr val="tx1"/>
                </a:solidFill>
              </a:rPr>
              <a:t> = </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for(</a:t>
            </a:r>
            <a:r>
              <a:rPr lang="en-US" altLang="ja-JP" sz="1000" dirty="0" err="1">
                <a:solidFill>
                  <a:schemeClr val="tx1"/>
                </a:solidFill>
              </a:rPr>
              <a:t>int</a:t>
            </a:r>
            <a:r>
              <a:rPr lang="en-US" altLang="ja-JP" sz="1000" dirty="0">
                <a:solidFill>
                  <a:schemeClr val="tx1"/>
                </a:solidFill>
              </a:rPr>
              <a:t> </a:t>
            </a:r>
            <a:r>
              <a:rPr lang="en-US" altLang="ja-JP" sz="1000" dirty="0" err="1">
                <a:solidFill>
                  <a:schemeClr val="tx1"/>
                </a:solidFill>
              </a:rPr>
              <a:t>i</a:t>
            </a:r>
            <a:r>
              <a:rPr lang="en-US" altLang="ja-JP" sz="1000" dirty="0">
                <a:solidFill>
                  <a:schemeClr val="tx1"/>
                </a:solidFill>
              </a:rPr>
              <a:t> = 0; </a:t>
            </a:r>
            <a:r>
              <a:rPr lang="en-US" altLang="ja-JP" sz="1000" dirty="0" err="1">
                <a:solidFill>
                  <a:schemeClr val="tx1"/>
                </a:solidFill>
              </a:rPr>
              <a:t>i</a:t>
            </a:r>
            <a:r>
              <a:rPr lang="en-US" altLang="ja-JP" sz="1000" dirty="0">
                <a:solidFill>
                  <a:schemeClr val="tx1"/>
                </a:solidFill>
              </a:rPr>
              <a:t> &lt; </a:t>
            </a:r>
            <a:r>
              <a:rPr lang="en-US" altLang="ja-JP" sz="1000" dirty="0" err="1">
                <a:solidFill>
                  <a:schemeClr val="tx1"/>
                </a:solidFill>
              </a:rPr>
              <a:t>dataBinder.getColumnGridFieldMap</a:t>
            </a:r>
            <a:r>
              <a:rPr lang="en-US" altLang="ja-JP" sz="1000" dirty="0">
                <a:solidFill>
                  <a:schemeClr val="tx1"/>
                </a:solidFill>
              </a:rPr>
              <a:t>().size(); </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if(</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 == </a:t>
            </a:r>
            <a:r>
              <a:rPr lang="en-US" altLang="ja-JP" sz="1000" dirty="0" err="1">
                <a:solidFill>
                  <a:schemeClr val="tx1"/>
                </a:solidFill>
              </a:rPr>
              <a:t>tabNo</a:t>
            </a:r>
            <a:r>
              <a:rPr lang="en-US" altLang="ja-JP" sz="1000" dirty="0">
                <a:solidFill>
                  <a:schemeClr val="tx1"/>
                </a:solidFill>
              </a:rPr>
              <a:t> &amp;&amp; </a:t>
            </a:r>
            <a:r>
              <a:rPr lang="en-US" altLang="ja-JP" sz="1000" dirty="0" err="1">
                <a:solidFill>
                  <a:schemeClr val="tx1"/>
                </a:solidFill>
              </a:rPr>
              <a:t>gridField.getColumnName</a:t>
            </a:r>
            <a:r>
              <a:rPr lang="en-US" altLang="ja-JP" sz="1000" dirty="0">
                <a:solidFill>
                  <a:schemeClr val="tx1"/>
                </a:solidFill>
              </a:rPr>
              <a:t>().equals("</a:t>
            </a:r>
            <a:r>
              <a:rPr lang="en-US" altLang="ja-JP" sz="1000" dirty="0" err="1">
                <a:solidFill>
                  <a:schemeClr val="tx1"/>
                </a:solidFill>
              </a:rPr>
              <a:t>C_BPartner_Location_ID</a:t>
            </a:r>
            <a:r>
              <a:rPr lang="en-US" altLang="ja-JP" sz="1000" dirty="0">
                <a:solidFill>
                  <a:schemeClr val="tx1"/>
                </a:solidFill>
              </a:rPr>
              <a:t>"))</a:t>
            </a:r>
          </a:p>
          <a:p>
            <a:pPr defTabSz="358775">
              <a:spcBef>
                <a:spcPts val="0"/>
              </a:spcBef>
            </a:pPr>
            <a:r>
              <a:rPr lang="en-US" altLang="ja-JP" sz="1000" dirty="0">
                <a:solidFill>
                  <a:schemeClr val="tx1"/>
                </a:solidFill>
              </a:rPr>
              <a:t>		</a:t>
            </a:r>
            <a:r>
              <a:rPr lang="en-US" altLang="ja-JP" sz="1000" dirty="0" smtClean="0">
                <a:solidFill>
                  <a:schemeClr val="tx1"/>
                </a:solidFill>
              </a:rPr>
              <a:t>{</a:t>
            </a:r>
          </a:p>
          <a:p>
            <a:pPr defTabSz="358775">
              <a:spcBef>
                <a:spcPts val="0"/>
              </a:spcBef>
            </a:pPr>
            <a:r>
              <a:rPr lang="en-US" altLang="ja-JP" sz="1000" dirty="0" smtClean="0">
                <a:solidFill>
                  <a:schemeClr val="tx1"/>
                </a:solidFill>
              </a:rPr>
              <a:t>			</a:t>
            </a:r>
            <a:r>
              <a:rPr lang="ja-JP" altLang="en-US" sz="1000" dirty="0" smtClean="0">
                <a:solidFill>
                  <a:schemeClr val="tx1"/>
                </a:solidFill>
              </a:rPr>
              <a:t>処理を書く；</a:t>
            </a:r>
            <a:endParaRPr lang="en-US" altLang="ja-JP" sz="1000" dirty="0" smtClean="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	}</a:t>
            </a: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381365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◆マトリクスウィンドウ専用コールアウトでのエラー処理</a:t>
            </a:r>
            <a:endParaRPr lang="en-US" altLang="ja-JP" sz="1600" dirty="0">
              <a:solidFill>
                <a:schemeClr val="tx1"/>
              </a:solidFill>
            </a:endParaRPr>
          </a:p>
        </p:txBody>
      </p:sp>
      <p:sp>
        <p:nvSpPr>
          <p:cNvPr id="6" name="コンテンツ プレースホルダー 2"/>
          <p:cNvSpPr txBox="1">
            <a:spLocks/>
          </p:cNvSpPr>
          <p:nvPr/>
        </p:nvSpPr>
        <p:spPr>
          <a:xfrm>
            <a:off x="322137" y="98072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マトリクスウィンドウ専用コールアウト内での処理でエラー等のメッセージを画面に表示したい場合は、戻り値として画面に表示させたいメッセージを</a:t>
            </a:r>
            <a:r>
              <a:rPr lang="en-US" altLang="ja-JP" sz="1400" dirty="0" smtClean="0">
                <a:solidFill>
                  <a:schemeClr val="tx1"/>
                </a:solidFill>
              </a:rPr>
              <a:t>String</a:t>
            </a:r>
            <a:r>
              <a:rPr lang="ja-JP" altLang="en-US" sz="1400" dirty="0" smtClean="0">
                <a:solidFill>
                  <a:schemeClr val="tx1"/>
                </a:solidFill>
              </a:rPr>
              <a:t>型で返して下さい。</a:t>
            </a:r>
            <a:endParaRPr lang="en-US" altLang="ja-JP" sz="1400" dirty="0">
              <a:solidFill>
                <a:schemeClr val="tx1"/>
              </a:solidFill>
            </a:endParaRPr>
          </a:p>
        </p:txBody>
      </p:sp>
      <p:pic>
        <p:nvPicPr>
          <p:cNvPr id="7" name="図 6"/>
          <p:cNvPicPr>
            <a:picLocks noChangeAspect="1"/>
          </p:cNvPicPr>
          <p:nvPr/>
        </p:nvPicPr>
        <p:blipFill>
          <a:blip r:embed="rId2"/>
          <a:stretch>
            <a:fillRect/>
          </a:stretch>
        </p:blipFill>
        <p:spPr>
          <a:xfrm>
            <a:off x="1619672" y="1700808"/>
            <a:ext cx="5203287" cy="3024336"/>
          </a:xfrm>
          <a:prstGeom prst="rect">
            <a:avLst/>
          </a:prstGeom>
          <a:ln>
            <a:solidFill>
              <a:schemeClr val="accent1"/>
            </a:solidFill>
          </a:ln>
        </p:spPr>
      </p:pic>
      <p:cxnSp>
        <p:nvCxnSpPr>
          <p:cNvPr id="8" name="直線コネクタ 7"/>
          <p:cNvCxnSpPr/>
          <p:nvPr/>
        </p:nvCxnSpPr>
        <p:spPr>
          <a:xfrm>
            <a:off x="323528" y="5517232"/>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5085184"/>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◆その他</a:t>
            </a:r>
            <a:endParaRPr lang="en-US" altLang="ja-JP" sz="1600" dirty="0">
              <a:solidFill>
                <a:schemeClr val="tx1"/>
              </a:solidFill>
            </a:endParaRPr>
          </a:p>
        </p:txBody>
      </p:sp>
      <p:sp>
        <p:nvSpPr>
          <p:cNvPr id="10" name="コンテンツ プレースホルダー 2"/>
          <p:cNvSpPr txBox="1">
            <a:spLocks/>
          </p:cNvSpPr>
          <p:nvPr/>
        </p:nvSpPr>
        <p:spPr>
          <a:xfrm>
            <a:off x="322137" y="551723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マトリクスウィンドウ専用コールアウトの実装例として、</a:t>
            </a:r>
            <a:r>
              <a:rPr lang="en-US" altLang="ja-JP" sz="1400" dirty="0" err="1" smtClean="0">
                <a:solidFill>
                  <a:schemeClr val="tx1"/>
                </a:solidFill>
              </a:rPr>
              <a:t>jpiere.plugin.matrixwindow.callout</a:t>
            </a:r>
            <a:r>
              <a:rPr lang="en-US" altLang="ja-JP" sz="1400" dirty="0">
                <a:solidFill>
                  <a:schemeClr val="tx1"/>
                </a:solidFill>
              </a:rPr>
              <a:t>. </a:t>
            </a:r>
            <a:r>
              <a:rPr lang="en-US" altLang="ja-JP" sz="1400" dirty="0" err="1" smtClean="0">
                <a:solidFill>
                  <a:schemeClr val="tx1"/>
                </a:solidFill>
              </a:rPr>
              <a:t>MatrixWindowSampleCallout</a:t>
            </a:r>
            <a:r>
              <a:rPr lang="ja-JP" altLang="en-US" sz="1400" dirty="0" smtClean="0">
                <a:solidFill>
                  <a:schemeClr val="tx1"/>
                </a:solidFill>
              </a:rPr>
              <a:t>クラスを用意しています。</a:t>
            </a:r>
            <a:endParaRPr lang="en-US" altLang="ja-JP" sz="1400" dirty="0">
              <a:solidFill>
                <a:schemeClr val="tx1"/>
              </a:solidFill>
            </a:endParaRPr>
          </a:p>
        </p:txBody>
      </p:sp>
    </p:spTree>
    <p:extLst>
      <p:ext uri="{BB962C8B-B14F-4D97-AF65-F5344CB8AC3E}">
        <p14:creationId xmlns:p14="http://schemas.microsoft.com/office/powerpoint/2010/main" val="326863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Restriction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window has restrictions now.</a:t>
            </a:r>
          </a:p>
        </p:txBody>
      </p:sp>
      <p:sp>
        <p:nvSpPr>
          <p:cNvPr id="7" name="正方形/長方形 6"/>
          <p:cNvSpPr/>
          <p:nvPr/>
        </p:nvSpPr>
        <p:spPr>
          <a:xfrm>
            <a:off x="251520" y="16288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Can't use Callout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1985248"/>
            <a:ext cx="8642351" cy="2163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Now, Matrix window can not use Callout. Please use </a:t>
            </a:r>
            <a:r>
              <a:rPr lang="en-US" altLang="ja-JP" sz="1600" dirty="0" err="1" smtClean="0">
                <a:solidFill>
                  <a:schemeClr val="tx1"/>
                </a:solidFill>
              </a:rPr>
              <a:t>beforeSave</a:t>
            </a:r>
            <a:r>
              <a:rPr lang="en-US" altLang="ja-JP" sz="1600" dirty="0" smtClean="0">
                <a:solidFill>
                  <a:schemeClr val="tx1"/>
                </a:solidFill>
              </a:rPr>
              <a:t>() method in Model class instead of Callout.</a:t>
            </a:r>
          </a:p>
          <a:p>
            <a:r>
              <a:rPr lang="en-US" altLang="ja-JP" sz="1600" dirty="0" smtClean="0">
                <a:solidFill>
                  <a:schemeClr val="tx1"/>
                </a:solidFill>
              </a:rPr>
              <a:t>But I think that I can develop similar to</a:t>
            </a:r>
            <a:r>
              <a:rPr lang="ja-JP" altLang="en-US" sz="1600" dirty="0" smtClean="0">
                <a:solidFill>
                  <a:schemeClr val="tx1"/>
                </a:solidFill>
              </a:rPr>
              <a:t> </a:t>
            </a:r>
            <a:r>
              <a:rPr lang="en-US" altLang="ja-JP" sz="1600" dirty="0" smtClean="0">
                <a:solidFill>
                  <a:schemeClr val="tx1"/>
                </a:solidFill>
              </a:rPr>
              <a:t>the Callout in Matrix Window.</a:t>
            </a:r>
            <a:endParaRPr lang="en-US" altLang="ja-JP" sz="1600" dirty="0">
              <a:solidFill>
                <a:schemeClr val="tx1"/>
              </a:solidFill>
            </a:endParaRPr>
          </a:p>
        </p:txBody>
      </p:sp>
    </p:spTree>
    <p:extLst>
      <p:ext uri="{BB962C8B-B14F-4D97-AF65-F5344CB8AC3E}">
        <p14:creationId xmlns:p14="http://schemas.microsoft.com/office/powerpoint/2010/main" val="84558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23065</TotalTime>
  <Words>2790</Words>
  <Application>Microsoft Office PowerPoint</Application>
  <PresentationFormat>画面に合わせる (4:3)</PresentationFormat>
  <Paragraphs>723</Paragraphs>
  <Slides>29</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【概要設計】マトリクスウィンドウ</vt:lpstr>
      <vt:lpstr>【概要設計】マトリクスウィンドウ</vt:lpstr>
      <vt:lpstr>【概要設計】マトリクスウィンドウ</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3283</cp:revision>
  <cp:lastPrinted>2013-06-11T01:49:54Z</cp:lastPrinted>
  <dcterms:created xsi:type="dcterms:W3CDTF">2008-04-08T09:41:37Z</dcterms:created>
  <dcterms:modified xsi:type="dcterms:W3CDTF">2015-08-13T10:04:10Z</dcterms:modified>
</cp:coreProperties>
</file>