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88" r:id="rId1"/>
  </p:sldMasterIdLst>
  <p:notesMasterIdLst>
    <p:notesMasterId r:id="rId30"/>
  </p:notesMasterIdLst>
  <p:handoutMasterIdLst>
    <p:handoutMasterId r:id="rId31"/>
  </p:handoutMasterIdLst>
  <p:sldIdLst>
    <p:sldId id="256" r:id="rId2"/>
    <p:sldId id="1185" r:id="rId3"/>
    <p:sldId id="1212" r:id="rId4"/>
    <p:sldId id="1220" r:id="rId5"/>
    <p:sldId id="1225" r:id="rId6"/>
    <p:sldId id="1221" r:id="rId7"/>
    <p:sldId id="1226" r:id="rId8"/>
    <p:sldId id="1223" r:id="rId9"/>
    <p:sldId id="1224" r:id="rId10"/>
    <p:sldId id="1202" r:id="rId11"/>
    <p:sldId id="1211" r:id="rId12"/>
    <p:sldId id="1234" r:id="rId13"/>
    <p:sldId id="1228" r:id="rId14"/>
    <p:sldId id="1213" r:id="rId15"/>
    <p:sldId id="1215" r:id="rId16"/>
    <p:sldId id="1214" r:id="rId17"/>
    <p:sldId id="1208" r:id="rId18"/>
    <p:sldId id="1217" r:id="rId19"/>
    <p:sldId id="1207" r:id="rId20"/>
    <p:sldId id="1218" r:id="rId21"/>
    <p:sldId id="1216" r:id="rId22"/>
    <p:sldId id="1219" r:id="rId23"/>
    <p:sldId id="1222" r:id="rId24"/>
    <p:sldId id="1230" r:id="rId25"/>
    <p:sldId id="1231" r:id="rId26"/>
    <p:sldId id="1232" r:id="rId27"/>
    <p:sldId id="1233" r:id="rId28"/>
    <p:sldId id="1177" r:id="rId29"/>
  </p:sldIdLst>
  <p:sldSz cx="9144000" cy="6858000" type="screen4x3"/>
  <p:notesSz cx="6742113" cy="9872663"/>
  <p:defaultTextStyle>
    <a:defPPr>
      <a:defRPr lang="ja-JP"/>
    </a:defPPr>
    <a:lvl1pPr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1pPr>
    <a:lvl2pPr marL="4572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1071" userDrawn="1">
          <p15:clr>
            <a:srgbClr val="A4A3A4"/>
          </p15:clr>
        </p15:guide>
        <p15:guide id="2" orient="horz" pos="346">
          <p15:clr>
            <a:srgbClr val="A4A3A4"/>
          </p15:clr>
        </p15:guide>
        <p15:guide id="3" pos="2880">
          <p15:clr>
            <a:srgbClr val="A4A3A4"/>
          </p15:clr>
        </p15:guide>
        <p15:guide id="4" pos="249">
          <p15:clr>
            <a:srgbClr val="A4A3A4"/>
          </p15:clr>
        </p15:guide>
        <p15:guide id="5" pos="5602">
          <p15:clr>
            <a:srgbClr val="A4A3A4"/>
          </p15:clr>
        </p15:guide>
        <p15:guide id="6" pos="5465">
          <p15:clr>
            <a:srgbClr val="A4A3A4"/>
          </p15:clr>
        </p15:guide>
        <p15:guide id="7" pos="158">
          <p15:clr>
            <a:srgbClr val="A4A3A4"/>
          </p15:clr>
        </p15:guide>
      </p15:sldGuideLst>
    </p:ext>
    <p:ext uri="{2D200454-40CA-4A62-9FC3-DE9A4176ACB9}">
      <p15:notesGuideLst xmlns:p15="http://schemas.microsoft.com/office/powerpoint/2012/main">
        <p15:guide id="1" orient="horz" pos="3109">
          <p15:clr>
            <a:srgbClr val="A4A3A4"/>
          </p15:clr>
        </p15:guide>
        <p15:guide id="2" pos="21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2FA8FF"/>
    <a:srgbClr val="EEF7F8"/>
    <a:srgbClr val="FFFF99"/>
    <a:srgbClr val="F4D6AA"/>
    <a:srgbClr val="FF3300"/>
    <a:srgbClr val="FF6600"/>
    <a:srgbClr val="EAEAEA"/>
    <a:srgbClr val="C0C0C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90" autoAdjust="0"/>
  </p:normalViewPr>
  <p:slideViewPr>
    <p:cSldViewPr showGuides="1">
      <p:cViewPr varScale="1">
        <p:scale>
          <a:sx n="76" d="100"/>
          <a:sy n="76" d="100"/>
        </p:scale>
        <p:origin x="822" y="27"/>
      </p:cViewPr>
      <p:guideLst>
        <p:guide orient="horz" pos="1071"/>
        <p:guide orient="horz" pos="346"/>
        <p:guide pos="2880"/>
        <p:guide pos="249"/>
        <p:guide pos="5602"/>
        <p:guide pos="5465"/>
        <p:guide pos="1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51" d="100"/>
          <a:sy n="51" d="100"/>
        </p:scale>
        <p:origin x="-1908" y="-108"/>
      </p:cViewPr>
      <p:guideLst>
        <p:guide orient="horz" pos="3109"/>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115715" name="Rectangle 3"/>
          <p:cNvSpPr>
            <a:spLocks noGrp="1" noChangeArrowheads="1"/>
          </p:cNvSpPr>
          <p:nvPr>
            <p:ph type="dt" sz="quarter" idx="1"/>
          </p:nvPr>
        </p:nvSpPr>
        <p:spPr bwMode="auto">
          <a:xfrm>
            <a:off x="3817938" y="0"/>
            <a:ext cx="2922587"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115716" name="Rectangle 4"/>
          <p:cNvSpPr>
            <a:spLocks noGrp="1" noChangeArrowheads="1"/>
          </p:cNvSpPr>
          <p:nvPr>
            <p:ph type="ftr" sz="quarter" idx="2"/>
          </p:nvPr>
        </p:nvSpPr>
        <p:spPr bwMode="auto">
          <a:xfrm>
            <a:off x="0" y="9377363"/>
            <a:ext cx="2922588"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115717" name="Rectangle 5"/>
          <p:cNvSpPr>
            <a:spLocks noGrp="1" noChangeArrowheads="1"/>
          </p:cNvSpPr>
          <p:nvPr>
            <p:ph type="sldNum" sz="quarter" idx="3"/>
          </p:nvPr>
        </p:nvSpPr>
        <p:spPr bwMode="auto">
          <a:xfrm>
            <a:off x="3817938" y="9377363"/>
            <a:ext cx="2922587"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AD5273AA-7BF0-438E-BF24-02F22C3FC56B}" type="slidenum">
              <a:rPr lang="en-US" altLang="ja-JP"/>
              <a:pPr>
                <a:defRPr/>
              </a:pPr>
              <a:t>‹#›</a:t>
            </a:fld>
            <a:endParaRPr lang="en-US" altLang="ja-JP"/>
          </a:p>
        </p:txBody>
      </p:sp>
    </p:spTree>
    <p:extLst>
      <p:ext uri="{BB962C8B-B14F-4D97-AF65-F5344CB8AC3E}">
        <p14:creationId xmlns:p14="http://schemas.microsoft.com/office/powerpoint/2010/main" val="1370015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9219" name="Rectangle 3"/>
          <p:cNvSpPr>
            <a:spLocks noGrp="1" noChangeArrowheads="1"/>
          </p:cNvSpPr>
          <p:nvPr>
            <p:ph type="dt" idx="1"/>
          </p:nvPr>
        </p:nvSpPr>
        <p:spPr bwMode="auto">
          <a:xfrm>
            <a:off x="3819525"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30724" name="Rectangle 4"/>
          <p:cNvSpPr>
            <a:spLocks noGrp="1" noRot="1" noChangeAspect="1" noChangeArrowheads="1" noTextEdit="1"/>
          </p:cNvSpPr>
          <p:nvPr>
            <p:ph type="sldImg" idx="2"/>
          </p:nvPr>
        </p:nvSpPr>
        <p:spPr bwMode="auto">
          <a:xfrm>
            <a:off x="903288" y="739775"/>
            <a:ext cx="4937125"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00113" y="4689475"/>
            <a:ext cx="4941887" cy="44434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9222" name="Rectangle 6"/>
          <p:cNvSpPr>
            <a:spLocks noGrp="1" noChangeArrowheads="1"/>
          </p:cNvSpPr>
          <p:nvPr>
            <p:ph type="ftr" sz="quarter" idx="4"/>
          </p:nvPr>
        </p:nvSpPr>
        <p:spPr bwMode="auto">
          <a:xfrm>
            <a:off x="0"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9223" name="Rectangle 7"/>
          <p:cNvSpPr>
            <a:spLocks noGrp="1" noChangeArrowheads="1"/>
          </p:cNvSpPr>
          <p:nvPr>
            <p:ph type="sldNum" sz="quarter" idx="5"/>
          </p:nvPr>
        </p:nvSpPr>
        <p:spPr bwMode="auto">
          <a:xfrm>
            <a:off x="3819525"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238A5FC1-8F9F-49F3-A362-417943547631}" type="slidenum">
              <a:rPr lang="en-US" altLang="ja-JP"/>
              <a:pPr>
                <a:defRPr/>
              </a:pPr>
              <a:t>‹#›</a:t>
            </a:fld>
            <a:endParaRPr lang="en-US" altLang="ja-JP"/>
          </a:p>
        </p:txBody>
      </p:sp>
    </p:spTree>
    <p:extLst>
      <p:ext uri="{BB962C8B-B14F-4D97-AF65-F5344CB8AC3E}">
        <p14:creationId xmlns:p14="http://schemas.microsoft.com/office/powerpoint/2010/main" val="3250855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itchFamily="34" charset="0"/>
                <a:ea typeface="ＭＳ Ｐゴシック" pitchFamily="50" charset="-128"/>
              </a:defRPr>
            </a:lvl1pPr>
            <a:lvl2pPr marL="742950" indent="-285750" eaLnBrk="0" hangingPunct="0">
              <a:defRPr kumimoji="1" sz="2400">
                <a:solidFill>
                  <a:schemeClr val="tx1"/>
                </a:solidFill>
                <a:latin typeface="Arial" pitchFamily="34" charset="0"/>
                <a:ea typeface="ＭＳ Ｐゴシック" pitchFamily="50" charset="-128"/>
              </a:defRPr>
            </a:lvl2pPr>
            <a:lvl3pPr marL="1143000" indent="-228600" eaLnBrk="0" hangingPunct="0">
              <a:defRPr kumimoji="1" sz="2400">
                <a:solidFill>
                  <a:schemeClr val="tx1"/>
                </a:solidFill>
                <a:latin typeface="Arial" pitchFamily="34" charset="0"/>
                <a:ea typeface="ＭＳ Ｐゴシック" pitchFamily="50" charset="-128"/>
              </a:defRPr>
            </a:lvl3pPr>
            <a:lvl4pPr marL="1600200" indent="-228600" eaLnBrk="0" hangingPunct="0">
              <a:defRPr kumimoji="1" sz="2400">
                <a:solidFill>
                  <a:schemeClr val="tx1"/>
                </a:solidFill>
                <a:latin typeface="Arial" pitchFamily="34" charset="0"/>
                <a:ea typeface="ＭＳ Ｐゴシック" pitchFamily="50" charset="-128"/>
              </a:defRPr>
            </a:lvl4pPr>
            <a:lvl5pPr marL="2057400" indent="-228600" eaLnBrk="0" hangingPunct="0">
              <a:defRPr kumimoji="1" sz="2400">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9pPr>
          </a:lstStyle>
          <a:p>
            <a:pPr eaLnBrk="1" hangingPunct="1"/>
            <a:fld id="{B3A30135-057B-41F8-B045-7E34DF277654}" type="slidenum">
              <a:rPr lang="en-US" altLang="ja-JP" sz="1200" smtClean="0"/>
              <a:pPr eaLnBrk="1" hangingPunct="1"/>
              <a:t>0</a:t>
            </a:fld>
            <a:endParaRPr lang="en-US" altLang="ja-JP"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p>
        </p:txBody>
      </p:sp>
    </p:spTree>
    <p:extLst>
      <p:ext uri="{BB962C8B-B14F-4D97-AF65-F5344CB8AC3E}">
        <p14:creationId xmlns:p14="http://schemas.microsoft.com/office/powerpoint/2010/main" val="173245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6" name="Rectangle 17" descr="横線 (反転)"/>
          <p:cNvSpPr>
            <a:spLocks noChangeArrowheads="1"/>
          </p:cNvSpPr>
          <p:nvPr userDrawn="1"/>
        </p:nvSpPr>
        <p:spPr bwMode="auto">
          <a:xfrm>
            <a:off x="-36512" y="0"/>
            <a:ext cx="9180512" cy="1728000"/>
          </a:xfrm>
          <a:prstGeom prst="rect">
            <a:avLst/>
          </a:prstGeom>
          <a:pattFill prst="ltHorz">
            <a:fgClr>
              <a:schemeClr val="bg1">
                <a:lumMod val="85000"/>
              </a:schemeClr>
            </a:fgClr>
            <a:bgClr>
              <a:srgbClr val="0069B7"/>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7" name="Rectangle 17" descr="横線 (反転)"/>
          <p:cNvSpPr>
            <a:spLocks noChangeArrowheads="1"/>
          </p:cNvSpPr>
          <p:nvPr userDrawn="1"/>
        </p:nvSpPr>
        <p:spPr bwMode="auto">
          <a:xfrm>
            <a:off x="-36512" y="0"/>
            <a:ext cx="9180512" cy="1152000"/>
          </a:xfrm>
          <a:prstGeom prst="rect">
            <a:avLst/>
          </a:prstGeom>
          <a:pattFill prst="ltHorz">
            <a:fgClr>
              <a:schemeClr val="bg1">
                <a:lumMod val="85000"/>
              </a:schemeClr>
            </a:fgClr>
            <a:bgClr>
              <a:srgbClr val="2FA8FF"/>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8" name="Rectangle 17" descr="横線 (反転)"/>
          <p:cNvSpPr>
            <a:spLocks noChangeArrowheads="1"/>
          </p:cNvSpPr>
          <p:nvPr userDrawn="1"/>
        </p:nvSpPr>
        <p:spPr bwMode="auto">
          <a:xfrm>
            <a:off x="-36512" y="0"/>
            <a:ext cx="9180512" cy="576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9" name="正方形/長方形 8"/>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Tree>
    <p:extLst>
      <p:ext uri="{BB962C8B-B14F-4D97-AF65-F5344CB8AC3E}">
        <p14:creationId xmlns:p14="http://schemas.microsoft.com/office/powerpoint/2010/main" val="39493692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2" name="Rectangle 17" descr="横線 (反転)"/>
          <p:cNvSpPr>
            <a:spLocks noChangeArrowheads="1"/>
          </p:cNvSpPr>
          <p:nvPr userDrawn="1"/>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2" name="タイトル 1"/>
          <p:cNvSpPr>
            <a:spLocks noGrp="1"/>
          </p:cNvSpPr>
          <p:nvPr>
            <p:ph type="title"/>
          </p:nvPr>
        </p:nvSpPr>
        <p:spPr/>
        <p:txBody>
          <a:bodyPr/>
          <a:lstStyle>
            <a:lvl1pPr>
              <a:defRPr sz="2000" b="1" baseline="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13" name="角丸四角形 12"/>
          <p:cNvSpPr/>
          <p:nvPr userDrawn="1"/>
        </p:nvSpPr>
        <p:spPr>
          <a:xfrm>
            <a:off x="7360252" y="27372"/>
            <a:ext cx="1728000" cy="36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en-US"/>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2828" y="52091"/>
            <a:ext cx="1522849" cy="310563"/>
          </a:xfrm>
          <a:prstGeom prst="rect">
            <a:avLst/>
          </a:prstGeom>
        </p:spPr>
      </p:pic>
      <p:sp>
        <p:nvSpPr>
          <p:cNvPr id="16" name="正方形/長方形 15"/>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
        <p:nvSpPr>
          <p:cNvPr id="17" name="正方形/長方形 16"/>
          <p:cNvSpPr/>
          <p:nvPr userDrawn="1"/>
        </p:nvSpPr>
        <p:spPr>
          <a:xfrm>
            <a:off x="8856512" y="6624766"/>
            <a:ext cx="216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9"/>
          <p:cNvSpPr>
            <a:spLocks noChangeArrowheads="1"/>
          </p:cNvSpPr>
          <p:nvPr userDrawn="1"/>
        </p:nvSpPr>
        <p:spPr bwMode="auto">
          <a:xfrm>
            <a:off x="8748512" y="6516766"/>
            <a:ext cx="432000" cy="432000"/>
          </a:xfrm>
          <a:prstGeom prst="rect">
            <a:avLst/>
          </a:prstGeom>
          <a:noFill/>
          <a:ln w="9525">
            <a:noFill/>
            <a:miter lim="800000"/>
            <a:headEnd/>
            <a:tailEnd/>
          </a:ln>
        </p:spPr>
        <p:txBody>
          <a:bodyPr anchor="ctr"/>
          <a:lstStyle>
            <a:lvl1pPr>
              <a:defRPr sz="900" b="1">
                <a:solidFill>
                  <a:srgbClr val="22438E"/>
                </a:solidFill>
                <a:latin typeface="+mn-lt"/>
                <a:ea typeface="HG丸ｺﾞｼｯｸM-PRO" pitchFamily="50" charset="-128"/>
              </a:defRPr>
            </a:lvl1pPr>
          </a:lstStyle>
          <a:p>
            <a:pPr algn="ctr">
              <a:defRPr/>
            </a:pPr>
            <a:fld id="{691650C2-921F-43F0-AC70-A7F3D7D5A573}" type="slidenum">
              <a:rPr lang="en-US" altLang="ja-JP" sz="1050"/>
              <a:pPr algn="ctr">
                <a:defRPr/>
              </a:pPr>
              <a:t>‹#›</a:t>
            </a:fld>
            <a:endParaRPr lang="en-US" altLang="ja-JP" sz="1050"/>
          </a:p>
        </p:txBody>
      </p:sp>
    </p:spTree>
    <p:extLst>
      <p:ext uri="{BB962C8B-B14F-4D97-AF65-F5344CB8AC3E}">
        <p14:creationId xmlns:p14="http://schemas.microsoft.com/office/powerpoint/2010/main" val="42520562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808" y="0"/>
            <a:ext cx="8229600" cy="424136"/>
          </a:xfrm>
          <a:prstGeom prst="rect">
            <a:avLst/>
          </a:prstGeom>
        </p:spPr>
        <p:txBody>
          <a:bodyPr vert="horz" lIns="91440" tIns="45720" rIns="91440" bIns="45720" rtlCol="0" anchor="ctr">
            <a:no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E0EA-6101-4826-8EB2-593C6C3A4928}" type="datetimeFigureOut">
              <a:rPr kumimoji="1" lang="ja-JP" altLang="en-US" smtClean="0"/>
              <a:t>2015/9/22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700DA-6D9F-4037-80AA-1E48F8470EC1}" type="slidenum">
              <a:rPr kumimoji="1" lang="ja-JP" altLang="en-US" smtClean="0"/>
              <a:t>‹#›</a:t>
            </a:fld>
            <a:endParaRPr kumimoji="1" lang="ja-JP" altLang="en-US"/>
          </a:p>
        </p:txBody>
      </p:sp>
    </p:spTree>
    <p:extLst>
      <p:ext uri="{BB962C8B-B14F-4D97-AF65-F5344CB8AC3E}">
        <p14:creationId xmlns:p14="http://schemas.microsoft.com/office/powerpoint/2010/main" val="3759073644"/>
      </p:ext>
    </p:extLst>
  </p:cSld>
  <p:clrMap bg1="lt1" tx1="dk1" bg2="lt2" tx2="dk2" accent1="accent1" accent2="accent2" accent3="accent3" accent4="accent4" accent5="accent5" accent6="accent6" hlink="hlink" folHlink="folHlink"/>
  <p:sldLayoutIdLst>
    <p:sldLayoutId id="2147484200" r:id="rId1"/>
    <p:sldLayoutId id="2147484190" r:id="rId2"/>
  </p:sldLayoutIdLst>
  <p:timing>
    <p:tnLst>
      <p:par>
        <p:cTn id="1" dur="indefinite" restart="never" nodeType="tmRoot"/>
      </p:par>
    </p:tnLst>
  </p:timing>
  <p:hf hdr="0" ftr="0" dt="0"/>
  <p:txStyles>
    <p:titleStyle>
      <a:lvl1pPr algn="l" defTabSz="914400" rtl="0" eaLnBrk="1" latinLnBrk="0" hangingPunct="1">
        <a:spcBef>
          <a:spcPct val="0"/>
        </a:spcBef>
        <a:buNone/>
        <a:defRPr kumimoji="1"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5.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4.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7.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4.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34"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7.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4.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oss-erp.co.jp/" TargetMode="External"/><Relationship Id="rId3" Type="http://schemas.openxmlformats.org/officeDocument/2006/relationships/image" Target="../media/image39.jpe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4797152"/>
            <a:ext cx="2190428" cy="18002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712" y="2636912"/>
            <a:ext cx="5362575" cy="1123950"/>
          </a:xfrm>
          <a:prstGeom prst="rect">
            <a:avLst/>
          </a:prstGeom>
        </p:spPr>
      </p:pic>
      <p:sp>
        <p:nvSpPr>
          <p:cNvPr id="5" name="AutoShape 88"/>
          <p:cNvSpPr>
            <a:spLocks noChangeArrowheads="1"/>
          </p:cNvSpPr>
          <p:nvPr/>
        </p:nvSpPr>
        <p:spPr bwMode="auto">
          <a:xfrm>
            <a:off x="755576" y="3976958"/>
            <a:ext cx="7560000" cy="648000"/>
          </a:xfrm>
          <a:prstGeom prst="roundRect">
            <a:avLst>
              <a:gd name="adj" fmla="val 16667"/>
            </a:avLst>
          </a:prstGeom>
          <a:solidFill>
            <a:schemeClr val="accent1">
              <a:lumMod val="20000"/>
              <a:lumOff val="80000"/>
            </a:schemeClr>
          </a:solidFill>
          <a:ln w="25400">
            <a:solidFill>
              <a:schemeClr val="tx2"/>
            </a:solidFill>
            <a:round/>
            <a:headEnd/>
            <a:tailEnd/>
          </a:ln>
          <a:effectLst>
            <a:outerShdw dist="35921" dir="2700000" algn="ctr" rotWithShape="0">
              <a:schemeClr val="bg2"/>
            </a:outerShdw>
          </a:effectLst>
        </p:spPr>
        <p:txBody>
          <a:bodyPr wrap="none" anchor="ctr"/>
          <a:lstStyle/>
          <a:p>
            <a:pPr algn="ctr">
              <a:defRPr/>
            </a:pPr>
            <a:r>
              <a:rPr lang="en-US" altLang="ja-JP" sz="2800" b="1" baseline="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JPIERE-0098:Matrix</a:t>
            </a:r>
            <a:r>
              <a:rPr lang="en-US" altLang="ja-JP" sz="28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Window</a:t>
            </a:r>
            <a:endParaRPr lang="ja-JP" altLang="en-US" sz="2800" b="1" baseline="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AutoShape 88"/>
          <p:cNvSpPr>
            <a:spLocks noChangeArrowheads="1"/>
          </p:cNvSpPr>
          <p:nvPr/>
        </p:nvSpPr>
        <p:spPr bwMode="auto">
          <a:xfrm>
            <a:off x="1908504" y="1844896"/>
            <a:ext cx="5975864" cy="648000"/>
          </a:xfrm>
          <a:prstGeom prst="roundRect">
            <a:avLst>
              <a:gd name="adj" fmla="val 16667"/>
            </a:avLst>
          </a:prstGeom>
          <a:noFill/>
          <a:ln w="25400">
            <a:noFill/>
            <a:round/>
            <a:headEnd/>
            <a:tailEnd/>
          </a:ln>
          <a:effectLst/>
        </p:spPr>
        <p:txBody>
          <a:bodyPr wrap="none" anchor="ctr"/>
          <a:lstStyle/>
          <a:p>
            <a:pPr algn="l">
              <a:defRPr/>
            </a:pP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JPiere</a:t>
            </a:r>
            <a:r>
              <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is plugins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endPar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&amp; distribution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for Japan</a:t>
            </a:r>
            <a:endPar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dirty="0" smtClean="0">
                <a:solidFill>
                  <a:schemeClr val="tx2">
                    <a:lumMod val="75000"/>
                  </a:schemeClr>
                </a:solidFill>
              </a:rPr>
              <a:t>Configurations of Matrix Window</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7" name="コンテンツ プレースホルダー 2"/>
          <p:cNvSpPr txBox="1">
            <a:spLocks/>
          </p:cNvSpPr>
          <p:nvPr/>
        </p:nvSpPr>
        <p:spPr>
          <a:xfrm>
            <a:off x="250129" y="1556792"/>
            <a:ext cx="8642351"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dirty="0">
                <a:solidFill>
                  <a:schemeClr val="tx1"/>
                </a:solidFill>
              </a:rPr>
              <a:t>Window of Matrix Window </a:t>
            </a:r>
            <a:r>
              <a:rPr lang="en-US" altLang="ja-JP" dirty="0" smtClean="0">
                <a:solidFill>
                  <a:schemeClr val="tx1"/>
                </a:solidFill>
              </a:rPr>
              <a:t>Configurations is comprised of Matrix Window tab and Edit Field tab, Search Field tab.</a:t>
            </a:r>
            <a:endParaRPr lang="en-US" altLang="ja-JP" dirty="0">
              <a:solidFill>
                <a:schemeClr val="tx1"/>
              </a:solidFill>
            </a:endParaRPr>
          </a:p>
        </p:txBody>
      </p:sp>
      <p:sp>
        <p:nvSpPr>
          <p:cNvPr id="71" name="正方形/長方形 70"/>
          <p:cNvSpPr/>
          <p:nvPr/>
        </p:nvSpPr>
        <p:spPr>
          <a:xfrm>
            <a:off x="251520" y="3068960"/>
            <a:ext cx="3024336" cy="884408"/>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Matrix Window tab</a:t>
            </a:r>
            <a:endParaRPr lang="ja-JP" altLang="en-US" sz="1600" dirty="0">
              <a:solidFill>
                <a:schemeClr val="tx1"/>
              </a:solidFill>
              <a:latin typeface="HGPｺﾞｼｯｸM" pitchFamily="50" charset="-128"/>
              <a:ea typeface="HGPｺﾞｼｯｸM" pitchFamily="50" charset="-128"/>
            </a:endParaRPr>
          </a:p>
        </p:txBody>
      </p:sp>
      <p:sp>
        <p:nvSpPr>
          <p:cNvPr id="6" name="正方形/長方形 5"/>
          <p:cNvSpPr/>
          <p:nvPr/>
        </p:nvSpPr>
        <p:spPr>
          <a:xfrm>
            <a:off x="323528" y="3429000"/>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JP_MatrixWindow</a:t>
            </a:r>
            <a:r>
              <a:rPr kumimoji="1" lang="en-US" altLang="ja-JP" sz="1400" dirty="0" smtClean="0">
                <a:solidFill>
                  <a:schemeClr val="tx2"/>
                </a:solidFill>
              </a:rPr>
              <a:t> table</a:t>
            </a:r>
            <a:endParaRPr kumimoji="1" lang="ja-JP" altLang="en-US" sz="1400" dirty="0">
              <a:solidFill>
                <a:schemeClr val="tx2"/>
              </a:solidFill>
            </a:endParaRPr>
          </a:p>
        </p:txBody>
      </p:sp>
      <p:sp>
        <p:nvSpPr>
          <p:cNvPr id="72" name="1 つの角を丸めた四角形 71"/>
          <p:cNvSpPr/>
          <p:nvPr/>
        </p:nvSpPr>
        <p:spPr>
          <a:xfrm>
            <a:off x="251520" y="2780928"/>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75" name="正方形/長方形 74"/>
          <p:cNvSpPr/>
          <p:nvPr/>
        </p:nvSpPr>
        <p:spPr>
          <a:xfrm>
            <a:off x="251520"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Edit Field tab</a:t>
            </a:r>
            <a:endParaRPr lang="ja-JP" altLang="en-US" sz="1600" dirty="0">
              <a:solidFill>
                <a:schemeClr val="tx1"/>
              </a:solidFill>
              <a:latin typeface="HGPｺﾞｼｯｸM" pitchFamily="50" charset="-128"/>
              <a:ea typeface="HGPｺﾞｼｯｸM" pitchFamily="50" charset="-128"/>
            </a:endParaRPr>
          </a:p>
        </p:txBody>
      </p:sp>
      <p:sp>
        <p:nvSpPr>
          <p:cNvPr id="76" name="正方形/長方形 75"/>
          <p:cNvSpPr/>
          <p:nvPr/>
        </p:nvSpPr>
        <p:spPr>
          <a:xfrm>
            <a:off x="323528"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JP_MatrixField</a:t>
            </a:r>
            <a:r>
              <a:rPr kumimoji="1" lang="en-US" altLang="ja-JP" sz="1400" dirty="0" smtClean="0">
                <a:solidFill>
                  <a:schemeClr val="tx2"/>
                </a:solidFill>
              </a:rPr>
              <a:t> table</a:t>
            </a:r>
            <a:endParaRPr kumimoji="1" lang="ja-JP" altLang="en-US" sz="1400" dirty="0">
              <a:solidFill>
                <a:schemeClr val="tx2"/>
              </a:solidFill>
            </a:endParaRPr>
          </a:p>
        </p:txBody>
      </p:sp>
      <p:sp>
        <p:nvSpPr>
          <p:cNvPr id="77" name="1 つの角を丸めた四角形 76"/>
          <p:cNvSpPr/>
          <p:nvPr/>
        </p:nvSpPr>
        <p:spPr>
          <a:xfrm>
            <a:off x="251520"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cxnSp>
        <p:nvCxnSpPr>
          <p:cNvPr id="10" name="直線コネクタ 9"/>
          <p:cNvCxnSpPr>
            <a:stCxn id="71" idx="2"/>
            <a:endCxn id="75" idx="0"/>
          </p:cNvCxnSpPr>
          <p:nvPr/>
        </p:nvCxnSpPr>
        <p:spPr>
          <a:xfrm>
            <a:off x="1763688" y="3953368"/>
            <a:ext cx="0" cy="7717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763688"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1547664"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2"/>
          <p:cNvSpPr txBox="1">
            <a:spLocks/>
          </p:cNvSpPr>
          <p:nvPr/>
        </p:nvSpPr>
        <p:spPr>
          <a:xfrm>
            <a:off x="3347864" y="3068960"/>
            <a:ext cx="5473999" cy="864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400" dirty="0" smtClean="0">
                <a:solidFill>
                  <a:schemeClr val="tx1"/>
                </a:solidFill>
              </a:rPr>
              <a:t>In the Matrix Window tab, Set a window and tab , X-axis Field, Y-axis Field, to create Matrix Window.</a:t>
            </a:r>
          </a:p>
        </p:txBody>
      </p:sp>
      <p:sp>
        <p:nvSpPr>
          <p:cNvPr id="18" name="コンテンツ プレースホルダー 2"/>
          <p:cNvSpPr txBox="1">
            <a:spLocks/>
          </p:cNvSpPr>
          <p:nvPr/>
        </p:nvSpPr>
        <p:spPr>
          <a:xfrm>
            <a:off x="250129"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200" dirty="0" smtClean="0">
                <a:solidFill>
                  <a:schemeClr val="tx1"/>
                </a:solidFill>
              </a:rPr>
              <a:t>In the Edit Field tab, set </a:t>
            </a:r>
            <a:r>
              <a:rPr lang="en-US" altLang="ja-JP" sz="1200" dirty="0" smtClean="0">
                <a:solidFill>
                  <a:schemeClr val="tx1"/>
                </a:solidFill>
              </a:rPr>
              <a:t>editable </a:t>
            </a:r>
            <a:r>
              <a:rPr lang="en-US" altLang="ja-JP" sz="1200" dirty="0">
                <a:solidFill>
                  <a:schemeClr val="tx1"/>
                </a:solidFill>
              </a:rPr>
              <a:t>f</a:t>
            </a:r>
            <a:r>
              <a:rPr lang="en-US" altLang="ja-JP" sz="1200" dirty="0" smtClean="0">
                <a:solidFill>
                  <a:schemeClr val="tx1"/>
                </a:solidFill>
              </a:rPr>
              <a:t>ields </a:t>
            </a:r>
            <a:r>
              <a:rPr lang="en-US" altLang="ja-JP" sz="1200" dirty="0" smtClean="0">
                <a:solidFill>
                  <a:schemeClr val="tx1"/>
                </a:solidFill>
              </a:rPr>
              <a:t>in Matrix Window.</a:t>
            </a:r>
          </a:p>
        </p:txBody>
      </p:sp>
      <p:sp>
        <p:nvSpPr>
          <p:cNvPr id="21" name="正方形/長方形 20"/>
          <p:cNvSpPr/>
          <p:nvPr/>
        </p:nvSpPr>
        <p:spPr>
          <a:xfrm>
            <a:off x="3779912"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Search Field tab</a:t>
            </a:r>
            <a:endParaRPr lang="ja-JP" altLang="en-US" sz="1600" dirty="0">
              <a:solidFill>
                <a:schemeClr val="tx1"/>
              </a:solidFill>
              <a:latin typeface="HGPｺﾞｼｯｸM" pitchFamily="50" charset="-128"/>
              <a:ea typeface="HGPｺﾞｼｯｸM" pitchFamily="50" charset="-128"/>
            </a:endParaRPr>
          </a:p>
        </p:txBody>
      </p:sp>
      <p:sp>
        <p:nvSpPr>
          <p:cNvPr id="22" name="正方形/長方形 21"/>
          <p:cNvSpPr/>
          <p:nvPr/>
        </p:nvSpPr>
        <p:spPr>
          <a:xfrm>
            <a:off x="3851920"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JP_MatrixSearchField</a:t>
            </a:r>
            <a:r>
              <a:rPr kumimoji="1" lang="en-US" altLang="ja-JP" sz="1400" dirty="0" smtClean="0">
                <a:solidFill>
                  <a:schemeClr val="tx2"/>
                </a:solidFill>
              </a:rPr>
              <a:t> table</a:t>
            </a:r>
            <a:endParaRPr kumimoji="1" lang="ja-JP" altLang="en-US" sz="1400" dirty="0">
              <a:solidFill>
                <a:schemeClr val="tx2"/>
              </a:solidFill>
            </a:endParaRPr>
          </a:p>
        </p:txBody>
      </p:sp>
      <p:sp>
        <p:nvSpPr>
          <p:cNvPr id="23" name="1 つの角を丸めた四角形 22"/>
          <p:cNvSpPr/>
          <p:nvPr/>
        </p:nvSpPr>
        <p:spPr>
          <a:xfrm>
            <a:off x="3779912"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cxnSp>
        <p:nvCxnSpPr>
          <p:cNvPr id="24" name="直線コネクタ 23"/>
          <p:cNvCxnSpPr/>
          <p:nvPr/>
        </p:nvCxnSpPr>
        <p:spPr>
          <a:xfrm>
            <a:off x="5292080"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5076056"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1" idx="2"/>
            <a:endCxn id="21" idx="0"/>
          </p:cNvCxnSpPr>
          <p:nvPr/>
        </p:nvCxnSpPr>
        <p:spPr>
          <a:xfrm rot="16200000" flipH="1">
            <a:off x="3141996" y="2575060"/>
            <a:ext cx="771777" cy="3528392"/>
          </a:xfrm>
          <a:prstGeom prst="bentConnector3">
            <a:avLst>
              <a:gd name="adj1" fmla="val 40585"/>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2"/>
          <p:cNvSpPr txBox="1">
            <a:spLocks/>
          </p:cNvSpPr>
          <p:nvPr/>
        </p:nvSpPr>
        <p:spPr>
          <a:xfrm>
            <a:off x="3778521"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200" dirty="0" smtClean="0">
                <a:solidFill>
                  <a:schemeClr val="tx1"/>
                </a:solidFill>
              </a:rPr>
              <a:t>In the Search Field Tab, set fields that is search condition in Matrix Window.</a:t>
            </a:r>
            <a:endParaRPr lang="en-US" altLang="ja-JP" sz="1200" dirty="0">
              <a:solidFill>
                <a:schemeClr val="tx1"/>
              </a:solidFill>
            </a:endParaRPr>
          </a:p>
        </p:txBody>
      </p:sp>
      <p:sp>
        <p:nvSpPr>
          <p:cNvPr id="26" name="正方形/長方形 25"/>
          <p:cNvSpPr/>
          <p:nvPr/>
        </p:nvSpPr>
        <p:spPr>
          <a:xfrm>
            <a:off x="251520" y="119679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Overview of Matrix Window Configurations</a:t>
            </a:r>
          </a:p>
        </p:txBody>
      </p:sp>
    </p:spTree>
    <p:extLst>
      <p:ext uri="{BB962C8B-B14F-4D97-AF65-F5344CB8AC3E}">
        <p14:creationId xmlns:p14="http://schemas.microsoft.com/office/powerpoint/2010/main" val="1721420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1288981"/>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1708975"/>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endParaRPr lang="ja-JP" altLang="en-US" sz="800" dirty="0"/>
          </a:p>
        </p:txBody>
      </p:sp>
      <p:grpSp>
        <p:nvGrpSpPr>
          <p:cNvPr id="6" name="グループ化 5"/>
          <p:cNvGrpSpPr/>
          <p:nvPr/>
        </p:nvGrpSpPr>
        <p:grpSpPr>
          <a:xfrm>
            <a:off x="286777" y="1391046"/>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687443"/>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687443"/>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687443"/>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687443"/>
            <a:ext cx="279365" cy="279365"/>
          </a:xfrm>
          <a:prstGeom prst="rect">
            <a:avLst/>
          </a:prstGeom>
        </p:spPr>
      </p:pic>
      <p:sp>
        <p:nvSpPr>
          <p:cNvPr id="37" name="正方形/長方形 36"/>
          <p:cNvSpPr/>
          <p:nvPr/>
        </p:nvSpPr>
        <p:spPr bwMode="auto">
          <a:xfrm>
            <a:off x="3341171" y="1708975"/>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009558"/>
            <a:ext cx="5112568" cy="3723698"/>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081589"/>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001469"/>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a:t>
            </a:r>
            <a:r>
              <a:rPr lang="en-US" altLang="ja-JP" sz="1050" dirty="0" err="1" smtClean="0">
                <a:solidFill>
                  <a:schemeClr val="tx1"/>
                </a:solidFill>
                <a:latin typeface="HGPｺﾞｼｯｸM" pitchFamily="50" charset="-128"/>
                <a:ea typeface="HGPｺﾞｼｯｸM" pitchFamily="50" charset="-128"/>
              </a:rPr>
              <a:t>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08158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Client*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081565"/>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0815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Organization*</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37392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AD_Tab_ID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37392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Tab*</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02729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02729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column Key Field*</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339556" y="42931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9" name="正方形/長方形 48"/>
          <p:cNvSpPr/>
          <p:nvPr/>
        </p:nvSpPr>
        <p:spPr>
          <a:xfrm>
            <a:off x="251520" y="42931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Row Key Field*</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34504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AD_Window_ID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34504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Window*</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345050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027293"/>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5" name="正方形/長方形 54"/>
          <p:cNvSpPr/>
          <p:nvPr/>
        </p:nvSpPr>
        <p:spPr>
          <a:xfrm>
            <a:off x="2563238" y="42931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373928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339981" y="237036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251640" y="23703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Search Key</a:t>
            </a:r>
            <a:endParaRPr lang="ja-JP" altLang="en-US" sz="800" dirty="0">
              <a:solidFill>
                <a:schemeClr val="tx1"/>
              </a:solidFill>
              <a:latin typeface="HGPｺﾞｼｯｸM" pitchFamily="50" charset="-128"/>
              <a:ea typeface="HGPｺﾞｼｯｸM" pitchFamily="50" charset="-128"/>
            </a:endParaRPr>
          </a:p>
        </p:txBody>
      </p:sp>
      <p:sp>
        <p:nvSpPr>
          <p:cNvPr id="62" name="正方形/長方形 61"/>
          <p:cNvSpPr/>
          <p:nvPr/>
        </p:nvSpPr>
        <p:spPr>
          <a:xfrm>
            <a:off x="1339979" y="2658396"/>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3" name="正方形/長方形 62"/>
          <p:cNvSpPr/>
          <p:nvPr/>
        </p:nvSpPr>
        <p:spPr>
          <a:xfrm>
            <a:off x="251640" y="2658397"/>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Name</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1339827" y="2946452"/>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5" name="正方形/長方形 64"/>
          <p:cNvSpPr/>
          <p:nvPr/>
        </p:nvSpPr>
        <p:spPr>
          <a:xfrm>
            <a:off x="251488" y="294645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475656" y="323447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331640" y="3234461"/>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9" name="コンテンツ プレースホルダー 2"/>
          <p:cNvSpPr txBox="1">
            <a:spLocks/>
          </p:cNvSpPr>
          <p:nvPr/>
        </p:nvSpPr>
        <p:spPr>
          <a:xfrm>
            <a:off x="5362698" y="1052736"/>
            <a:ext cx="3530478" cy="5256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00" u="sng" dirty="0" smtClean="0">
                <a:solidFill>
                  <a:schemeClr val="tx1"/>
                </a:solidFill>
              </a:rPr>
              <a:t>Search Key</a:t>
            </a:r>
            <a:r>
              <a:rPr lang="en-US" altLang="ja-JP" sz="1000" dirty="0" smtClean="0">
                <a:solidFill>
                  <a:schemeClr val="tx1"/>
                </a:solidFill>
              </a:rPr>
              <a:t>…Identifier of Matrix Window.</a:t>
            </a:r>
          </a:p>
          <a:p>
            <a:pPr marL="171450" indent="-171450">
              <a:buFont typeface="Arial" panose="020B0604020202020204" pitchFamily="34" charset="0"/>
              <a:buChar char="•"/>
            </a:pPr>
            <a:r>
              <a:rPr lang="en-US" altLang="ja-JP" sz="1000" u="sng" dirty="0" smtClean="0">
                <a:solidFill>
                  <a:schemeClr val="tx1"/>
                </a:solidFill>
              </a:rPr>
              <a:t>Name</a:t>
            </a:r>
            <a:r>
              <a:rPr lang="en-US" altLang="ja-JP" sz="1000" dirty="0" smtClean="0">
                <a:solidFill>
                  <a:schemeClr val="tx1"/>
                </a:solidFill>
              </a:rPr>
              <a:t>…Name of Matrix Window.</a:t>
            </a:r>
          </a:p>
          <a:p>
            <a:pPr marL="171450" indent="-171450">
              <a:buFont typeface="Arial" panose="020B0604020202020204" pitchFamily="34" charset="0"/>
              <a:buChar char="•"/>
            </a:pPr>
            <a:r>
              <a:rPr lang="en-US" altLang="ja-JP" sz="1000" u="sng" dirty="0" smtClean="0">
                <a:solidFill>
                  <a:schemeClr val="tx1"/>
                </a:solidFill>
              </a:rPr>
              <a:t>Window</a:t>
            </a:r>
            <a:r>
              <a:rPr lang="en-US" altLang="ja-JP" sz="1000" dirty="0" smtClean="0">
                <a:solidFill>
                  <a:schemeClr val="tx1"/>
                </a:solidFill>
              </a:rPr>
              <a:t>…Matrix Window is created from Window.</a:t>
            </a:r>
          </a:p>
          <a:p>
            <a:pPr marL="171450" indent="-171450">
              <a:buFont typeface="Arial" panose="020B0604020202020204" pitchFamily="34" charset="0"/>
              <a:buChar char="•"/>
            </a:pPr>
            <a:r>
              <a:rPr lang="ja-JP" altLang="en-US" sz="1000" dirty="0" smtClean="0">
                <a:solidFill>
                  <a:schemeClr val="tx1"/>
                </a:solidFill>
              </a:rPr>
              <a:t> </a:t>
            </a:r>
            <a:r>
              <a:rPr lang="en-US" altLang="ja-JP" sz="1000" u="sng" dirty="0" smtClean="0">
                <a:solidFill>
                  <a:schemeClr val="tx1"/>
                </a:solidFill>
              </a:rPr>
              <a:t>Tab</a:t>
            </a:r>
            <a:r>
              <a:rPr lang="en-US" altLang="ja-JP" sz="1000" dirty="0" smtClean="0">
                <a:solidFill>
                  <a:schemeClr val="tx1"/>
                </a:solidFill>
              </a:rPr>
              <a:t>…Matrix Window is created from a Tab in the window. If tab is read only, Matrix Window become a read only window.</a:t>
            </a:r>
          </a:p>
          <a:p>
            <a:pPr marL="171450" indent="-171450">
              <a:buFont typeface="Arial" panose="020B0604020202020204" pitchFamily="34" charset="0"/>
              <a:buChar char="•"/>
            </a:pPr>
            <a:r>
              <a:rPr lang="en-US" altLang="ja-JP" sz="1000" u="sng" dirty="0" smtClean="0">
                <a:solidFill>
                  <a:schemeClr val="tx1"/>
                </a:solidFill>
              </a:rPr>
              <a:t>Page Size</a:t>
            </a:r>
            <a:r>
              <a:rPr lang="en-US" altLang="ja-JP" sz="1000" dirty="0">
                <a:solidFill>
                  <a:schemeClr val="tx1"/>
                </a:solidFill>
              </a:rPr>
              <a:t>… rows per </a:t>
            </a:r>
            <a:r>
              <a:rPr lang="en-US" altLang="ja-JP" sz="1000" dirty="0" smtClean="0">
                <a:solidFill>
                  <a:schemeClr val="tx1"/>
                </a:solidFill>
              </a:rPr>
              <a:t>page.</a:t>
            </a:r>
          </a:p>
          <a:p>
            <a:pPr marL="171450" indent="-171450">
              <a:buFont typeface="Arial" panose="020B0604020202020204" pitchFamily="34" charset="0"/>
              <a:buChar char="•"/>
            </a:pPr>
            <a:r>
              <a:rPr lang="en-US" altLang="ja-JP" sz="1000" u="sng" dirty="0" err="1" smtClean="0">
                <a:solidFill>
                  <a:schemeClr val="tx1"/>
                </a:solidFill>
              </a:rPr>
              <a:t>Cokumn</a:t>
            </a:r>
            <a:r>
              <a:rPr lang="en-US" altLang="ja-JP" sz="1000" u="sng" dirty="0" smtClean="0">
                <a:solidFill>
                  <a:schemeClr val="tx1"/>
                </a:solidFill>
              </a:rPr>
              <a:t> Key Field</a:t>
            </a:r>
            <a:r>
              <a:rPr lang="en-US" altLang="ja-JP" sz="1000" dirty="0" smtClean="0">
                <a:solidFill>
                  <a:schemeClr val="tx1"/>
                </a:solidFill>
              </a:rPr>
              <a:t>…Select fields that Key of Column(X-Axis).</a:t>
            </a:r>
          </a:p>
          <a:p>
            <a:pPr marL="171450" indent="-171450">
              <a:buFont typeface="Arial" panose="020B0604020202020204" pitchFamily="34" charset="0"/>
              <a:buChar char="•"/>
            </a:pPr>
            <a:r>
              <a:rPr lang="en-US" altLang="ja-JP" sz="1000" u="sng" dirty="0" smtClean="0">
                <a:solidFill>
                  <a:schemeClr val="tx1"/>
                </a:solidFill>
              </a:rPr>
              <a:t>Row Key Field</a:t>
            </a:r>
            <a:r>
              <a:rPr lang="en-US" altLang="ja-JP" sz="1000" dirty="0" smtClean="0">
                <a:solidFill>
                  <a:schemeClr val="tx1"/>
                </a:solidFill>
              </a:rPr>
              <a:t>…Select </a:t>
            </a:r>
            <a:r>
              <a:rPr lang="en-US" altLang="ja-JP" sz="1000" dirty="0">
                <a:solidFill>
                  <a:schemeClr val="tx1"/>
                </a:solidFill>
              </a:rPr>
              <a:t>fields that Key of </a:t>
            </a:r>
            <a:r>
              <a:rPr lang="en-US" altLang="ja-JP" sz="1000" dirty="0" smtClean="0">
                <a:solidFill>
                  <a:schemeClr val="tx1"/>
                </a:solidFill>
              </a:rPr>
              <a:t>Row(Y-Axis</a:t>
            </a:r>
            <a:r>
              <a:rPr lang="en-US" altLang="ja-JP" sz="1000" dirty="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Length</a:t>
            </a:r>
            <a:r>
              <a:rPr lang="en-US" altLang="ja-JP" sz="1000" dirty="0" smtClean="0">
                <a:solidFill>
                  <a:schemeClr val="tx1"/>
                </a:solidFill>
              </a:rPr>
              <a:t>…Width of Row key column.</a:t>
            </a:r>
          </a:p>
          <a:p>
            <a:pPr marL="171450" indent="-171450">
              <a:buFont typeface="Arial" panose="020B0604020202020204" pitchFamily="34" charset="0"/>
              <a:buChar char="•"/>
            </a:pPr>
            <a:r>
              <a:rPr lang="en-US" altLang="ja-JP" sz="1000" u="sng" dirty="0" smtClean="0">
                <a:solidFill>
                  <a:schemeClr val="tx1"/>
                </a:solidFill>
              </a:rPr>
              <a:t>Quick Entry Window</a:t>
            </a:r>
            <a:r>
              <a:rPr lang="en-US" altLang="ja-JP" sz="1000" dirty="0">
                <a:solidFill>
                  <a:schemeClr val="tx1"/>
                </a:solidFill>
              </a:rPr>
              <a:t>…If you create a new data at Matrix </a:t>
            </a:r>
            <a:r>
              <a:rPr lang="en-US" altLang="ja-JP" sz="1000" dirty="0" err="1">
                <a:solidFill>
                  <a:schemeClr val="tx1"/>
                </a:solidFill>
              </a:rPr>
              <a:t>Window,Please</a:t>
            </a:r>
            <a:r>
              <a:rPr lang="en-US" altLang="ja-JP" sz="1000" dirty="0">
                <a:solidFill>
                  <a:schemeClr val="tx1"/>
                </a:solidFill>
              </a:rPr>
              <a:t> set window that setting Quick Entry</a:t>
            </a:r>
            <a:r>
              <a:rPr lang="en-US" altLang="ja-JP" sz="1000" dirty="0" smtClean="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Quick Entry </a:t>
            </a:r>
            <a:r>
              <a:rPr lang="en-US" altLang="ja-JP" sz="1000" u="sng" dirty="0" err="1" smtClean="0">
                <a:solidFill>
                  <a:schemeClr val="tx1"/>
                </a:solidFill>
              </a:rPr>
              <a:t>Conf</a:t>
            </a:r>
            <a:r>
              <a:rPr lang="en-US" altLang="ja-JP" sz="1000" dirty="0" smtClean="0">
                <a:solidFill>
                  <a:schemeClr val="tx1"/>
                </a:solidFill>
              </a:rPr>
              <a:t>…Select how to set default value to next data at Quick Entry Window.</a:t>
            </a:r>
          </a:p>
        </p:txBody>
      </p:sp>
      <p:sp>
        <p:nvSpPr>
          <p:cNvPr id="73" name="正方形/長方形 72"/>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 tab</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851928" y="428558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6" name="正方形/長方形 75"/>
          <p:cNvSpPr/>
          <p:nvPr/>
        </p:nvSpPr>
        <p:spPr>
          <a:xfrm>
            <a:off x="2483768" y="428558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Length</a:t>
            </a:r>
            <a:endParaRPr lang="ja-JP" altLang="en-US" sz="800" dirty="0">
              <a:solidFill>
                <a:schemeClr val="tx1"/>
              </a:solidFill>
              <a:latin typeface="HGPｺﾞｼｯｸM" pitchFamily="50" charset="-128"/>
              <a:ea typeface="HGPｺﾞｼｯｸM" pitchFamily="50" charset="-128"/>
            </a:endParaRPr>
          </a:p>
        </p:txBody>
      </p:sp>
      <p:pic>
        <p:nvPicPr>
          <p:cNvPr id="77" name="図 76"/>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285581"/>
            <a:ext cx="223539" cy="223539"/>
          </a:xfrm>
          <a:prstGeom prst="rect">
            <a:avLst/>
          </a:prstGeom>
        </p:spPr>
      </p:pic>
      <p:sp>
        <p:nvSpPr>
          <p:cNvPr id="71" name="正方形/長方形 70"/>
          <p:cNvSpPr/>
          <p:nvPr/>
        </p:nvSpPr>
        <p:spPr>
          <a:xfrm>
            <a:off x="1339556" y="458115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251520" y="45811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Window</a:t>
            </a:r>
            <a:endParaRPr lang="ja-JP" altLang="en-US" sz="800" dirty="0">
              <a:solidFill>
                <a:schemeClr val="tx1"/>
              </a:solidFill>
              <a:latin typeface="HGPｺﾞｼｯｸM" pitchFamily="50" charset="-128"/>
              <a:ea typeface="HGPｺﾞｼｯｸM" pitchFamily="50" charset="-128"/>
            </a:endParaRPr>
          </a:p>
        </p:txBody>
      </p:sp>
      <p:sp>
        <p:nvSpPr>
          <p:cNvPr id="74" name="正方形/長方形 73"/>
          <p:cNvSpPr/>
          <p:nvPr/>
        </p:nvSpPr>
        <p:spPr>
          <a:xfrm>
            <a:off x="2563238" y="4581152"/>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8" name="正方形/長方形 77"/>
          <p:cNvSpPr/>
          <p:nvPr/>
        </p:nvSpPr>
        <p:spPr>
          <a:xfrm>
            <a:off x="3851928" y="374734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20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9" name="正方形/長方形 78"/>
          <p:cNvSpPr/>
          <p:nvPr/>
        </p:nvSpPr>
        <p:spPr>
          <a:xfrm>
            <a:off x="2483768" y="374734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Page Size*</a:t>
            </a:r>
            <a:endParaRPr lang="ja-JP" altLang="en-US" sz="800" dirty="0">
              <a:solidFill>
                <a:schemeClr val="tx1"/>
              </a:solidFill>
              <a:latin typeface="HGPｺﾞｼｯｸM" pitchFamily="50" charset="-128"/>
              <a:ea typeface="HGPｺﾞｼｯｸM" pitchFamily="50" charset="-128"/>
            </a:endParaRPr>
          </a:p>
        </p:txBody>
      </p:sp>
      <p:pic>
        <p:nvPicPr>
          <p:cNvPr id="80" name="図 7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747341"/>
            <a:ext cx="223539" cy="223539"/>
          </a:xfrm>
          <a:prstGeom prst="rect">
            <a:avLst/>
          </a:prstGeom>
        </p:spPr>
      </p:pic>
      <p:sp>
        <p:nvSpPr>
          <p:cNvPr id="81" name="正方形/長方形 80"/>
          <p:cNvSpPr/>
          <p:nvPr/>
        </p:nvSpPr>
        <p:spPr>
          <a:xfrm>
            <a:off x="3859836" y="458112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Column info only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2" name="正方形/長方形 81"/>
          <p:cNvSpPr/>
          <p:nvPr/>
        </p:nvSpPr>
        <p:spPr>
          <a:xfrm>
            <a:off x="2771800" y="458112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a:t>
            </a:r>
            <a:r>
              <a:rPr lang="en-US" altLang="ja-JP" sz="800" dirty="0" err="1" smtClean="0">
                <a:solidFill>
                  <a:schemeClr val="tx1"/>
                </a:solidFill>
                <a:latin typeface="HGPｺﾞｼｯｸM" pitchFamily="50" charset="-128"/>
                <a:ea typeface="HGPｺﾞｼｯｸM" pitchFamily="50" charset="-128"/>
              </a:rPr>
              <a:t>Conf</a:t>
            </a:r>
            <a:endParaRPr lang="ja-JP" altLang="en-US" sz="800" dirty="0">
              <a:solidFill>
                <a:schemeClr val="tx1"/>
              </a:solidFill>
              <a:latin typeface="HGPｺﾞｼｯｸM" pitchFamily="50" charset="-128"/>
              <a:ea typeface="HGPｺﾞｼｯｸM" pitchFamily="50" charset="-128"/>
            </a:endParaRPr>
          </a:p>
        </p:txBody>
      </p:sp>
      <p:sp>
        <p:nvSpPr>
          <p:cNvPr id="83" name="正方形/長方形 82"/>
          <p:cNvSpPr/>
          <p:nvPr/>
        </p:nvSpPr>
        <p:spPr>
          <a:xfrm>
            <a:off x="5083518" y="458112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4" name="コンテンツ プレースホルダー 2"/>
          <p:cNvSpPr txBox="1">
            <a:spLocks/>
          </p:cNvSpPr>
          <p:nvPr/>
        </p:nvSpPr>
        <p:spPr>
          <a:xfrm>
            <a:off x="5785579" y="5669336"/>
            <a:ext cx="2458829" cy="639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0"/>
              </a:spcBef>
              <a:buFont typeface="Arial" panose="020B0604020202020204" pitchFamily="34" charset="0"/>
              <a:buChar char="•"/>
            </a:pPr>
            <a:r>
              <a:rPr lang="en-US" altLang="ja-JP" sz="900" dirty="0" smtClean="0">
                <a:solidFill>
                  <a:schemeClr val="tx1"/>
                </a:solidFill>
              </a:rPr>
              <a:t>01:Column</a:t>
            </a:r>
            <a:r>
              <a:rPr lang="ja-JP" altLang="en-US" sz="900" dirty="0" smtClean="0">
                <a:solidFill>
                  <a:schemeClr val="tx1"/>
                </a:solidFill>
              </a:rPr>
              <a:t> </a:t>
            </a:r>
            <a:r>
              <a:rPr lang="en-US" altLang="ja-JP" sz="900" dirty="0" smtClean="0">
                <a:solidFill>
                  <a:schemeClr val="tx1"/>
                </a:solidFill>
              </a:rPr>
              <a:t>info only</a:t>
            </a:r>
          </a:p>
          <a:p>
            <a:pPr marL="171450" indent="-171450">
              <a:spcBef>
                <a:spcPts val="0"/>
              </a:spcBef>
              <a:buFont typeface="Arial" panose="020B0604020202020204" pitchFamily="34" charset="0"/>
              <a:buChar char="•"/>
            </a:pPr>
            <a:r>
              <a:rPr lang="en-US" altLang="ja-JP" sz="900" dirty="0" smtClean="0">
                <a:solidFill>
                  <a:schemeClr val="tx1"/>
                </a:solidFill>
              </a:rPr>
              <a:t>02:Row info Only</a:t>
            </a:r>
          </a:p>
          <a:p>
            <a:pPr marL="171450" indent="-171450">
              <a:spcBef>
                <a:spcPts val="0"/>
              </a:spcBef>
              <a:buFont typeface="Arial" panose="020B0604020202020204" pitchFamily="34" charset="0"/>
              <a:buChar char="•"/>
            </a:pPr>
            <a:r>
              <a:rPr lang="en-US" altLang="ja-JP" sz="900" dirty="0" smtClean="0">
                <a:solidFill>
                  <a:schemeClr val="tx1"/>
                </a:solidFill>
              </a:rPr>
              <a:t>03:Column and Row info</a:t>
            </a:r>
          </a:p>
        </p:txBody>
      </p:sp>
      <p:sp>
        <p:nvSpPr>
          <p:cNvPr id="85" name="正方形/長方形 84"/>
          <p:cNvSpPr/>
          <p:nvPr/>
        </p:nvSpPr>
        <p:spPr>
          <a:xfrm>
            <a:off x="1332080" y="4869160"/>
            <a:ext cx="3960000" cy="303366"/>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pPr algn="l"/>
            <a:r>
              <a:rPr lang="en-US" altLang="ja-JP" sz="600" dirty="0">
                <a:solidFill>
                  <a:schemeClr val="tx1"/>
                </a:solidFill>
                <a:latin typeface="Meiryo UI" pitchFamily="50" charset="-128"/>
                <a:ea typeface="Meiryo UI" pitchFamily="50" charset="-128"/>
                <a:cs typeface="Meiryo UI" pitchFamily="50" charset="-128"/>
              </a:rPr>
              <a:t>INNER JOIN </a:t>
            </a:r>
            <a:r>
              <a:rPr lang="en-US" altLang="ja-JP" sz="600" dirty="0" err="1">
                <a:solidFill>
                  <a:schemeClr val="tx1"/>
                </a:solidFill>
                <a:latin typeface="Meiryo UI" pitchFamily="50" charset="-128"/>
                <a:ea typeface="Meiryo UI" pitchFamily="50" charset="-128"/>
                <a:cs typeface="Meiryo UI" pitchFamily="50" charset="-128"/>
              </a:rPr>
              <a:t>M_Product</a:t>
            </a:r>
            <a:r>
              <a:rPr lang="en-US" altLang="ja-JP" sz="600" dirty="0">
                <a:solidFill>
                  <a:schemeClr val="tx1"/>
                </a:solidFill>
                <a:latin typeface="Meiryo UI" pitchFamily="50" charset="-128"/>
                <a:ea typeface="Meiryo UI" pitchFamily="50" charset="-128"/>
                <a:cs typeface="Meiryo UI" pitchFamily="50" charset="-128"/>
              </a:rPr>
              <a:t> ON(</a:t>
            </a:r>
            <a:r>
              <a:rPr lang="en-US" altLang="ja-JP" sz="600" dirty="0" err="1">
                <a:solidFill>
                  <a:schemeClr val="tx1"/>
                </a:solidFill>
                <a:latin typeface="Meiryo UI" pitchFamily="50" charset="-128"/>
                <a:ea typeface="Meiryo UI" pitchFamily="50" charset="-128"/>
                <a:cs typeface="Meiryo UI" pitchFamily="50" charset="-128"/>
              </a:rPr>
              <a:t>JP_ReferenceTest.M_Product_ID</a:t>
            </a:r>
            <a:r>
              <a:rPr lang="en-US" altLang="ja-JP" sz="600" dirty="0">
                <a:solidFill>
                  <a:schemeClr val="tx1"/>
                </a:solidFill>
                <a:latin typeface="Meiryo UI" pitchFamily="50" charset="-128"/>
                <a:ea typeface="Meiryo UI" pitchFamily="50" charset="-128"/>
                <a:cs typeface="Meiryo UI" pitchFamily="50" charset="-128"/>
              </a:rPr>
              <a:t> = </a:t>
            </a:r>
            <a:r>
              <a:rPr lang="en-US" altLang="ja-JP" sz="600" dirty="0" err="1">
                <a:solidFill>
                  <a:schemeClr val="tx1"/>
                </a:solidFill>
                <a:latin typeface="Meiryo UI" pitchFamily="50" charset="-128"/>
                <a:ea typeface="Meiryo UI" pitchFamily="50" charset="-128"/>
                <a:cs typeface="Meiryo UI" pitchFamily="50" charset="-128"/>
              </a:rPr>
              <a:t>M_Product.M_Product_ID</a:t>
            </a:r>
            <a:r>
              <a:rPr lang="en-US" altLang="ja-JP" sz="600" dirty="0">
                <a:solidFill>
                  <a:schemeClr val="tx1"/>
                </a:solidFill>
                <a:latin typeface="Meiryo UI" pitchFamily="50" charset="-128"/>
                <a:ea typeface="Meiryo UI" pitchFamily="50" charset="-128"/>
                <a:cs typeface="Meiryo UI" pitchFamily="50" charset="-128"/>
              </a:rPr>
              <a:t>)</a:t>
            </a:r>
            <a:endParaRPr lang="ja-JP" altLang="en-US" sz="600" dirty="0">
              <a:solidFill>
                <a:schemeClr val="tx1"/>
              </a:solidFill>
              <a:latin typeface="Meiryo UI" pitchFamily="50" charset="-128"/>
              <a:ea typeface="Meiryo UI" pitchFamily="50" charset="-128"/>
              <a:cs typeface="Meiryo UI" pitchFamily="50" charset="-128"/>
            </a:endParaRPr>
          </a:p>
        </p:txBody>
      </p:sp>
      <p:sp>
        <p:nvSpPr>
          <p:cNvPr id="86" name="正方形/長方形 85"/>
          <p:cNvSpPr/>
          <p:nvPr/>
        </p:nvSpPr>
        <p:spPr>
          <a:xfrm>
            <a:off x="243741" y="4869161"/>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SQL JOIN</a:t>
            </a:r>
            <a:endParaRPr lang="ja-JP" altLang="en-US" sz="800" dirty="0">
              <a:solidFill>
                <a:schemeClr val="tx1"/>
              </a:solidFill>
              <a:latin typeface="HGPｺﾞｼｯｸM" pitchFamily="50" charset="-128"/>
              <a:ea typeface="HGPｺﾞｼｯｸM" pitchFamily="50" charset="-128"/>
            </a:endParaRPr>
          </a:p>
        </p:txBody>
      </p:sp>
      <p:sp>
        <p:nvSpPr>
          <p:cNvPr id="87" name="正方形/長方形 86"/>
          <p:cNvSpPr/>
          <p:nvPr/>
        </p:nvSpPr>
        <p:spPr>
          <a:xfrm>
            <a:off x="1332080" y="5229177"/>
            <a:ext cx="3960000" cy="303366"/>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pPr algn="l"/>
            <a:r>
              <a:rPr lang="en-US" altLang="ja-JP" sz="800" dirty="0" err="1">
                <a:solidFill>
                  <a:schemeClr val="tx1"/>
                </a:solidFill>
                <a:latin typeface="Meiryo UI" pitchFamily="50" charset="-128"/>
                <a:ea typeface="Meiryo UI" pitchFamily="50" charset="-128"/>
                <a:cs typeface="Meiryo UI" pitchFamily="50" charset="-128"/>
              </a:rPr>
              <a:t>M_Product.Value</a:t>
            </a:r>
            <a:r>
              <a:rPr lang="en-US" altLang="ja-JP" sz="800" dirty="0">
                <a:solidFill>
                  <a:schemeClr val="tx1"/>
                </a:solidFill>
                <a:latin typeface="Meiryo UI" pitchFamily="50" charset="-128"/>
                <a:ea typeface="Meiryo UI" pitchFamily="50" charset="-128"/>
                <a:cs typeface="Meiryo UI" pitchFamily="50" charset="-128"/>
              </a:rPr>
              <a:t> IN ('I0001','I0002','I0003')</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8" name="正方形/長方形 87"/>
          <p:cNvSpPr/>
          <p:nvPr/>
        </p:nvSpPr>
        <p:spPr>
          <a:xfrm>
            <a:off x="243741" y="522917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SQL WERE</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32126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cxnSp>
        <p:nvCxnSpPr>
          <p:cNvPr id="4" name="直線コネクタ 3"/>
          <p:cNvCxnSpPr/>
          <p:nvPr/>
        </p:nvCxnSpPr>
        <p:spPr>
          <a:xfrm>
            <a:off x="323528" y="98072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51520" y="54868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a:solidFill>
                  <a:schemeClr val="tx1"/>
                </a:solidFill>
              </a:rPr>
              <a:t>About the SQL that a matrix window engine makes dynamically</a:t>
            </a:r>
          </a:p>
        </p:txBody>
      </p:sp>
      <p:sp>
        <p:nvSpPr>
          <p:cNvPr id="6" name="テキスト ボックス 5"/>
          <p:cNvSpPr txBox="1"/>
          <p:nvPr/>
        </p:nvSpPr>
        <p:spPr>
          <a:xfrm>
            <a:off x="265112" y="980728"/>
            <a:ext cx="8626408" cy="1008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400" dirty="0">
                <a:solidFill>
                  <a:schemeClr val="tx1"/>
                </a:solidFill>
              </a:rPr>
              <a:t>Matrix Window </a:t>
            </a:r>
            <a:r>
              <a:rPr lang="en-US" altLang="ja-JP" sz="1400" dirty="0" smtClean="0">
                <a:solidFill>
                  <a:schemeClr val="tx1"/>
                </a:solidFill>
              </a:rPr>
              <a:t>is created </a:t>
            </a:r>
            <a:r>
              <a:rPr lang="en-US" altLang="ja-JP" sz="1400" dirty="0">
                <a:solidFill>
                  <a:schemeClr val="tx1"/>
                </a:solidFill>
              </a:rPr>
              <a:t>by </a:t>
            </a:r>
            <a:r>
              <a:rPr lang="en-US" altLang="ja-JP" sz="1400" dirty="0" smtClean="0">
                <a:solidFill>
                  <a:schemeClr val="tx1"/>
                </a:solidFill>
              </a:rPr>
              <a:t>Matrix Window Engine</a:t>
            </a:r>
            <a:r>
              <a:rPr lang="ja-JP" altLang="en-US" sz="1400" dirty="0" smtClean="0">
                <a:solidFill>
                  <a:schemeClr val="tx1"/>
                </a:solidFill>
              </a:rPr>
              <a:t> </a:t>
            </a:r>
            <a:r>
              <a:rPr lang="en-US" altLang="ja-JP" sz="1400" dirty="0" smtClean="0">
                <a:solidFill>
                  <a:schemeClr val="tx1"/>
                </a:solidFill>
              </a:rPr>
              <a:t>from </a:t>
            </a:r>
            <a:r>
              <a:rPr lang="en-US" altLang="ja-JP" sz="1400" dirty="0">
                <a:solidFill>
                  <a:schemeClr val="tx1"/>
                </a:solidFill>
              </a:rPr>
              <a:t>parameter setting only</a:t>
            </a:r>
            <a:r>
              <a:rPr lang="en-US" altLang="ja-JP" sz="1400" dirty="0" smtClean="0">
                <a:solidFill>
                  <a:schemeClr val="tx1"/>
                </a:solidFill>
              </a:rPr>
              <a:t>. </a:t>
            </a:r>
            <a:r>
              <a:rPr lang="en-US" altLang="ja-JP" sz="1400" dirty="0">
                <a:solidFill>
                  <a:schemeClr val="tx1"/>
                </a:solidFill>
              </a:rPr>
              <a:t>Matrix Window </a:t>
            </a:r>
            <a:r>
              <a:rPr lang="en-US" altLang="ja-JP" sz="1400" dirty="0" smtClean="0">
                <a:solidFill>
                  <a:schemeClr val="tx1"/>
                </a:solidFill>
              </a:rPr>
              <a:t>Engine create SQL dynamically.</a:t>
            </a:r>
            <a:r>
              <a:rPr lang="ja-JP" altLang="en-US" sz="1400" dirty="0">
                <a:solidFill>
                  <a:schemeClr val="tx1"/>
                </a:solidFill>
              </a:rPr>
              <a:t> </a:t>
            </a:r>
            <a:r>
              <a:rPr lang="en-US" altLang="ja-JP" sz="1400" dirty="0" smtClean="0">
                <a:solidFill>
                  <a:schemeClr val="tx1"/>
                </a:solidFill>
              </a:rPr>
              <a:t>It is important for using Matrix Window to know how to create SQL dynamically by Matrix Window Engine.</a:t>
            </a:r>
            <a:endParaRPr lang="en-US" altLang="ja-JP" sz="1400" dirty="0">
              <a:solidFill>
                <a:schemeClr val="tx1"/>
              </a:solidFill>
            </a:endParaRPr>
          </a:p>
        </p:txBody>
      </p:sp>
      <p:sp>
        <p:nvSpPr>
          <p:cNvPr id="7" name="テキスト ボックス 6"/>
          <p:cNvSpPr txBox="1"/>
          <p:nvPr/>
        </p:nvSpPr>
        <p:spPr>
          <a:xfrm>
            <a:off x="266072" y="1844824"/>
            <a:ext cx="8626408" cy="3456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9388" indent="-179388"/>
            <a:r>
              <a:rPr lang="ja-JP" altLang="en-US" sz="1400" dirty="0" smtClean="0">
                <a:solidFill>
                  <a:schemeClr val="tx1"/>
                </a:solidFill>
              </a:rPr>
              <a:t>●</a:t>
            </a:r>
            <a:r>
              <a:rPr lang="en-US" altLang="ja-JP" sz="1400" dirty="0" smtClean="0">
                <a:solidFill>
                  <a:schemeClr val="tx1"/>
                </a:solidFill>
              </a:rPr>
              <a:t>”Main Table” is table that is setting tab field at the Matrix Window tab.</a:t>
            </a:r>
            <a:r>
              <a:rPr lang="ja-JP" altLang="en-US" sz="1400" dirty="0" smtClean="0">
                <a:solidFill>
                  <a:schemeClr val="tx1"/>
                </a:solidFill>
              </a:rPr>
              <a:t> </a:t>
            </a:r>
            <a:r>
              <a:rPr lang="en-US" altLang="ja-JP" sz="1400" dirty="0" smtClean="0">
                <a:solidFill>
                  <a:schemeClr val="tx1"/>
                </a:solidFill>
              </a:rPr>
              <a:t>※”Main Table” is table that described right after “From Clause of SQL”.</a:t>
            </a:r>
            <a:endParaRPr lang="en-US" altLang="ja-JP" sz="1400" dirty="0" smtClean="0">
              <a:solidFill>
                <a:schemeClr val="tx1"/>
              </a:solidFill>
            </a:endParaRPr>
          </a:p>
          <a:p>
            <a:pPr marL="179388" indent="-179388"/>
            <a:r>
              <a:rPr lang="ja-JP" altLang="en-US" sz="1400" dirty="0" smtClean="0">
                <a:solidFill>
                  <a:schemeClr val="tx1"/>
                </a:solidFill>
              </a:rPr>
              <a:t>●</a:t>
            </a:r>
            <a:r>
              <a:rPr lang="en-US" altLang="ja-JP" sz="1400" dirty="0">
                <a:solidFill>
                  <a:schemeClr val="tx1"/>
                </a:solidFill>
              </a:rPr>
              <a:t> The SQL that a matrix window engine makes dynamically does not use </a:t>
            </a:r>
            <a:r>
              <a:rPr lang="en-US" altLang="ja-JP" sz="1400" dirty="0" smtClean="0">
                <a:solidFill>
                  <a:schemeClr val="tx1"/>
                </a:solidFill>
              </a:rPr>
              <a:t>“SQL alias”. This is important for setting the ”SQL</a:t>
            </a:r>
            <a:r>
              <a:rPr lang="ja-JP" altLang="en-US" sz="1400" dirty="0" smtClean="0">
                <a:solidFill>
                  <a:schemeClr val="tx1"/>
                </a:solidFill>
              </a:rPr>
              <a:t> </a:t>
            </a:r>
            <a:r>
              <a:rPr lang="en-US" altLang="ja-JP" sz="1400" dirty="0" smtClean="0">
                <a:solidFill>
                  <a:schemeClr val="tx1"/>
                </a:solidFill>
              </a:rPr>
              <a:t>JOIN”</a:t>
            </a:r>
            <a:r>
              <a:rPr lang="ja-JP" altLang="en-US" sz="1400" dirty="0">
                <a:solidFill>
                  <a:schemeClr val="tx1"/>
                </a:solidFill>
              </a:rPr>
              <a:t> </a:t>
            </a:r>
            <a:r>
              <a:rPr lang="en-US" altLang="ja-JP" sz="1400" dirty="0" smtClean="0">
                <a:solidFill>
                  <a:schemeClr val="tx1"/>
                </a:solidFill>
              </a:rPr>
              <a:t>field and ”SQL WHERE” field.</a:t>
            </a:r>
          </a:p>
          <a:p>
            <a:pPr marL="179388" indent="-179388"/>
            <a:r>
              <a:rPr lang="ja-JP" altLang="en-US" sz="1400" dirty="0" smtClean="0">
                <a:solidFill>
                  <a:schemeClr val="tx1"/>
                </a:solidFill>
              </a:rPr>
              <a:t>●</a:t>
            </a:r>
            <a:r>
              <a:rPr lang="en-US" altLang="ja-JP" sz="1400" dirty="0" smtClean="0">
                <a:solidFill>
                  <a:schemeClr val="tx1"/>
                </a:solidFill>
              </a:rPr>
              <a:t>Field of ”SQL JOIN”  can describe “JOIN”. </a:t>
            </a:r>
            <a:r>
              <a:rPr lang="en-US" altLang="ja-JP" sz="1400" dirty="0" smtClean="0">
                <a:solidFill>
                  <a:schemeClr val="tx1"/>
                </a:solidFill>
              </a:rPr>
              <a:t>Don’t use “</a:t>
            </a:r>
            <a:r>
              <a:rPr lang="en-US" altLang="ja-JP" sz="1400" dirty="0" smtClean="0">
                <a:solidFill>
                  <a:schemeClr val="tx1"/>
                </a:solidFill>
              </a:rPr>
              <a:t>OUTER JOIN” . Basically field  of ”SQL JOIN” presuppose to describe ”INNER JOIN” in Matrix Window. </a:t>
            </a:r>
            <a:r>
              <a:rPr lang="ja-JP" altLang="en-US" sz="1400" dirty="0" smtClean="0">
                <a:solidFill>
                  <a:schemeClr val="tx1"/>
                </a:solidFill>
              </a:rPr>
              <a:t>主たるテーブルのデータが重複するような結合はマトリクスウィンドウが正しく動作しない原因になります。</a:t>
            </a:r>
            <a:endParaRPr lang="en-US" altLang="ja-JP" sz="1400" dirty="0" smtClean="0">
              <a:solidFill>
                <a:schemeClr val="tx1"/>
              </a:solidFill>
            </a:endParaRPr>
          </a:p>
          <a:p>
            <a:pPr marL="179388" indent="-179388"/>
            <a:r>
              <a:rPr lang="ja-JP" altLang="en-US" sz="1400" dirty="0">
                <a:solidFill>
                  <a:schemeClr val="tx1"/>
                </a:solidFill>
              </a:rPr>
              <a:t>　</a:t>
            </a:r>
            <a:r>
              <a:rPr lang="en-US" altLang="ja-JP" sz="1400" dirty="0">
                <a:solidFill>
                  <a:schemeClr val="tx1"/>
                </a:solidFill>
              </a:rPr>
              <a:t>E</a:t>
            </a:r>
            <a:r>
              <a:rPr lang="en-US" altLang="ja-JP" sz="1400" dirty="0" smtClean="0">
                <a:solidFill>
                  <a:schemeClr val="tx1"/>
                </a:solidFill>
              </a:rPr>
              <a:t>xample</a:t>
            </a:r>
            <a:r>
              <a:rPr lang="ja-JP" altLang="en-US" sz="1400" dirty="0" smtClean="0">
                <a:solidFill>
                  <a:schemeClr val="tx1"/>
                </a:solidFill>
              </a:rPr>
              <a:t>：</a:t>
            </a:r>
            <a:r>
              <a:rPr lang="en-US" altLang="ja-JP" sz="1400" dirty="0">
                <a:solidFill>
                  <a:schemeClr val="tx1"/>
                </a:solidFill>
              </a:rPr>
              <a:t>INNER JOIN </a:t>
            </a:r>
            <a:r>
              <a:rPr lang="en-US" altLang="ja-JP" sz="1400" dirty="0" err="1">
                <a:solidFill>
                  <a:schemeClr val="tx1"/>
                </a:solidFill>
              </a:rPr>
              <a:t>M_Product</a:t>
            </a:r>
            <a:r>
              <a:rPr lang="en-US" altLang="ja-JP" sz="1400" dirty="0">
                <a:solidFill>
                  <a:schemeClr val="tx1"/>
                </a:solidFill>
              </a:rPr>
              <a:t> </a:t>
            </a:r>
            <a:r>
              <a:rPr lang="en-US" altLang="ja-JP" sz="1400" dirty="0" smtClean="0">
                <a:solidFill>
                  <a:schemeClr val="tx1"/>
                </a:solidFill>
              </a:rPr>
              <a:t>ON(</a:t>
            </a:r>
            <a:r>
              <a:rPr lang="en-US" altLang="ja-JP" sz="1400" dirty="0" err="1" smtClean="0">
                <a:solidFill>
                  <a:schemeClr val="tx1"/>
                </a:solidFill>
              </a:rPr>
              <a:t>X_XXXXX.M_Product_ID</a:t>
            </a:r>
            <a:r>
              <a:rPr lang="en-US" altLang="ja-JP" sz="1400" dirty="0" smtClean="0">
                <a:solidFill>
                  <a:schemeClr val="tx1"/>
                </a:solidFill>
              </a:rPr>
              <a:t> </a:t>
            </a:r>
            <a:r>
              <a:rPr lang="en-US" altLang="ja-JP" sz="1400" dirty="0">
                <a:solidFill>
                  <a:schemeClr val="tx1"/>
                </a:solidFill>
              </a:rPr>
              <a:t>= </a:t>
            </a:r>
            <a:r>
              <a:rPr lang="en-US" altLang="ja-JP" sz="1400" dirty="0" err="1">
                <a:solidFill>
                  <a:schemeClr val="tx1"/>
                </a:solidFill>
              </a:rPr>
              <a:t>M_Product.M_Product_ID</a:t>
            </a:r>
            <a:r>
              <a:rPr lang="en-US" altLang="ja-JP" sz="1400" dirty="0" smtClean="0">
                <a:solidFill>
                  <a:schemeClr val="tx1"/>
                </a:solidFill>
              </a:rPr>
              <a:t>)</a:t>
            </a:r>
          </a:p>
          <a:p>
            <a:pPr marL="179388" indent="-179388"/>
            <a:r>
              <a:rPr lang="ja-JP" altLang="en-US" sz="1400" dirty="0" smtClean="0">
                <a:solidFill>
                  <a:schemeClr val="tx1"/>
                </a:solidFill>
              </a:rPr>
              <a:t>●</a:t>
            </a:r>
            <a:r>
              <a:rPr lang="en-US" altLang="ja-JP" sz="1400" dirty="0" smtClean="0">
                <a:solidFill>
                  <a:schemeClr val="tx1"/>
                </a:solidFill>
              </a:rPr>
              <a:t>Field of ”SQL WHERE” can describe SQL that is filtering condition to display data in Matrix </a:t>
            </a:r>
            <a:r>
              <a:rPr lang="en-US" altLang="ja-JP" sz="1400" dirty="0">
                <a:solidFill>
                  <a:schemeClr val="tx1"/>
                </a:solidFill>
              </a:rPr>
              <a:t>Window. </a:t>
            </a:r>
            <a:r>
              <a:rPr lang="en-US" altLang="ja-JP" sz="1400" dirty="0" smtClean="0">
                <a:solidFill>
                  <a:schemeClr val="tx1"/>
                </a:solidFill>
              </a:rPr>
              <a:t>Do </a:t>
            </a:r>
            <a:r>
              <a:rPr lang="en-US" altLang="ja-JP" sz="1400" dirty="0">
                <a:solidFill>
                  <a:schemeClr val="tx1"/>
                </a:solidFill>
              </a:rPr>
              <a:t>not use “SQL alias”. </a:t>
            </a:r>
            <a:endParaRPr lang="en-US" altLang="ja-JP" sz="1400" dirty="0" smtClean="0">
              <a:solidFill>
                <a:schemeClr val="tx1"/>
              </a:solidFill>
            </a:endParaRPr>
          </a:p>
          <a:p>
            <a:pPr marL="179388" indent="-179388"/>
            <a:r>
              <a:rPr lang="ja-JP" altLang="en-US" sz="1400" dirty="0">
                <a:solidFill>
                  <a:schemeClr val="tx1"/>
                </a:solidFill>
              </a:rPr>
              <a:t>　</a:t>
            </a:r>
            <a:r>
              <a:rPr lang="en-US" altLang="ja-JP" sz="1400" dirty="0">
                <a:solidFill>
                  <a:schemeClr val="tx1"/>
                </a:solidFill>
              </a:rPr>
              <a:t> </a:t>
            </a:r>
            <a:r>
              <a:rPr lang="en-US" altLang="ja-JP" sz="1400" dirty="0" smtClean="0">
                <a:solidFill>
                  <a:schemeClr val="tx1"/>
                </a:solidFill>
              </a:rPr>
              <a:t>Example </a:t>
            </a:r>
            <a:r>
              <a:rPr lang="ja-JP" altLang="en-US" sz="1400" dirty="0" smtClean="0">
                <a:solidFill>
                  <a:schemeClr val="tx1"/>
                </a:solidFill>
              </a:rPr>
              <a:t>：</a:t>
            </a:r>
            <a:r>
              <a:rPr lang="en-US" altLang="ja-JP" sz="1400" dirty="0" err="1">
                <a:solidFill>
                  <a:schemeClr val="tx1"/>
                </a:solidFill>
              </a:rPr>
              <a:t>M_Product.Value</a:t>
            </a:r>
            <a:r>
              <a:rPr lang="en-US" altLang="ja-JP" sz="1400" dirty="0">
                <a:solidFill>
                  <a:schemeClr val="tx1"/>
                </a:solidFill>
              </a:rPr>
              <a:t> IN ('I0001','I0002','I0003</a:t>
            </a:r>
            <a:r>
              <a:rPr lang="en-US" altLang="ja-JP" sz="1400" dirty="0" smtClean="0">
                <a:solidFill>
                  <a:schemeClr val="tx1"/>
                </a:solidFill>
              </a:rPr>
              <a:t>')</a:t>
            </a:r>
            <a:endParaRPr lang="en-US" altLang="ja-JP" sz="1400" dirty="0">
              <a:solidFill>
                <a:schemeClr val="tx1"/>
              </a:solidFill>
            </a:endParaRPr>
          </a:p>
          <a:p>
            <a:pPr marL="179388" indent="-179388"/>
            <a:endParaRPr lang="en-US" altLang="ja-JP" sz="1400" dirty="0">
              <a:solidFill>
                <a:schemeClr val="tx1"/>
              </a:solidFill>
            </a:endParaRPr>
          </a:p>
        </p:txBody>
      </p:sp>
    </p:spTree>
    <p:extLst>
      <p:ext uri="{BB962C8B-B14F-4D97-AF65-F5344CB8AC3E}">
        <p14:creationId xmlns:p14="http://schemas.microsoft.com/office/powerpoint/2010/main" val="266826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テキスト ボックス 3"/>
          <p:cNvSpPr txBox="1"/>
          <p:nvPr/>
        </p:nvSpPr>
        <p:spPr>
          <a:xfrm>
            <a:off x="265112" y="980728"/>
            <a:ext cx="8626408"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dirty="0" smtClean="0">
                <a:solidFill>
                  <a:schemeClr val="tx1"/>
                </a:solidFill>
              </a:rPr>
              <a:t>When reference of Matrix Column Key field is “Table” or “Search”, </a:t>
            </a:r>
            <a:r>
              <a:rPr lang="en-US" altLang="ja-JP" dirty="0" err="1" smtClean="0">
                <a:solidFill>
                  <a:schemeClr val="tx1"/>
                </a:solidFill>
              </a:rPr>
              <a:t>Sql</a:t>
            </a:r>
            <a:r>
              <a:rPr lang="en-US" altLang="ja-JP" dirty="0" smtClean="0">
                <a:solidFill>
                  <a:schemeClr val="tx1"/>
                </a:solidFill>
              </a:rPr>
              <a:t> ORDER By” at Table validation is applied.</a:t>
            </a:r>
          </a:p>
          <a:p>
            <a:pPr marL="285750" indent="-285750">
              <a:buFont typeface="Arial" panose="020B0604020202020204" pitchFamily="34" charset="0"/>
              <a:buChar char="•"/>
            </a:pPr>
            <a:r>
              <a:rPr lang="en-US" altLang="ja-JP" dirty="0" smtClean="0">
                <a:solidFill>
                  <a:schemeClr val="tx1"/>
                </a:solidFill>
              </a:rPr>
              <a:t>In case of the other, Value of Matrix Column key field in ascending order.</a:t>
            </a:r>
            <a:endParaRPr lang="ja-JP" altLang="en-US" dirty="0">
              <a:solidFill>
                <a:schemeClr val="tx1"/>
              </a:solidFill>
            </a:endParaRPr>
          </a:p>
        </p:txBody>
      </p:sp>
      <p:cxnSp>
        <p:nvCxnSpPr>
          <p:cNvPr id="5" name="直線コネクタ 4"/>
          <p:cNvCxnSpPr/>
          <p:nvPr/>
        </p:nvCxnSpPr>
        <p:spPr>
          <a:xfrm>
            <a:off x="323528" y="98072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251520" y="54868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smtClean="0">
                <a:solidFill>
                  <a:schemeClr val="tx1"/>
                </a:solidFill>
              </a:rPr>
              <a:t>Sort of Column control</a:t>
            </a:r>
            <a:endParaRPr lang="en-US" altLang="ja-JP" dirty="0">
              <a:solidFill>
                <a:schemeClr val="tx1"/>
              </a:solidFill>
            </a:endParaRPr>
          </a:p>
        </p:txBody>
      </p:sp>
      <p:cxnSp>
        <p:nvCxnSpPr>
          <p:cNvPr id="8" name="直線コネクタ 7"/>
          <p:cNvCxnSpPr/>
          <p:nvPr/>
        </p:nvCxnSpPr>
        <p:spPr>
          <a:xfrm>
            <a:off x="323528" y="314096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51520" y="270892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smtClean="0">
                <a:solidFill>
                  <a:schemeClr val="tx1"/>
                </a:solidFill>
              </a:rPr>
              <a:t>Sort or row control</a:t>
            </a:r>
            <a:endParaRPr lang="en-US" altLang="ja-JP" dirty="0">
              <a:solidFill>
                <a:schemeClr val="tx1"/>
              </a:solidFill>
            </a:endParaRPr>
          </a:p>
        </p:txBody>
      </p:sp>
      <p:sp>
        <p:nvSpPr>
          <p:cNvPr id="10" name="テキスト ボックス 9"/>
          <p:cNvSpPr txBox="1"/>
          <p:nvPr/>
        </p:nvSpPr>
        <p:spPr>
          <a:xfrm>
            <a:off x="274618" y="3140968"/>
            <a:ext cx="8626408"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dirty="0" smtClean="0">
                <a:solidFill>
                  <a:schemeClr val="tx1"/>
                </a:solidFill>
              </a:rPr>
              <a:t>When reference of Matrix Row Key field is “Table” or “Search”, </a:t>
            </a:r>
            <a:r>
              <a:rPr lang="en-US" altLang="ja-JP" dirty="0" err="1" smtClean="0">
                <a:solidFill>
                  <a:schemeClr val="tx1"/>
                </a:solidFill>
              </a:rPr>
              <a:t>Sql</a:t>
            </a:r>
            <a:r>
              <a:rPr lang="en-US" altLang="ja-JP" dirty="0" smtClean="0">
                <a:solidFill>
                  <a:schemeClr val="tx1"/>
                </a:solidFill>
              </a:rPr>
              <a:t> ORDER By” at Table validation is applied.</a:t>
            </a:r>
          </a:p>
          <a:p>
            <a:pPr marL="285750" indent="-285750">
              <a:buFont typeface="Arial" panose="020B0604020202020204" pitchFamily="34" charset="0"/>
              <a:buChar char="•"/>
            </a:pPr>
            <a:r>
              <a:rPr lang="en-US" altLang="ja-JP" dirty="0" smtClean="0">
                <a:solidFill>
                  <a:schemeClr val="tx1"/>
                </a:solidFill>
              </a:rPr>
              <a:t>In case of the other, Value of Matrix Row key field in ascending order.</a:t>
            </a:r>
            <a:endParaRPr lang="ja-JP" altLang="en-US" dirty="0">
              <a:solidFill>
                <a:schemeClr val="tx1"/>
              </a:solidFill>
            </a:endParaRPr>
          </a:p>
        </p:txBody>
      </p:sp>
    </p:spTree>
    <p:extLst>
      <p:ext uri="{BB962C8B-B14F-4D97-AF65-F5344CB8AC3E}">
        <p14:creationId xmlns:p14="http://schemas.microsoft.com/office/powerpoint/2010/main" val="398236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Matrix Window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Field tab</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251520" y="141225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151432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81071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81071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81071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810718"/>
            <a:ext cx="279365" cy="279365"/>
          </a:xfrm>
          <a:prstGeom prst="rect">
            <a:avLst/>
          </a:prstGeom>
        </p:spPr>
      </p:pic>
      <p:sp>
        <p:nvSpPr>
          <p:cNvPr id="37" name="正方形/長方形 36"/>
          <p:cNvSpPr/>
          <p:nvPr/>
        </p:nvSpPr>
        <p:spPr bwMode="auto">
          <a:xfrm>
            <a:off x="3341171" y="183225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13283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20486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12474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2048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20484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204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err="1" smtClean="0">
                <a:solidFill>
                  <a:schemeClr val="tx1"/>
                </a:solidFill>
                <a:latin typeface="HGPｺﾞｼｯｸM" pitchFamily="50" charset="-128"/>
                <a:ea typeface="HGPｺﾞｼｯｸM" pitchFamily="50" charset="-128"/>
              </a:rPr>
              <a:t>Oraganization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492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492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Matrix Window</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3645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3645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555965" y="36525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11949" y="36525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20" y="183406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r>
              <a:rPr lang="ja-JP" altLang="en-US" sz="800" dirty="0" smtClean="0"/>
              <a:t> </a:t>
            </a:r>
            <a:r>
              <a:rPr lang="en-US" altLang="ja-JP" sz="800" dirty="0" smtClean="0"/>
              <a:t>&gt; Matrix Window Field</a:t>
            </a:r>
            <a:endParaRPr lang="ja-JP" altLang="en-US" sz="800" dirty="0"/>
          </a:p>
        </p:txBody>
      </p:sp>
      <p:sp>
        <p:nvSpPr>
          <p:cNvPr id="53" name="正方形/長方形 52"/>
          <p:cNvSpPr/>
          <p:nvPr/>
        </p:nvSpPr>
        <p:spPr>
          <a:xfrm>
            <a:off x="1331800" y="307649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DeliveryQty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076476"/>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Field</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5" name="正方形/長方形 54"/>
          <p:cNvSpPr/>
          <p:nvPr/>
        </p:nvSpPr>
        <p:spPr>
          <a:xfrm>
            <a:off x="2555506" y="307649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3851928" y="306896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7" name="正方形/長方形 56"/>
          <p:cNvSpPr/>
          <p:nvPr/>
        </p:nvSpPr>
        <p:spPr>
          <a:xfrm>
            <a:off x="2483768" y="306896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Length</a:t>
            </a:r>
            <a:endParaRPr lang="ja-JP" altLang="en-US" sz="800" dirty="0">
              <a:solidFill>
                <a:schemeClr val="tx1"/>
              </a:solidFill>
              <a:latin typeface="HGPｺﾞｼｯｸM" pitchFamily="50" charset="-128"/>
              <a:ea typeface="HGPｺﾞｼｯｸM" pitchFamily="50" charset="-128"/>
            </a:endParaRPr>
          </a:p>
        </p:txBody>
      </p:sp>
      <p:pic>
        <p:nvPicPr>
          <p:cNvPr id="58" name="図 57"/>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068960"/>
            <a:ext cx="223539" cy="223539"/>
          </a:xfrm>
          <a:prstGeom prst="rect">
            <a:avLst/>
          </a:prstGeom>
        </p:spPr>
      </p:pic>
      <p:sp>
        <p:nvSpPr>
          <p:cNvPr id="59" name="正方形/長方形 58"/>
          <p:cNvSpPr/>
          <p:nvPr/>
        </p:nvSpPr>
        <p:spPr>
          <a:xfrm>
            <a:off x="1331648" y="277341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2773412"/>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Sequence*</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2773413"/>
            <a:ext cx="223539" cy="223539"/>
          </a:xfrm>
          <a:prstGeom prst="rect">
            <a:avLst/>
          </a:prstGeom>
        </p:spPr>
      </p:pic>
      <p:sp>
        <p:nvSpPr>
          <p:cNvPr id="62" name="コンテンツ プレースホルダー 2"/>
          <p:cNvSpPr txBox="1">
            <a:spLocks/>
          </p:cNvSpPr>
          <p:nvPr/>
        </p:nvSpPr>
        <p:spPr>
          <a:xfrm>
            <a:off x="5362002" y="1434261"/>
            <a:ext cx="3530478" cy="2642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smtClean="0">
                <a:solidFill>
                  <a:schemeClr val="tx1"/>
                </a:solidFill>
              </a:rPr>
              <a:t>Sequence</a:t>
            </a:r>
            <a:r>
              <a:rPr lang="en-US" altLang="ja-JP" sz="1050" dirty="0" smtClean="0">
                <a:solidFill>
                  <a:schemeClr val="tx1"/>
                </a:solidFill>
              </a:rPr>
              <a:t>…Field display order. Ascending.</a:t>
            </a:r>
          </a:p>
          <a:p>
            <a:pPr marL="171450" indent="-171450">
              <a:buFont typeface="Arial" panose="020B0604020202020204" pitchFamily="34" charset="0"/>
              <a:buChar char="•"/>
            </a:pPr>
            <a:r>
              <a:rPr lang="en-US" altLang="ja-JP" sz="1050" u="sng" dirty="0" smtClean="0">
                <a:solidFill>
                  <a:schemeClr val="tx1"/>
                </a:solidFill>
              </a:rPr>
              <a:t>Field</a:t>
            </a:r>
            <a:r>
              <a:rPr lang="en-US" altLang="ja-JP" sz="1050" dirty="0" smtClean="0">
                <a:solidFill>
                  <a:schemeClr val="tx1"/>
                </a:solidFill>
              </a:rPr>
              <a:t>…Edit Field in Matrix Window.</a:t>
            </a:r>
          </a:p>
          <a:p>
            <a:pPr marL="171450" indent="-171450">
              <a:buFont typeface="Arial" panose="020B0604020202020204" pitchFamily="34" charset="0"/>
              <a:buChar char="•"/>
            </a:pPr>
            <a:r>
              <a:rPr lang="en-US" altLang="ja-JP" sz="1050" u="sng" dirty="0" smtClean="0">
                <a:solidFill>
                  <a:schemeClr val="tx1"/>
                </a:solidFill>
              </a:rPr>
              <a:t>Length</a:t>
            </a:r>
            <a:r>
              <a:rPr lang="en-US" altLang="ja-JP" sz="1050" dirty="0" smtClean="0">
                <a:solidFill>
                  <a:schemeClr val="tx1"/>
                </a:solidFill>
              </a:rPr>
              <a:t>…width of Column. 0 is better because of min width.</a:t>
            </a:r>
            <a:r>
              <a:rPr lang="ja-JP" altLang="en-US" sz="1050" dirty="0" smtClean="0">
                <a:solidFill>
                  <a:schemeClr val="tx1"/>
                </a:solidFill>
              </a:rPr>
              <a:t> </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smtClean="0">
                <a:solidFill>
                  <a:schemeClr val="tx1"/>
                </a:solidFill>
              </a:rPr>
              <a:t>Calculate Sum(Σ)</a:t>
            </a:r>
            <a:r>
              <a:rPr lang="en-US" altLang="ja-JP" sz="1050" dirty="0" smtClean="0">
                <a:solidFill>
                  <a:schemeClr val="tx1"/>
                </a:solidFill>
              </a:rPr>
              <a:t>…Summarize Value and display it column. Display Type of Number</a:t>
            </a:r>
            <a:r>
              <a:rPr lang="ja-JP" altLang="en-US" sz="1050" dirty="0" err="1">
                <a:solidFill>
                  <a:schemeClr val="tx1"/>
                </a:solidFill>
              </a:rPr>
              <a:t>、</a:t>
            </a:r>
            <a:r>
              <a:rPr lang="en-US" altLang="ja-JP" sz="1050" dirty="0" err="1">
                <a:solidFill>
                  <a:schemeClr val="tx1"/>
                </a:solidFill>
              </a:rPr>
              <a:t>Qauntity</a:t>
            </a:r>
            <a:r>
              <a:rPr lang="ja-JP" altLang="en-US" sz="1050" dirty="0" err="1">
                <a:solidFill>
                  <a:schemeClr val="tx1"/>
                </a:solidFill>
              </a:rPr>
              <a:t>、</a:t>
            </a:r>
            <a:r>
              <a:rPr lang="en-US" altLang="ja-JP" sz="1050" dirty="0">
                <a:solidFill>
                  <a:schemeClr val="tx1"/>
                </a:solidFill>
              </a:rPr>
              <a:t>Amount</a:t>
            </a:r>
            <a:r>
              <a:rPr lang="ja-JP" altLang="en-US" sz="1050" dirty="0" err="1">
                <a:solidFill>
                  <a:schemeClr val="tx1"/>
                </a:solidFill>
              </a:rPr>
              <a:t>、</a:t>
            </a:r>
            <a:r>
              <a:rPr lang="en-US" altLang="ja-JP" sz="1050" dirty="0" err="1">
                <a:solidFill>
                  <a:schemeClr val="tx1"/>
                </a:solidFill>
              </a:rPr>
              <a:t>CostPrice</a:t>
            </a:r>
            <a:r>
              <a:rPr lang="ja-JP" altLang="en-US" sz="1050" dirty="0" err="1">
                <a:solidFill>
                  <a:schemeClr val="tx1"/>
                </a:solidFill>
              </a:rPr>
              <a:t>、</a:t>
            </a:r>
            <a:r>
              <a:rPr lang="en-US" altLang="ja-JP" sz="1050" dirty="0" smtClean="0">
                <a:solidFill>
                  <a:schemeClr val="tx1"/>
                </a:solidFill>
              </a:rPr>
              <a:t>Integer are valid.</a:t>
            </a:r>
            <a:endParaRPr lang="en-US" altLang="ja-JP" sz="1050" dirty="0">
              <a:solidFill>
                <a:schemeClr val="tx1"/>
              </a:solidFill>
            </a:endParaRPr>
          </a:p>
        </p:txBody>
      </p:sp>
      <p:sp>
        <p:nvSpPr>
          <p:cNvPr id="63" name="正方形/長方形 62"/>
          <p:cNvSpPr/>
          <p:nvPr/>
        </p:nvSpPr>
        <p:spPr>
          <a:xfrm>
            <a:off x="3996056" y="36621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Calculate Sum(Σ)</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3852040" y="36621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Tree>
    <p:extLst>
      <p:ext uri="{BB962C8B-B14F-4D97-AF65-F5344CB8AC3E}">
        <p14:creationId xmlns:p14="http://schemas.microsoft.com/office/powerpoint/2010/main" val="375836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Matrix Window Search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Field tab</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251520" y="1916312"/>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2018377"/>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314774"/>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314774"/>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314774"/>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314774"/>
            <a:ext cx="279365" cy="279365"/>
          </a:xfrm>
          <a:prstGeom prst="rect">
            <a:avLst/>
          </a:prstGeom>
        </p:spPr>
      </p:pic>
      <p:sp>
        <p:nvSpPr>
          <p:cNvPr id="37" name="正方形/長方形 36"/>
          <p:cNvSpPr/>
          <p:nvPr/>
        </p:nvSpPr>
        <p:spPr bwMode="auto">
          <a:xfrm>
            <a:off x="3341171" y="2336306"/>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636889"/>
            <a:ext cx="5112568" cy="2448295"/>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70892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708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708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708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Organization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996952"/>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9969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Matrix Window</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868563"/>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8685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547784" y="415658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03768" y="415657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19" y="2338122"/>
            <a:ext cx="2458829" cy="225998"/>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r>
              <a:rPr lang="ja-JP" altLang="en-US" sz="800" dirty="0" smtClean="0"/>
              <a:t> </a:t>
            </a:r>
            <a:r>
              <a:rPr lang="en-US" altLang="ja-JP" sz="800" dirty="0" smtClean="0"/>
              <a:t>&gt; Matrix Window Search Field</a:t>
            </a:r>
            <a:endParaRPr lang="ja-JP" altLang="en-US" sz="800" dirty="0"/>
          </a:p>
        </p:txBody>
      </p:sp>
      <p:sp>
        <p:nvSpPr>
          <p:cNvPr id="53" name="正方形/長方形 52"/>
          <p:cNvSpPr/>
          <p:nvPr/>
        </p:nvSpPr>
        <p:spPr>
          <a:xfrm>
            <a:off x="1331800" y="358055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Product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580532"/>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Tab</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9" name="正方形/長方形 58"/>
          <p:cNvSpPr/>
          <p:nvPr/>
        </p:nvSpPr>
        <p:spPr>
          <a:xfrm>
            <a:off x="1331648" y="327746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3277468"/>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Sequence</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277469"/>
            <a:ext cx="223539" cy="223539"/>
          </a:xfrm>
          <a:prstGeom prst="rect">
            <a:avLst/>
          </a:prstGeom>
        </p:spPr>
      </p:pic>
      <p:sp>
        <p:nvSpPr>
          <p:cNvPr id="62" name="コンテンツ プレースホルダー 2"/>
          <p:cNvSpPr txBox="1">
            <a:spLocks/>
          </p:cNvSpPr>
          <p:nvPr/>
        </p:nvSpPr>
        <p:spPr>
          <a:xfrm>
            <a:off x="5362002" y="1412777"/>
            <a:ext cx="3530478" cy="30243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u="sng" dirty="0" smtClean="0">
                <a:solidFill>
                  <a:schemeClr val="tx1"/>
                </a:solidFill>
              </a:rPr>
              <a:t>Sequence</a:t>
            </a:r>
            <a:r>
              <a:rPr lang="en-US" altLang="ja-JP" sz="1050" dirty="0" smtClean="0">
                <a:solidFill>
                  <a:schemeClr val="tx1"/>
                </a:solidFill>
              </a:rPr>
              <a:t>…Search Field display </a:t>
            </a:r>
            <a:r>
              <a:rPr lang="en-US" altLang="ja-JP" sz="1050" dirty="0" err="1" smtClean="0">
                <a:solidFill>
                  <a:schemeClr val="tx1"/>
                </a:solidFill>
              </a:rPr>
              <a:t>order.Ascending</a:t>
            </a:r>
            <a:r>
              <a:rPr lang="en-US" altLang="ja-JP" sz="1050" dirty="0" smtClean="0">
                <a:solidFill>
                  <a:schemeClr val="tx1"/>
                </a:solidFill>
              </a:rPr>
              <a:t>.</a:t>
            </a:r>
          </a:p>
          <a:p>
            <a:pPr marL="171450" indent="-171450">
              <a:spcBef>
                <a:spcPts val="600"/>
              </a:spcBef>
              <a:buFont typeface="Arial" panose="020B0604020202020204" pitchFamily="34" charset="0"/>
              <a:buChar char="•"/>
            </a:pPr>
            <a:r>
              <a:rPr lang="en-US" altLang="ja-JP" sz="1050" u="sng" dirty="0" smtClean="0">
                <a:solidFill>
                  <a:schemeClr val="tx1"/>
                </a:solidFill>
              </a:rPr>
              <a:t>Tab</a:t>
            </a:r>
            <a:r>
              <a:rPr lang="en-US" altLang="ja-JP" sz="1050" dirty="0" smtClean="0">
                <a:solidFill>
                  <a:schemeClr val="tx1"/>
                </a:solidFill>
              </a:rPr>
              <a:t>…Select a Tab that have “Search F</a:t>
            </a:r>
            <a:r>
              <a:rPr lang="en-US" altLang="ja-JP" sz="1050" dirty="0" smtClean="0">
                <a:solidFill>
                  <a:schemeClr val="tx1"/>
                </a:solidFill>
              </a:rPr>
              <a:t>ield”. You must select a Tab that </a:t>
            </a:r>
            <a:r>
              <a:rPr lang="en-US" altLang="ja-JP" sz="1050" dirty="0">
                <a:solidFill>
                  <a:schemeClr val="tx1"/>
                </a:solidFill>
              </a:rPr>
              <a:t>correspond to </a:t>
            </a:r>
            <a:r>
              <a:rPr lang="en-US" altLang="ja-JP" sz="1050" dirty="0" smtClean="0">
                <a:solidFill>
                  <a:schemeClr val="tx1"/>
                </a:solidFill>
              </a:rPr>
              <a:t>“Main Table” or table of describe “SQL JOIN” Field.</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en-US" altLang="ja-JP" sz="1050" u="sng" dirty="0" smtClean="0">
                <a:solidFill>
                  <a:schemeClr val="tx1"/>
                </a:solidFill>
              </a:rPr>
              <a:t>Field</a:t>
            </a:r>
            <a:r>
              <a:rPr lang="en-US" altLang="ja-JP" sz="1050" dirty="0" smtClean="0">
                <a:solidFill>
                  <a:schemeClr val="tx1"/>
                </a:solidFill>
              </a:rPr>
              <a:t>…Search </a:t>
            </a:r>
            <a:r>
              <a:rPr lang="en-US" altLang="ja-JP" sz="1050" dirty="0" smtClean="0">
                <a:solidFill>
                  <a:schemeClr val="tx1"/>
                </a:solidFill>
              </a:rPr>
              <a:t>Field.</a:t>
            </a:r>
          </a:p>
          <a:p>
            <a:pPr marL="171450" indent="-171450">
              <a:spcBef>
                <a:spcPts val="600"/>
              </a:spcBef>
              <a:buFont typeface="Arial" panose="020B0604020202020204" pitchFamily="34" charset="0"/>
              <a:buChar char="•"/>
            </a:pPr>
            <a:r>
              <a:rPr lang="en-US" altLang="ja-JP" sz="1050" u="sng" dirty="0" smtClean="0">
                <a:solidFill>
                  <a:schemeClr val="tx1"/>
                </a:solidFill>
              </a:rPr>
              <a:t>Mandatory</a:t>
            </a:r>
            <a:r>
              <a:rPr lang="en-US" altLang="ja-JP" sz="1050" dirty="0" smtClean="0">
                <a:solidFill>
                  <a:schemeClr val="tx1"/>
                </a:solidFill>
              </a:rPr>
              <a:t>…Mandatory Search Field or not. If Mandatory Field have to (complex) unique constraint with Column Key Field and Row Key Field).</a:t>
            </a:r>
          </a:p>
          <a:p>
            <a:pPr marL="171450" indent="-171450">
              <a:spcBef>
                <a:spcPts val="600"/>
              </a:spcBef>
              <a:buFont typeface="Arial" panose="020B0604020202020204" pitchFamily="34" charset="0"/>
              <a:buChar char="•"/>
            </a:pPr>
            <a:r>
              <a:rPr lang="en-US" altLang="ja-JP" sz="1050" u="sng" dirty="0" smtClean="0">
                <a:solidFill>
                  <a:schemeClr val="tx1"/>
                </a:solidFill>
              </a:rPr>
              <a:t>Default Logic</a:t>
            </a:r>
            <a:r>
              <a:rPr lang="en-US" altLang="ja-JP" sz="1050" dirty="0" smtClean="0">
                <a:solidFill>
                  <a:schemeClr val="tx1"/>
                </a:solidFill>
              </a:rPr>
              <a:t>…Default Logic for search field initial Value.</a:t>
            </a:r>
            <a:endParaRPr lang="en-US" altLang="ja-JP" sz="1050" dirty="0">
              <a:solidFill>
                <a:schemeClr val="tx1"/>
              </a:solidFill>
            </a:endParaRPr>
          </a:p>
          <a:p>
            <a:pPr marL="171450" indent="-171450">
              <a:spcBef>
                <a:spcPts val="600"/>
              </a:spcBef>
              <a:buFont typeface="Arial" panose="020B0604020202020204" pitchFamily="34" charset="0"/>
              <a:buChar char="•"/>
            </a:pPr>
            <a:r>
              <a:rPr lang="en-US" altLang="ja-JP" sz="1050" u="sng" dirty="0" err="1" smtClean="0">
                <a:solidFill>
                  <a:schemeClr val="tx1"/>
                </a:solidFill>
              </a:rPr>
              <a:t>XPosition</a:t>
            </a:r>
            <a:r>
              <a:rPr lang="en-US" altLang="ja-JP" sz="1050" dirty="0" smtClean="0">
                <a:solidFill>
                  <a:schemeClr val="tx1"/>
                </a:solidFill>
              </a:rPr>
              <a:t>…search field position.</a:t>
            </a:r>
            <a:endParaRPr lang="en-US" altLang="ja-JP" sz="1050" dirty="0">
              <a:solidFill>
                <a:schemeClr val="tx1"/>
              </a:solidFill>
            </a:endParaRPr>
          </a:p>
          <a:p>
            <a:pPr marL="171450" indent="-171450">
              <a:spcBef>
                <a:spcPts val="600"/>
              </a:spcBef>
              <a:buFont typeface="Arial" panose="020B0604020202020204" pitchFamily="34" charset="0"/>
              <a:buChar char="•"/>
            </a:pPr>
            <a:r>
              <a:rPr lang="en-US" altLang="ja-JP" sz="1050" u="sng" dirty="0" smtClean="0">
                <a:solidFill>
                  <a:schemeClr val="tx1"/>
                </a:solidFill>
              </a:rPr>
              <a:t>Column Span</a:t>
            </a:r>
            <a:r>
              <a:rPr lang="en-US" altLang="ja-JP" sz="1050" dirty="0" smtClean="0">
                <a:solidFill>
                  <a:schemeClr val="tx1"/>
                </a:solidFill>
              </a:rPr>
              <a:t>…search field width. 2 is better.</a:t>
            </a:r>
            <a:endParaRPr lang="en-US" altLang="ja-JP" sz="1050" dirty="0">
              <a:solidFill>
                <a:schemeClr val="tx1"/>
              </a:solidFill>
            </a:endParaRPr>
          </a:p>
          <a:p>
            <a:pPr>
              <a:spcBef>
                <a:spcPts val="600"/>
              </a:spcBef>
            </a:pPr>
            <a:endParaRPr lang="en-US" altLang="ja-JP" sz="1050" dirty="0" smtClean="0">
              <a:solidFill>
                <a:schemeClr val="tx1"/>
              </a:solidFill>
            </a:endParaRPr>
          </a:p>
        </p:txBody>
      </p:sp>
      <p:sp>
        <p:nvSpPr>
          <p:cNvPr id="63" name="正方形/長方形 62"/>
          <p:cNvSpPr/>
          <p:nvPr/>
        </p:nvSpPr>
        <p:spPr>
          <a:xfrm>
            <a:off x="3995936" y="414909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Mandatory</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3851920" y="4149080"/>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smtClean="0">
                <a:solidFill>
                  <a:schemeClr val="tx1"/>
                </a:solidFill>
                <a:latin typeface="Meiryo UI" pitchFamily="50" charset="-128"/>
                <a:ea typeface="Meiryo UI" pitchFamily="50" charset="-128"/>
                <a:cs typeface="Meiryo UI" pitchFamily="50" charset="-128"/>
              </a:rPr>
              <a:t>　</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5" name="コンテンツ プレースホルダー 2"/>
          <p:cNvSpPr txBox="1">
            <a:spLocks/>
          </p:cNvSpPr>
          <p:nvPr/>
        </p:nvSpPr>
        <p:spPr>
          <a:xfrm>
            <a:off x="251520" y="908720"/>
            <a:ext cx="8640000" cy="5410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400" dirty="0" smtClean="0">
                <a:solidFill>
                  <a:schemeClr val="tx1"/>
                </a:solidFill>
              </a:rPr>
              <a:t>You can set a field to “Search Condition” except “</a:t>
            </a:r>
            <a:r>
              <a:rPr lang="en-US" altLang="ja-JP" sz="1400" dirty="0">
                <a:solidFill>
                  <a:schemeClr val="tx1"/>
                </a:solidFill>
                <a:latin typeface="HGPｺﾞｼｯｸM" pitchFamily="50" charset="-128"/>
                <a:ea typeface="HGPｺﾞｼｯｸM" pitchFamily="50" charset="-128"/>
              </a:rPr>
              <a:t>column Key Field</a:t>
            </a:r>
            <a:r>
              <a:rPr lang="en-US" altLang="ja-JP" sz="1400" dirty="0" smtClean="0">
                <a:solidFill>
                  <a:schemeClr val="tx1"/>
                </a:solidFill>
              </a:rPr>
              <a:t>” and “</a:t>
            </a:r>
            <a:r>
              <a:rPr lang="en-US" altLang="ja-JP" sz="1400" dirty="0" smtClean="0">
                <a:solidFill>
                  <a:schemeClr val="tx1"/>
                </a:solidFill>
                <a:latin typeface="HGPｺﾞｼｯｸM" pitchFamily="50" charset="-128"/>
                <a:ea typeface="HGPｺﾞｼｯｸM" pitchFamily="50" charset="-128"/>
              </a:rPr>
              <a:t>r</a:t>
            </a:r>
            <a:r>
              <a:rPr lang="en-US" altLang="ja-JP" sz="1400" dirty="0" smtClean="0">
                <a:solidFill>
                  <a:schemeClr val="tx1"/>
                </a:solidFill>
                <a:latin typeface="HGPｺﾞｼｯｸM" pitchFamily="50" charset="-128"/>
                <a:ea typeface="HGPｺﾞｼｯｸM" pitchFamily="50" charset="-128"/>
              </a:rPr>
              <a:t>ow </a:t>
            </a:r>
            <a:r>
              <a:rPr lang="en-US" altLang="ja-JP" sz="1400" dirty="0">
                <a:solidFill>
                  <a:schemeClr val="tx1"/>
                </a:solidFill>
                <a:latin typeface="HGPｺﾞｼｯｸM" pitchFamily="50" charset="-128"/>
                <a:ea typeface="HGPｺﾞｼｯｸM" pitchFamily="50" charset="-128"/>
              </a:rPr>
              <a:t>Key Field</a:t>
            </a:r>
            <a:r>
              <a:rPr lang="en-US" altLang="ja-JP" sz="1400" dirty="0" smtClean="0">
                <a:solidFill>
                  <a:schemeClr val="tx1"/>
                </a:solidFill>
              </a:rPr>
              <a:t>”, “Edit Field” .</a:t>
            </a:r>
            <a:endParaRPr lang="en-US" altLang="ja-JP" sz="1400" dirty="0" smtClean="0">
              <a:solidFill>
                <a:schemeClr val="tx1"/>
              </a:solidFill>
            </a:endParaRPr>
          </a:p>
        </p:txBody>
      </p:sp>
      <p:sp>
        <p:nvSpPr>
          <p:cNvPr id="66" name="正方形/長方形 65"/>
          <p:cNvSpPr/>
          <p:nvPr/>
        </p:nvSpPr>
        <p:spPr>
          <a:xfrm>
            <a:off x="1339859" y="436512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251520" y="436512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Default Logic</a:t>
            </a:r>
            <a:endParaRPr lang="ja-JP" altLang="en-US" sz="800" dirty="0">
              <a:solidFill>
                <a:schemeClr val="tx1"/>
              </a:solidFill>
              <a:latin typeface="HGPｺﾞｼｯｸM" pitchFamily="50" charset="-128"/>
              <a:ea typeface="HGPｺﾞｼｯｸM" pitchFamily="50" charset="-128"/>
            </a:endParaRPr>
          </a:p>
        </p:txBody>
      </p:sp>
      <p:sp>
        <p:nvSpPr>
          <p:cNvPr id="68" name="正方形/長方形 67"/>
          <p:cNvSpPr/>
          <p:nvPr/>
        </p:nvSpPr>
        <p:spPr>
          <a:xfrm>
            <a:off x="251488" y="4653137"/>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X Position</a:t>
            </a:r>
            <a:endParaRPr lang="ja-JP" altLang="en-US" sz="800" dirty="0">
              <a:solidFill>
                <a:schemeClr val="tx1"/>
              </a:solidFill>
              <a:latin typeface="HGPｺﾞｼｯｸM" pitchFamily="50" charset="-128"/>
              <a:ea typeface="HGPｺﾞｼｯｸM" pitchFamily="50" charset="-128"/>
            </a:endParaRPr>
          </a:p>
        </p:txBody>
      </p:sp>
      <p:sp>
        <p:nvSpPr>
          <p:cNvPr id="69" name="正方形/長方形 68"/>
          <p:cNvSpPr/>
          <p:nvPr/>
        </p:nvSpPr>
        <p:spPr>
          <a:xfrm>
            <a:off x="3851928" y="464562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2</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0" name="正方形/長方形 69"/>
          <p:cNvSpPr/>
          <p:nvPr/>
        </p:nvSpPr>
        <p:spPr>
          <a:xfrm>
            <a:off x="2483768" y="464562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Column Span</a:t>
            </a:r>
            <a:endParaRPr lang="ja-JP" altLang="en-US" sz="800" dirty="0">
              <a:solidFill>
                <a:schemeClr val="tx1"/>
              </a:solidFill>
              <a:latin typeface="HGPｺﾞｼｯｸM" pitchFamily="50" charset="-128"/>
              <a:ea typeface="HGPｺﾞｼｯｸM" pitchFamily="50" charset="-128"/>
            </a:endParaRPr>
          </a:p>
        </p:txBody>
      </p:sp>
      <p:pic>
        <p:nvPicPr>
          <p:cNvPr id="71" name="図 7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645621"/>
            <a:ext cx="223539" cy="223539"/>
          </a:xfrm>
          <a:prstGeom prst="rect">
            <a:avLst/>
          </a:prstGeom>
        </p:spPr>
      </p:pic>
      <p:sp>
        <p:nvSpPr>
          <p:cNvPr id="72" name="正方形/長方形 71"/>
          <p:cNvSpPr/>
          <p:nvPr/>
        </p:nvSpPr>
        <p:spPr>
          <a:xfrm>
            <a:off x="1348732" y="465313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1</a:t>
            </a:r>
            <a:endParaRPr lang="ja-JP" altLang="en-US" sz="800" dirty="0">
              <a:solidFill>
                <a:schemeClr val="tx1"/>
              </a:solidFill>
              <a:latin typeface="Meiryo UI" pitchFamily="50" charset="-128"/>
              <a:ea typeface="Meiryo UI" pitchFamily="50" charset="-128"/>
              <a:cs typeface="Meiryo UI" pitchFamily="50" charset="-128"/>
            </a:endParaRPr>
          </a:p>
        </p:txBody>
      </p:sp>
      <p:pic>
        <p:nvPicPr>
          <p:cNvPr id="73" name="図 72"/>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77220" y="4653136"/>
            <a:ext cx="223539" cy="223539"/>
          </a:xfrm>
          <a:prstGeom prst="rect">
            <a:avLst/>
          </a:prstGeom>
        </p:spPr>
      </p:pic>
      <p:sp>
        <p:nvSpPr>
          <p:cNvPr id="74" name="正方形/長方形 73"/>
          <p:cNvSpPr/>
          <p:nvPr/>
        </p:nvSpPr>
        <p:spPr>
          <a:xfrm>
            <a:off x="3852080" y="357303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Product_Category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5" name="正方形/長方形 74"/>
          <p:cNvSpPr/>
          <p:nvPr/>
        </p:nvSpPr>
        <p:spPr>
          <a:xfrm>
            <a:off x="2771768" y="3573016"/>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Field</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76" name="正方形/長方形 75"/>
          <p:cNvSpPr/>
          <p:nvPr/>
        </p:nvSpPr>
        <p:spPr>
          <a:xfrm>
            <a:off x="5075786" y="357303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pic>
        <p:nvPicPr>
          <p:cNvPr id="77" name="図 76"/>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562250" y="3579490"/>
            <a:ext cx="209550" cy="209550"/>
          </a:xfrm>
          <a:prstGeom prst="rect">
            <a:avLst/>
          </a:prstGeom>
        </p:spPr>
      </p:pic>
    </p:spTree>
    <p:extLst>
      <p:ext uri="{BB962C8B-B14F-4D97-AF65-F5344CB8AC3E}">
        <p14:creationId xmlns:p14="http://schemas.microsoft.com/office/powerpoint/2010/main" val="421580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 of Form</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0129" y="1124744"/>
            <a:ext cx="8642351" cy="768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You must set Form to use Matrix Window after configurations </a:t>
            </a:r>
            <a:r>
              <a:rPr lang="en-US" altLang="ja-JP" sz="1600" dirty="0">
                <a:solidFill>
                  <a:schemeClr val="tx1"/>
                </a:solidFill>
              </a:rPr>
              <a:t>of Matrix </a:t>
            </a:r>
            <a:r>
              <a:rPr lang="en-US" altLang="ja-JP" sz="1600" dirty="0" smtClean="0">
                <a:solidFill>
                  <a:schemeClr val="tx1"/>
                </a:solidFill>
              </a:rPr>
              <a:t>Window. And Please assign it to a menu.</a:t>
            </a:r>
            <a:endParaRPr lang="en-US" altLang="ja-JP" sz="1600" dirty="0">
              <a:solidFill>
                <a:schemeClr val="tx1"/>
              </a:solidFill>
            </a:endParaRPr>
          </a:p>
        </p:txBody>
      </p:sp>
      <p:sp>
        <p:nvSpPr>
          <p:cNvPr id="8" name="正方形/長方形 7"/>
          <p:cNvSpPr/>
          <p:nvPr/>
        </p:nvSpPr>
        <p:spPr>
          <a:xfrm>
            <a:off x="251520" y="191687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Form</a:t>
            </a:r>
          </a:p>
        </p:txBody>
      </p:sp>
      <p:sp>
        <p:nvSpPr>
          <p:cNvPr id="9" name="正方形/長方形 8"/>
          <p:cNvSpPr/>
          <p:nvPr/>
        </p:nvSpPr>
        <p:spPr>
          <a:xfrm>
            <a:off x="251520" y="2780904"/>
            <a:ext cx="6192446" cy="576584"/>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10" name="正方形/長方形 9"/>
          <p:cNvSpPr/>
          <p:nvPr/>
        </p:nvSpPr>
        <p:spPr bwMode="auto">
          <a:xfrm>
            <a:off x="337018" y="3069456"/>
            <a:ext cx="1558601" cy="236300"/>
          </a:xfrm>
          <a:prstGeom prst="rect">
            <a:avLst/>
          </a:prstGeom>
          <a:noFill/>
          <a:ln w="15875" cap="flat" cmpd="sng" algn="ctr">
            <a:noFill/>
            <a:prstDash val="sysDash"/>
            <a:round/>
            <a:headEnd type="none" w="med" len="med"/>
            <a:tailEnd type="none" w="med" len="med"/>
          </a:ln>
          <a:effectLst/>
        </p:spPr>
        <p:txBody>
          <a:bodyPr rIns="0" anchor="ctr"/>
          <a:lstStyle/>
          <a:p>
            <a:pPr>
              <a:defRPr/>
            </a:pPr>
            <a:r>
              <a:rPr lang="en-US" altLang="ja-JP" sz="800" dirty="0" smtClean="0"/>
              <a:t>Form</a:t>
            </a:r>
            <a:endParaRPr lang="ja-JP" altLang="en-US" sz="800"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193" y="2881496"/>
            <a:ext cx="167654" cy="167654"/>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372" y="2881496"/>
            <a:ext cx="167654" cy="167654"/>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351" y="2888491"/>
            <a:ext cx="157163" cy="157163"/>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2888491"/>
            <a:ext cx="157163" cy="157163"/>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4371" y="2853583"/>
            <a:ext cx="209524" cy="209524"/>
          </a:xfrm>
          <a:prstGeom prst="rect">
            <a:avLst/>
          </a:prstGeom>
        </p:spPr>
      </p:pic>
      <p:pic>
        <p:nvPicPr>
          <p:cNvPr id="16" name="図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37" y="2881496"/>
            <a:ext cx="167654" cy="167654"/>
          </a:xfrm>
          <a:prstGeom prst="rect">
            <a:avLst/>
          </a:prstGeom>
        </p:spPr>
      </p:pic>
      <p:pic>
        <p:nvPicPr>
          <p:cNvPr id="17" name="図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074" y="2881496"/>
            <a:ext cx="167654" cy="167654"/>
          </a:xfrm>
          <a:prstGeom prst="rect">
            <a:avLst/>
          </a:prstGeom>
        </p:spPr>
      </p:pic>
      <p:pic>
        <p:nvPicPr>
          <p:cNvPr id="18" name="図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6288" y="2853583"/>
            <a:ext cx="209524" cy="209524"/>
          </a:xfrm>
          <a:prstGeom prst="rect">
            <a:avLst/>
          </a:prstGeom>
        </p:spPr>
      </p:pic>
      <p:pic>
        <p:nvPicPr>
          <p:cNvPr id="19" name="図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69392" y="2881496"/>
            <a:ext cx="167654" cy="167654"/>
          </a:xfrm>
          <a:prstGeom prst="rect">
            <a:avLst/>
          </a:prstGeom>
        </p:spPr>
      </p:pic>
      <p:pic>
        <p:nvPicPr>
          <p:cNvPr id="20" name="図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80606" y="2881496"/>
            <a:ext cx="167654" cy="167654"/>
          </a:xfrm>
          <a:prstGeom prst="rect">
            <a:avLst/>
          </a:prstGeom>
        </p:spPr>
      </p:pic>
      <p:pic>
        <p:nvPicPr>
          <p:cNvPr id="21" name="図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8178" y="2881496"/>
            <a:ext cx="167654" cy="167654"/>
          </a:xfrm>
          <a:prstGeom prst="rect">
            <a:avLst/>
          </a:prstGeom>
        </p:spPr>
      </p:pic>
      <p:pic>
        <p:nvPicPr>
          <p:cNvPr id="22" name="図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91820" y="2853583"/>
            <a:ext cx="209524" cy="209524"/>
          </a:xfrm>
          <a:prstGeom prst="rect">
            <a:avLst/>
          </a:prstGeom>
          <a:effectLst/>
        </p:spPr>
      </p:pic>
      <p:pic>
        <p:nvPicPr>
          <p:cNvPr id="23" name="図 2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57455" y="2888491"/>
            <a:ext cx="157163" cy="157163"/>
          </a:xfrm>
          <a:prstGeom prst="rect">
            <a:avLst/>
          </a:prstGeom>
        </p:spPr>
      </p:pic>
      <p:pic>
        <p:nvPicPr>
          <p:cNvPr id="24" name="図 2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97988" y="2853583"/>
            <a:ext cx="209524" cy="209524"/>
          </a:xfrm>
          <a:prstGeom prst="rect">
            <a:avLst/>
          </a:prstGeom>
        </p:spPr>
      </p:pic>
      <p:pic>
        <p:nvPicPr>
          <p:cNvPr id="25" name="図 2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44904" y="2853583"/>
            <a:ext cx="209524" cy="209524"/>
          </a:xfrm>
          <a:prstGeom prst="rect">
            <a:avLst/>
          </a:prstGeom>
        </p:spPr>
      </p:pic>
      <p:pic>
        <p:nvPicPr>
          <p:cNvPr id="26" name="図 2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62286" y="2881496"/>
            <a:ext cx="167654" cy="167654"/>
          </a:xfrm>
          <a:prstGeom prst="rect">
            <a:avLst/>
          </a:prstGeom>
        </p:spPr>
      </p:pic>
      <p:pic>
        <p:nvPicPr>
          <p:cNvPr id="27" name="図 2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398716" y="2853533"/>
            <a:ext cx="209598" cy="209598"/>
          </a:xfrm>
          <a:prstGeom prst="rect">
            <a:avLst/>
          </a:prstGeom>
        </p:spPr>
      </p:pic>
      <p:pic>
        <p:nvPicPr>
          <p:cNvPr id="28" name="図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73500" y="2853583"/>
            <a:ext cx="209524" cy="209524"/>
          </a:xfrm>
          <a:prstGeom prst="rect">
            <a:avLst/>
          </a:prstGeom>
        </p:spPr>
      </p:pic>
      <p:pic>
        <p:nvPicPr>
          <p:cNvPr id="29" name="図 2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116172" y="2853583"/>
            <a:ext cx="209524" cy="209524"/>
          </a:xfrm>
          <a:prstGeom prst="rect">
            <a:avLst/>
          </a:prstGeom>
        </p:spPr>
      </p:pic>
      <p:pic>
        <p:nvPicPr>
          <p:cNvPr id="30" name="図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651874" y="2853583"/>
            <a:ext cx="209524" cy="209524"/>
          </a:xfrm>
          <a:prstGeom prst="rect">
            <a:avLst/>
          </a:prstGeom>
        </p:spPr>
      </p:pic>
      <p:pic>
        <p:nvPicPr>
          <p:cNvPr id="31" name="図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04958" y="2881496"/>
            <a:ext cx="167654" cy="167654"/>
          </a:xfrm>
          <a:prstGeom prst="rect">
            <a:avLst/>
          </a:prstGeom>
        </p:spPr>
      </p:pic>
      <p:pic>
        <p:nvPicPr>
          <p:cNvPr id="32" name="図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451072" y="2881496"/>
            <a:ext cx="167654" cy="167654"/>
          </a:xfrm>
          <a:prstGeom prst="rect">
            <a:avLst/>
          </a:prstGeom>
        </p:spPr>
      </p:pic>
      <p:pic>
        <p:nvPicPr>
          <p:cNvPr id="33" name="図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569979" y="2881496"/>
            <a:ext cx="167654" cy="167654"/>
          </a:xfrm>
          <a:prstGeom prst="rect">
            <a:avLst/>
          </a:prstGeom>
        </p:spPr>
      </p:pic>
      <p:pic>
        <p:nvPicPr>
          <p:cNvPr id="34" name="図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992414" y="2840884"/>
            <a:ext cx="228572" cy="228572"/>
          </a:xfrm>
          <a:prstGeom prst="rect">
            <a:avLst/>
          </a:prstGeom>
        </p:spPr>
      </p:pic>
      <p:pic>
        <p:nvPicPr>
          <p:cNvPr id="35" name="図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369256" y="2888491"/>
            <a:ext cx="157163" cy="157163"/>
          </a:xfrm>
          <a:prstGeom prst="rect">
            <a:avLst/>
          </a:prstGeom>
        </p:spPr>
      </p:pic>
      <p:pic>
        <p:nvPicPr>
          <p:cNvPr id="36" name="図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126584" y="2840884"/>
            <a:ext cx="228572" cy="228572"/>
          </a:xfrm>
          <a:prstGeom prst="rect">
            <a:avLst/>
          </a:prstGeom>
        </p:spPr>
      </p:pic>
      <p:pic>
        <p:nvPicPr>
          <p:cNvPr id="37" name="図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995654" y="3069456"/>
            <a:ext cx="279365" cy="279365"/>
          </a:xfrm>
          <a:prstGeom prst="rect">
            <a:avLst/>
          </a:prstGeom>
        </p:spPr>
      </p:pic>
      <p:pic>
        <p:nvPicPr>
          <p:cNvPr id="38" name="図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101179" y="3069456"/>
            <a:ext cx="279365" cy="279365"/>
          </a:xfrm>
          <a:prstGeom prst="rect">
            <a:avLst/>
          </a:prstGeom>
        </p:spPr>
      </p:pic>
      <p:pic>
        <p:nvPicPr>
          <p:cNvPr id="39" name="図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211678" y="3069456"/>
            <a:ext cx="279365" cy="279365"/>
          </a:xfrm>
          <a:prstGeom prst="rect">
            <a:avLst/>
          </a:prstGeom>
        </p:spPr>
      </p:pic>
      <p:pic>
        <p:nvPicPr>
          <p:cNvPr id="40" name="図 3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876488" y="3069456"/>
            <a:ext cx="279365" cy="279365"/>
          </a:xfrm>
          <a:prstGeom prst="rect">
            <a:avLst/>
          </a:prstGeom>
        </p:spPr>
      </p:pic>
      <p:sp>
        <p:nvSpPr>
          <p:cNvPr id="41" name="正方形/長方形 40"/>
          <p:cNvSpPr/>
          <p:nvPr/>
        </p:nvSpPr>
        <p:spPr bwMode="auto">
          <a:xfrm>
            <a:off x="4340306" y="3090988"/>
            <a:ext cx="1608548"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42" name="1 つの角を丸めた四角形 41"/>
          <p:cNvSpPr/>
          <p:nvPr/>
        </p:nvSpPr>
        <p:spPr>
          <a:xfrm>
            <a:off x="251520" y="249339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Form</a:t>
            </a:r>
            <a:endParaRPr lang="ja-JP" altLang="en-US" sz="1050" dirty="0">
              <a:solidFill>
                <a:schemeClr val="tx1"/>
              </a:solidFill>
              <a:latin typeface="HGPｺﾞｼｯｸM" pitchFamily="50" charset="-128"/>
              <a:ea typeface="HGPｺﾞｼｯｸM" pitchFamily="50" charset="-128"/>
            </a:endParaRPr>
          </a:p>
        </p:txBody>
      </p:sp>
      <p:sp>
        <p:nvSpPr>
          <p:cNvPr id="43" name="正方形/長方形 42"/>
          <p:cNvSpPr/>
          <p:nvPr/>
        </p:nvSpPr>
        <p:spPr>
          <a:xfrm>
            <a:off x="251966" y="3357488"/>
            <a:ext cx="6192000" cy="302384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44" name="正方形/長方形 43"/>
          <p:cNvSpPr/>
          <p:nvPr/>
        </p:nvSpPr>
        <p:spPr>
          <a:xfrm>
            <a:off x="1763848" y="3429519"/>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395688" y="3429519"/>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4572160" y="3429495"/>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3204000" y="342949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Organization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907704"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763688"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itchFamily="2" charset="2"/>
              <a:buChar char="ü"/>
            </a:pPr>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763446" y="53732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Client+Organization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395848" y="538594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err="1" smtClean="0">
                <a:solidFill>
                  <a:schemeClr val="tx1"/>
                </a:solidFill>
                <a:latin typeface="HGPｺﾞｼｯｸM" pitchFamily="50" charset="-128"/>
                <a:ea typeface="HGPｺﾞｼｯｸM" pitchFamily="50" charset="-128"/>
              </a:rPr>
              <a:t>Deta</a:t>
            </a:r>
            <a:r>
              <a:rPr lang="ja-JP" altLang="en-US" sz="800" u="sng" dirty="0">
                <a:solidFill>
                  <a:schemeClr val="tx1"/>
                </a:solidFill>
                <a:latin typeface="HGPｺﾞｼｯｸM" pitchFamily="50" charset="-128"/>
                <a:ea typeface="HGPｺﾞｼｯｸM" pitchFamily="50" charset="-128"/>
              </a:rPr>
              <a:t> </a:t>
            </a:r>
            <a:r>
              <a:rPr lang="en-US" altLang="ja-JP" sz="800" u="sng" dirty="0" smtClean="0">
                <a:solidFill>
                  <a:schemeClr val="tx1"/>
                </a:solidFill>
                <a:latin typeface="HGPｺﾞｼｯｸM" pitchFamily="50" charset="-128"/>
                <a:ea typeface="HGPｺﾞｼｯｸM" pitchFamily="50" charset="-128"/>
              </a:rPr>
              <a:t>Access</a:t>
            </a:r>
            <a:r>
              <a:rPr lang="ja-JP" altLang="en-US" sz="800" u="sng" dirty="0">
                <a:solidFill>
                  <a:schemeClr val="tx1"/>
                </a:solidFill>
                <a:latin typeface="HGPｺﾞｼｯｸM" pitchFamily="50" charset="-128"/>
                <a:ea typeface="HGPｺﾞｼｯｸM" pitchFamily="50" charset="-128"/>
              </a:rPr>
              <a:t> </a:t>
            </a:r>
            <a:r>
              <a:rPr lang="en-US" altLang="ja-JP" sz="800" u="sng" dirty="0" smtClean="0">
                <a:solidFill>
                  <a:schemeClr val="tx1"/>
                </a:solidFill>
                <a:latin typeface="HGPｺﾞｼｯｸM" pitchFamily="50" charset="-128"/>
                <a:ea typeface="HGPｺﾞｼｯｸM" pitchFamily="50" charset="-128"/>
              </a:rPr>
              <a:t>Leve</a:t>
            </a:r>
            <a:r>
              <a:rPr lang="en-US" altLang="ja-JP" sz="800" u="sng" dirty="0">
                <a:solidFill>
                  <a:schemeClr val="tx1"/>
                </a:solidFill>
                <a:latin typeface="HGPｺﾞｼｯｸM" pitchFamily="50" charset="-128"/>
                <a:ea typeface="HGPｺﾞｼｯｸM" pitchFamily="50" charset="-128"/>
              </a:rPr>
              <a:t>l</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1763696" y="3710013"/>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3" name="正方形/長方形 52"/>
          <p:cNvSpPr/>
          <p:nvPr/>
        </p:nvSpPr>
        <p:spPr>
          <a:xfrm>
            <a:off x="395536" y="3710013"/>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HGPｺﾞｼｯｸM" pitchFamily="50" charset="-128"/>
                <a:ea typeface="HGPｺﾞｼｯｸM" pitchFamily="50" charset="-128"/>
              </a:rPr>
              <a:t>N</a:t>
            </a:r>
            <a:r>
              <a:rPr lang="en-US" altLang="ja-JP" sz="800" dirty="0" smtClean="0">
                <a:solidFill>
                  <a:schemeClr val="tx1"/>
                </a:solidFill>
                <a:latin typeface="HGPｺﾞｼｯｸM" pitchFamily="50" charset="-128"/>
                <a:ea typeface="HGPｺﾞｼｯｸM" pitchFamily="50" charset="-128"/>
              </a:rPr>
              <a:t>ame*</a:t>
            </a:r>
            <a:endParaRPr lang="ja-JP" altLang="en-US" sz="800" dirty="0">
              <a:solidFill>
                <a:schemeClr val="tx1"/>
              </a:solidFill>
              <a:latin typeface="HGPｺﾞｼｯｸM" pitchFamily="50" charset="-128"/>
              <a:ea typeface="HGPｺﾞｼｯｸM" pitchFamily="50" charset="-128"/>
            </a:endParaRPr>
          </a:p>
        </p:txBody>
      </p:sp>
      <p:sp>
        <p:nvSpPr>
          <p:cNvPr id="54" name="正方形/長方形 53"/>
          <p:cNvSpPr/>
          <p:nvPr/>
        </p:nvSpPr>
        <p:spPr>
          <a:xfrm>
            <a:off x="1763696" y="3998045"/>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5" name="正方形/長方形 54"/>
          <p:cNvSpPr/>
          <p:nvPr/>
        </p:nvSpPr>
        <p:spPr>
          <a:xfrm>
            <a:off x="395536" y="399804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56" name="正方形/長方形 55"/>
          <p:cNvSpPr/>
          <p:nvPr/>
        </p:nvSpPr>
        <p:spPr>
          <a:xfrm>
            <a:off x="2987582" y="5373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7" name="正方形/長方形 56"/>
          <p:cNvSpPr/>
          <p:nvPr/>
        </p:nvSpPr>
        <p:spPr>
          <a:xfrm>
            <a:off x="1763696" y="508518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JPiere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8" name="正方形/長方形 57"/>
          <p:cNvSpPr/>
          <p:nvPr/>
        </p:nvSpPr>
        <p:spPr>
          <a:xfrm>
            <a:off x="395536" y="508518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Entity Type</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9" name="正方形/長方形 58"/>
          <p:cNvSpPr/>
          <p:nvPr/>
        </p:nvSpPr>
        <p:spPr>
          <a:xfrm>
            <a:off x="2988106" y="508520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763454" y="4293096"/>
            <a:ext cx="4248000" cy="432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395294" y="4293096"/>
            <a:ext cx="136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Comment/Help</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4716016"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Beta Functionality</a:t>
            </a:r>
            <a:endParaRPr lang="ja-JP" altLang="en-US" sz="800" dirty="0">
              <a:solidFill>
                <a:schemeClr val="tx1"/>
              </a:solidFill>
              <a:latin typeface="HGPｺﾞｼｯｸM" pitchFamily="50" charset="-128"/>
              <a:ea typeface="HGPｺﾞｼｯｸM" pitchFamily="50" charset="-128"/>
            </a:endParaRPr>
          </a:p>
        </p:txBody>
      </p:sp>
      <p:sp>
        <p:nvSpPr>
          <p:cNvPr id="65" name="正方形/長方形 64"/>
          <p:cNvSpPr/>
          <p:nvPr/>
        </p:nvSpPr>
        <p:spPr>
          <a:xfrm>
            <a:off x="4572000"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763696" y="5661248"/>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jpiere.plugin.matrixwindow.form.1000000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8" name="正方形/長方形 67"/>
          <p:cNvSpPr/>
          <p:nvPr/>
        </p:nvSpPr>
        <p:spPr>
          <a:xfrm>
            <a:off x="395536" y="566124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err="1" smtClean="0">
                <a:solidFill>
                  <a:schemeClr val="tx1"/>
                </a:solidFill>
                <a:latin typeface="HGPｺﾞｼｯｸM" pitchFamily="50" charset="-128"/>
                <a:ea typeface="HGPｺﾞｼｯｸM" pitchFamily="50" charset="-128"/>
              </a:rPr>
              <a:t>Classname</a:t>
            </a:r>
            <a:endParaRPr lang="ja-JP" altLang="en-US" sz="800" dirty="0">
              <a:solidFill>
                <a:schemeClr val="tx1"/>
              </a:solidFill>
              <a:latin typeface="HGPｺﾞｼｯｸM" pitchFamily="50" charset="-128"/>
              <a:ea typeface="HGPｺﾞｼｯｸM" pitchFamily="50" charset="-128"/>
            </a:endParaRPr>
          </a:p>
        </p:txBody>
      </p:sp>
      <p:sp>
        <p:nvSpPr>
          <p:cNvPr id="71" name="正方形/長方形 70"/>
          <p:cNvSpPr/>
          <p:nvPr/>
        </p:nvSpPr>
        <p:spPr>
          <a:xfrm>
            <a:off x="1763696" y="594928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395536" y="594928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Context Help</a:t>
            </a:r>
            <a:endParaRPr lang="ja-JP" altLang="en-US" sz="800" dirty="0">
              <a:solidFill>
                <a:schemeClr val="tx1"/>
              </a:solidFill>
              <a:latin typeface="HGPｺﾞｼｯｸM" pitchFamily="50" charset="-128"/>
              <a:ea typeface="HGPｺﾞｼｯｸM" pitchFamily="50" charset="-128"/>
            </a:endParaRPr>
          </a:p>
        </p:txBody>
      </p:sp>
      <p:sp>
        <p:nvSpPr>
          <p:cNvPr id="73" name="正方形/長方形 72"/>
          <p:cNvSpPr/>
          <p:nvPr/>
        </p:nvSpPr>
        <p:spPr>
          <a:xfrm>
            <a:off x="2988106" y="594930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4" name="角丸四角形 73"/>
          <p:cNvSpPr/>
          <p:nvPr/>
        </p:nvSpPr>
        <p:spPr>
          <a:xfrm>
            <a:off x="1187624" y="5601942"/>
            <a:ext cx="4961354" cy="3473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四角形吹き出し 74"/>
          <p:cNvSpPr/>
          <p:nvPr/>
        </p:nvSpPr>
        <p:spPr>
          <a:xfrm>
            <a:off x="6300296" y="5013176"/>
            <a:ext cx="2736200" cy="1080096"/>
          </a:xfrm>
          <a:prstGeom prst="wedgeRectCallout">
            <a:avLst>
              <a:gd name="adj1" fmla="val -58312"/>
              <a:gd name="adj2" fmla="val 200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050" dirty="0">
                <a:solidFill>
                  <a:schemeClr val="tx1"/>
                </a:solidFill>
                <a:latin typeface="メイリオ" panose="020B0604030504040204" pitchFamily="50" charset="-128"/>
                <a:ea typeface="メイリオ" panose="020B0604030504040204" pitchFamily="50" charset="-128"/>
              </a:rPr>
              <a:t>Create Form and </a:t>
            </a:r>
            <a:r>
              <a:rPr lang="en-US" altLang="ja-JP" sz="1050" dirty="0" err="1">
                <a:solidFill>
                  <a:schemeClr val="tx1"/>
                </a:solidFill>
                <a:latin typeface="メイリオ" panose="020B0604030504040204" pitchFamily="50" charset="-128"/>
                <a:ea typeface="メイリオ" panose="020B0604030504040204" pitchFamily="50" charset="-128"/>
              </a:rPr>
              <a:t>Classname</a:t>
            </a:r>
            <a:r>
              <a:rPr lang="en-US" altLang="ja-JP" sz="1050" dirty="0">
                <a:solidFill>
                  <a:schemeClr val="tx1"/>
                </a:solidFill>
                <a:latin typeface="メイリオ" panose="020B0604030504040204" pitchFamily="50" charset="-128"/>
                <a:ea typeface="メイリオ" panose="020B0604030504040204" pitchFamily="50" charset="-128"/>
              </a:rPr>
              <a:t> set "</a:t>
            </a:r>
            <a:r>
              <a:rPr lang="en-US" altLang="ja-JP" sz="1050" dirty="0" err="1">
                <a:solidFill>
                  <a:schemeClr val="tx1"/>
                </a:solidFill>
                <a:latin typeface="メイリオ" panose="020B0604030504040204" pitchFamily="50" charset="-128"/>
                <a:ea typeface="メイリオ" panose="020B0604030504040204" pitchFamily="50" charset="-128"/>
              </a:rPr>
              <a:t>jpiere.plugin.matrixwindow.form</a:t>
            </a:r>
            <a:r>
              <a:rPr lang="en-US" altLang="ja-JP" sz="1050" dirty="0" smtClean="0">
                <a:solidFill>
                  <a:schemeClr val="tx1"/>
                </a:solidFill>
                <a:latin typeface="メイリオ" panose="020B0604030504040204" pitchFamily="50" charset="-128"/>
                <a:ea typeface="メイリオ" panose="020B0604030504040204" pitchFamily="50" charset="-128"/>
              </a:rPr>
              <a:t>."+</a:t>
            </a:r>
          </a:p>
          <a:p>
            <a:pPr algn="l"/>
            <a:r>
              <a:rPr lang="en-US" altLang="ja-JP" sz="1050" dirty="0" smtClean="0">
                <a:solidFill>
                  <a:schemeClr val="tx1"/>
                </a:solidFill>
                <a:latin typeface="メイリオ" panose="020B0604030504040204" pitchFamily="50" charset="-128"/>
                <a:ea typeface="メイリオ" panose="020B0604030504040204" pitchFamily="50" charset="-128"/>
              </a:rPr>
              <a:t>"</a:t>
            </a:r>
            <a:r>
              <a:rPr lang="en-US" altLang="ja-JP" sz="1050" dirty="0">
                <a:solidFill>
                  <a:schemeClr val="tx1"/>
                </a:solidFill>
                <a:latin typeface="メイリオ" panose="020B0604030504040204" pitchFamily="50" charset="-128"/>
                <a:ea typeface="メイリオ" panose="020B0604030504040204" pitchFamily="50" charset="-128"/>
              </a:rPr>
              <a:t>Value(Search key) of Matrix Window"</a:t>
            </a:r>
            <a:endParaRPr kumimoji="1" lang="ja-JP" altLang="en-US" sz="105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9305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概要設計</a:t>
            </a:r>
            <a:r>
              <a:rPr kumimoji="1" lang="en-US" altLang="ja-JP" dirty="0" smtClean="0"/>
              <a:t>】</a:t>
            </a:r>
            <a:r>
              <a:rPr lang="ja-JP" altLang="en-US" dirty="0" smtClean="0"/>
              <a:t>マトリクスウィンドウの設定画面</a:t>
            </a:r>
            <a:endParaRPr kumimoji="1" lang="ja-JP" altLang="en-US" dirty="0"/>
          </a:p>
        </p:txBody>
      </p:sp>
      <p:sp>
        <p:nvSpPr>
          <p:cNvPr id="4" name="正方形/長方形 3"/>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2552330"/>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endParaRPr lang="ja-JP" altLang="en-US" sz="800" dirty="0"/>
          </a:p>
        </p:txBody>
      </p:sp>
      <p:grpSp>
        <p:nvGrpSpPr>
          <p:cNvPr id="6" name="グループ化 5"/>
          <p:cNvGrpSpPr/>
          <p:nvPr/>
        </p:nvGrpSpPr>
        <p:grpSpPr>
          <a:xfrm>
            <a:off x="286777" y="223440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37" name="正方形/長方形 36"/>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852913"/>
            <a:ext cx="5112568" cy="3096367"/>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45826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AD_Tab_ID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45826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タブ</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8706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700" dirty="0" smtClean="0">
                <a:solidFill>
                  <a:schemeClr val="tx1"/>
                </a:solidFill>
                <a:latin typeface="Meiryo UI" pitchFamily="50" charset="-128"/>
                <a:ea typeface="Meiryo UI" pitchFamily="50" charset="-128"/>
                <a:cs typeface="Meiryo UI" pitchFamily="50" charset="-128"/>
              </a:rPr>
              <a:t>(</a:t>
            </a:r>
            <a:r>
              <a:rPr lang="en-US" altLang="ja-JP" sz="700" dirty="0" err="1" smtClean="0">
                <a:solidFill>
                  <a:schemeClr val="tx1"/>
                </a:solidFill>
                <a:latin typeface="Meiryo UI" pitchFamily="50" charset="-128"/>
                <a:ea typeface="Meiryo UI" pitchFamily="50" charset="-128"/>
                <a:cs typeface="Meiryo UI" pitchFamily="50" charset="-128"/>
              </a:rPr>
              <a:t>JP_MatrixColumnKey_ID</a:t>
            </a:r>
            <a:r>
              <a:rPr lang="en-US" altLang="ja-JP" sz="700" dirty="0" smtClean="0">
                <a:solidFill>
                  <a:schemeClr val="tx1"/>
                </a:solidFill>
                <a:latin typeface="Meiryo UI" pitchFamily="50" charset="-128"/>
                <a:ea typeface="Meiryo UI" pitchFamily="50" charset="-128"/>
                <a:cs typeface="Meiryo UI" pitchFamily="50" charset="-128"/>
              </a:rPr>
              <a:t>)</a:t>
            </a:r>
            <a:endParaRPr lang="ja-JP" altLang="en-US" sz="7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8706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列キーフィールド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42938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4293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ウィンドウ</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429386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3" name="正方形/長方形 52"/>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8706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45826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251520" y="126880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角丸四角形 60"/>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JP_MatrixWindow</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図 61"/>
          <p:cNvPicPr>
            <a:picLocks noChangeAspect="1"/>
          </p:cNvPicPr>
          <p:nvPr/>
        </p:nvPicPr>
        <p:blipFill rotWithShape="1">
          <a:blip r:embed="rId3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3" name="正方形/長方形 62"/>
          <p:cNvSpPr/>
          <p:nvPr/>
        </p:nvSpPr>
        <p:spPr>
          <a:xfrm>
            <a:off x="1339981" y="3213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(Value)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51640" y="32137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検索キー</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339979" y="3501751"/>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251640" y="35017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名称</a:t>
            </a:r>
            <a:endParaRPr lang="ja-JP" altLang="en-US" sz="800" dirty="0">
              <a:solidFill>
                <a:schemeClr val="tx1"/>
              </a:solidFill>
              <a:latin typeface="HGPｺﾞｼｯｸM" pitchFamily="50" charset="-128"/>
              <a:ea typeface="HGPｺﾞｼｯｸM" pitchFamily="50" charset="-128"/>
            </a:endParaRPr>
          </a:p>
        </p:txBody>
      </p:sp>
      <p:sp>
        <p:nvSpPr>
          <p:cNvPr id="69" name="正方形/長方形 68"/>
          <p:cNvSpPr/>
          <p:nvPr/>
        </p:nvSpPr>
        <p:spPr>
          <a:xfrm>
            <a:off x="1339827" y="37898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0" name="正方形/長方形 69"/>
          <p:cNvSpPr/>
          <p:nvPr/>
        </p:nvSpPr>
        <p:spPr>
          <a:xfrm>
            <a:off x="251488" y="37898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71" name="正方形/長方形 70"/>
          <p:cNvSpPr/>
          <p:nvPr/>
        </p:nvSpPr>
        <p:spPr>
          <a:xfrm>
            <a:off x="1555965" y="40778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72" name="正方形/長方形 71"/>
          <p:cNvSpPr/>
          <p:nvPr/>
        </p:nvSpPr>
        <p:spPr>
          <a:xfrm>
            <a:off x="1411949" y="40778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73" name="正方形/長方形 72"/>
          <p:cNvSpPr/>
          <p:nvPr/>
        </p:nvSpPr>
        <p:spPr>
          <a:xfrm>
            <a:off x="331829" y="407781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4" name="コンテンツ プレースホルダー 2"/>
          <p:cNvSpPr txBox="1">
            <a:spLocks/>
          </p:cNvSpPr>
          <p:nvPr/>
        </p:nvSpPr>
        <p:spPr>
          <a:xfrm>
            <a:off x="5362698" y="2132857"/>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AD_Window_ID</a:t>
            </a:r>
            <a:r>
              <a:rPr lang="en-US" altLang="ja-JP" sz="1050" dirty="0" smtClean="0">
                <a:solidFill>
                  <a:schemeClr val="tx1"/>
                </a:solidFill>
              </a:rPr>
              <a:t>…Table Direct</a:t>
            </a:r>
            <a:r>
              <a:rPr lang="ja-JP" altLang="en-US" sz="1050" dirty="0" smtClean="0">
                <a:solidFill>
                  <a:schemeClr val="tx1"/>
                </a:solidFill>
              </a:rPr>
              <a:t>ですべてのウィンドウを選択する事ができる。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AD_Tab_ID</a:t>
            </a:r>
            <a:r>
              <a:rPr lang="en-US" altLang="ja-JP" sz="1050" dirty="0" smtClean="0">
                <a:solidFill>
                  <a:schemeClr val="tx1"/>
                </a:solidFill>
              </a:rPr>
              <a:t>…</a:t>
            </a:r>
            <a:r>
              <a:rPr lang="ja-JP" altLang="en-US" sz="1050" dirty="0" smtClean="0">
                <a:solidFill>
                  <a:schemeClr val="tx1"/>
                </a:solidFill>
              </a:rPr>
              <a:t>選択したウィンドウのタブだけが表示される。</a:t>
            </a:r>
            <a:r>
              <a:rPr lang="en-US" altLang="ja-JP" sz="1050" dirty="0" smtClean="0">
                <a:solidFill>
                  <a:schemeClr val="tx1"/>
                </a:solidFill>
              </a:rPr>
              <a:t>※</a:t>
            </a:r>
            <a:r>
              <a:rPr lang="ja-JP" altLang="en-US" sz="1050" dirty="0" smtClean="0">
                <a:solidFill>
                  <a:schemeClr val="tx1"/>
                </a:solidFill>
              </a:rPr>
              <a:t>既存のダイナミックバリデーション</a:t>
            </a:r>
            <a:r>
              <a:rPr lang="en-US" altLang="ja-JP" sz="1050" dirty="0" smtClean="0">
                <a:solidFill>
                  <a:schemeClr val="tx1"/>
                </a:solidFill>
              </a:rPr>
              <a:t>”</a:t>
            </a:r>
            <a:r>
              <a:rPr lang="en-US" altLang="ja-JP" sz="1050" dirty="0" err="1" smtClean="0">
                <a:solidFill>
                  <a:schemeClr val="tx1"/>
                </a:solidFill>
              </a:rPr>
              <a:t>AD_Tab</a:t>
            </a:r>
            <a:r>
              <a:rPr lang="en-US" altLang="ja-JP" sz="1050" dirty="0" smtClean="0">
                <a:solidFill>
                  <a:schemeClr val="tx1"/>
                </a:solidFill>
              </a:rPr>
              <a:t> in Window”</a:t>
            </a:r>
            <a:r>
              <a:rPr lang="ja-JP" altLang="en-US" sz="1050" dirty="0" smtClean="0">
                <a:solidFill>
                  <a:schemeClr val="tx1"/>
                </a:solidFill>
              </a:rPr>
              <a:t>を使用して制限する。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JP_PageSize</a:t>
            </a:r>
            <a:r>
              <a:rPr lang="en-US" altLang="ja-JP" sz="1050" dirty="0" smtClean="0">
                <a:solidFill>
                  <a:schemeClr val="tx1"/>
                </a:solidFill>
              </a:rPr>
              <a:t>…</a:t>
            </a:r>
            <a:r>
              <a:rPr lang="ja-JP" altLang="en-US" sz="1050" dirty="0" smtClean="0">
                <a:solidFill>
                  <a:schemeClr val="tx1"/>
                </a:solidFill>
              </a:rPr>
              <a:t>必須。デフォルト</a:t>
            </a:r>
            <a:r>
              <a:rPr lang="en-US" altLang="ja-JP" sz="1050" dirty="0" smtClean="0">
                <a:solidFill>
                  <a:schemeClr val="tx1"/>
                </a:solidFill>
              </a:rPr>
              <a:t>20</a:t>
            </a:r>
            <a:r>
              <a:rPr lang="ja-JP" altLang="en-US" sz="1050" dirty="0" err="1" smtClean="0">
                <a:solidFill>
                  <a:schemeClr val="tx1"/>
                </a:solidFill>
              </a:rPr>
              <a:t>。</a:t>
            </a:r>
            <a:r>
              <a:rPr lang="ja-JP" altLang="en-US" sz="1050" dirty="0" smtClean="0">
                <a:solidFill>
                  <a:schemeClr val="tx1"/>
                </a:solidFill>
              </a:rPr>
              <a:t>リファレンス</a:t>
            </a:r>
            <a:r>
              <a:rPr lang="en-US" altLang="ja-JP" sz="1050" dirty="0" smtClean="0">
                <a:solidFill>
                  <a:schemeClr val="tx1"/>
                </a:solidFill>
              </a:rPr>
              <a:t>:Integer</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JP_MatrixColumnKey_ID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smtClean="0">
                <a:solidFill>
                  <a:schemeClr val="tx1"/>
                </a:solidFill>
              </a:rPr>
              <a:t>に設定したタブに属するフィールドが選択できる。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JP_MatrixRowKey_ID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a:solidFill>
                  <a:schemeClr val="tx1"/>
                </a:solidFill>
              </a:rPr>
              <a:t>に設定したタブに属するフィールドが選択できる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a:solidFill>
                <a:schemeClr val="tx1"/>
              </a:solidFill>
            </a:endParaRPr>
          </a:p>
        </p:txBody>
      </p:sp>
      <p:sp>
        <p:nvSpPr>
          <p:cNvPr id="76" name="正方形/長方形 75"/>
          <p:cNvSpPr/>
          <p:nvPr/>
        </p:nvSpPr>
        <p:spPr>
          <a:xfrm>
            <a:off x="1339556" y="515721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JP_MatrixRowKey_ID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7" name="正方形/長方形 76"/>
          <p:cNvSpPr/>
          <p:nvPr/>
        </p:nvSpPr>
        <p:spPr>
          <a:xfrm>
            <a:off x="251520" y="515721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行キーフィールド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78" name="正方形/長方形 77"/>
          <p:cNvSpPr/>
          <p:nvPr/>
        </p:nvSpPr>
        <p:spPr>
          <a:xfrm>
            <a:off x="2563238" y="5157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9" name="正方形/長方形 78"/>
          <p:cNvSpPr/>
          <p:nvPr/>
        </p:nvSpPr>
        <p:spPr>
          <a:xfrm>
            <a:off x="3851928" y="5149677"/>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0" name="正方形/長方形 79"/>
          <p:cNvSpPr/>
          <p:nvPr/>
        </p:nvSpPr>
        <p:spPr>
          <a:xfrm>
            <a:off x="2483768" y="5149677"/>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81" name="図 8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5149677"/>
            <a:ext cx="223539" cy="223539"/>
          </a:xfrm>
          <a:prstGeom prst="rect">
            <a:avLst/>
          </a:prstGeom>
        </p:spPr>
      </p:pic>
      <p:sp>
        <p:nvSpPr>
          <p:cNvPr id="83" name="正方形/長方形 82"/>
          <p:cNvSpPr/>
          <p:nvPr/>
        </p:nvSpPr>
        <p:spPr>
          <a:xfrm>
            <a:off x="1331800"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600" dirty="0">
                <a:solidFill>
                  <a:schemeClr val="tx1"/>
                </a:solidFill>
                <a:latin typeface="Meiryo UI" pitchFamily="50" charset="-128"/>
                <a:ea typeface="Meiryo UI" pitchFamily="50" charset="-128"/>
                <a:cs typeface="Meiryo UI" pitchFamily="50" charset="-128"/>
              </a:rPr>
              <a:t>(</a:t>
            </a:r>
            <a:r>
              <a:rPr lang="en-US" altLang="ja-JP" sz="600" dirty="0" err="1">
                <a:solidFill>
                  <a:schemeClr val="tx1"/>
                </a:solidFill>
                <a:latin typeface="Meiryo UI" pitchFamily="50" charset="-128"/>
                <a:ea typeface="Meiryo UI" pitchFamily="50" charset="-128"/>
                <a:cs typeface="Meiryo UI" pitchFamily="50" charset="-128"/>
              </a:rPr>
              <a:t>JP_QuickEntryWindow_ID</a:t>
            </a:r>
            <a:r>
              <a:rPr lang="en-US" altLang="ja-JP" sz="600" dirty="0">
                <a:solidFill>
                  <a:schemeClr val="tx1"/>
                </a:solidFill>
                <a:latin typeface="Meiryo UI" pitchFamily="50" charset="-128"/>
                <a:ea typeface="Meiryo UI" pitchFamily="50" charset="-128"/>
                <a:cs typeface="Meiryo UI" pitchFamily="50" charset="-128"/>
              </a:rPr>
              <a:t>)</a:t>
            </a:r>
            <a:endParaRPr lang="ja-JP" altLang="en-US" sz="600" dirty="0">
              <a:solidFill>
                <a:schemeClr val="tx1"/>
              </a:solidFill>
              <a:latin typeface="Meiryo UI" pitchFamily="50" charset="-128"/>
              <a:ea typeface="Meiryo UI" pitchFamily="50" charset="-128"/>
              <a:cs typeface="Meiryo UI" pitchFamily="50" charset="-128"/>
            </a:endParaRPr>
          </a:p>
        </p:txBody>
      </p:sp>
      <p:sp>
        <p:nvSpPr>
          <p:cNvPr id="84" name="正方形/長方形 83"/>
          <p:cNvSpPr/>
          <p:nvPr/>
        </p:nvSpPr>
        <p:spPr>
          <a:xfrm>
            <a:off x="243764"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クイック入力ウィンドウ</a:t>
            </a:r>
            <a:endParaRPr lang="ja-JP" altLang="en-US" sz="800" dirty="0">
              <a:solidFill>
                <a:schemeClr val="tx1"/>
              </a:solidFill>
              <a:latin typeface="HGPｺﾞｼｯｸM" pitchFamily="50" charset="-128"/>
              <a:ea typeface="HGPｺﾞｼｯｸM" pitchFamily="50" charset="-128"/>
            </a:endParaRPr>
          </a:p>
        </p:txBody>
      </p:sp>
      <p:sp>
        <p:nvSpPr>
          <p:cNvPr id="85" name="正方形/長方形 84"/>
          <p:cNvSpPr/>
          <p:nvPr/>
        </p:nvSpPr>
        <p:spPr>
          <a:xfrm>
            <a:off x="2555482"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6" name="コンテンツ プレースホルダー 2"/>
          <p:cNvSpPr txBox="1">
            <a:spLocks/>
          </p:cNvSpPr>
          <p:nvPr/>
        </p:nvSpPr>
        <p:spPr>
          <a:xfrm>
            <a:off x="256376" y="5949281"/>
            <a:ext cx="8635144" cy="576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a:solidFill>
                  <a:schemeClr val="tx1"/>
                </a:solidFill>
              </a:rPr>
              <a:t>V</a:t>
            </a:r>
            <a:r>
              <a:rPr lang="en-US" altLang="ja-JP" sz="1050" dirty="0" err="1" smtClean="0">
                <a:solidFill>
                  <a:schemeClr val="tx1"/>
                </a:solidFill>
              </a:rPr>
              <a:t>aule</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82" name="正方形/長方形 81"/>
          <p:cNvSpPr/>
          <p:nvPr/>
        </p:nvSpPr>
        <p:spPr>
          <a:xfrm>
            <a:off x="3851928" y="458967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JP_PageSize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7" name="正方形/長方形 86"/>
          <p:cNvSpPr/>
          <p:nvPr/>
        </p:nvSpPr>
        <p:spPr>
          <a:xfrm>
            <a:off x="2483768" y="458967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ページ行数</a:t>
            </a:r>
            <a:endParaRPr lang="ja-JP" altLang="en-US" sz="800" dirty="0">
              <a:solidFill>
                <a:schemeClr val="tx1"/>
              </a:solidFill>
              <a:latin typeface="HGPｺﾞｼｯｸM" pitchFamily="50" charset="-128"/>
              <a:ea typeface="HGPｺﾞｼｯｸM" pitchFamily="50" charset="-128"/>
            </a:endParaRPr>
          </a:p>
        </p:txBody>
      </p:sp>
      <p:pic>
        <p:nvPicPr>
          <p:cNvPr id="88" name="図 87"/>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4589674"/>
            <a:ext cx="223539" cy="223539"/>
          </a:xfrm>
          <a:prstGeom prst="rect">
            <a:avLst/>
          </a:prstGeom>
        </p:spPr>
      </p:pic>
      <p:sp>
        <p:nvSpPr>
          <p:cNvPr id="89" name="正方形/長方形 88"/>
          <p:cNvSpPr/>
          <p:nvPr/>
        </p:nvSpPr>
        <p:spPr>
          <a:xfrm>
            <a:off x="3859836"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JP_QuickEntryConf</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0" name="正方形/長方形 89"/>
          <p:cNvSpPr/>
          <p:nvPr/>
        </p:nvSpPr>
        <p:spPr>
          <a:xfrm>
            <a:off x="2771800"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クイック入力引継情報設定</a:t>
            </a:r>
            <a:endParaRPr lang="ja-JP" altLang="en-US" sz="800" dirty="0">
              <a:solidFill>
                <a:schemeClr val="tx1"/>
              </a:solidFill>
              <a:latin typeface="HGPｺﾞｼｯｸM" pitchFamily="50" charset="-128"/>
              <a:ea typeface="HGPｺﾞｼｯｸM" pitchFamily="50" charset="-128"/>
            </a:endParaRPr>
          </a:p>
        </p:txBody>
      </p:sp>
      <p:sp>
        <p:nvSpPr>
          <p:cNvPr id="91" name="正方形/長方形 90"/>
          <p:cNvSpPr/>
          <p:nvPr/>
        </p:nvSpPr>
        <p:spPr>
          <a:xfrm>
            <a:off x="5083518"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Tree>
    <p:extLst>
      <p:ext uri="{BB962C8B-B14F-4D97-AF65-F5344CB8AC3E}">
        <p14:creationId xmlns:p14="http://schemas.microsoft.com/office/powerpoint/2010/main" val="3151449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980728"/>
            <a:ext cx="8635144"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列キーと行キーに設定されているカラムが異なる事を確認する。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列</a:t>
            </a:r>
            <a:r>
              <a:rPr lang="ja-JP" altLang="en-US" sz="1050" dirty="0">
                <a:solidFill>
                  <a:schemeClr val="tx1"/>
                </a:solidFill>
              </a:rPr>
              <a:t>キ</a:t>
            </a:r>
            <a:r>
              <a:rPr lang="ja-JP" altLang="en-US" sz="1050" dirty="0" smtClean="0">
                <a:solidFill>
                  <a:schemeClr val="tx1"/>
                </a:solidFill>
              </a:rPr>
              <a:t>ーと行キーに設定されているカラムにユニーク制約が設定されている事を確認する。ユニーク制約はアプリケーション辞書のテーブルとカラムウィンドウの設定を参照する。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タブ</a:t>
            </a:r>
            <a:r>
              <a:rPr lang="en-US" altLang="ja-JP" sz="1050" dirty="0" smtClean="0">
                <a:solidFill>
                  <a:schemeClr val="tx1"/>
                </a:solidFill>
              </a:rPr>
              <a:t>(</a:t>
            </a:r>
            <a:r>
              <a:rPr lang="en-US" altLang="ja-JP" sz="1050" dirty="0" err="1" smtClean="0">
                <a:solidFill>
                  <a:schemeClr val="tx1"/>
                </a:solidFill>
              </a:rPr>
              <a:t>AD_Tabl_ID</a:t>
            </a:r>
            <a:r>
              <a:rPr lang="en-US" altLang="ja-JP" sz="1050" dirty="0" smtClean="0">
                <a:solidFill>
                  <a:schemeClr val="tx1"/>
                </a:solidFill>
              </a:rPr>
              <a:t>)</a:t>
            </a:r>
            <a:r>
              <a:rPr lang="ja-JP" altLang="en-US" sz="1050" dirty="0" smtClean="0">
                <a:solidFill>
                  <a:schemeClr val="tx1"/>
                </a:solidFill>
              </a:rPr>
              <a:t>フィールドのタブに設定されているテーブルと、クイック入力ウィンドウ</a:t>
            </a:r>
            <a:r>
              <a:rPr lang="en-US" altLang="ja-JP" sz="1050" dirty="0" smtClean="0">
                <a:solidFill>
                  <a:schemeClr val="tx1"/>
                </a:solidFill>
              </a:rPr>
              <a:t>(</a:t>
            </a:r>
            <a:r>
              <a:rPr lang="en-US" altLang="ja-JP" sz="1050" dirty="0" err="1" smtClean="0">
                <a:solidFill>
                  <a:schemeClr val="tx1"/>
                </a:solidFill>
              </a:rPr>
              <a:t>JP_QuickEntryWindow_ID</a:t>
            </a:r>
            <a:r>
              <a:rPr lang="en-US" altLang="ja-JP" sz="1050" dirty="0" smtClean="0">
                <a:solidFill>
                  <a:schemeClr val="tx1"/>
                </a:solidFill>
              </a:rPr>
              <a:t>)</a:t>
            </a:r>
            <a:r>
              <a:rPr lang="ja-JP" altLang="en-US" sz="1050" dirty="0" smtClean="0">
                <a:solidFill>
                  <a:schemeClr val="tx1"/>
                </a:solidFill>
              </a:rPr>
              <a:t>フィールドに設定されているウィンドウのタブレベルが</a:t>
            </a:r>
            <a:r>
              <a:rPr lang="en-US" altLang="ja-JP" sz="1050" dirty="0" smtClean="0">
                <a:solidFill>
                  <a:schemeClr val="tx1"/>
                </a:solidFill>
              </a:rPr>
              <a:t>0</a:t>
            </a:r>
            <a:r>
              <a:rPr lang="ja-JP" altLang="en-US" sz="1050" dirty="0" smtClean="0">
                <a:solidFill>
                  <a:schemeClr val="tx1"/>
                </a:solidFill>
              </a:rPr>
              <a:t>のタブに設定されているテーブルが同じである事を確認する。</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1520" y="2492896"/>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92494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子タブとなる</a:t>
            </a:r>
            <a:r>
              <a:rPr lang="en-US" altLang="ja-JP" sz="1050" dirty="0" err="1" smtClean="0">
                <a:solidFill>
                  <a:schemeClr val="tx1"/>
                </a:solidFill>
              </a:rPr>
              <a:t>JP_MatrixField</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MMatrixField</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子</a:t>
            </a:r>
            <a:r>
              <a:rPr lang="ja-JP" altLang="en-US" sz="1050" dirty="0">
                <a:solidFill>
                  <a:schemeClr val="tx1"/>
                </a:solidFill>
              </a:rPr>
              <a:t>タブ</a:t>
            </a:r>
            <a:r>
              <a:rPr lang="ja-JP" altLang="en-US" sz="1050" dirty="0" smtClean="0">
                <a:solidFill>
                  <a:schemeClr val="tx1"/>
                </a:solidFill>
              </a:rPr>
              <a:t>となる</a:t>
            </a:r>
            <a:r>
              <a:rPr lang="en-US" altLang="ja-JP" sz="1050" dirty="0" err="1" smtClean="0">
                <a:solidFill>
                  <a:schemeClr val="tx1"/>
                </a:solidFill>
              </a:rPr>
              <a:t>JP_MatrixSearch</a:t>
            </a:r>
            <a:r>
              <a:rPr lang="ja-JP" altLang="en-US" sz="1050" dirty="0" smtClean="0">
                <a:solidFill>
                  <a:schemeClr val="tx1"/>
                </a:solidFill>
              </a:rPr>
              <a:t>テーブルのインスタンス</a:t>
            </a:r>
            <a:r>
              <a:rPr lang="en-US" altLang="ja-JP" sz="1050" dirty="0">
                <a:solidFill>
                  <a:schemeClr val="tx1"/>
                </a:solidFill>
              </a:rPr>
              <a:t>(</a:t>
            </a:r>
            <a:r>
              <a:rPr lang="en-US" altLang="ja-JP" sz="1050" dirty="0" err="1" smtClean="0">
                <a:solidFill>
                  <a:schemeClr val="tx1"/>
                </a:solidFill>
              </a:rPr>
              <a:t>MMatrixSearch</a:t>
            </a:r>
            <a:r>
              <a:rPr lang="ja-JP" altLang="en-US" sz="1050" dirty="0" smtClean="0">
                <a:solidFill>
                  <a:schemeClr val="tx1"/>
                </a:solidFill>
              </a:rPr>
              <a:t>クラス</a:t>
            </a:r>
            <a:r>
              <a:rPr lang="ja-JP" altLang="en-US" sz="1050" dirty="0">
                <a:solidFill>
                  <a:schemeClr val="tx1"/>
                </a:solidFill>
              </a:rPr>
              <a:t>のインスタンス</a:t>
            </a:r>
            <a:r>
              <a:rPr lang="en-US" altLang="ja-JP" sz="1050" dirty="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a:solidFill>
                <a:schemeClr val="tx1"/>
              </a:solidFill>
            </a:endParaRPr>
          </a:p>
        </p:txBody>
      </p:sp>
    </p:spTree>
    <p:extLst>
      <p:ext uri="{BB962C8B-B14F-4D97-AF65-F5344CB8AC3E}">
        <p14:creationId xmlns:p14="http://schemas.microsoft.com/office/powerpoint/2010/main" val="3660921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09" name="正方形/長方形 10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7" name="正方形/長方形 166"/>
          <p:cNvSpPr/>
          <p:nvPr/>
        </p:nvSpPr>
        <p:spPr>
          <a:xfrm>
            <a:off x="251520" y="204001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14208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43847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43847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43847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438478"/>
            <a:ext cx="279365" cy="279365"/>
          </a:xfrm>
          <a:prstGeom prst="rect">
            <a:avLst/>
          </a:prstGeom>
        </p:spPr>
      </p:pic>
      <p:sp>
        <p:nvSpPr>
          <p:cNvPr id="200" name="正方形/長方形 199"/>
          <p:cNvSpPr/>
          <p:nvPr/>
        </p:nvSpPr>
        <p:spPr bwMode="auto">
          <a:xfrm>
            <a:off x="3341171" y="246001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760593"/>
            <a:ext cx="5112568" cy="1874859"/>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83262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75250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83262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83260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8326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12065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12065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83262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398472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398472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29309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29309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46182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フィールド</a:t>
            </a:r>
            <a:endParaRPr lang="ja-JP" altLang="en-US" sz="800" dirty="0"/>
          </a:p>
        </p:txBody>
      </p:sp>
      <p:sp>
        <p:nvSpPr>
          <p:cNvPr id="65" name="正方形/長方形 64"/>
          <p:cNvSpPr/>
          <p:nvPr/>
        </p:nvSpPr>
        <p:spPr>
          <a:xfrm>
            <a:off x="1331800"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69746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6967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40868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286776" y="3409456"/>
            <a:ext cx="1044863" cy="21451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408688"/>
            <a:ext cx="223539" cy="223539"/>
          </a:xfrm>
          <a:prstGeom prst="rect">
            <a:avLst/>
          </a:prstGeom>
        </p:spPr>
      </p:pic>
      <p:sp>
        <p:nvSpPr>
          <p:cNvPr id="58" name="正方形/長方形 57"/>
          <p:cNvSpPr/>
          <p:nvPr/>
        </p:nvSpPr>
        <p:spPr>
          <a:xfrm>
            <a:off x="3851928"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9" name="正方形/長方形 58"/>
          <p:cNvSpPr/>
          <p:nvPr/>
        </p:nvSpPr>
        <p:spPr>
          <a:xfrm>
            <a:off x="2483768" y="369672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60" name="図 5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696720"/>
            <a:ext cx="223539" cy="223539"/>
          </a:xfrm>
          <a:prstGeom prst="rect">
            <a:avLst/>
          </a:prstGeom>
        </p:spPr>
      </p:pic>
      <p:sp>
        <p:nvSpPr>
          <p:cNvPr id="61" name="コンテンツ プレースホルダー 2"/>
          <p:cNvSpPr txBox="1">
            <a:spLocks/>
          </p:cNvSpPr>
          <p:nvPr/>
        </p:nvSpPr>
        <p:spPr>
          <a:xfrm>
            <a:off x="5362698" y="2040536"/>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AD_Field</a:t>
            </a:r>
            <a:r>
              <a:rPr lang="en-US" altLang="ja-JP" sz="1050" dirty="0" smtClean="0">
                <a:solidFill>
                  <a:schemeClr val="tx1"/>
                </a:solidFill>
              </a:rPr>
              <a:t>…</a:t>
            </a:r>
            <a:r>
              <a:rPr lang="ja-JP" altLang="en-US" sz="1050" dirty="0" smtClean="0">
                <a:solidFill>
                  <a:schemeClr val="tx1"/>
                </a:solidFill>
              </a:rPr>
              <a:t>ダイナミックバリデーション</a:t>
            </a:r>
            <a:r>
              <a:rPr lang="en-US" altLang="ja-JP" sz="1050" dirty="0" smtClean="0">
                <a:solidFill>
                  <a:schemeClr val="tx1"/>
                </a:solidFill>
              </a:rPr>
              <a:t>”</a:t>
            </a:r>
            <a:r>
              <a:rPr lang="en-US" altLang="ja-JP" sz="1050" dirty="0" err="1" smtClean="0">
                <a:solidFill>
                  <a:schemeClr val="tx1"/>
                </a:solidFill>
              </a:rPr>
              <a:t>AD_Field</a:t>
            </a:r>
            <a:r>
              <a:rPr lang="en-US" altLang="ja-JP" sz="1050" dirty="0" smtClean="0">
                <a:solidFill>
                  <a:schemeClr val="tx1"/>
                </a:solidFill>
              </a:rPr>
              <a:t> in Tab”</a:t>
            </a:r>
            <a:r>
              <a:rPr lang="ja-JP" altLang="en-US" sz="1050" dirty="0" smtClean="0">
                <a:solidFill>
                  <a:schemeClr val="tx1"/>
                </a:solidFill>
              </a:rPr>
              <a:t>を使用して、マトリクスウィンドウタブで設定されているタブに属するフィールドだけを選択できるようにする。</a:t>
            </a:r>
            <a:endParaRPr lang="en-US" altLang="ja-JP" sz="1050" dirty="0" smtClean="0">
              <a:solidFill>
                <a:schemeClr val="tx1"/>
              </a:solidFill>
            </a:endParaRPr>
          </a:p>
        </p:txBody>
      </p:sp>
      <p:sp>
        <p:nvSpPr>
          <p:cNvPr id="64" name="コンテンツ プレースホルダー 2"/>
          <p:cNvSpPr txBox="1">
            <a:spLocks/>
          </p:cNvSpPr>
          <p:nvPr/>
        </p:nvSpPr>
        <p:spPr>
          <a:xfrm>
            <a:off x="256376" y="4707460"/>
            <a:ext cx="8635144" cy="1005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7" name="角丸四角形 66"/>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編集フィールドタブ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JP_MatrixField</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8" name="図 67"/>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9" name="正方形/長方形 68"/>
          <p:cNvSpPr/>
          <p:nvPr/>
        </p:nvSpPr>
        <p:spPr>
          <a:xfrm>
            <a:off x="3995936"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合計</a:t>
            </a:r>
            <a:r>
              <a:rPr lang="en-US" altLang="ja-JP" sz="800" dirty="0" smtClean="0">
                <a:solidFill>
                  <a:schemeClr val="tx1"/>
                </a:solidFill>
                <a:latin typeface="HGPｺﾞｼｯｸM" pitchFamily="50" charset="-128"/>
                <a:ea typeface="HGPｺﾞｼｯｸM" pitchFamily="50" charset="-128"/>
              </a:rPr>
              <a:t>(Σ)</a:t>
            </a:r>
            <a:endParaRPr lang="ja-JP" altLang="en-US" sz="800" dirty="0">
              <a:solidFill>
                <a:schemeClr val="tx1"/>
              </a:solidFill>
              <a:latin typeface="HGPｺﾞｼｯｸM" pitchFamily="50" charset="-128"/>
              <a:ea typeface="HGPｺﾞｼｯｸM" pitchFamily="50" charset="-128"/>
            </a:endParaRPr>
          </a:p>
        </p:txBody>
      </p:sp>
      <p:sp>
        <p:nvSpPr>
          <p:cNvPr id="70" name="正方形/長方形 69"/>
          <p:cNvSpPr/>
          <p:nvPr/>
        </p:nvSpPr>
        <p:spPr>
          <a:xfrm>
            <a:off x="3851920" y="429309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71" name="正方形/長方形 70"/>
          <p:cNvSpPr/>
          <p:nvPr/>
        </p:nvSpPr>
        <p:spPr>
          <a:xfrm>
            <a:off x="2771800"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IsSummarized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190307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Contents:JPIERE-0098:Matrix Window</a:t>
            </a:r>
            <a:endParaRPr kumimoji="1" lang="ja-JP" altLang="en-US" dirty="0"/>
          </a:p>
        </p:txBody>
      </p:sp>
      <p:sp>
        <p:nvSpPr>
          <p:cNvPr id="4" name="角丸四角形 3"/>
          <p:cNvSpPr/>
          <p:nvPr/>
        </p:nvSpPr>
        <p:spPr bwMode="auto">
          <a:xfrm>
            <a:off x="251396" y="548680"/>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About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381" y="548680"/>
            <a:ext cx="390417" cy="432000"/>
          </a:xfrm>
          <a:prstGeom prst="rect">
            <a:avLst/>
          </a:prstGeom>
        </p:spPr>
      </p:pic>
      <p:sp>
        <p:nvSpPr>
          <p:cNvPr id="6" name="角丸四角形 5"/>
          <p:cNvSpPr/>
          <p:nvPr/>
        </p:nvSpPr>
        <p:spPr bwMode="auto">
          <a:xfrm>
            <a:off x="251520" y="33569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1" name="図 10"/>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3356992"/>
            <a:ext cx="390417" cy="432000"/>
          </a:xfrm>
          <a:prstGeom prst="rect">
            <a:avLst/>
          </a:prstGeom>
        </p:spPr>
      </p:pic>
      <p:sp>
        <p:nvSpPr>
          <p:cNvPr id="9" name="正方形/長方形 8"/>
          <p:cNvSpPr/>
          <p:nvPr/>
        </p:nvSpPr>
        <p:spPr>
          <a:xfrm>
            <a:off x="251520" y="38610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a:t>
            </a:r>
          </a:p>
        </p:txBody>
      </p:sp>
      <p:sp>
        <p:nvSpPr>
          <p:cNvPr id="10" name="角丸四角形 9"/>
          <p:cNvSpPr/>
          <p:nvPr/>
        </p:nvSpPr>
        <p:spPr bwMode="auto">
          <a:xfrm>
            <a:off x="250701" y="15567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3" name="図 12"/>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709" y="1556792"/>
            <a:ext cx="390417" cy="432000"/>
          </a:xfrm>
          <a:prstGeom prst="rect">
            <a:avLst/>
          </a:prstGeom>
        </p:spPr>
      </p:pic>
      <p:sp>
        <p:nvSpPr>
          <p:cNvPr id="12" name="正方形/長方形 11"/>
          <p:cNvSpPr/>
          <p:nvPr/>
        </p:nvSpPr>
        <p:spPr>
          <a:xfrm>
            <a:off x="251520" y="24928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p>
        </p:txBody>
      </p:sp>
      <p:sp>
        <p:nvSpPr>
          <p:cNvPr id="14" name="正方形/長方形 13"/>
          <p:cNvSpPr/>
          <p:nvPr/>
        </p:nvSpPr>
        <p:spPr>
          <a:xfrm>
            <a:off x="251520" y="292498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form</a:t>
            </a:r>
          </a:p>
        </p:txBody>
      </p:sp>
      <p:sp>
        <p:nvSpPr>
          <p:cNvPr id="15" name="正方形/長方形 14"/>
          <p:cNvSpPr/>
          <p:nvPr/>
        </p:nvSpPr>
        <p:spPr>
          <a:xfrm>
            <a:off x="251520" y="20608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Preparations in advance</a:t>
            </a:r>
            <a:endPar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251520" y="42930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Field</a:t>
            </a:r>
          </a:p>
        </p:txBody>
      </p:sp>
      <p:sp>
        <p:nvSpPr>
          <p:cNvPr id="17" name="正方形/長方形 16"/>
          <p:cNvSpPr/>
          <p:nvPr/>
        </p:nvSpPr>
        <p:spPr>
          <a:xfrm>
            <a:off x="251520" y="472514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Search Field</a:t>
            </a:r>
          </a:p>
        </p:txBody>
      </p:sp>
      <p:sp>
        <p:nvSpPr>
          <p:cNvPr id="18" name="正方形/長方形 17"/>
          <p:cNvSpPr/>
          <p:nvPr/>
        </p:nvSpPr>
        <p:spPr>
          <a:xfrm>
            <a:off x="251520" y="566120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Image of Matrix Window</a:t>
            </a:r>
          </a:p>
        </p:txBody>
      </p:sp>
      <p:sp>
        <p:nvSpPr>
          <p:cNvPr id="19" name="角丸四角形 18"/>
          <p:cNvSpPr/>
          <p:nvPr/>
        </p:nvSpPr>
        <p:spPr bwMode="auto">
          <a:xfrm>
            <a:off x="251520" y="515715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 </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 name="図 19"/>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5157152"/>
            <a:ext cx="390417" cy="432000"/>
          </a:xfrm>
          <a:prstGeom prst="rect">
            <a:avLst/>
          </a:prstGeom>
        </p:spPr>
      </p:pic>
      <p:sp>
        <p:nvSpPr>
          <p:cNvPr id="21" name="角丸四角形 20"/>
          <p:cNvSpPr/>
          <p:nvPr/>
        </p:nvSpPr>
        <p:spPr bwMode="auto">
          <a:xfrm>
            <a:off x="251520" y="1052784"/>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Basic operations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2" name="図 21"/>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05" y="1052784"/>
            <a:ext cx="390417" cy="432000"/>
          </a:xfrm>
          <a:prstGeom prst="rect">
            <a:avLst/>
          </a:prstGeom>
        </p:spPr>
      </p:pic>
    </p:spTree>
    <p:extLst>
      <p:ext uri="{BB962C8B-B14F-4D97-AF65-F5344CB8AC3E}">
        <p14:creationId xmlns:p14="http://schemas.microsoft.com/office/powerpoint/2010/main" val="3931752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兄弟タブとなる検索フィールドタブに含まれていないフィールドである事を確認する（検索フィールドとして使用されていない事を確認する）。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a:solidFill>
                  <a:schemeClr val="tx1"/>
                </a:solidFill>
              </a:rPr>
              <a:t>フィールドが列キーと行キーになっていない事を確認する</a:t>
            </a:r>
            <a:r>
              <a:rPr lang="ja-JP" altLang="en-US" sz="1050" dirty="0" smtClean="0">
                <a:solidFill>
                  <a:schemeClr val="tx1"/>
                </a:solidFill>
              </a:rPr>
              <a:t>。</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198888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492896"/>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Tree>
    <p:extLst>
      <p:ext uri="{BB962C8B-B14F-4D97-AF65-F5344CB8AC3E}">
        <p14:creationId xmlns:p14="http://schemas.microsoft.com/office/powerpoint/2010/main" val="724132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67" name="正方形/長方形 166"/>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23440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200" name="正方形/長方形 199"/>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Records]</a:t>
            </a:r>
            <a:endParaRPr lang="ja-JP" altLang="en-US" sz="800" dirty="0"/>
          </a:p>
        </p:txBody>
      </p:sp>
      <p:sp>
        <p:nvSpPr>
          <p:cNvPr id="201" name="正方形/長方形 200"/>
          <p:cNvSpPr/>
          <p:nvPr/>
        </p:nvSpPr>
        <p:spPr>
          <a:xfrm>
            <a:off x="251520" y="2852913"/>
            <a:ext cx="5112568" cy="2348515"/>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3" name="1 つの角を丸めた四角形 202"/>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56" name="正方形/長方形 55"/>
          <p:cNvSpPr/>
          <p:nvPr/>
        </p:nvSpPr>
        <p:spPr bwMode="auto">
          <a:xfrm>
            <a:off x="251520" y="255414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r>
              <a:rPr lang="ja-JP" altLang="en-US" sz="800" dirty="0" smtClean="0"/>
              <a:t> </a:t>
            </a:r>
            <a:r>
              <a:rPr lang="en-US" altLang="ja-JP" sz="800" dirty="0" smtClean="0"/>
              <a:t>&gt; Search Field</a:t>
            </a:r>
            <a:endParaRPr lang="ja-JP" altLang="en-US" sz="800" dirty="0"/>
          </a:p>
        </p:txBody>
      </p:sp>
      <p:sp>
        <p:nvSpPr>
          <p:cNvPr id="61" name="コンテンツ プレースホルダー 2"/>
          <p:cNvSpPr txBox="1">
            <a:spLocks/>
          </p:cNvSpPr>
          <p:nvPr/>
        </p:nvSpPr>
        <p:spPr>
          <a:xfrm>
            <a:off x="256376" y="5561445"/>
            <a:ext cx="8635144" cy="911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9" name="正方形/長方形 6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角丸四角形 69"/>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検索</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JP_MatrixSearch</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1" name="図 70"/>
          <p:cNvPicPr>
            <a:picLocks noChangeAspect="1"/>
          </p:cNvPicPr>
          <p:nvPr/>
        </p:nvPicPr>
        <p:blipFill rotWithShape="1">
          <a:blip r:embed="rId3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72" name="コンテンツ プレースホルダー 2"/>
          <p:cNvSpPr txBox="1">
            <a:spLocks/>
          </p:cNvSpPr>
          <p:nvPr/>
        </p:nvSpPr>
        <p:spPr>
          <a:xfrm>
            <a:off x="5362698" y="2132112"/>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a:solidFill>
                  <a:schemeClr val="tx1"/>
                </a:solidFill>
              </a:rPr>
              <a:t>AD_Field</a:t>
            </a:r>
            <a:r>
              <a:rPr lang="en-US" altLang="ja-JP" sz="1050" dirty="0">
                <a:solidFill>
                  <a:schemeClr val="tx1"/>
                </a:solidFill>
              </a:rPr>
              <a:t>…</a:t>
            </a:r>
            <a:r>
              <a:rPr lang="ja-JP" altLang="en-US" sz="1050" dirty="0">
                <a:solidFill>
                  <a:schemeClr val="tx1"/>
                </a:solidFill>
              </a:rPr>
              <a:t>ダイナミックバリデーション</a:t>
            </a:r>
            <a:r>
              <a:rPr lang="en-US" altLang="ja-JP" sz="1050" dirty="0">
                <a:solidFill>
                  <a:schemeClr val="tx1"/>
                </a:solidFill>
              </a:rPr>
              <a:t>”</a:t>
            </a:r>
            <a:r>
              <a:rPr lang="en-US" altLang="ja-JP" sz="1050" dirty="0" err="1">
                <a:solidFill>
                  <a:schemeClr val="tx1"/>
                </a:solidFill>
              </a:rPr>
              <a:t>AD_Field</a:t>
            </a:r>
            <a:r>
              <a:rPr lang="en-US" altLang="ja-JP" sz="1050" dirty="0">
                <a:solidFill>
                  <a:schemeClr val="tx1"/>
                </a:solidFill>
              </a:rPr>
              <a:t> in Tab”</a:t>
            </a:r>
            <a:r>
              <a:rPr lang="ja-JP" altLang="en-US" sz="1050" dirty="0">
                <a:solidFill>
                  <a:schemeClr val="tx1"/>
                </a:solidFill>
              </a:rPr>
              <a:t>を使用して、マトリクスウィンドウタブで設定されているタブに属するフィールドだけを選択できるようにする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IsMandatory</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Y</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dirty="0" err="1">
                <a:solidFill>
                  <a:schemeClr val="tx1"/>
                </a:solidFill>
              </a:rPr>
              <a:t>XPosition</a:t>
            </a:r>
            <a:r>
              <a:rPr lang="en-US" altLang="ja-JP" sz="1050" dirty="0">
                <a:solidFill>
                  <a:schemeClr val="tx1"/>
                </a:solidFill>
              </a:rPr>
              <a:t>…</a:t>
            </a:r>
            <a:r>
              <a:rPr lang="ja-JP" altLang="en-US" sz="1050" dirty="0">
                <a:solidFill>
                  <a:schemeClr val="tx1"/>
                </a:solidFill>
              </a:rPr>
              <a:t>初期値</a:t>
            </a:r>
            <a:r>
              <a:rPr lang="en-US" altLang="ja-JP" sz="1050" dirty="0">
                <a:solidFill>
                  <a:schemeClr val="tx1"/>
                </a:solidFill>
              </a:rPr>
              <a:t>1</a:t>
            </a:r>
            <a:r>
              <a:rPr lang="ja-JP" altLang="en-US" sz="1050" dirty="0" err="1">
                <a:solidFill>
                  <a:schemeClr val="tx1"/>
                </a:solidFill>
              </a:rPr>
              <a:t>。</a:t>
            </a:r>
            <a:endParaRPr lang="en-US" altLang="ja-JP" sz="1050" dirty="0">
              <a:solidFill>
                <a:schemeClr val="tx1"/>
              </a:solidFill>
            </a:endParaRPr>
          </a:p>
          <a:p>
            <a:pPr marL="171450" indent="-171450">
              <a:buFont typeface="Arial" panose="020B0604020202020204" pitchFamily="34" charset="0"/>
              <a:buChar char="•"/>
            </a:pPr>
            <a:r>
              <a:rPr lang="en-US" altLang="ja-JP" sz="1050" dirty="0" err="1">
                <a:solidFill>
                  <a:schemeClr val="tx1"/>
                </a:solidFill>
              </a:rPr>
              <a:t>ColumnSpan</a:t>
            </a:r>
            <a:r>
              <a:rPr lang="en-US" altLang="ja-JP" sz="1050" dirty="0">
                <a:solidFill>
                  <a:schemeClr val="tx1"/>
                </a:solidFill>
              </a:rPr>
              <a:t>…</a:t>
            </a:r>
            <a:r>
              <a:rPr lang="ja-JP" altLang="en-US" sz="1050" dirty="0">
                <a:solidFill>
                  <a:schemeClr val="tx1"/>
                </a:solidFill>
              </a:rPr>
              <a:t>初期値</a:t>
            </a:r>
            <a:r>
              <a:rPr lang="en-US" altLang="ja-JP" sz="1050" dirty="0">
                <a:solidFill>
                  <a:schemeClr val="tx1"/>
                </a:solidFill>
              </a:rPr>
              <a:t>2</a:t>
            </a:r>
            <a:r>
              <a:rPr lang="ja-JP" altLang="en-US" sz="1050" dirty="0" err="1">
                <a:solidFill>
                  <a:schemeClr val="tx1"/>
                </a:solidFill>
              </a:rPr>
              <a:t>。</a:t>
            </a:r>
            <a:endParaRPr lang="en-US" altLang="ja-JP" sz="1050" dirty="0">
              <a:solidFill>
                <a:schemeClr val="tx1"/>
              </a:solidFill>
            </a:endParaRPr>
          </a:p>
          <a:p>
            <a:endParaRPr lang="en-US" altLang="ja-JP" sz="1050" dirty="0" smtClean="0">
              <a:solidFill>
                <a:schemeClr val="tx1"/>
              </a:solidFill>
            </a:endParaRPr>
          </a:p>
        </p:txBody>
      </p:sp>
      <p:sp>
        <p:nvSpPr>
          <p:cNvPr id="79" name="正方形/長方形 78"/>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0" name="正方形/長方形 79"/>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81" name="正方形/長方形 80"/>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2" name="正方形/長方形 81"/>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Organization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83" name="正方形/長方形 82"/>
          <p:cNvSpPr/>
          <p:nvPr/>
        </p:nvSpPr>
        <p:spPr>
          <a:xfrm>
            <a:off x="1331648" y="321297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4" name="正方形/長方形 83"/>
          <p:cNvSpPr/>
          <p:nvPr/>
        </p:nvSpPr>
        <p:spPr>
          <a:xfrm>
            <a:off x="243307" y="321297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Matrix Window</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85" name="正方形/長方形 84"/>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6" name="正方形/長方形 85"/>
          <p:cNvSpPr/>
          <p:nvPr/>
        </p:nvSpPr>
        <p:spPr>
          <a:xfrm>
            <a:off x="1339827" y="407704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7" name="正方形/長方形 86"/>
          <p:cNvSpPr/>
          <p:nvPr/>
        </p:nvSpPr>
        <p:spPr>
          <a:xfrm>
            <a:off x="251488" y="407704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88" name="正方形/長方形 87"/>
          <p:cNvSpPr/>
          <p:nvPr/>
        </p:nvSpPr>
        <p:spPr>
          <a:xfrm>
            <a:off x="1555965" y="4365073"/>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89" name="正方形/長方形 88"/>
          <p:cNvSpPr/>
          <p:nvPr/>
        </p:nvSpPr>
        <p:spPr>
          <a:xfrm>
            <a:off x="1411949" y="4365057"/>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90" name="正方形/長方形 89"/>
          <p:cNvSpPr/>
          <p:nvPr/>
        </p:nvSpPr>
        <p:spPr>
          <a:xfrm>
            <a:off x="331829" y="436505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1" name="正方形/長方形 90"/>
          <p:cNvSpPr/>
          <p:nvPr/>
        </p:nvSpPr>
        <p:spPr>
          <a:xfrm>
            <a:off x="1331800" y="37890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AD_Tab_ID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3" name="正方形/長方形 92"/>
          <p:cNvSpPr/>
          <p:nvPr/>
        </p:nvSpPr>
        <p:spPr>
          <a:xfrm>
            <a:off x="-36360" y="378904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Tab</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94" name="正方形/長方形 93"/>
          <p:cNvSpPr/>
          <p:nvPr/>
        </p:nvSpPr>
        <p:spPr>
          <a:xfrm>
            <a:off x="1331648" y="350100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5" name="正方形/長方形 94"/>
          <p:cNvSpPr/>
          <p:nvPr/>
        </p:nvSpPr>
        <p:spPr>
          <a:xfrm>
            <a:off x="-36512" y="350100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Sequence*</a:t>
            </a:r>
            <a:endParaRPr lang="ja-JP" altLang="en-US" sz="800" dirty="0">
              <a:solidFill>
                <a:schemeClr val="tx1"/>
              </a:solidFill>
              <a:latin typeface="HGPｺﾞｼｯｸM" pitchFamily="50" charset="-128"/>
              <a:ea typeface="HGPｺﾞｼｯｸM" pitchFamily="50" charset="-128"/>
            </a:endParaRPr>
          </a:p>
        </p:txBody>
      </p:sp>
      <p:pic>
        <p:nvPicPr>
          <p:cNvPr id="96" name="図 95"/>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560136" y="3501008"/>
            <a:ext cx="223539" cy="223539"/>
          </a:xfrm>
          <a:prstGeom prst="rect">
            <a:avLst/>
          </a:prstGeom>
        </p:spPr>
      </p:pic>
      <p:sp>
        <p:nvSpPr>
          <p:cNvPr id="97" name="正方形/長方形 96"/>
          <p:cNvSpPr/>
          <p:nvPr/>
        </p:nvSpPr>
        <p:spPr>
          <a:xfrm>
            <a:off x="3995936" y="4365120"/>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Mandatory</a:t>
            </a:r>
            <a:endParaRPr lang="ja-JP" altLang="en-US" sz="800" dirty="0">
              <a:solidFill>
                <a:schemeClr val="tx1"/>
              </a:solidFill>
              <a:latin typeface="HGPｺﾞｼｯｸM" pitchFamily="50" charset="-128"/>
              <a:ea typeface="HGPｺﾞｼｯｸM" pitchFamily="50" charset="-128"/>
            </a:endParaRPr>
          </a:p>
        </p:txBody>
      </p:sp>
      <p:sp>
        <p:nvSpPr>
          <p:cNvPr id="98" name="正方形/長方形 97"/>
          <p:cNvSpPr/>
          <p:nvPr/>
        </p:nvSpPr>
        <p:spPr>
          <a:xfrm>
            <a:off x="3851920" y="4365104"/>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99" name="正方形/長方形 98"/>
          <p:cNvSpPr/>
          <p:nvPr/>
        </p:nvSpPr>
        <p:spPr>
          <a:xfrm>
            <a:off x="2771800" y="4365104"/>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IsMandatory</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00" name="正方形/長方形 99"/>
          <p:cNvSpPr/>
          <p:nvPr/>
        </p:nvSpPr>
        <p:spPr>
          <a:xfrm>
            <a:off x="1339859" y="458112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DefaultValue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01" name="正方形/長方形 100"/>
          <p:cNvSpPr/>
          <p:nvPr/>
        </p:nvSpPr>
        <p:spPr>
          <a:xfrm>
            <a:off x="251520" y="458112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Default Logic</a:t>
            </a:r>
            <a:endParaRPr lang="ja-JP" altLang="en-US" sz="800" dirty="0">
              <a:solidFill>
                <a:schemeClr val="tx1"/>
              </a:solidFill>
              <a:latin typeface="HGPｺﾞｼｯｸM" pitchFamily="50" charset="-128"/>
              <a:ea typeface="HGPｺﾞｼｯｸM" pitchFamily="50" charset="-128"/>
            </a:endParaRPr>
          </a:p>
        </p:txBody>
      </p:sp>
      <p:sp>
        <p:nvSpPr>
          <p:cNvPr id="102" name="正方形/長方形 101"/>
          <p:cNvSpPr/>
          <p:nvPr/>
        </p:nvSpPr>
        <p:spPr>
          <a:xfrm>
            <a:off x="251488" y="4869138"/>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X Position*</a:t>
            </a:r>
            <a:endParaRPr lang="ja-JP" altLang="en-US" sz="800" dirty="0">
              <a:solidFill>
                <a:schemeClr val="tx1"/>
              </a:solidFill>
              <a:latin typeface="HGPｺﾞｼｯｸM" pitchFamily="50" charset="-128"/>
              <a:ea typeface="HGPｺﾞｼｯｸM" pitchFamily="50" charset="-128"/>
            </a:endParaRPr>
          </a:p>
        </p:txBody>
      </p:sp>
      <p:sp>
        <p:nvSpPr>
          <p:cNvPr id="103" name="正方形/長方形 102"/>
          <p:cNvSpPr/>
          <p:nvPr/>
        </p:nvSpPr>
        <p:spPr>
          <a:xfrm>
            <a:off x="3851928" y="486162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ColumnSpan</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04" name="正方形/長方形 103"/>
          <p:cNvSpPr/>
          <p:nvPr/>
        </p:nvSpPr>
        <p:spPr>
          <a:xfrm>
            <a:off x="2483768" y="486162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Column Span*</a:t>
            </a:r>
            <a:endParaRPr lang="ja-JP" altLang="en-US" sz="800" dirty="0">
              <a:solidFill>
                <a:schemeClr val="tx1"/>
              </a:solidFill>
              <a:latin typeface="HGPｺﾞｼｯｸM" pitchFamily="50" charset="-128"/>
              <a:ea typeface="HGPｺﾞｼｯｸM" pitchFamily="50" charset="-128"/>
            </a:endParaRPr>
          </a:p>
        </p:txBody>
      </p:sp>
      <p:pic>
        <p:nvPicPr>
          <p:cNvPr id="105" name="図 104"/>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4861622"/>
            <a:ext cx="223539" cy="223539"/>
          </a:xfrm>
          <a:prstGeom prst="rect">
            <a:avLst/>
          </a:prstGeom>
        </p:spPr>
      </p:pic>
      <p:sp>
        <p:nvSpPr>
          <p:cNvPr id="106" name="正方形/長方形 105"/>
          <p:cNvSpPr/>
          <p:nvPr/>
        </p:nvSpPr>
        <p:spPr>
          <a:xfrm>
            <a:off x="1348732" y="4869137"/>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XPosition</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pic>
        <p:nvPicPr>
          <p:cNvPr id="107" name="図 106"/>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577220" y="4869137"/>
            <a:ext cx="223539" cy="223539"/>
          </a:xfrm>
          <a:prstGeom prst="rect">
            <a:avLst/>
          </a:prstGeom>
        </p:spPr>
      </p:pic>
      <p:sp>
        <p:nvSpPr>
          <p:cNvPr id="108" name="正方形/長方形 107"/>
          <p:cNvSpPr/>
          <p:nvPr/>
        </p:nvSpPr>
        <p:spPr>
          <a:xfrm>
            <a:off x="3852080" y="378906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09" name="正方形/長方形 108"/>
          <p:cNvSpPr/>
          <p:nvPr/>
        </p:nvSpPr>
        <p:spPr>
          <a:xfrm>
            <a:off x="2483920" y="378906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Field</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110" name="正方形/長方形 109"/>
          <p:cNvSpPr/>
          <p:nvPr/>
        </p:nvSpPr>
        <p:spPr>
          <a:xfrm>
            <a:off x="5075786" y="378906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pic>
        <p:nvPicPr>
          <p:cNvPr id="111" name="図 110"/>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562250" y="3795514"/>
            <a:ext cx="209550" cy="209550"/>
          </a:xfrm>
          <a:prstGeom prst="rect">
            <a:avLst/>
          </a:prstGeom>
        </p:spPr>
      </p:pic>
    </p:spTree>
    <p:extLst>
      <p:ext uri="{BB962C8B-B14F-4D97-AF65-F5344CB8AC3E}">
        <p14:creationId xmlns:p14="http://schemas.microsoft.com/office/powerpoint/2010/main" val="2555725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a:t>
            </a:r>
            <a:r>
              <a:rPr lang="ja-JP" altLang="en-US" sz="1050" dirty="0">
                <a:solidFill>
                  <a:schemeClr val="tx1"/>
                </a:solidFill>
              </a:rPr>
              <a:t>編集</a:t>
            </a:r>
            <a:r>
              <a:rPr lang="ja-JP" altLang="en-US" sz="1050" dirty="0" smtClean="0">
                <a:solidFill>
                  <a:schemeClr val="tx1"/>
                </a:solidFill>
              </a:rPr>
              <a:t>フィールドタブに含まれていないフィールドである事を確認する。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フィールドが列キーと行キーになっていない事を確認する。</a:t>
            </a:r>
            <a:endParaRPr lang="en-US" altLang="ja-JP" sz="1050" dirty="0" smtClean="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3645024"/>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4149032"/>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
        <p:nvSpPr>
          <p:cNvPr id="11" name="正方形/長方形 10"/>
          <p:cNvSpPr/>
          <p:nvPr/>
        </p:nvSpPr>
        <p:spPr>
          <a:xfrm>
            <a:off x="251520" y="206084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afterSave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コンテンツ プレースホルダー 2"/>
          <p:cNvSpPr txBox="1">
            <a:spLocks/>
          </p:cNvSpPr>
          <p:nvPr/>
        </p:nvSpPr>
        <p:spPr>
          <a:xfrm>
            <a:off x="251520" y="256490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必須フラグが</a:t>
            </a:r>
            <a:r>
              <a:rPr lang="en-US" altLang="ja-JP" sz="1050" dirty="0" smtClean="0">
                <a:solidFill>
                  <a:schemeClr val="tx1"/>
                </a:solidFill>
              </a:rPr>
              <a:t>ON</a:t>
            </a:r>
            <a:r>
              <a:rPr lang="ja-JP" altLang="en-US" sz="1050" dirty="0" smtClean="0">
                <a:solidFill>
                  <a:schemeClr val="tx1"/>
                </a:solidFill>
              </a:rPr>
              <a:t>の場合、ユニーク制約が正しく設定されている事を確認する。</a:t>
            </a:r>
            <a:endParaRPr lang="en-US" altLang="ja-JP" sz="1050" dirty="0" smtClean="0">
              <a:solidFill>
                <a:schemeClr val="tx1"/>
              </a:solidFill>
            </a:endParaRPr>
          </a:p>
        </p:txBody>
      </p:sp>
    </p:spTree>
    <p:extLst>
      <p:ext uri="{BB962C8B-B14F-4D97-AF65-F5344CB8AC3E}">
        <p14:creationId xmlns:p14="http://schemas.microsoft.com/office/powerpoint/2010/main" val="231090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smtClean="0"/>
              <a:t>マトリクスウィンドウ</a:t>
            </a:r>
            <a:endParaRPr kumimoji="1" lang="ja-JP" altLang="en-US" dirty="0"/>
          </a:p>
        </p:txBody>
      </p:sp>
      <p:sp>
        <p:nvSpPr>
          <p:cNvPr id="4" name="角丸四角形 3"/>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マトリクスウィンドウイメージ</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 name="正方形/長方形 5"/>
          <p:cNvSpPr/>
          <p:nvPr/>
        </p:nvSpPr>
        <p:spPr>
          <a:xfrm>
            <a:off x="323528" y="1628768"/>
            <a:ext cx="5327632" cy="38164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395784" y="3284984"/>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納品日</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395536" y="357301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395536" y="38610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395784" y="41484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395784" y="443711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395784" y="4724549"/>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396033" y="5013176"/>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259880" y="299576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A</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260128" y="357420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260128" y="328557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980040" y="328498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1980040" y="3574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270028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B</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70053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70053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342044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342044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414044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C</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p:cNvSpPr/>
          <p:nvPr/>
        </p:nvSpPr>
        <p:spPr>
          <a:xfrm>
            <a:off x="414069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414069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486060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486060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12596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979544" y="38616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2700040" y="38622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341987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413995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48600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5" name="正方形/長方形 34"/>
          <p:cNvSpPr/>
          <p:nvPr/>
        </p:nvSpPr>
        <p:spPr>
          <a:xfrm>
            <a:off x="125963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p:cNvSpPr/>
          <p:nvPr/>
        </p:nvSpPr>
        <p:spPr>
          <a:xfrm>
            <a:off x="197971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2699792" y="41484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341962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413970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485978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p:cNvSpPr/>
          <p:nvPr/>
        </p:nvSpPr>
        <p:spPr>
          <a:xfrm>
            <a:off x="125963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2" name="正方形/長方形 41"/>
          <p:cNvSpPr/>
          <p:nvPr/>
        </p:nvSpPr>
        <p:spPr>
          <a:xfrm>
            <a:off x="197971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2699792" y="44359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4" name="正方形/長方形 43"/>
          <p:cNvSpPr/>
          <p:nvPr/>
        </p:nvSpPr>
        <p:spPr>
          <a:xfrm>
            <a:off x="341962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413970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485978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7" name="正方形/長方形 46"/>
          <p:cNvSpPr/>
          <p:nvPr/>
        </p:nvSpPr>
        <p:spPr>
          <a:xfrm>
            <a:off x="125963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8" name="正方形/長方形 47"/>
          <p:cNvSpPr/>
          <p:nvPr/>
        </p:nvSpPr>
        <p:spPr>
          <a:xfrm>
            <a:off x="197971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a:xfrm>
            <a:off x="2699792" y="47239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341962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413970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a:xfrm>
            <a:off x="485978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125963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197971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2699792" y="50119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341962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413970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a:xfrm>
            <a:off x="485978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9" name="1 つの角を丸めた四角形 58"/>
          <p:cNvSpPr/>
          <p:nvPr/>
        </p:nvSpPr>
        <p:spPr>
          <a:xfrm>
            <a:off x="323688" y="1340768"/>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60" name="正方形/長方形 59"/>
          <p:cNvSpPr/>
          <p:nvPr/>
        </p:nvSpPr>
        <p:spPr>
          <a:xfrm>
            <a:off x="395536" y="1857473"/>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1051524"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本社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2" name="正方形/長方形 61"/>
          <p:cNvSpPr/>
          <p:nvPr/>
        </p:nvSpPr>
        <p:spPr>
          <a:xfrm>
            <a:off x="2275078" y="199123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3" name="正方形/長方形 62"/>
          <p:cNvSpPr/>
          <p:nvPr/>
        </p:nvSpPr>
        <p:spPr>
          <a:xfrm>
            <a:off x="3780072"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692036" y="199121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納品実績</a:t>
            </a:r>
            <a:endParaRPr lang="ja-JP" altLang="en-US" sz="800" dirty="0">
              <a:solidFill>
                <a:schemeClr val="tx1"/>
              </a:solidFill>
              <a:latin typeface="HGPｺﾞｼｯｸM" pitchFamily="50" charset="-128"/>
              <a:ea typeface="HGPｺﾞｼｯｸM" pitchFamily="50" charset="-128"/>
            </a:endParaRPr>
          </a:p>
        </p:txBody>
      </p:sp>
      <p:sp>
        <p:nvSpPr>
          <p:cNvPr id="65" name="角丸四角形 64"/>
          <p:cNvSpPr/>
          <p:nvPr/>
        </p:nvSpPr>
        <p:spPr>
          <a:xfrm>
            <a:off x="411461" y="257996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検索</a:t>
            </a:r>
            <a:endParaRPr kumimoji="1" lang="ja-JP" altLang="en-US" sz="800" dirty="0">
              <a:solidFill>
                <a:schemeClr val="tx1"/>
              </a:solidFill>
              <a:latin typeface="HGPｺﾞｼｯｸM" pitchFamily="50" charset="-128"/>
              <a:ea typeface="HGPｺﾞｼｯｸM" pitchFamily="50" charset="-128"/>
            </a:endParaRPr>
          </a:p>
        </p:txBody>
      </p:sp>
      <p:sp>
        <p:nvSpPr>
          <p:cNvPr id="66" name="角丸四角形 65"/>
          <p:cNvSpPr/>
          <p:nvPr/>
        </p:nvSpPr>
        <p:spPr>
          <a:xfrm>
            <a:off x="1059533" y="256730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800" dirty="0" smtClean="0">
                <a:solidFill>
                  <a:schemeClr val="tx1"/>
                </a:solidFill>
                <a:latin typeface="HGPｺﾞｼｯｸM" pitchFamily="50" charset="-128"/>
                <a:ea typeface="HGPｺﾞｼｯｸM" pitchFamily="50" charset="-128"/>
              </a:rPr>
              <a:t>保存</a:t>
            </a:r>
            <a:endParaRPr kumimoji="1" lang="ja-JP" altLang="en-US" sz="800" dirty="0">
              <a:solidFill>
                <a:schemeClr val="tx1"/>
              </a:solidFill>
              <a:latin typeface="HGPｺﾞｼｯｸM" pitchFamily="50" charset="-128"/>
              <a:ea typeface="HGPｺﾞｼｯｸM" pitchFamily="50" charset="-128"/>
            </a:endParaRPr>
          </a:p>
        </p:txBody>
      </p:sp>
      <p:pic>
        <p:nvPicPr>
          <p:cNvPr id="67" name="図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232" y="2004702"/>
            <a:ext cx="209550" cy="209550"/>
          </a:xfrm>
          <a:prstGeom prst="rect">
            <a:avLst/>
          </a:prstGeom>
        </p:spPr>
      </p:pic>
      <p:sp>
        <p:nvSpPr>
          <p:cNvPr id="68" name="正方形/長方形 67"/>
          <p:cNvSpPr/>
          <p:nvPr/>
        </p:nvSpPr>
        <p:spPr>
          <a:xfrm>
            <a:off x="755576" y="1772784"/>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800" dirty="0" smtClean="0">
                <a:solidFill>
                  <a:schemeClr val="tx1"/>
                </a:solidFill>
                <a:latin typeface="HGPｺﾞｼｯｸM" pitchFamily="50" charset="-128"/>
                <a:ea typeface="HGPｺﾞｼｯｸM" pitchFamily="50" charset="-128"/>
              </a:rPr>
              <a:t>検索条件</a:t>
            </a:r>
            <a:endParaRPr lang="ja-JP" altLang="en-US" sz="800" dirty="0">
              <a:solidFill>
                <a:schemeClr val="tx1"/>
              </a:solidFill>
              <a:latin typeface="HGPｺﾞｼｯｸM" pitchFamily="50" charset="-128"/>
              <a:ea typeface="HGPｺﾞｼｯｸM" pitchFamily="50" charset="-128"/>
            </a:endParaRPr>
          </a:p>
        </p:txBody>
      </p:sp>
      <p:sp>
        <p:nvSpPr>
          <p:cNvPr id="69" name="角丸四角形 68"/>
          <p:cNvSpPr/>
          <p:nvPr/>
        </p:nvSpPr>
        <p:spPr>
          <a:xfrm>
            <a:off x="1707605"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登録</a:t>
            </a:r>
            <a:endParaRPr kumimoji="1" lang="ja-JP" altLang="en-US" sz="800" dirty="0">
              <a:solidFill>
                <a:schemeClr val="tx1"/>
              </a:solidFill>
              <a:latin typeface="HGPｺﾞｼｯｸM" pitchFamily="50" charset="-128"/>
              <a:ea typeface="HGPｺﾞｼｯｸM" pitchFamily="50" charset="-128"/>
            </a:endParaRPr>
          </a:p>
        </p:txBody>
      </p:sp>
      <p:sp>
        <p:nvSpPr>
          <p:cNvPr id="70" name="角丸四角形 69"/>
          <p:cNvSpPr/>
          <p:nvPr/>
        </p:nvSpPr>
        <p:spPr>
          <a:xfrm>
            <a:off x="2339752"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600" dirty="0" smtClean="0">
                <a:solidFill>
                  <a:schemeClr val="tx1"/>
                </a:solidFill>
                <a:latin typeface="HGPｺﾞｼｯｸM" pitchFamily="50" charset="-128"/>
                <a:ea typeface="HGPｺﾞｼｯｸM" pitchFamily="50" charset="-128"/>
              </a:rPr>
              <a:t>プロセス</a:t>
            </a:r>
            <a:endParaRPr kumimoji="1" lang="ja-JP" altLang="en-US" sz="600" dirty="0">
              <a:solidFill>
                <a:schemeClr val="tx1"/>
              </a:solidFill>
              <a:latin typeface="HGPｺﾞｼｯｸM" pitchFamily="50" charset="-128"/>
              <a:ea typeface="HGPｺﾞｼｯｸM" pitchFamily="50" charset="-128"/>
            </a:endParaRPr>
          </a:p>
        </p:txBody>
      </p:sp>
      <p:sp>
        <p:nvSpPr>
          <p:cNvPr id="71" name="角丸四角形 70"/>
          <p:cNvSpPr/>
          <p:nvPr/>
        </p:nvSpPr>
        <p:spPr>
          <a:xfrm>
            <a:off x="251520" y="1772784"/>
            <a:ext cx="5472608" cy="651077"/>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2489892"/>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251520" y="2906931"/>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強調線吹き出し 1 (枠付き) 73"/>
          <p:cNvSpPr/>
          <p:nvPr/>
        </p:nvSpPr>
        <p:spPr>
          <a:xfrm>
            <a:off x="6156176" y="1268760"/>
            <a:ext cx="2880320" cy="1221132"/>
          </a:xfrm>
          <a:prstGeom prst="accentBorderCallout1">
            <a:avLst>
              <a:gd name="adj1" fmla="val 18750"/>
              <a:gd name="adj2" fmla="val -8333"/>
              <a:gd name="adj3" fmla="val 58276"/>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kumimoji="1" lang="ja-JP" altLang="en-US" sz="1200" dirty="0" smtClean="0">
                <a:solidFill>
                  <a:schemeClr val="tx1"/>
                </a:solidFill>
              </a:rPr>
              <a:t>検索フィールド領域</a:t>
            </a:r>
            <a:r>
              <a:rPr kumimoji="1" lang="en-US" altLang="ja-JP" sz="1200" dirty="0" smtClean="0">
                <a:solidFill>
                  <a:schemeClr val="tx1"/>
                </a:solidFill>
              </a:rPr>
              <a:t>】</a:t>
            </a:r>
          </a:p>
          <a:p>
            <a:pPr marL="171450" indent="-171450" algn="just">
              <a:buFont typeface="Arial" panose="020B0604020202020204" pitchFamily="34" charset="0"/>
              <a:buChar char="•"/>
            </a:pPr>
            <a:r>
              <a:rPr lang="ja-JP" altLang="en-US" sz="1200" dirty="0" smtClean="0">
                <a:solidFill>
                  <a:schemeClr val="tx1"/>
                </a:solidFill>
              </a:rPr>
              <a:t>検索フィールドの設定情報をもとに自動作成する。必須が</a:t>
            </a:r>
            <a:r>
              <a:rPr lang="en-US" altLang="ja-JP" sz="1200" dirty="0" smtClean="0">
                <a:solidFill>
                  <a:schemeClr val="tx1"/>
                </a:solidFill>
              </a:rPr>
              <a:t>ON</a:t>
            </a:r>
            <a:r>
              <a:rPr lang="ja-JP" altLang="en-US" sz="1200" dirty="0" smtClean="0">
                <a:solidFill>
                  <a:schemeClr val="tx1"/>
                </a:solidFill>
              </a:rPr>
              <a:t>のフィールドに入力が無い場合は、ラベルを赤くする。</a:t>
            </a:r>
            <a:endParaRPr lang="en-US" altLang="ja-JP" sz="1200" dirty="0" smtClean="0">
              <a:solidFill>
                <a:schemeClr val="tx1"/>
              </a:solidFill>
            </a:endParaRPr>
          </a:p>
          <a:p>
            <a:pPr marL="171450" indent="-171450" algn="just">
              <a:buFont typeface="Arial" panose="020B0604020202020204" pitchFamily="34" charset="0"/>
              <a:buChar char="•"/>
            </a:pPr>
            <a:r>
              <a:rPr kumimoji="1" lang="en-US" altLang="ja-JP" sz="1200" dirty="0" smtClean="0">
                <a:solidFill>
                  <a:schemeClr val="tx1"/>
                </a:solidFill>
              </a:rPr>
              <a:t>2</a:t>
            </a:r>
            <a:r>
              <a:rPr kumimoji="1" lang="ja-JP" altLang="en-US" sz="1200" dirty="0" smtClean="0">
                <a:solidFill>
                  <a:schemeClr val="tx1"/>
                </a:solidFill>
              </a:rPr>
              <a:t>検索フィールド毎に改行する</a:t>
            </a:r>
            <a:endParaRPr kumimoji="1" lang="ja-JP" altLang="en-US" sz="1200" dirty="0">
              <a:solidFill>
                <a:schemeClr val="tx1"/>
              </a:solidFill>
            </a:endParaRPr>
          </a:p>
        </p:txBody>
      </p:sp>
      <p:sp>
        <p:nvSpPr>
          <p:cNvPr id="75" name="強調線吹き出し 1 (枠付き) 74"/>
          <p:cNvSpPr/>
          <p:nvPr/>
        </p:nvSpPr>
        <p:spPr>
          <a:xfrm>
            <a:off x="6156176" y="2567908"/>
            <a:ext cx="2880320" cy="2949324"/>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smtClean="0">
                <a:solidFill>
                  <a:schemeClr val="tx1"/>
                </a:solidFill>
              </a:rPr>
              <a:t>操作ボタン</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b="1" u="sng" dirty="0" smtClean="0">
                <a:solidFill>
                  <a:schemeClr val="tx1"/>
                </a:solidFill>
              </a:rPr>
              <a:t>検索</a:t>
            </a:r>
            <a:r>
              <a:rPr lang="ja-JP" altLang="en-US" sz="1200" dirty="0" smtClean="0">
                <a:solidFill>
                  <a:schemeClr val="tx1"/>
                </a:solidFill>
              </a:rPr>
              <a:t>・・・クリックすると、検索フィールドの条件に合致するレコードを検索し、編集領域へ表示する</a:t>
            </a:r>
            <a:r>
              <a:rPr lang="ja-JP" altLang="en-US" sz="1200" dirty="0">
                <a:solidFill>
                  <a:schemeClr val="tx1"/>
                </a:solidFill>
              </a:rPr>
              <a:t>。</a:t>
            </a:r>
            <a:endParaRPr lang="en-US" altLang="ja-JP" sz="1200" dirty="0" smtClean="0">
              <a:solidFill>
                <a:schemeClr val="tx1"/>
              </a:solidFill>
            </a:endParaRPr>
          </a:p>
          <a:p>
            <a:pPr marL="171450" indent="-171450" algn="just">
              <a:buFont typeface="Arial" panose="020B0604020202020204" pitchFamily="34" charset="0"/>
              <a:buChar char="•"/>
            </a:pPr>
            <a:r>
              <a:rPr lang="ja-JP" altLang="en-US" sz="1200" b="1" u="sng" dirty="0" smtClean="0">
                <a:solidFill>
                  <a:schemeClr val="tx1"/>
                </a:solidFill>
              </a:rPr>
              <a:t>保存</a:t>
            </a:r>
            <a:r>
              <a:rPr lang="ja-JP" altLang="en-US" sz="1200" dirty="0" smtClean="0">
                <a:solidFill>
                  <a:schemeClr val="tx1"/>
                </a:solidFill>
              </a:rPr>
              <a:t>・・・編集した内容を保存する。保存処理するのは編集されたデータののみ。</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登録</a:t>
            </a:r>
            <a:r>
              <a:rPr kumimoji="1" lang="ja-JP" altLang="en-US" sz="1200" dirty="0" smtClean="0">
                <a:solidFill>
                  <a:schemeClr val="tx1"/>
                </a:solidFill>
              </a:rPr>
              <a:t>・・・クイック入力の</a:t>
            </a:r>
            <a:r>
              <a:rPr lang="ja-JP" altLang="en-US" sz="1200" dirty="0" smtClean="0">
                <a:solidFill>
                  <a:schemeClr val="tx1"/>
                </a:solidFill>
              </a:rPr>
              <a:t>ポップアップウィンドウが表示され新規にデータを登録する事ができる。その検索フィールドの値は初期値として設定され変更する事はできない。登録後は編集領域をリフレッシュする。</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プロセス</a:t>
            </a:r>
            <a:r>
              <a:rPr lang="ja-JP" altLang="en-US" sz="1200" dirty="0" smtClean="0">
                <a:solidFill>
                  <a:schemeClr val="tx1"/>
                </a:solidFill>
              </a:rPr>
              <a:t>・・・マトリクスウィンドウの作成もととなったタブに割当たっているプロセスを実行する事が</a:t>
            </a:r>
            <a:r>
              <a:rPr lang="ja-JP" altLang="en-US" sz="1200" dirty="0" smtClean="0">
                <a:solidFill>
                  <a:schemeClr val="tx1"/>
                </a:solidFill>
              </a:rPr>
              <a:t>できる。</a:t>
            </a:r>
            <a:endParaRPr kumimoji="1" lang="en-US" altLang="ja-JP" sz="1200" dirty="0" smtClean="0">
              <a:solidFill>
                <a:schemeClr val="tx1"/>
              </a:solidFill>
            </a:endParaRPr>
          </a:p>
        </p:txBody>
      </p:sp>
      <p:sp>
        <p:nvSpPr>
          <p:cNvPr id="76" name="強調線吹き出し 1 (枠付き) 75"/>
          <p:cNvSpPr/>
          <p:nvPr/>
        </p:nvSpPr>
        <p:spPr>
          <a:xfrm>
            <a:off x="715974" y="5727256"/>
            <a:ext cx="8287460" cy="807011"/>
          </a:xfrm>
          <a:prstGeom prst="accentBorderCallout1">
            <a:avLst>
              <a:gd name="adj1" fmla="val 21001"/>
              <a:gd name="adj2" fmla="val -1830"/>
              <a:gd name="adj3" fmla="val -16678"/>
              <a:gd name="adj4" fmla="val -4191"/>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a:solidFill>
                  <a:schemeClr val="tx1"/>
                </a:solidFill>
              </a:rPr>
              <a:t>編集</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dirty="0" smtClean="0">
                <a:solidFill>
                  <a:schemeClr val="tx1"/>
                </a:solidFill>
              </a:rPr>
              <a:t>マトリクスウィンドウの設定画面の情報をもとに、編集領域を作成する。</a:t>
            </a:r>
            <a:endParaRPr kumimoji="1" lang="en-US" altLang="ja-JP" sz="1200" dirty="0" smtClean="0">
              <a:solidFill>
                <a:schemeClr val="tx1"/>
              </a:solidFill>
            </a:endParaRPr>
          </a:p>
          <a:p>
            <a:pPr marL="171450" indent="-171450" algn="just">
              <a:buFont typeface="Arial" panose="020B0604020202020204" pitchFamily="34" charset="0"/>
              <a:buChar char="•"/>
            </a:pPr>
            <a:r>
              <a:rPr kumimoji="1" lang="ja-JP" altLang="en-US" sz="1200" dirty="0" smtClean="0">
                <a:solidFill>
                  <a:schemeClr val="tx1"/>
                </a:solidFill>
              </a:rPr>
              <a:t>編集フィールドはいくつでも定義する事ができる。表示するフィールドの種類も特に制限はなく、プロセスを実行するためのボタンも配置できる。</a:t>
            </a:r>
            <a:endParaRPr kumimoji="1" lang="en-US" altLang="ja-JP" sz="1200" dirty="0" smtClean="0">
              <a:solidFill>
                <a:schemeClr val="tx1"/>
              </a:solidFill>
            </a:endParaRPr>
          </a:p>
        </p:txBody>
      </p:sp>
    </p:spTree>
    <p:extLst>
      <p:ext uri="{BB962C8B-B14F-4D97-AF65-F5344CB8AC3E}">
        <p14:creationId xmlns:p14="http://schemas.microsoft.com/office/powerpoint/2010/main" val="199517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Callout of Matrix Window</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0129" y="1121152"/>
            <a:ext cx="8642351" cy="723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a:solidFill>
                  <a:schemeClr val="tx1"/>
                </a:solidFill>
              </a:rPr>
              <a:t>　</a:t>
            </a:r>
            <a:r>
              <a:rPr lang="ja-JP" altLang="en-US" sz="1600" dirty="0" smtClean="0">
                <a:solidFill>
                  <a:schemeClr val="tx1"/>
                </a:solidFill>
              </a:rPr>
              <a:t>普通のコールアウトはマトリクスウィンドウでは使用する事ができません。マトリクスウィンドウには専用のコールアウトをプラグインとして開発する必要があります。</a:t>
            </a:r>
            <a:endParaRPr lang="en-US" altLang="ja-JP" sz="1600" dirty="0">
              <a:solidFill>
                <a:schemeClr val="tx1"/>
              </a:solidFill>
            </a:endParaRPr>
          </a:p>
        </p:txBody>
      </p:sp>
      <p:sp>
        <p:nvSpPr>
          <p:cNvPr id="7" name="正方形/長方形 6"/>
          <p:cNvSpPr/>
          <p:nvPr/>
        </p:nvSpPr>
        <p:spPr>
          <a:xfrm>
            <a:off x="251520" y="184482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ファクトリークラス</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コンテンツ プレースホルダー 2"/>
          <p:cNvSpPr txBox="1">
            <a:spLocks/>
          </p:cNvSpPr>
          <p:nvPr/>
        </p:nvSpPr>
        <p:spPr>
          <a:xfrm>
            <a:off x="251520" y="2276872"/>
            <a:ext cx="8642351"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マトリクスウィンドウ専用コールアウトのファクトリークラスは、して</a:t>
            </a:r>
            <a:r>
              <a:rPr lang="en-US" altLang="ja-JP" sz="1400" dirty="0" err="1" smtClean="0">
                <a:solidFill>
                  <a:schemeClr val="tx1"/>
                </a:solidFill>
              </a:rPr>
              <a:t>IMatrixWindowCalloutFactory</a:t>
            </a:r>
            <a:r>
              <a:rPr lang="ja-JP" altLang="en-US" sz="1400" dirty="0" smtClean="0">
                <a:solidFill>
                  <a:schemeClr val="tx1"/>
                </a:solidFill>
              </a:rPr>
              <a:t>インター</a:t>
            </a:r>
            <a:r>
              <a:rPr lang="ja-JP" altLang="en-US" sz="1400" dirty="0">
                <a:solidFill>
                  <a:schemeClr val="tx1"/>
                </a:solidFill>
              </a:rPr>
              <a:t>フェース</a:t>
            </a:r>
            <a:r>
              <a:rPr lang="ja-JP" altLang="en-US" sz="1400" dirty="0" smtClean="0">
                <a:solidFill>
                  <a:schemeClr val="tx1"/>
                </a:solidFill>
              </a:rPr>
              <a:t>クラスを実装する必要があります。</a:t>
            </a:r>
            <a:r>
              <a:rPr lang="en-US" altLang="ja-JP" sz="1400" dirty="0" err="1" smtClean="0">
                <a:solidFill>
                  <a:schemeClr val="tx1"/>
                </a:solidFill>
              </a:rPr>
              <a:t>getCallout</a:t>
            </a:r>
            <a:r>
              <a:rPr lang="en-US" altLang="ja-JP" sz="1400" dirty="0" smtClean="0">
                <a:solidFill>
                  <a:schemeClr val="tx1"/>
                </a:solidFill>
              </a:rPr>
              <a:t>()</a:t>
            </a:r>
            <a:r>
              <a:rPr lang="ja-JP" altLang="en-US" sz="1400" dirty="0" smtClean="0">
                <a:solidFill>
                  <a:schemeClr val="tx1"/>
                </a:solidFill>
              </a:rPr>
              <a:t>メソッドに引数としてテーブル名とカラム名が渡されますので、テーブル名とカラム名から判定して呼び出したいマトリクスウィンドウ専用のコールアウト（</a:t>
            </a:r>
            <a:r>
              <a:rPr lang="en-US" altLang="ja-JP" sz="1400" dirty="0" err="1" smtClean="0">
                <a:solidFill>
                  <a:schemeClr val="tx1"/>
                </a:solidFill>
              </a:rPr>
              <a:t>IMatrixWindowCallout</a:t>
            </a:r>
            <a:r>
              <a:rPr lang="ja-JP" altLang="en-US" sz="1400" dirty="0" smtClean="0">
                <a:solidFill>
                  <a:schemeClr val="tx1"/>
                </a:solidFill>
              </a:rPr>
              <a:t>インターフェースクラスを実装したクラス）のインスタンスを戻り値として返すようにして下さい。</a:t>
            </a:r>
            <a:endParaRPr lang="en-US" altLang="ja-JP" sz="1400" dirty="0">
              <a:solidFill>
                <a:schemeClr val="tx1"/>
              </a:solidFill>
            </a:endParaRPr>
          </a:p>
        </p:txBody>
      </p:sp>
      <p:sp>
        <p:nvSpPr>
          <p:cNvPr id="9" name="コンテンツ プレースホルダー 2"/>
          <p:cNvSpPr txBox="1">
            <a:spLocks/>
          </p:cNvSpPr>
          <p:nvPr/>
        </p:nvSpPr>
        <p:spPr>
          <a:xfrm>
            <a:off x="251520" y="3717032"/>
            <a:ext cx="8642351" cy="2808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spcBef>
                <a:spcPts val="0"/>
              </a:spcBef>
            </a:pPr>
            <a:r>
              <a:rPr lang="ja-JP" altLang="en-US" sz="1000" dirty="0" smtClean="0">
                <a:solidFill>
                  <a:schemeClr val="tx1"/>
                </a:solidFill>
              </a:rPr>
              <a:t>例</a:t>
            </a:r>
            <a:r>
              <a:rPr lang="en-US" altLang="ja-JP" sz="1000" dirty="0" smtClean="0">
                <a:solidFill>
                  <a:schemeClr val="tx1"/>
                </a:solidFill>
              </a:rPr>
              <a:t>)</a:t>
            </a:r>
          </a:p>
          <a:p>
            <a:pPr>
              <a:spcBef>
                <a:spcPts val="0"/>
              </a:spcBef>
            </a:pPr>
            <a:r>
              <a:rPr lang="en-US" altLang="ja-JP" sz="1000" dirty="0">
                <a:solidFill>
                  <a:schemeClr val="tx1"/>
                </a:solidFill>
              </a:rPr>
              <a:t>public class </a:t>
            </a:r>
            <a:r>
              <a:rPr lang="en-US" altLang="ja-JP" sz="1000" dirty="0" err="1">
                <a:solidFill>
                  <a:schemeClr val="tx1"/>
                </a:solidFill>
              </a:rPr>
              <a:t>DefaultMatrixWindowCalloutFactory</a:t>
            </a:r>
            <a:r>
              <a:rPr lang="en-US" altLang="ja-JP" sz="1000" dirty="0">
                <a:solidFill>
                  <a:schemeClr val="tx1"/>
                </a:solidFill>
              </a:rPr>
              <a:t> implements </a:t>
            </a:r>
            <a:r>
              <a:rPr lang="en-US" altLang="ja-JP" sz="1000" dirty="0" err="1">
                <a:solidFill>
                  <a:schemeClr val="tx1"/>
                </a:solidFill>
              </a:rPr>
              <a:t>IMatrixWindowCalloutFactory</a:t>
            </a:r>
            <a:r>
              <a:rPr lang="en-US" altLang="ja-JP" sz="1000" dirty="0">
                <a:solidFill>
                  <a:schemeClr val="tx1"/>
                </a:solidFill>
              </a:rPr>
              <a:t> {</a:t>
            </a:r>
          </a:p>
          <a:p>
            <a:pPr>
              <a:spcBef>
                <a:spcPts val="0"/>
              </a:spcBef>
            </a:pPr>
            <a:endParaRPr lang="en-US" altLang="ja-JP" sz="1000" dirty="0">
              <a:solidFill>
                <a:schemeClr val="tx1"/>
              </a:solidFill>
            </a:endParaRPr>
          </a:p>
          <a:p>
            <a:pPr defTabSz="358775">
              <a:spcBef>
                <a:spcPts val="0"/>
              </a:spcBef>
            </a:pPr>
            <a:r>
              <a:rPr lang="en-US" altLang="ja-JP" sz="1000" dirty="0">
                <a:solidFill>
                  <a:schemeClr val="tx1"/>
                </a:solidFill>
              </a:rPr>
              <a:t>	@Override</a:t>
            </a:r>
          </a:p>
          <a:p>
            <a:pPr defTabSz="358775">
              <a:spcBef>
                <a:spcPts val="0"/>
              </a:spcBef>
            </a:pPr>
            <a:r>
              <a:rPr lang="en-US" altLang="ja-JP" sz="1000" dirty="0">
                <a:solidFill>
                  <a:schemeClr val="tx1"/>
                </a:solidFill>
              </a:rPr>
              <a:t>	public </a:t>
            </a:r>
            <a:r>
              <a:rPr lang="en-US" altLang="ja-JP" sz="1000" dirty="0" err="1">
                <a:solidFill>
                  <a:schemeClr val="tx1"/>
                </a:solidFill>
              </a:rPr>
              <a:t>IMatrixWindowCallout</a:t>
            </a:r>
            <a:r>
              <a:rPr lang="en-US" altLang="ja-JP" sz="1000" dirty="0">
                <a:solidFill>
                  <a:schemeClr val="tx1"/>
                </a:solidFill>
              </a:rPr>
              <a:t> </a:t>
            </a:r>
            <a:r>
              <a:rPr lang="en-US" altLang="ja-JP" sz="1000" dirty="0" err="1">
                <a:solidFill>
                  <a:schemeClr val="tx1"/>
                </a:solidFill>
              </a:rPr>
              <a:t>getCallout</a:t>
            </a:r>
            <a:r>
              <a:rPr lang="en-US" altLang="ja-JP" sz="1000" dirty="0">
                <a:solidFill>
                  <a:schemeClr val="tx1"/>
                </a:solidFill>
              </a:rPr>
              <a:t>(String </a:t>
            </a:r>
            <a:r>
              <a:rPr lang="en-US" altLang="ja-JP" sz="1000" dirty="0" err="1">
                <a:solidFill>
                  <a:schemeClr val="tx1"/>
                </a:solidFill>
              </a:rPr>
              <a:t>tableName</a:t>
            </a:r>
            <a:r>
              <a:rPr lang="en-US" altLang="ja-JP" sz="1000" dirty="0">
                <a:solidFill>
                  <a:schemeClr val="tx1"/>
                </a:solidFill>
              </a:rPr>
              <a:t>, String </a:t>
            </a:r>
            <a:r>
              <a:rPr lang="en-US" altLang="ja-JP" sz="1000" dirty="0" err="1">
                <a:solidFill>
                  <a:schemeClr val="tx1"/>
                </a:solidFill>
              </a:rPr>
              <a:t>columnName</a:t>
            </a:r>
            <a:r>
              <a:rPr lang="en-US" altLang="ja-JP" sz="1000" dirty="0">
                <a:solidFill>
                  <a:schemeClr val="tx1"/>
                </a:solidFill>
              </a:rPr>
              <a:t>) {</a:t>
            </a:r>
          </a:p>
          <a:p>
            <a:pPr defTabSz="358775">
              <a:spcBef>
                <a:spcPts val="0"/>
              </a:spcBef>
            </a:pPr>
            <a:endParaRPr lang="en-US" altLang="ja-JP" sz="1000" dirty="0">
              <a:solidFill>
                <a:schemeClr val="tx1"/>
              </a:solidFill>
            </a:endParaRPr>
          </a:p>
          <a:p>
            <a:pPr defTabSz="358775">
              <a:spcBef>
                <a:spcPts val="0"/>
              </a:spcBef>
            </a:pPr>
            <a:r>
              <a:rPr lang="en-US" altLang="ja-JP" sz="1000" dirty="0">
                <a:solidFill>
                  <a:schemeClr val="tx1"/>
                </a:solidFill>
              </a:rPr>
              <a:t>		if(</a:t>
            </a:r>
            <a:r>
              <a:rPr lang="en-US" altLang="ja-JP" sz="1000" dirty="0" err="1">
                <a:solidFill>
                  <a:schemeClr val="tx1"/>
                </a:solidFill>
              </a:rPr>
              <a:t>tableName.equals</a:t>
            </a:r>
            <a:r>
              <a:rPr lang="en-US" altLang="ja-JP" sz="1000" dirty="0">
                <a:solidFill>
                  <a:schemeClr val="tx1"/>
                </a:solidFill>
              </a:rPr>
              <a:t>("</a:t>
            </a:r>
            <a:r>
              <a:rPr lang="en-US" altLang="ja-JP" sz="1000" dirty="0" err="1">
                <a:solidFill>
                  <a:schemeClr val="tx1"/>
                </a:solidFill>
              </a:rPr>
              <a:t>JP_ReferenceTest</a:t>
            </a:r>
            <a:r>
              <a:rPr lang="en-US" altLang="ja-JP" sz="1000" dirty="0">
                <a:solidFill>
                  <a:schemeClr val="tx1"/>
                </a:solidFill>
              </a:rPr>
              <a:t>") &amp;&amp; </a:t>
            </a:r>
            <a:r>
              <a:rPr lang="en-US" altLang="ja-JP" sz="1000" dirty="0" err="1">
                <a:solidFill>
                  <a:schemeClr val="tx1"/>
                </a:solidFill>
              </a:rPr>
              <a:t>columnName.equals</a:t>
            </a:r>
            <a:r>
              <a:rPr lang="en-US" altLang="ja-JP" sz="1000" dirty="0">
                <a:solidFill>
                  <a:schemeClr val="tx1"/>
                </a:solidFill>
              </a:rPr>
              <a:t>("</a:t>
            </a:r>
            <a:r>
              <a:rPr lang="en-US" altLang="ja-JP" sz="1000" dirty="0" err="1">
                <a:solidFill>
                  <a:schemeClr val="tx1"/>
                </a:solidFill>
              </a:rPr>
              <a:t>C_BPartner_ID</a:t>
            </a:r>
            <a:r>
              <a:rPr lang="en-US" altLang="ja-JP" sz="1000" dirty="0">
                <a:solidFill>
                  <a:schemeClr val="tx1"/>
                </a:solidFill>
              </a:rPr>
              <a:t>"))</a:t>
            </a:r>
          </a:p>
          <a:p>
            <a:pPr defTabSz="358775">
              <a:spcBef>
                <a:spcPts val="0"/>
              </a:spcBef>
            </a:pPr>
            <a:r>
              <a:rPr lang="en-US" altLang="ja-JP" sz="1000" dirty="0">
                <a:solidFill>
                  <a:schemeClr val="tx1"/>
                </a:solidFill>
              </a:rPr>
              <a:t>		{</a:t>
            </a:r>
          </a:p>
          <a:p>
            <a:pPr defTabSz="358775">
              <a:spcBef>
                <a:spcPts val="0"/>
              </a:spcBef>
            </a:pPr>
            <a:r>
              <a:rPr lang="en-US" altLang="ja-JP" sz="1000" dirty="0">
                <a:solidFill>
                  <a:schemeClr val="tx1"/>
                </a:solidFill>
              </a:rPr>
              <a:t>			return new </a:t>
            </a:r>
            <a:r>
              <a:rPr lang="en-US" altLang="ja-JP" sz="1000" dirty="0" err="1">
                <a:solidFill>
                  <a:schemeClr val="tx1"/>
                </a:solidFill>
              </a:rPr>
              <a:t>MatrixWindowSampleCallout</a:t>
            </a:r>
            <a:r>
              <a:rPr lang="en-US" altLang="ja-JP" sz="1000" dirty="0">
                <a:solidFill>
                  <a:schemeClr val="tx1"/>
                </a:solidFill>
              </a:rPr>
              <a:t>();</a:t>
            </a:r>
          </a:p>
          <a:p>
            <a:pPr defTabSz="358775">
              <a:spcBef>
                <a:spcPts val="0"/>
              </a:spcBef>
            </a:pPr>
            <a:r>
              <a:rPr lang="en-US" altLang="ja-JP" sz="1000" dirty="0">
                <a:solidFill>
                  <a:schemeClr val="tx1"/>
                </a:solidFill>
              </a:rPr>
              <a:t>		}</a:t>
            </a:r>
          </a:p>
          <a:p>
            <a:pPr defTabSz="358775">
              <a:spcBef>
                <a:spcPts val="0"/>
              </a:spcBef>
            </a:pPr>
            <a:endParaRPr lang="en-US" altLang="ja-JP" sz="1000" dirty="0">
              <a:solidFill>
                <a:schemeClr val="tx1"/>
              </a:solidFill>
            </a:endParaRPr>
          </a:p>
          <a:p>
            <a:pPr defTabSz="358775">
              <a:spcBef>
                <a:spcPts val="0"/>
              </a:spcBef>
            </a:pPr>
            <a:r>
              <a:rPr lang="en-US" altLang="ja-JP" sz="1000" dirty="0">
                <a:solidFill>
                  <a:schemeClr val="tx1"/>
                </a:solidFill>
              </a:rPr>
              <a:t>		return null</a:t>
            </a:r>
            <a:r>
              <a:rPr lang="en-US" altLang="ja-JP" sz="1000" dirty="0" smtClean="0">
                <a:solidFill>
                  <a:schemeClr val="tx1"/>
                </a:solidFill>
              </a:rPr>
              <a:t>;</a:t>
            </a:r>
            <a:endParaRPr lang="en-US" altLang="ja-JP" sz="1000" dirty="0">
              <a:solidFill>
                <a:schemeClr val="tx1"/>
              </a:solidFill>
            </a:endParaRPr>
          </a:p>
          <a:p>
            <a:pPr defTabSz="358775">
              <a:spcBef>
                <a:spcPts val="0"/>
              </a:spcBef>
            </a:pPr>
            <a:r>
              <a:rPr lang="en-US" altLang="ja-JP" sz="1000" dirty="0">
                <a:solidFill>
                  <a:schemeClr val="tx1"/>
                </a:solidFill>
              </a:rPr>
              <a:t>	</a:t>
            </a:r>
            <a:r>
              <a:rPr lang="en-US" altLang="ja-JP" sz="1000" dirty="0" smtClean="0">
                <a:solidFill>
                  <a:schemeClr val="tx1"/>
                </a:solidFill>
              </a:rPr>
              <a:t>}</a:t>
            </a:r>
            <a:endParaRPr lang="en-US" altLang="ja-JP" sz="1000" dirty="0">
              <a:solidFill>
                <a:schemeClr val="tx1"/>
              </a:solidFill>
            </a:endParaRPr>
          </a:p>
          <a:p>
            <a:pPr>
              <a:spcBef>
                <a:spcPts val="0"/>
              </a:spcBef>
            </a:pPr>
            <a:r>
              <a:rPr lang="en-US" altLang="ja-JP" sz="1000" dirty="0">
                <a:solidFill>
                  <a:schemeClr val="tx1"/>
                </a:solidFill>
              </a:rPr>
              <a:t>}</a:t>
            </a:r>
            <a:endParaRPr lang="ja-JP" altLang="en-US" sz="1000" dirty="0" smtClean="0">
              <a:solidFill>
                <a:schemeClr val="tx1"/>
              </a:solidFill>
            </a:endParaRPr>
          </a:p>
        </p:txBody>
      </p:sp>
    </p:spTree>
    <p:extLst>
      <p:ext uri="{BB962C8B-B14F-4D97-AF65-F5344CB8AC3E}">
        <p14:creationId xmlns:p14="http://schemas.microsoft.com/office/powerpoint/2010/main" val="520298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マトリクスウィンドウ専用コールアウトクラス</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908720"/>
            <a:ext cx="8642351"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マトリクスウィンドウ専用コールアウトのクラスは</a:t>
            </a:r>
            <a:r>
              <a:rPr lang="en-US" altLang="ja-JP" sz="1400" dirty="0" err="1" smtClean="0">
                <a:solidFill>
                  <a:schemeClr val="tx1"/>
                </a:solidFill>
              </a:rPr>
              <a:t>IMatrixWindowCallout</a:t>
            </a:r>
            <a:r>
              <a:rPr lang="ja-JP" altLang="en-US" sz="1400" dirty="0" smtClean="0">
                <a:solidFill>
                  <a:schemeClr val="tx1"/>
                </a:solidFill>
              </a:rPr>
              <a:t>インターフェースクラスを実装する必要があります。</a:t>
            </a:r>
            <a:r>
              <a:rPr lang="en-US" altLang="ja-JP" sz="1400" dirty="0" smtClean="0">
                <a:solidFill>
                  <a:schemeClr val="tx1"/>
                </a:solidFill>
              </a:rPr>
              <a:t>start()</a:t>
            </a:r>
            <a:r>
              <a:rPr lang="ja-JP" altLang="en-US" sz="1400" dirty="0" smtClean="0">
                <a:solidFill>
                  <a:schemeClr val="tx1"/>
                </a:solidFill>
              </a:rPr>
              <a:t>メソッドに引数として</a:t>
            </a:r>
            <a:r>
              <a:rPr lang="en-US" altLang="ja-JP" sz="1400" dirty="0" err="1" smtClean="0">
                <a:solidFill>
                  <a:schemeClr val="tx1"/>
                </a:solidFill>
              </a:rPr>
              <a:t>JPMatrixDataBinder</a:t>
            </a:r>
            <a:r>
              <a:rPr lang="ja-JP" altLang="en-US" sz="1400" dirty="0" smtClean="0">
                <a:solidFill>
                  <a:schemeClr val="tx1"/>
                </a:solidFill>
              </a:rPr>
              <a:t>と、コールアウトが呼び出されたフィールドのカラムの位置情報</a:t>
            </a:r>
            <a:r>
              <a:rPr lang="en-US" altLang="ja-JP" sz="1400" dirty="0" smtClean="0">
                <a:solidFill>
                  <a:schemeClr val="tx1"/>
                </a:solidFill>
              </a:rPr>
              <a:t>”x”</a:t>
            </a:r>
            <a:r>
              <a:rPr lang="ja-JP" altLang="en-US" sz="1400" dirty="0" smtClean="0">
                <a:solidFill>
                  <a:schemeClr val="tx1"/>
                </a:solidFill>
              </a:rPr>
              <a:t>と行の位置情報</a:t>
            </a:r>
            <a:r>
              <a:rPr lang="en-US" altLang="ja-JP" sz="1400" dirty="0" smtClean="0">
                <a:solidFill>
                  <a:schemeClr val="tx1"/>
                </a:solidFill>
              </a:rPr>
              <a:t>”y”</a:t>
            </a:r>
            <a:r>
              <a:rPr lang="ja-JP" altLang="en-US" sz="1400" dirty="0" smtClean="0">
                <a:solidFill>
                  <a:schemeClr val="tx1"/>
                </a:solidFill>
              </a:rPr>
              <a:t>が</a:t>
            </a:r>
            <a:r>
              <a:rPr lang="en-US" altLang="ja-JP" sz="1400" dirty="0" err="1">
                <a:solidFill>
                  <a:schemeClr val="tx1"/>
                </a:solidFill>
              </a:rPr>
              <a:t>int</a:t>
            </a:r>
            <a:r>
              <a:rPr lang="ja-JP" altLang="en-US" sz="1400" dirty="0">
                <a:solidFill>
                  <a:schemeClr val="tx1"/>
                </a:solidFill>
              </a:rPr>
              <a:t>型</a:t>
            </a:r>
            <a:r>
              <a:rPr lang="ja-JP" altLang="en-US" sz="1400" dirty="0" smtClean="0">
                <a:solidFill>
                  <a:schemeClr val="tx1"/>
                </a:solidFill>
              </a:rPr>
              <a:t>で、そして変更後の値と変更前の値が</a:t>
            </a:r>
            <a:r>
              <a:rPr lang="en-US" altLang="ja-JP" sz="1400" dirty="0" smtClean="0">
                <a:solidFill>
                  <a:schemeClr val="tx1"/>
                </a:solidFill>
              </a:rPr>
              <a:t>Object</a:t>
            </a:r>
            <a:r>
              <a:rPr lang="ja-JP" altLang="en-US" sz="1400" dirty="0" smtClean="0">
                <a:solidFill>
                  <a:schemeClr val="tx1"/>
                </a:solidFill>
              </a:rPr>
              <a:t>型で渡されます。これらの値を自由に使用してコールアウトのロジックを記述して下さい。</a:t>
            </a:r>
            <a:endParaRPr lang="en-US" altLang="ja-JP" sz="1400" dirty="0">
              <a:solidFill>
                <a:schemeClr val="tx1"/>
              </a:solidFill>
            </a:endParaRPr>
          </a:p>
        </p:txBody>
      </p:sp>
      <p:cxnSp>
        <p:nvCxnSpPr>
          <p:cNvPr id="6" name="直線コネクタ 5"/>
          <p:cNvCxnSpPr/>
          <p:nvPr/>
        </p:nvCxnSpPr>
        <p:spPr>
          <a:xfrm>
            <a:off x="323528" y="2564904"/>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51520" y="2132856"/>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a:t>
            </a:r>
            <a:r>
              <a:rPr lang="ja-JP" altLang="en-US" sz="1600" dirty="0">
                <a:solidFill>
                  <a:schemeClr val="tx1"/>
                </a:solidFill>
              </a:rPr>
              <a:t>他</a:t>
            </a:r>
            <a:r>
              <a:rPr lang="ja-JP" altLang="en-US" sz="1600" dirty="0" smtClean="0">
                <a:solidFill>
                  <a:schemeClr val="tx1"/>
                </a:solidFill>
              </a:rPr>
              <a:t>のフィールドの値を変更する場合</a:t>
            </a:r>
            <a:endParaRPr lang="en-US" altLang="ja-JP" sz="1600" dirty="0">
              <a:solidFill>
                <a:schemeClr val="tx1"/>
              </a:solidFill>
            </a:endParaRPr>
          </a:p>
        </p:txBody>
      </p:sp>
      <p:sp>
        <p:nvSpPr>
          <p:cNvPr id="8" name="コンテンツ プレースホルダー 2"/>
          <p:cNvSpPr txBox="1">
            <a:spLocks/>
          </p:cNvSpPr>
          <p:nvPr/>
        </p:nvSpPr>
        <p:spPr>
          <a:xfrm>
            <a:off x="322137" y="2564904"/>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マトリクスウィンドウ専用コールアウトを使用して、コールアウトが呼び出されたフィールド以外のフィールドの値を変更する場合は、</a:t>
            </a:r>
            <a:r>
              <a:rPr lang="en-US" altLang="ja-JP" sz="1400" dirty="0" err="1" smtClean="0">
                <a:solidFill>
                  <a:schemeClr val="tx1"/>
                </a:solidFill>
              </a:rPr>
              <a:t>JPMatrixDataBinder.setValue</a:t>
            </a:r>
            <a:r>
              <a:rPr lang="en-US" altLang="ja-JP" sz="1400" dirty="0" smtClean="0">
                <a:solidFill>
                  <a:schemeClr val="tx1"/>
                </a:solidFill>
              </a:rPr>
              <a:t>(</a:t>
            </a:r>
            <a:r>
              <a:rPr lang="en-US" altLang="ja-JP" sz="1400" dirty="0" err="1" smtClean="0">
                <a:solidFill>
                  <a:schemeClr val="tx1"/>
                </a:solidFill>
              </a:rPr>
              <a:t>int</a:t>
            </a:r>
            <a:r>
              <a:rPr lang="en-US" altLang="ja-JP" sz="1400" dirty="0" smtClean="0">
                <a:solidFill>
                  <a:schemeClr val="tx1"/>
                </a:solidFill>
              </a:rPr>
              <a:t> x, </a:t>
            </a:r>
            <a:r>
              <a:rPr lang="en-US" altLang="ja-JP" sz="1400" dirty="0" err="1" smtClean="0">
                <a:solidFill>
                  <a:schemeClr val="tx1"/>
                </a:solidFill>
              </a:rPr>
              <a:t>int</a:t>
            </a:r>
            <a:r>
              <a:rPr lang="en-US" altLang="ja-JP" sz="1400" dirty="0" smtClean="0">
                <a:solidFill>
                  <a:schemeClr val="tx1"/>
                </a:solidFill>
              </a:rPr>
              <a:t> y, Object </a:t>
            </a:r>
            <a:r>
              <a:rPr lang="en-US" altLang="ja-JP" sz="1400" dirty="0" err="1" smtClean="0">
                <a:solidFill>
                  <a:schemeClr val="tx1"/>
                </a:solidFill>
              </a:rPr>
              <a:t>newValue</a:t>
            </a:r>
            <a:r>
              <a:rPr lang="en-US" altLang="ja-JP" sz="1400" dirty="0" smtClean="0">
                <a:solidFill>
                  <a:schemeClr val="tx1"/>
                </a:solidFill>
              </a:rPr>
              <a:t>)</a:t>
            </a:r>
            <a:r>
              <a:rPr lang="ja-JP" altLang="en-US" sz="1400" dirty="0" smtClean="0">
                <a:solidFill>
                  <a:schemeClr val="tx1"/>
                </a:solidFill>
              </a:rPr>
              <a:t>メソッドを使用して下さい。</a:t>
            </a:r>
            <a:endParaRPr lang="en-US" altLang="ja-JP" sz="1400" dirty="0">
              <a:solidFill>
                <a:schemeClr val="tx1"/>
              </a:solidFill>
            </a:endParaRPr>
          </a:p>
        </p:txBody>
      </p:sp>
      <p:cxnSp>
        <p:nvCxnSpPr>
          <p:cNvPr id="9" name="直線コネクタ 8"/>
          <p:cNvCxnSpPr/>
          <p:nvPr/>
        </p:nvCxnSpPr>
        <p:spPr>
          <a:xfrm>
            <a:off x="323528" y="4149080"/>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51520" y="3717032"/>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◆同じレコード内のフィールド</a:t>
            </a:r>
            <a:r>
              <a:rPr lang="en-US" altLang="ja-JP" sz="1600" dirty="0" smtClean="0">
                <a:solidFill>
                  <a:schemeClr val="tx1"/>
                </a:solidFill>
              </a:rPr>
              <a:t>(</a:t>
            </a:r>
            <a:r>
              <a:rPr lang="ja-JP" altLang="en-US" sz="1600" dirty="0" smtClean="0">
                <a:solidFill>
                  <a:schemeClr val="tx1"/>
                </a:solidFill>
              </a:rPr>
              <a:t>カラム</a:t>
            </a:r>
            <a:r>
              <a:rPr lang="en-US" altLang="ja-JP" sz="1600" dirty="0" smtClean="0">
                <a:solidFill>
                  <a:schemeClr val="tx1"/>
                </a:solidFill>
              </a:rPr>
              <a:t>)</a:t>
            </a:r>
            <a:r>
              <a:rPr lang="ja-JP" altLang="en-US" sz="1600" dirty="0" smtClean="0">
                <a:solidFill>
                  <a:schemeClr val="tx1"/>
                </a:solidFill>
              </a:rPr>
              <a:t>の判定</a:t>
            </a:r>
            <a:endParaRPr lang="en-US" altLang="ja-JP" sz="1600" dirty="0">
              <a:solidFill>
                <a:schemeClr val="tx1"/>
              </a:solidFill>
            </a:endParaRPr>
          </a:p>
        </p:txBody>
      </p:sp>
      <p:sp>
        <p:nvSpPr>
          <p:cNvPr id="11" name="コンテンツ プレースホルダー 2"/>
          <p:cNvSpPr txBox="1">
            <a:spLocks/>
          </p:cNvSpPr>
          <p:nvPr/>
        </p:nvSpPr>
        <p:spPr>
          <a:xfrm>
            <a:off x="322137" y="4149080"/>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マトリクスウィンドウは</a:t>
            </a:r>
            <a:r>
              <a:rPr lang="ja-JP" altLang="en-US" sz="1400" dirty="0">
                <a:solidFill>
                  <a:schemeClr val="tx1"/>
                </a:solidFill>
              </a:rPr>
              <a:t>そ</a:t>
            </a:r>
            <a:r>
              <a:rPr lang="ja-JP" altLang="en-US" sz="1400" dirty="0" smtClean="0">
                <a:solidFill>
                  <a:schemeClr val="tx1"/>
                </a:solidFill>
              </a:rPr>
              <a:t>の性格上、１つの行</a:t>
            </a:r>
            <a:r>
              <a:rPr lang="en-US" altLang="ja-JP" sz="1400" dirty="0" smtClean="0">
                <a:solidFill>
                  <a:schemeClr val="tx1"/>
                </a:solidFill>
              </a:rPr>
              <a:t>(row)</a:t>
            </a:r>
            <a:r>
              <a:rPr lang="ja-JP" altLang="en-US" sz="1400" dirty="0" smtClean="0">
                <a:solidFill>
                  <a:schemeClr val="tx1"/>
                </a:solidFill>
              </a:rPr>
              <a:t>に複数のレコードの情報があり、その分同じフィールド</a:t>
            </a:r>
            <a:r>
              <a:rPr lang="en-US" altLang="ja-JP" sz="1400" dirty="0" smtClean="0">
                <a:solidFill>
                  <a:schemeClr val="tx1"/>
                </a:solidFill>
              </a:rPr>
              <a:t>(</a:t>
            </a:r>
            <a:r>
              <a:rPr lang="ja-JP" altLang="en-US" sz="1400" dirty="0" smtClean="0">
                <a:solidFill>
                  <a:schemeClr val="tx1"/>
                </a:solidFill>
              </a:rPr>
              <a:t>カラム</a:t>
            </a:r>
            <a:r>
              <a:rPr lang="en-US" altLang="ja-JP" sz="1400" dirty="0" smtClean="0">
                <a:solidFill>
                  <a:schemeClr val="tx1"/>
                </a:solidFill>
              </a:rPr>
              <a:t>)</a:t>
            </a:r>
            <a:r>
              <a:rPr lang="ja-JP" altLang="en-US" sz="1400" dirty="0" smtClean="0">
                <a:solidFill>
                  <a:schemeClr val="tx1"/>
                </a:solidFill>
              </a:rPr>
              <a:t>名が複数存在する事になります。そのためフィールド</a:t>
            </a:r>
            <a:r>
              <a:rPr lang="en-US" altLang="ja-JP" sz="1400" dirty="0" smtClean="0">
                <a:solidFill>
                  <a:schemeClr val="tx1"/>
                </a:solidFill>
              </a:rPr>
              <a:t>(</a:t>
            </a:r>
            <a:r>
              <a:rPr lang="ja-JP" altLang="en-US" sz="1400" dirty="0" smtClean="0">
                <a:solidFill>
                  <a:schemeClr val="tx1"/>
                </a:solidFill>
              </a:rPr>
              <a:t>カラム</a:t>
            </a:r>
            <a:r>
              <a:rPr lang="en-US" altLang="ja-JP" sz="1400" dirty="0" smtClean="0">
                <a:solidFill>
                  <a:schemeClr val="tx1"/>
                </a:solidFill>
              </a:rPr>
              <a:t>)</a:t>
            </a:r>
            <a:r>
              <a:rPr lang="ja-JP" altLang="en-US" sz="1400" dirty="0" smtClean="0">
                <a:solidFill>
                  <a:schemeClr val="tx1"/>
                </a:solidFill>
              </a:rPr>
              <a:t>名だけでは、コールアウトで更新したいフィールド</a:t>
            </a:r>
            <a:r>
              <a:rPr lang="en-US" altLang="ja-JP" sz="1400" dirty="0" smtClean="0">
                <a:solidFill>
                  <a:schemeClr val="tx1"/>
                </a:solidFill>
              </a:rPr>
              <a:t>(</a:t>
            </a:r>
            <a:r>
              <a:rPr lang="ja-JP" altLang="en-US" sz="1400" dirty="0" smtClean="0">
                <a:solidFill>
                  <a:schemeClr val="tx1"/>
                </a:solidFill>
              </a:rPr>
              <a:t>カラム</a:t>
            </a:r>
            <a:r>
              <a:rPr lang="en-US" altLang="ja-JP" sz="1400" dirty="0" smtClean="0">
                <a:solidFill>
                  <a:schemeClr val="tx1"/>
                </a:solidFill>
              </a:rPr>
              <a:t>)</a:t>
            </a:r>
            <a:r>
              <a:rPr lang="ja-JP" altLang="en-US" sz="1400" dirty="0" smtClean="0">
                <a:solidFill>
                  <a:schemeClr val="tx1"/>
                </a:solidFill>
              </a:rPr>
              <a:t>を正確に判断する事ができません。</a:t>
            </a:r>
            <a:r>
              <a:rPr lang="en-US" altLang="ja-JP" sz="1400" dirty="0">
                <a:solidFill>
                  <a:schemeClr val="tx1"/>
                </a:solidFill>
              </a:rPr>
              <a:t> </a:t>
            </a:r>
            <a:endParaRPr lang="en-US" altLang="ja-JP" sz="1400" dirty="0" smtClean="0">
              <a:solidFill>
                <a:schemeClr val="tx1"/>
              </a:solidFill>
            </a:endParaRPr>
          </a:p>
          <a:p>
            <a:r>
              <a:rPr lang="ja-JP" altLang="en-US" sz="1400" dirty="0">
                <a:solidFill>
                  <a:schemeClr val="tx1"/>
                </a:solidFill>
              </a:rPr>
              <a:t>　</a:t>
            </a:r>
            <a:r>
              <a:rPr lang="ja-JP" altLang="en-US" sz="1400" dirty="0" smtClean="0">
                <a:solidFill>
                  <a:schemeClr val="tx1"/>
                </a:solidFill>
              </a:rPr>
              <a:t>同じレコードのフィールド</a:t>
            </a:r>
            <a:r>
              <a:rPr lang="en-US" altLang="ja-JP" sz="1400" dirty="0" smtClean="0">
                <a:solidFill>
                  <a:schemeClr val="tx1"/>
                </a:solidFill>
              </a:rPr>
              <a:t>(</a:t>
            </a:r>
            <a:r>
              <a:rPr lang="ja-JP" altLang="en-US" sz="1400" dirty="0" smtClean="0">
                <a:solidFill>
                  <a:schemeClr val="tx1"/>
                </a:solidFill>
              </a:rPr>
              <a:t>カラム</a:t>
            </a:r>
            <a:r>
              <a:rPr lang="en-US" altLang="ja-JP" sz="1400" dirty="0" smtClean="0">
                <a:solidFill>
                  <a:schemeClr val="tx1"/>
                </a:solidFill>
              </a:rPr>
              <a:t>)</a:t>
            </a:r>
            <a:r>
              <a:rPr lang="ja-JP" altLang="en-US" sz="1400" dirty="0" smtClean="0">
                <a:solidFill>
                  <a:schemeClr val="tx1"/>
                </a:solidFill>
              </a:rPr>
              <a:t>かどうかは、</a:t>
            </a:r>
            <a:r>
              <a:rPr lang="en-US" altLang="ja-JP" sz="1400" dirty="0" err="1" smtClean="0">
                <a:solidFill>
                  <a:schemeClr val="tx1"/>
                </a:solidFill>
              </a:rPr>
              <a:t>TabNo</a:t>
            </a:r>
            <a:r>
              <a:rPr lang="ja-JP" altLang="en-US" sz="1400" dirty="0" smtClean="0">
                <a:solidFill>
                  <a:schemeClr val="tx1"/>
                </a:solidFill>
              </a:rPr>
              <a:t>で判断する事ができます。</a:t>
            </a:r>
            <a:r>
              <a:rPr lang="en-US" altLang="ja-JP" sz="1400" dirty="0" err="1" smtClean="0">
                <a:solidFill>
                  <a:schemeClr val="tx1"/>
                </a:solidFill>
              </a:rPr>
              <a:t>TabNo</a:t>
            </a:r>
            <a:r>
              <a:rPr lang="ja-JP" altLang="en-US" sz="1400" dirty="0" smtClean="0">
                <a:solidFill>
                  <a:schemeClr val="tx1"/>
                </a:solidFill>
              </a:rPr>
              <a:t>が同じであれば同じレコードのデータになります。</a:t>
            </a:r>
            <a:r>
              <a:rPr lang="en-US" altLang="ja-JP" sz="1400" dirty="0" err="1" smtClean="0">
                <a:solidFill>
                  <a:schemeClr val="tx1"/>
                </a:solidFill>
              </a:rPr>
              <a:t>JPMatrixDataBinder.setValue</a:t>
            </a:r>
            <a:r>
              <a:rPr lang="en-US" altLang="ja-JP" sz="1400" dirty="0" smtClean="0">
                <a:solidFill>
                  <a:schemeClr val="tx1"/>
                </a:solidFill>
              </a:rPr>
              <a:t>(</a:t>
            </a:r>
            <a:r>
              <a:rPr lang="en-US" altLang="ja-JP" sz="1400" dirty="0" err="1" smtClean="0">
                <a:solidFill>
                  <a:schemeClr val="tx1"/>
                </a:solidFill>
              </a:rPr>
              <a:t>int</a:t>
            </a:r>
            <a:r>
              <a:rPr lang="en-US" altLang="ja-JP" sz="1400" dirty="0" smtClean="0">
                <a:solidFill>
                  <a:schemeClr val="tx1"/>
                </a:solidFill>
              </a:rPr>
              <a:t> </a:t>
            </a:r>
            <a:r>
              <a:rPr lang="en-US" altLang="ja-JP" sz="1400" dirty="0">
                <a:solidFill>
                  <a:schemeClr val="tx1"/>
                </a:solidFill>
              </a:rPr>
              <a:t>x, </a:t>
            </a:r>
            <a:r>
              <a:rPr lang="en-US" altLang="ja-JP" sz="1400" dirty="0" err="1">
                <a:solidFill>
                  <a:schemeClr val="tx1"/>
                </a:solidFill>
              </a:rPr>
              <a:t>int</a:t>
            </a:r>
            <a:r>
              <a:rPr lang="en-US" altLang="ja-JP" sz="1400" dirty="0">
                <a:solidFill>
                  <a:schemeClr val="tx1"/>
                </a:solidFill>
              </a:rPr>
              <a:t> y, Object </a:t>
            </a:r>
            <a:r>
              <a:rPr lang="en-US" altLang="ja-JP" sz="1400" dirty="0" err="1">
                <a:solidFill>
                  <a:schemeClr val="tx1"/>
                </a:solidFill>
              </a:rPr>
              <a:t>newValue</a:t>
            </a:r>
            <a:r>
              <a:rPr lang="en-US" altLang="ja-JP" sz="1400" dirty="0">
                <a:solidFill>
                  <a:schemeClr val="tx1"/>
                </a:solidFill>
              </a:rPr>
              <a:t>)</a:t>
            </a:r>
            <a:r>
              <a:rPr lang="ja-JP" altLang="en-US" sz="1400" dirty="0" smtClean="0">
                <a:solidFill>
                  <a:schemeClr val="tx1"/>
                </a:solidFill>
              </a:rPr>
              <a:t>メソッドを使用する前に、次の</a:t>
            </a:r>
            <a:r>
              <a:rPr lang="ja-JP" altLang="en-US" sz="1400" dirty="0">
                <a:solidFill>
                  <a:schemeClr val="tx1"/>
                </a:solidFill>
              </a:rPr>
              <a:t>ページ</a:t>
            </a:r>
            <a:r>
              <a:rPr lang="ja-JP" altLang="en-US" sz="1400" dirty="0" smtClean="0">
                <a:solidFill>
                  <a:schemeClr val="tx1"/>
                </a:solidFill>
              </a:rPr>
              <a:t>のようなロジックを記述して下さい。</a:t>
            </a:r>
            <a:endParaRPr lang="en-US" altLang="ja-JP" sz="1400" dirty="0">
              <a:solidFill>
                <a:schemeClr val="tx1"/>
              </a:solidFill>
            </a:endParaRPr>
          </a:p>
        </p:txBody>
      </p:sp>
    </p:spTree>
    <p:extLst>
      <p:ext uri="{BB962C8B-B14F-4D97-AF65-F5344CB8AC3E}">
        <p14:creationId xmlns:p14="http://schemas.microsoft.com/office/powerpoint/2010/main" val="2433418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a:t>
            </a:r>
            <a:endParaRPr kumimoji="1" lang="ja-JP" altLang="en-US" dirty="0"/>
          </a:p>
        </p:txBody>
      </p:sp>
      <p:sp>
        <p:nvSpPr>
          <p:cNvPr id="4" name="コンテンツ プレースホルダー 2"/>
          <p:cNvSpPr txBox="1">
            <a:spLocks/>
          </p:cNvSpPr>
          <p:nvPr/>
        </p:nvSpPr>
        <p:spPr>
          <a:xfrm>
            <a:off x="251520" y="548680"/>
            <a:ext cx="8642351" cy="2808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358775">
              <a:spcBef>
                <a:spcPts val="0"/>
              </a:spcBef>
            </a:pPr>
            <a:r>
              <a:rPr lang="ja-JP" altLang="en-US" sz="1000" dirty="0" smtClean="0">
                <a:solidFill>
                  <a:schemeClr val="tx1"/>
                </a:solidFill>
              </a:rPr>
              <a:t>例</a:t>
            </a:r>
            <a:r>
              <a:rPr lang="en-US" altLang="ja-JP" sz="1000" dirty="0" smtClean="0">
                <a:solidFill>
                  <a:schemeClr val="tx1"/>
                </a:solidFill>
              </a:rPr>
              <a:t>)</a:t>
            </a:r>
          </a:p>
          <a:p>
            <a:pPr defTabSz="358775">
              <a:spcBef>
                <a:spcPts val="0"/>
              </a:spcBef>
            </a:pPr>
            <a:r>
              <a:rPr lang="en-US" altLang="ja-JP" sz="1000" dirty="0" err="1">
                <a:solidFill>
                  <a:schemeClr val="tx1"/>
                </a:solidFill>
              </a:rPr>
              <a:t>GridField</a:t>
            </a:r>
            <a:r>
              <a:rPr lang="en-US" altLang="ja-JP" sz="1000" dirty="0">
                <a:solidFill>
                  <a:schemeClr val="tx1"/>
                </a:solidFill>
              </a:rPr>
              <a:t> </a:t>
            </a:r>
            <a:r>
              <a:rPr lang="en-US" altLang="ja-JP" sz="1000" dirty="0" err="1">
                <a:solidFill>
                  <a:schemeClr val="tx1"/>
                </a:solidFill>
              </a:rPr>
              <a:t>gridField</a:t>
            </a:r>
            <a:r>
              <a:rPr lang="en-US" altLang="ja-JP" sz="1000" dirty="0">
                <a:solidFill>
                  <a:schemeClr val="tx1"/>
                </a:solidFill>
              </a:rPr>
              <a:t> = </a:t>
            </a:r>
            <a:r>
              <a:rPr lang="en-US" altLang="ja-JP" sz="1000" dirty="0" err="1">
                <a:solidFill>
                  <a:schemeClr val="tx1"/>
                </a:solidFill>
              </a:rPr>
              <a:t>dataBinder.getColumnGridFieldMap</a:t>
            </a:r>
            <a:r>
              <a:rPr lang="en-US" altLang="ja-JP" sz="1000" dirty="0">
                <a:solidFill>
                  <a:schemeClr val="tx1"/>
                </a:solidFill>
              </a:rPr>
              <a:t>().get(x);</a:t>
            </a:r>
          </a:p>
          <a:p>
            <a:pPr defTabSz="358775">
              <a:spcBef>
                <a:spcPts val="0"/>
              </a:spcBef>
            </a:pPr>
            <a:r>
              <a:rPr lang="en-US" altLang="ja-JP" sz="1000" dirty="0" err="1" smtClean="0">
                <a:solidFill>
                  <a:schemeClr val="tx1"/>
                </a:solidFill>
              </a:rPr>
              <a:t>int</a:t>
            </a:r>
            <a:r>
              <a:rPr lang="en-US" altLang="ja-JP" sz="1000" dirty="0" smtClean="0">
                <a:solidFill>
                  <a:schemeClr val="tx1"/>
                </a:solidFill>
              </a:rPr>
              <a:t> </a:t>
            </a:r>
            <a:r>
              <a:rPr lang="en-US" altLang="ja-JP" sz="1000" b="1" dirty="0" err="1">
                <a:solidFill>
                  <a:schemeClr val="tx1"/>
                </a:solidFill>
              </a:rPr>
              <a:t>tabNo</a:t>
            </a:r>
            <a:r>
              <a:rPr lang="en-US" altLang="ja-JP" sz="1000" dirty="0">
                <a:solidFill>
                  <a:schemeClr val="tx1"/>
                </a:solidFill>
              </a:rPr>
              <a:t> = </a:t>
            </a:r>
            <a:r>
              <a:rPr lang="en-US" altLang="ja-JP" sz="1000" dirty="0" err="1">
                <a:solidFill>
                  <a:schemeClr val="tx1"/>
                </a:solidFill>
              </a:rPr>
              <a:t>gridField.getGridTab</a:t>
            </a:r>
            <a:r>
              <a:rPr lang="en-US" altLang="ja-JP" sz="1000" dirty="0">
                <a:solidFill>
                  <a:schemeClr val="tx1"/>
                </a:solidFill>
              </a:rPr>
              <a:t>().</a:t>
            </a:r>
            <a:r>
              <a:rPr lang="en-US" altLang="ja-JP" sz="1000" dirty="0" err="1">
                <a:solidFill>
                  <a:schemeClr val="tx1"/>
                </a:solidFill>
              </a:rPr>
              <a:t>getTabNo</a:t>
            </a:r>
            <a:r>
              <a:rPr lang="en-US" altLang="ja-JP" sz="1000" dirty="0">
                <a:solidFill>
                  <a:schemeClr val="tx1"/>
                </a:solidFill>
              </a:rPr>
              <a:t>();</a:t>
            </a:r>
          </a:p>
          <a:p>
            <a:pPr defTabSz="358775">
              <a:spcBef>
                <a:spcPts val="0"/>
              </a:spcBef>
            </a:pPr>
            <a:endParaRPr lang="en-US" altLang="ja-JP" sz="1000" dirty="0">
              <a:solidFill>
                <a:schemeClr val="tx1"/>
              </a:solidFill>
            </a:endParaRPr>
          </a:p>
          <a:p>
            <a:pPr defTabSz="358775">
              <a:spcBef>
                <a:spcPts val="0"/>
              </a:spcBef>
            </a:pPr>
            <a:r>
              <a:rPr lang="en-US" altLang="ja-JP" sz="1000" dirty="0">
                <a:solidFill>
                  <a:schemeClr val="tx1"/>
                </a:solidFill>
              </a:rPr>
              <a:t>	for(</a:t>
            </a:r>
            <a:r>
              <a:rPr lang="en-US" altLang="ja-JP" sz="1000" dirty="0" err="1">
                <a:solidFill>
                  <a:schemeClr val="tx1"/>
                </a:solidFill>
              </a:rPr>
              <a:t>int</a:t>
            </a:r>
            <a:r>
              <a:rPr lang="en-US" altLang="ja-JP" sz="1000" dirty="0">
                <a:solidFill>
                  <a:schemeClr val="tx1"/>
                </a:solidFill>
              </a:rPr>
              <a:t> </a:t>
            </a:r>
            <a:r>
              <a:rPr lang="en-US" altLang="ja-JP" sz="1000" dirty="0" err="1">
                <a:solidFill>
                  <a:schemeClr val="tx1"/>
                </a:solidFill>
              </a:rPr>
              <a:t>i</a:t>
            </a:r>
            <a:r>
              <a:rPr lang="en-US" altLang="ja-JP" sz="1000" dirty="0">
                <a:solidFill>
                  <a:schemeClr val="tx1"/>
                </a:solidFill>
              </a:rPr>
              <a:t> = 0; </a:t>
            </a:r>
            <a:r>
              <a:rPr lang="en-US" altLang="ja-JP" sz="1000" dirty="0" err="1">
                <a:solidFill>
                  <a:schemeClr val="tx1"/>
                </a:solidFill>
              </a:rPr>
              <a:t>i</a:t>
            </a:r>
            <a:r>
              <a:rPr lang="en-US" altLang="ja-JP" sz="1000" dirty="0">
                <a:solidFill>
                  <a:schemeClr val="tx1"/>
                </a:solidFill>
              </a:rPr>
              <a:t> &lt; </a:t>
            </a:r>
            <a:r>
              <a:rPr lang="en-US" altLang="ja-JP" sz="1000" dirty="0" err="1">
                <a:solidFill>
                  <a:schemeClr val="tx1"/>
                </a:solidFill>
              </a:rPr>
              <a:t>dataBinder.getColumnGridFieldMap</a:t>
            </a:r>
            <a:r>
              <a:rPr lang="en-US" altLang="ja-JP" sz="1000" dirty="0">
                <a:solidFill>
                  <a:schemeClr val="tx1"/>
                </a:solidFill>
              </a:rPr>
              <a:t>().size(); </a:t>
            </a:r>
            <a:r>
              <a:rPr lang="en-US" altLang="ja-JP" sz="1000" dirty="0" err="1">
                <a:solidFill>
                  <a:schemeClr val="tx1"/>
                </a:solidFill>
              </a:rPr>
              <a:t>i</a:t>
            </a:r>
            <a:r>
              <a:rPr lang="en-US" altLang="ja-JP" sz="1000" dirty="0">
                <a:solidFill>
                  <a:schemeClr val="tx1"/>
                </a:solidFill>
              </a:rPr>
              <a:t>++)</a:t>
            </a:r>
          </a:p>
          <a:p>
            <a:pPr defTabSz="358775">
              <a:spcBef>
                <a:spcPts val="0"/>
              </a:spcBef>
            </a:pPr>
            <a:r>
              <a:rPr lang="en-US" altLang="ja-JP" sz="1000" dirty="0">
                <a:solidFill>
                  <a:schemeClr val="tx1"/>
                </a:solidFill>
              </a:rPr>
              <a:t>	{</a:t>
            </a:r>
          </a:p>
          <a:p>
            <a:pPr defTabSz="358775">
              <a:spcBef>
                <a:spcPts val="0"/>
              </a:spcBef>
            </a:pPr>
            <a:r>
              <a:rPr lang="en-US" altLang="ja-JP" sz="1000" dirty="0">
                <a:solidFill>
                  <a:schemeClr val="tx1"/>
                </a:solidFill>
              </a:rPr>
              <a:t>		</a:t>
            </a:r>
            <a:r>
              <a:rPr lang="en-US" altLang="ja-JP" sz="1000" dirty="0" err="1">
                <a:solidFill>
                  <a:schemeClr val="tx1"/>
                </a:solidFill>
              </a:rPr>
              <a:t>gridField</a:t>
            </a:r>
            <a:r>
              <a:rPr lang="en-US" altLang="ja-JP" sz="1000" dirty="0">
                <a:solidFill>
                  <a:schemeClr val="tx1"/>
                </a:solidFill>
              </a:rPr>
              <a:t> = </a:t>
            </a:r>
            <a:r>
              <a:rPr lang="en-US" altLang="ja-JP" sz="1000" dirty="0" err="1">
                <a:solidFill>
                  <a:schemeClr val="tx1"/>
                </a:solidFill>
              </a:rPr>
              <a:t>dataBinder.getColumnGridFieldMap</a:t>
            </a:r>
            <a:r>
              <a:rPr lang="en-US" altLang="ja-JP" sz="1000" dirty="0">
                <a:solidFill>
                  <a:schemeClr val="tx1"/>
                </a:solidFill>
              </a:rPr>
              <a:t>().get(</a:t>
            </a:r>
            <a:r>
              <a:rPr lang="en-US" altLang="ja-JP" sz="1000" dirty="0" err="1">
                <a:solidFill>
                  <a:schemeClr val="tx1"/>
                </a:solidFill>
              </a:rPr>
              <a:t>i</a:t>
            </a:r>
            <a:r>
              <a:rPr lang="en-US" altLang="ja-JP" sz="1000" dirty="0">
                <a:solidFill>
                  <a:schemeClr val="tx1"/>
                </a:solidFill>
              </a:rPr>
              <a:t>);</a:t>
            </a:r>
          </a:p>
          <a:p>
            <a:pPr defTabSz="358775">
              <a:spcBef>
                <a:spcPts val="0"/>
              </a:spcBef>
            </a:pPr>
            <a:r>
              <a:rPr lang="en-US" altLang="ja-JP" sz="1000" dirty="0">
                <a:solidFill>
                  <a:schemeClr val="tx1"/>
                </a:solidFill>
              </a:rPr>
              <a:t>		if(</a:t>
            </a:r>
            <a:r>
              <a:rPr lang="en-US" altLang="ja-JP" sz="1000" dirty="0" err="1">
                <a:solidFill>
                  <a:schemeClr val="tx1"/>
                </a:solidFill>
              </a:rPr>
              <a:t>gridField.getGridTab</a:t>
            </a:r>
            <a:r>
              <a:rPr lang="en-US" altLang="ja-JP" sz="1000" dirty="0">
                <a:solidFill>
                  <a:schemeClr val="tx1"/>
                </a:solidFill>
              </a:rPr>
              <a:t>().</a:t>
            </a:r>
            <a:r>
              <a:rPr lang="en-US" altLang="ja-JP" sz="1000" dirty="0" err="1">
                <a:solidFill>
                  <a:schemeClr val="tx1"/>
                </a:solidFill>
              </a:rPr>
              <a:t>getTabNo</a:t>
            </a:r>
            <a:r>
              <a:rPr lang="en-US" altLang="ja-JP" sz="1000" dirty="0">
                <a:solidFill>
                  <a:schemeClr val="tx1"/>
                </a:solidFill>
              </a:rPr>
              <a:t>() == </a:t>
            </a:r>
            <a:r>
              <a:rPr lang="en-US" altLang="ja-JP" sz="1000" dirty="0" err="1">
                <a:solidFill>
                  <a:schemeClr val="tx1"/>
                </a:solidFill>
              </a:rPr>
              <a:t>tabNo</a:t>
            </a:r>
            <a:r>
              <a:rPr lang="en-US" altLang="ja-JP" sz="1000" dirty="0">
                <a:solidFill>
                  <a:schemeClr val="tx1"/>
                </a:solidFill>
              </a:rPr>
              <a:t> &amp;&amp; </a:t>
            </a:r>
            <a:r>
              <a:rPr lang="en-US" altLang="ja-JP" sz="1000" dirty="0" err="1">
                <a:solidFill>
                  <a:schemeClr val="tx1"/>
                </a:solidFill>
              </a:rPr>
              <a:t>gridField.getColumnName</a:t>
            </a:r>
            <a:r>
              <a:rPr lang="en-US" altLang="ja-JP" sz="1000" dirty="0">
                <a:solidFill>
                  <a:schemeClr val="tx1"/>
                </a:solidFill>
              </a:rPr>
              <a:t>().equals("</a:t>
            </a:r>
            <a:r>
              <a:rPr lang="en-US" altLang="ja-JP" sz="1000" dirty="0" err="1">
                <a:solidFill>
                  <a:schemeClr val="tx1"/>
                </a:solidFill>
              </a:rPr>
              <a:t>C_BPartner_Location_ID</a:t>
            </a:r>
            <a:r>
              <a:rPr lang="en-US" altLang="ja-JP" sz="1000" dirty="0">
                <a:solidFill>
                  <a:schemeClr val="tx1"/>
                </a:solidFill>
              </a:rPr>
              <a:t>"))</a:t>
            </a:r>
          </a:p>
          <a:p>
            <a:pPr defTabSz="358775">
              <a:spcBef>
                <a:spcPts val="0"/>
              </a:spcBef>
            </a:pPr>
            <a:r>
              <a:rPr lang="en-US" altLang="ja-JP" sz="1000" dirty="0">
                <a:solidFill>
                  <a:schemeClr val="tx1"/>
                </a:solidFill>
              </a:rPr>
              <a:t>		</a:t>
            </a:r>
            <a:r>
              <a:rPr lang="en-US" altLang="ja-JP" sz="1000" dirty="0" smtClean="0">
                <a:solidFill>
                  <a:schemeClr val="tx1"/>
                </a:solidFill>
              </a:rPr>
              <a:t>{</a:t>
            </a:r>
          </a:p>
          <a:p>
            <a:pPr defTabSz="358775">
              <a:spcBef>
                <a:spcPts val="0"/>
              </a:spcBef>
            </a:pPr>
            <a:r>
              <a:rPr lang="en-US" altLang="ja-JP" sz="1000" dirty="0" smtClean="0">
                <a:solidFill>
                  <a:schemeClr val="tx1"/>
                </a:solidFill>
              </a:rPr>
              <a:t>			</a:t>
            </a:r>
            <a:r>
              <a:rPr lang="ja-JP" altLang="en-US" sz="1000" dirty="0" smtClean="0">
                <a:solidFill>
                  <a:schemeClr val="tx1"/>
                </a:solidFill>
              </a:rPr>
              <a:t>処理を書く；</a:t>
            </a:r>
            <a:endParaRPr lang="en-US" altLang="ja-JP" sz="1000" dirty="0" smtClean="0">
              <a:solidFill>
                <a:schemeClr val="tx1"/>
              </a:solidFill>
            </a:endParaRPr>
          </a:p>
          <a:p>
            <a:pPr defTabSz="358775">
              <a:spcBef>
                <a:spcPts val="0"/>
              </a:spcBef>
            </a:pPr>
            <a:r>
              <a:rPr lang="en-US" altLang="ja-JP" sz="1000" dirty="0">
                <a:solidFill>
                  <a:schemeClr val="tx1"/>
                </a:solidFill>
              </a:rPr>
              <a:t>	</a:t>
            </a:r>
            <a:r>
              <a:rPr lang="en-US" altLang="ja-JP" sz="1000" dirty="0" smtClean="0">
                <a:solidFill>
                  <a:schemeClr val="tx1"/>
                </a:solidFill>
              </a:rPr>
              <a:t>	}</a:t>
            </a:r>
          </a:p>
          <a:p>
            <a:pPr defTabSz="358775">
              <a:spcBef>
                <a:spcPts val="0"/>
              </a:spcBef>
            </a:pPr>
            <a:r>
              <a:rPr lang="en-US" altLang="ja-JP" sz="1000" dirty="0">
                <a:solidFill>
                  <a:schemeClr val="tx1"/>
                </a:solidFill>
              </a:rPr>
              <a:t>	</a:t>
            </a:r>
            <a:r>
              <a:rPr lang="en-US" altLang="ja-JP" sz="1000" dirty="0" smtClean="0">
                <a:solidFill>
                  <a:schemeClr val="tx1"/>
                </a:solidFill>
              </a:rPr>
              <a:t>}</a:t>
            </a:r>
            <a:endParaRPr lang="ja-JP" altLang="en-US" sz="1000" dirty="0" smtClean="0">
              <a:solidFill>
                <a:schemeClr val="tx1"/>
              </a:solidFill>
            </a:endParaRPr>
          </a:p>
        </p:txBody>
      </p:sp>
    </p:spTree>
    <p:extLst>
      <p:ext uri="{BB962C8B-B14F-4D97-AF65-F5344CB8AC3E}">
        <p14:creationId xmlns:p14="http://schemas.microsoft.com/office/powerpoint/2010/main" val="3813650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a:t>
            </a:r>
            <a:endParaRPr kumimoji="1" lang="ja-JP" altLang="en-US" dirty="0"/>
          </a:p>
        </p:txBody>
      </p:sp>
      <p:cxnSp>
        <p:nvCxnSpPr>
          <p:cNvPr id="4" name="直線コネクタ 3"/>
          <p:cNvCxnSpPr/>
          <p:nvPr/>
        </p:nvCxnSpPr>
        <p:spPr>
          <a:xfrm>
            <a:off x="323528" y="98072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51520" y="54868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◆マトリクスウィンドウ専用コールアウトでのエラー処理</a:t>
            </a:r>
            <a:endParaRPr lang="en-US" altLang="ja-JP" sz="1600" dirty="0">
              <a:solidFill>
                <a:schemeClr val="tx1"/>
              </a:solidFill>
            </a:endParaRPr>
          </a:p>
        </p:txBody>
      </p:sp>
      <p:sp>
        <p:nvSpPr>
          <p:cNvPr id="6" name="コンテンツ プレースホルダー 2"/>
          <p:cNvSpPr txBox="1">
            <a:spLocks/>
          </p:cNvSpPr>
          <p:nvPr/>
        </p:nvSpPr>
        <p:spPr>
          <a:xfrm>
            <a:off x="322137" y="980728"/>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マトリクスウィンドウ専用コールアウト内での処理でエラー等のメッセージを画面に表示したい場合は、戻り値として画面に表示させたいメッセージを</a:t>
            </a:r>
            <a:r>
              <a:rPr lang="en-US" altLang="ja-JP" sz="1400" dirty="0" smtClean="0">
                <a:solidFill>
                  <a:schemeClr val="tx1"/>
                </a:solidFill>
              </a:rPr>
              <a:t>String</a:t>
            </a:r>
            <a:r>
              <a:rPr lang="ja-JP" altLang="en-US" sz="1400" dirty="0" smtClean="0">
                <a:solidFill>
                  <a:schemeClr val="tx1"/>
                </a:solidFill>
              </a:rPr>
              <a:t>型で返して下さい。</a:t>
            </a:r>
            <a:endParaRPr lang="en-US" altLang="ja-JP" sz="1400" dirty="0">
              <a:solidFill>
                <a:schemeClr val="tx1"/>
              </a:solidFill>
            </a:endParaRPr>
          </a:p>
        </p:txBody>
      </p:sp>
      <p:pic>
        <p:nvPicPr>
          <p:cNvPr id="7" name="図 6"/>
          <p:cNvPicPr>
            <a:picLocks noChangeAspect="1"/>
          </p:cNvPicPr>
          <p:nvPr/>
        </p:nvPicPr>
        <p:blipFill>
          <a:blip r:embed="rId2"/>
          <a:stretch>
            <a:fillRect/>
          </a:stretch>
        </p:blipFill>
        <p:spPr>
          <a:xfrm>
            <a:off x="1619672" y="1700808"/>
            <a:ext cx="5203287" cy="3024336"/>
          </a:xfrm>
          <a:prstGeom prst="rect">
            <a:avLst/>
          </a:prstGeom>
          <a:ln>
            <a:solidFill>
              <a:schemeClr val="accent1"/>
            </a:solidFill>
          </a:ln>
        </p:spPr>
      </p:pic>
      <p:cxnSp>
        <p:nvCxnSpPr>
          <p:cNvPr id="8" name="直線コネクタ 7"/>
          <p:cNvCxnSpPr/>
          <p:nvPr/>
        </p:nvCxnSpPr>
        <p:spPr>
          <a:xfrm>
            <a:off x="323528" y="5517232"/>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51520" y="5085184"/>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◆その他</a:t>
            </a:r>
            <a:endParaRPr lang="en-US" altLang="ja-JP" sz="1600" dirty="0">
              <a:solidFill>
                <a:schemeClr val="tx1"/>
              </a:solidFill>
            </a:endParaRPr>
          </a:p>
        </p:txBody>
      </p:sp>
      <p:sp>
        <p:nvSpPr>
          <p:cNvPr id="10" name="コンテンツ プレースホルダー 2"/>
          <p:cNvSpPr txBox="1">
            <a:spLocks/>
          </p:cNvSpPr>
          <p:nvPr/>
        </p:nvSpPr>
        <p:spPr>
          <a:xfrm>
            <a:off x="322137" y="5517232"/>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ja-JP" altLang="en-US" sz="1400" dirty="0" smtClean="0">
                <a:solidFill>
                  <a:schemeClr val="tx1"/>
                </a:solidFill>
              </a:rPr>
              <a:t>マトリクスウィンドウ専用コールアウトの実装例として、</a:t>
            </a:r>
            <a:r>
              <a:rPr lang="en-US" altLang="ja-JP" sz="1400" dirty="0" err="1" smtClean="0">
                <a:solidFill>
                  <a:schemeClr val="tx1"/>
                </a:solidFill>
              </a:rPr>
              <a:t>jpiere.plugin.matrixwindow.callout</a:t>
            </a:r>
            <a:r>
              <a:rPr lang="en-US" altLang="ja-JP" sz="1400" dirty="0">
                <a:solidFill>
                  <a:schemeClr val="tx1"/>
                </a:solidFill>
              </a:rPr>
              <a:t>. </a:t>
            </a:r>
            <a:r>
              <a:rPr lang="en-US" altLang="ja-JP" sz="1400" dirty="0" err="1" smtClean="0">
                <a:solidFill>
                  <a:schemeClr val="tx1"/>
                </a:solidFill>
              </a:rPr>
              <a:t>MatrixWindowSampleCallout</a:t>
            </a:r>
            <a:r>
              <a:rPr lang="ja-JP" altLang="en-US" sz="1400" dirty="0" smtClean="0">
                <a:solidFill>
                  <a:schemeClr val="tx1"/>
                </a:solidFill>
              </a:rPr>
              <a:t>クラスを用意しています。</a:t>
            </a:r>
            <a:endParaRPr lang="en-US" altLang="ja-JP" sz="1400" dirty="0">
              <a:solidFill>
                <a:schemeClr val="tx1"/>
              </a:solidFill>
            </a:endParaRPr>
          </a:p>
        </p:txBody>
      </p:sp>
    </p:spTree>
    <p:extLst>
      <p:ext uri="{BB962C8B-B14F-4D97-AF65-F5344CB8AC3E}">
        <p14:creationId xmlns:p14="http://schemas.microsoft.com/office/powerpoint/2010/main" val="3268631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762" y="2127126"/>
            <a:ext cx="5324475" cy="1085850"/>
          </a:xfrm>
          <a:prstGeom prst="rect">
            <a:avLst/>
          </a:prstGeom>
        </p:spPr>
      </p:pic>
      <p:sp>
        <p:nvSpPr>
          <p:cNvPr id="6" name="Rectangle 17" descr="横線 (反転)"/>
          <p:cNvSpPr>
            <a:spLocks noChangeArrowheads="1"/>
          </p:cNvSpPr>
          <p:nvPr/>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pic>
        <p:nvPicPr>
          <p:cNvPr id="7" name="Picture 2" descr="Compier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7" y="5927580"/>
            <a:ext cx="2376264" cy="6697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Dempiere logo アイデンピエレ　ロ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570" y="4425486"/>
            <a:ext cx="2665078" cy="21320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Dempier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630" y="5301208"/>
            <a:ext cx="2634258" cy="5349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u.jimdo.com/www56/o/sfe3be30db12270da/img/ib8ba5530b96dd1d3/1371291492/std/ima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8713" y="5832075"/>
            <a:ext cx="2955287" cy="720048"/>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4121" y="5053888"/>
            <a:ext cx="2554263" cy="535352"/>
          </a:xfrm>
          <a:prstGeom prst="rect">
            <a:avLst/>
          </a:prstGeom>
        </p:spPr>
      </p:pic>
      <p:sp>
        <p:nvSpPr>
          <p:cNvPr id="12" name="正方形/長方形 11"/>
          <p:cNvSpPr/>
          <p:nvPr/>
        </p:nvSpPr>
        <p:spPr>
          <a:xfrm>
            <a:off x="1115616" y="3356992"/>
            <a:ext cx="691276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8"/>
              </a:rPr>
              <a:t>http://www.oss-erp.co.jp/</a:t>
            </a:r>
            <a:endParaRPr kumimoji="1" lang="ja-JP" altLang="en-US" sz="2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AutoShape 88"/>
          <p:cNvSpPr>
            <a:spLocks noChangeArrowheads="1"/>
          </p:cNvSpPr>
          <p:nvPr/>
        </p:nvSpPr>
        <p:spPr bwMode="auto">
          <a:xfrm>
            <a:off x="972400" y="642294"/>
            <a:ext cx="7200000" cy="1471102"/>
          </a:xfrm>
          <a:prstGeom prst="roundRect">
            <a:avLst>
              <a:gd name="adj" fmla="val 16667"/>
            </a:avLst>
          </a:prstGeom>
          <a:noFill/>
          <a:ln w="25400">
            <a:noFill/>
            <a:round/>
            <a:headEnd/>
            <a:tailEnd/>
          </a:ln>
          <a:effectLst/>
        </p:spPr>
        <p:txBody>
          <a:bodyPr wrap="none" anchor="ctr"/>
          <a:lstStyle/>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オープンソースの</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ERP</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を活用し、</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企業が抱えている課題を</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素早く低コスト</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で解決します</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8116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正方形/長方形 57"/>
          <p:cNvSpPr/>
          <p:nvPr/>
        </p:nvSpPr>
        <p:spPr>
          <a:xfrm>
            <a:off x="3563888" y="2276872"/>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en-US" altLang="ja-JP" dirty="0" smtClean="0"/>
              <a:t>About Matrix Window</a:t>
            </a:r>
            <a:endParaRPr kumimoji="1" lang="ja-JP" altLang="en-US" dirty="0"/>
          </a:p>
        </p:txBody>
      </p:sp>
      <p:sp>
        <p:nvSpPr>
          <p:cNvPr id="59" name="正方形/長方形 58"/>
          <p:cNvSpPr/>
          <p:nvPr/>
        </p:nvSpPr>
        <p:spPr>
          <a:xfrm>
            <a:off x="3636144" y="3717032"/>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363589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3635896" y="429309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p:cNvSpPr/>
          <p:nvPr/>
        </p:nvSpPr>
        <p:spPr>
          <a:xfrm>
            <a:off x="3636144" y="458053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p:cNvSpPr/>
          <p:nvPr/>
        </p:nvSpPr>
        <p:spPr>
          <a:xfrm>
            <a:off x="3636144" y="4869160"/>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p:cNvSpPr/>
          <p:nvPr/>
        </p:nvSpPr>
        <p:spPr>
          <a:xfrm>
            <a:off x="3636144" y="515659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p:cNvSpPr/>
          <p:nvPr/>
        </p:nvSpPr>
        <p:spPr>
          <a:xfrm>
            <a:off x="3636393" y="5445224"/>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p:cNvSpPr/>
          <p:nvPr/>
        </p:nvSpPr>
        <p:spPr>
          <a:xfrm>
            <a:off x="4500240" y="342781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4500488" y="400625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4500488" y="371762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5220400" y="371703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5220400" y="40068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594064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594089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594089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666080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666080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738080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738105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738105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810096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810096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4999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5219904" y="429369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5940400" y="42942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66602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73803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81003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449999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522007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594015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665998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738006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810014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449999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522007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594015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66599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738006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810014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449999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522007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594015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66599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738006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810014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449999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522007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5940152" y="544403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665998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738006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810014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564048" y="198887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6" name="正方形/長方形 135"/>
          <p:cNvSpPr/>
          <p:nvPr/>
        </p:nvSpPr>
        <p:spPr>
          <a:xfrm>
            <a:off x="3635896" y="2505577"/>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7" name="正方形/長方形 136"/>
          <p:cNvSpPr/>
          <p:nvPr/>
        </p:nvSpPr>
        <p:spPr>
          <a:xfrm>
            <a:off x="4291884"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8" name="正方形/長方形 137"/>
          <p:cNvSpPr/>
          <p:nvPr/>
        </p:nvSpPr>
        <p:spPr>
          <a:xfrm>
            <a:off x="3635449" y="2638412"/>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
        <p:nvSpPr>
          <p:cNvPr id="139" name="正方形/長方形 138"/>
          <p:cNvSpPr/>
          <p:nvPr/>
        </p:nvSpPr>
        <p:spPr>
          <a:xfrm>
            <a:off x="5515438" y="263933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40" name="正方形/長方形 139"/>
          <p:cNvSpPr/>
          <p:nvPr/>
        </p:nvSpPr>
        <p:spPr>
          <a:xfrm>
            <a:off x="7020432"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41" name="正方形/長方形 140"/>
          <p:cNvSpPr/>
          <p:nvPr/>
        </p:nvSpPr>
        <p:spPr>
          <a:xfrm>
            <a:off x="5932396" y="263931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43" name="角丸四角形 142"/>
          <p:cNvSpPr/>
          <p:nvPr/>
        </p:nvSpPr>
        <p:spPr>
          <a:xfrm>
            <a:off x="3651821" y="308402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44" name="角丸四角形 143"/>
          <p:cNvSpPr/>
          <p:nvPr/>
        </p:nvSpPr>
        <p:spPr>
          <a:xfrm>
            <a:off x="4299893" y="307136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46" name="図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592" y="2652806"/>
            <a:ext cx="209550" cy="209550"/>
          </a:xfrm>
          <a:prstGeom prst="rect">
            <a:avLst/>
          </a:prstGeom>
        </p:spPr>
      </p:pic>
      <p:sp>
        <p:nvSpPr>
          <p:cNvPr id="147" name="コンテンツ プレースホルダー 2"/>
          <p:cNvSpPr txBox="1">
            <a:spLocks/>
          </p:cNvSpPr>
          <p:nvPr/>
        </p:nvSpPr>
        <p:spPr>
          <a:xfrm>
            <a:off x="250129" y="47667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dirty="0" smtClean="0">
                <a:solidFill>
                  <a:schemeClr val="tx1"/>
                </a:solidFill>
              </a:rPr>
              <a:t>Matrix Window can create a </a:t>
            </a:r>
            <a:r>
              <a:rPr lang="en-US" altLang="ja-JP" dirty="0" err="1" smtClean="0">
                <a:solidFill>
                  <a:schemeClr val="tx1"/>
                </a:solidFill>
              </a:rPr>
              <a:t>denormalization</a:t>
            </a:r>
            <a:r>
              <a:rPr lang="en-US" altLang="ja-JP" dirty="0" smtClean="0">
                <a:solidFill>
                  <a:schemeClr val="tx1"/>
                </a:solidFill>
              </a:rPr>
              <a:t> window</a:t>
            </a:r>
            <a:r>
              <a:rPr lang="ja-JP" altLang="en-US" dirty="0">
                <a:solidFill>
                  <a:schemeClr val="tx1"/>
                </a:solidFill>
              </a:rPr>
              <a:t> </a:t>
            </a:r>
            <a:r>
              <a:rPr lang="en-US" altLang="ja-JP" dirty="0" smtClean="0">
                <a:solidFill>
                  <a:schemeClr val="tx1"/>
                </a:solidFill>
              </a:rPr>
              <a:t>from normalization table.</a:t>
            </a:r>
          </a:p>
          <a:p>
            <a:r>
              <a:rPr lang="en-US" altLang="ja-JP" dirty="0" smtClean="0">
                <a:solidFill>
                  <a:schemeClr val="tx1"/>
                </a:solidFill>
              </a:rPr>
              <a:t>Matrix Window can create by parameter setting only.</a:t>
            </a:r>
          </a:p>
        </p:txBody>
      </p:sp>
      <p:sp>
        <p:nvSpPr>
          <p:cNvPr id="103" name="正方形/長方形 102"/>
          <p:cNvSpPr/>
          <p:nvPr/>
        </p:nvSpPr>
        <p:spPr>
          <a:xfrm>
            <a:off x="3995936" y="2420888"/>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32" name="角丸四角形 131"/>
          <p:cNvSpPr/>
          <p:nvPr/>
        </p:nvSpPr>
        <p:spPr>
          <a:xfrm>
            <a:off x="4947965"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5580112"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148" name="角丸四角形 147"/>
          <p:cNvSpPr/>
          <p:nvPr/>
        </p:nvSpPr>
        <p:spPr>
          <a:xfrm>
            <a:off x="3491880" y="3645024"/>
            <a:ext cx="1007536" cy="2159050"/>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7752" y="4940572"/>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107752" y="5228009"/>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1000002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107752" y="5516636"/>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107752" y="5804668"/>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971848" y="4939978"/>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971848" y="5227415"/>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971848" y="5516042"/>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971848" y="5804074"/>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1691928" y="494116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20XX/4/1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691928" y="522860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691928" y="551723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691928" y="580526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07752" y="4651945"/>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ID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971848" y="4651351"/>
            <a:ext cx="720080" cy="2892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Product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1691928" y="465254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556024" y="494057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556024" y="522800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2556024" y="55166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2556024" y="58046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2556024" y="465194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Delivery </a:t>
            </a:r>
            <a:r>
              <a:rPr kumimoji="1"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107504" y="6092698"/>
            <a:ext cx="864343" cy="43264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971848" y="6093296"/>
            <a:ext cx="719831"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1691928" y="6093295"/>
            <a:ext cx="863847"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2556274" y="6093295"/>
            <a:ext cx="719334"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3275936" y="465135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Return</a:t>
            </a:r>
          </a:p>
          <a:p>
            <a:pPr algn="ctr"/>
            <a:r>
              <a:rPr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275936" y="49411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275936" y="522860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275936" y="55172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275936" y="58052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276186" y="6093891"/>
            <a:ext cx="719750" cy="43145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07999" y="4365136"/>
            <a:ext cx="3887937" cy="288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DB Table(Normalized)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上矢印吹き出し 132"/>
          <p:cNvSpPr/>
          <p:nvPr/>
        </p:nvSpPr>
        <p:spPr>
          <a:xfrm>
            <a:off x="1043688" y="5994805"/>
            <a:ext cx="576152" cy="487105"/>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X-Axis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4" name="上矢印吹き出し 133"/>
          <p:cNvSpPr/>
          <p:nvPr/>
        </p:nvSpPr>
        <p:spPr>
          <a:xfrm>
            <a:off x="1763271" y="6003884"/>
            <a:ext cx="720665"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Y-Axis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5" name="上矢印吹き出し 134"/>
          <p:cNvSpPr/>
          <p:nvPr/>
        </p:nvSpPr>
        <p:spPr>
          <a:xfrm>
            <a:off x="2700120" y="5998551"/>
            <a:ext cx="1151800"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Edit Field</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5" name="下カーブ矢印 144"/>
          <p:cNvSpPr/>
          <p:nvPr/>
        </p:nvSpPr>
        <p:spPr>
          <a:xfrm rot="18961664">
            <a:off x="2388355" y="3303217"/>
            <a:ext cx="1297463" cy="794886"/>
          </a:xfrm>
          <a:prstGeom prst="curved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000">
              <a:solidFill>
                <a:schemeClr val="tx1"/>
              </a:solidFill>
              <a:latin typeface="メイリオ" panose="020B0604030504040204" pitchFamily="50" charset="-128"/>
              <a:ea typeface="メイリオ" panose="020B0604030504040204" pitchFamily="50" charset="-128"/>
            </a:endParaRPr>
          </a:p>
        </p:txBody>
      </p:sp>
      <p:sp>
        <p:nvSpPr>
          <p:cNvPr id="149" name="角丸四角形 148"/>
          <p:cNvSpPr/>
          <p:nvPr/>
        </p:nvSpPr>
        <p:spPr>
          <a:xfrm>
            <a:off x="4509706" y="3356993"/>
            <a:ext cx="4453822" cy="361225"/>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角丸四角形吹き出し 149"/>
          <p:cNvSpPr/>
          <p:nvPr/>
        </p:nvSpPr>
        <p:spPr>
          <a:xfrm>
            <a:off x="4067944" y="5868161"/>
            <a:ext cx="874440"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smtClean="0"/>
              <a:t>Y-Axis</a:t>
            </a:r>
            <a:endParaRPr kumimoji="1" lang="ja-JP" altLang="en-US" sz="1800" dirty="0"/>
          </a:p>
        </p:txBody>
      </p:sp>
      <p:sp>
        <p:nvSpPr>
          <p:cNvPr id="151" name="角丸四角形吹き出し 150"/>
          <p:cNvSpPr/>
          <p:nvPr/>
        </p:nvSpPr>
        <p:spPr>
          <a:xfrm>
            <a:off x="8028384" y="2854411"/>
            <a:ext cx="1109476" cy="508409"/>
          </a:xfrm>
          <a:prstGeom prst="wedgeRoundRectCallout">
            <a:avLst>
              <a:gd name="adj1" fmla="val -17541"/>
              <a:gd name="adj2" fmla="val 745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X-Axis</a:t>
            </a:r>
            <a:endParaRPr kumimoji="1" lang="ja-JP" altLang="en-US" sz="1800" dirty="0"/>
          </a:p>
        </p:txBody>
      </p:sp>
      <p:sp>
        <p:nvSpPr>
          <p:cNvPr id="152" name="角丸四角形 151"/>
          <p:cNvSpPr/>
          <p:nvPr/>
        </p:nvSpPr>
        <p:spPr>
          <a:xfrm>
            <a:off x="4509706" y="3717032"/>
            <a:ext cx="4453821" cy="2094294"/>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角丸四角形吹き出し 152"/>
          <p:cNvSpPr/>
          <p:nvPr/>
        </p:nvSpPr>
        <p:spPr>
          <a:xfrm>
            <a:off x="6228184" y="5877272"/>
            <a:ext cx="1450504"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Edit Field</a:t>
            </a:r>
            <a:endParaRPr kumimoji="1" lang="ja-JP" altLang="en-US" sz="1800" dirty="0"/>
          </a:p>
        </p:txBody>
      </p:sp>
    </p:spTree>
    <p:extLst>
      <p:ext uri="{BB962C8B-B14F-4D97-AF65-F5344CB8AC3E}">
        <p14:creationId xmlns:p14="http://schemas.microsoft.com/office/powerpoint/2010/main" val="161045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p:cNvSpPr/>
          <p:nvPr/>
        </p:nvSpPr>
        <p:spPr>
          <a:xfrm>
            <a:off x="323528" y="191680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95784" y="342900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95536" y="371703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9553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95784" y="429250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95784" y="458112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395784" y="486856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396033" y="515719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1259880" y="313977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1260128" y="371822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1260128" y="342959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1980040" y="342900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1980040" y="37188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270028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270053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270053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342044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342044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414044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414069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14069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486060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486060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12596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1979544" y="400566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2700040" y="40062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341987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413995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48600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12596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19797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2699792" y="429250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341962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413970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485978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125963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197971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2699792" y="45799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341962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413970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485978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125963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197971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269979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341962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413970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48597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125963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197971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269979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341962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413970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48597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23688"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2" name="正方形/長方形 131"/>
          <p:cNvSpPr/>
          <p:nvPr/>
        </p:nvSpPr>
        <p:spPr>
          <a:xfrm>
            <a:off x="395536" y="214550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正方形/長方形 132"/>
          <p:cNvSpPr/>
          <p:nvPr/>
        </p:nvSpPr>
        <p:spPr>
          <a:xfrm>
            <a:off x="1051524"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4" name="正方形/長方形 133"/>
          <p:cNvSpPr/>
          <p:nvPr/>
        </p:nvSpPr>
        <p:spPr>
          <a:xfrm>
            <a:off x="2275078" y="227926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5" name="正方形/長方形 134"/>
          <p:cNvSpPr/>
          <p:nvPr/>
        </p:nvSpPr>
        <p:spPr>
          <a:xfrm>
            <a:off x="3780072"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6" name="正方形/長方形 135"/>
          <p:cNvSpPr/>
          <p:nvPr/>
        </p:nvSpPr>
        <p:spPr>
          <a:xfrm>
            <a:off x="2692036" y="227924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411461" y="272395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8" name="角丸四角形 137"/>
          <p:cNvSpPr/>
          <p:nvPr/>
        </p:nvSpPr>
        <p:spPr>
          <a:xfrm>
            <a:off x="1059533" y="271129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9" name="図 1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232" y="2292734"/>
            <a:ext cx="209550" cy="209550"/>
          </a:xfrm>
          <a:prstGeom prst="rect">
            <a:avLst/>
          </a:prstGeom>
        </p:spPr>
      </p:pic>
      <p:sp>
        <p:nvSpPr>
          <p:cNvPr id="140" name="正方形/長方形 139"/>
          <p:cNvSpPr/>
          <p:nvPr/>
        </p:nvSpPr>
        <p:spPr>
          <a:xfrm>
            <a:off x="755576" y="206081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1707604" y="2708888"/>
            <a:ext cx="864000"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 Record</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2715717" y="270888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pPr>
              <a:defRPr/>
            </a:pPr>
            <a:r>
              <a:rPr lang="en-US" altLang="ja-JP" dirty="0">
                <a:solidFill>
                  <a:schemeClr val="tx2">
                    <a:lumMod val="75000"/>
                  </a:schemeClr>
                </a:solidFill>
              </a:rPr>
              <a:t>Basic operations</a:t>
            </a:r>
            <a:endParaRPr lang="ja-JP" altLang="en-US" dirty="0">
              <a:solidFill>
                <a:schemeClr val="tx2">
                  <a:lumMod val="75000"/>
                </a:schemeClr>
              </a:solidFill>
            </a:endParaRPr>
          </a:p>
        </p:txBody>
      </p:sp>
      <p:sp>
        <p:nvSpPr>
          <p:cNvPr id="70" name="角丸四角形 69"/>
          <p:cNvSpPr/>
          <p:nvPr/>
        </p:nvSpPr>
        <p:spPr>
          <a:xfrm>
            <a:off x="251520" y="2001469"/>
            <a:ext cx="5472608" cy="566408"/>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角丸四角形 70"/>
          <p:cNvSpPr/>
          <p:nvPr/>
        </p:nvSpPr>
        <p:spPr>
          <a:xfrm>
            <a:off x="251520" y="2633908"/>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3050947"/>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強調線吹き出し 1 (枠付き) 72"/>
          <p:cNvSpPr/>
          <p:nvPr/>
        </p:nvSpPr>
        <p:spPr>
          <a:xfrm>
            <a:off x="6156176" y="1412776"/>
            <a:ext cx="2880320" cy="732729"/>
          </a:xfrm>
          <a:prstGeom prst="accentBorderCallout1">
            <a:avLst>
              <a:gd name="adj1" fmla="val 18750"/>
              <a:gd name="adj2" fmla="val -8333"/>
              <a:gd name="adj3" fmla="val 93265"/>
              <a:gd name="adj4" fmla="val -15379"/>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b="1" u="sng" dirty="0" smtClean="0">
                <a:solidFill>
                  <a:schemeClr val="tx1"/>
                </a:solidFill>
              </a:rPr>
              <a:t>Search Fields Area</a:t>
            </a:r>
          </a:p>
          <a:p>
            <a:pPr marL="171450" indent="-171450" algn="just">
              <a:buFont typeface="Arial" panose="020B0604020202020204" pitchFamily="34" charset="0"/>
              <a:buChar char="•"/>
            </a:pPr>
            <a:r>
              <a:rPr lang="en-US" altLang="ja-JP" sz="1200" dirty="0" smtClean="0">
                <a:solidFill>
                  <a:schemeClr val="tx1"/>
                </a:solidFill>
              </a:rPr>
              <a:t>Value of  fields in this area is used as a condition of the data search.</a:t>
            </a:r>
          </a:p>
          <a:p>
            <a:pPr algn="just"/>
            <a:endParaRPr lang="en-US" altLang="ja-JP" sz="1200" dirty="0" smtClean="0">
              <a:solidFill>
                <a:schemeClr val="tx1"/>
              </a:solidFill>
            </a:endParaRPr>
          </a:p>
        </p:txBody>
      </p:sp>
      <p:sp>
        <p:nvSpPr>
          <p:cNvPr id="74" name="強調線吹き出し 1 (枠付き) 73"/>
          <p:cNvSpPr/>
          <p:nvPr/>
        </p:nvSpPr>
        <p:spPr>
          <a:xfrm>
            <a:off x="6156176" y="2292734"/>
            <a:ext cx="2880320" cy="2504418"/>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smtClean="0">
                <a:solidFill>
                  <a:schemeClr val="tx1"/>
                </a:solidFill>
              </a:rPr>
              <a:t>Buttons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b="1" u="sng" dirty="0">
                <a:solidFill>
                  <a:schemeClr val="tx1"/>
                </a:solidFill>
              </a:rPr>
              <a:t>S</a:t>
            </a:r>
            <a:r>
              <a:rPr kumimoji="1" lang="en-US" altLang="ja-JP" sz="1200" b="1" u="sng" dirty="0" smtClean="0">
                <a:solidFill>
                  <a:schemeClr val="tx1"/>
                </a:solidFill>
              </a:rPr>
              <a:t>earch</a:t>
            </a:r>
            <a:r>
              <a:rPr lang="ja-JP" altLang="en-US" sz="1200" dirty="0" smtClean="0">
                <a:solidFill>
                  <a:schemeClr val="tx1"/>
                </a:solidFill>
              </a:rPr>
              <a:t>・・・</a:t>
            </a:r>
            <a:r>
              <a:rPr lang="en-US" altLang="ja-JP" sz="1200" dirty="0" smtClean="0">
                <a:solidFill>
                  <a:schemeClr val="tx1"/>
                </a:solidFill>
              </a:rPr>
              <a:t>Search data based on “Search Fields” and display it in “Edit Fields Area”.</a:t>
            </a:r>
          </a:p>
          <a:p>
            <a:pPr marL="171450" indent="-171450" algn="just">
              <a:buFont typeface="Arial" panose="020B0604020202020204" pitchFamily="34" charset="0"/>
              <a:buChar char="•"/>
            </a:pPr>
            <a:r>
              <a:rPr lang="en-US" altLang="ja-JP" sz="1200" b="1" u="sng" dirty="0" smtClean="0">
                <a:solidFill>
                  <a:schemeClr val="tx1"/>
                </a:solidFill>
              </a:rPr>
              <a:t>Save</a:t>
            </a:r>
            <a:r>
              <a:rPr lang="ja-JP" altLang="en-US" sz="1200" dirty="0" smtClean="0">
                <a:solidFill>
                  <a:schemeClr val="tx1"/>
                </a:solidFill>
              </a:rPr>
              <a:t>・・・</a:t>
            </a:r>
            <a:r>
              <a:rPr lang="en-US" altLang="ja-JP" sz="1200" dirty="0" smtClean="0">
                <a:solidFill>
                  <a:schemeClr val="tx1"/>
                </a:solidFill>
              </a:rPr>
              <a:t>Save data in </a:t>
            </a:r>
            <a:r>
              <a:rPr lang="en-US" altLang="ja-JP" sz="1200" dirty="0">
                <a:solidFill>
                  <a:schemeClr val="tx1"/>
                </a:solidFill>
              </a:rPr>
              <a:t>“Edit Fields Area</a:t>
            </a:r>
            <a:r>
              <a:rPr lang="en-US" altLang="ja-JP" sz="1200" dirty="0" smtClean="0">
                <a:solidFill>
                  <a:schemeClr val="tx1"/>
                </a:solidFill>
              </a:rPr>
              <a:t>”.</a:t>
            </a:r>
          </a:p>
          <a:p>
            <a:pPr marL="171450" indent="-171450" algn="just">
              <a:buFont typeface="Arial" panose="020B0604020202020204" pitchFamily="34" charset="0"/>
              <a:buChar char="•"/>
            </a:pPr>
            <a:r>
              <a:rPr kumimoji="1" lang="en-US" altLang="ja-JP" sz="1200" b="1" u="sng" dirty="0" smtClean="0">
                <a:solidFill>
                  <a:schemeClr val="tx1"/>
                </a:solidFill>
              </a:rPr>
              <a:t>New Record</a:t>
            </a:r>
            <a:r>
              <a:rPr kumimoji="1" lang="ja-JP" altLang="en-US" sz="1200" dirty="0" smtClean="0">
                <a:solidFill>
                  <a:schemeClr val="tx1"/>
                </a:solidFill>
              </a:rPr>
              <a:t>・・・</a:t>
            </a:r>
            <a:r>
              <a:rPr kumimoji="1" lang="en-US" altLang="ja-JP" sz="1200" dirty="0" smtClean="0">
                <a:solidFill>
                  <a:schemeClr val="tx1"/>
                </a:solidFill>
              </a:rPr>
              <a:t>Display Popup Quick Entry window and can create new record.</a:t>
            </a:r>
            <a:endParaRPr lang="en-US" altLang="ja-JP" sz="1200" dirty="0" smtClean="0">
              <a:solidFill>
                <a:schemeClr val="tx1"/>
              </a:solidFill>
            </a:endParaRPr>
          </a:p>
          <a:p>
            <a:pPr marL="171450" indent="-171450" algn="just">
              <a:buFont typeface="Arial" panose="020B0604020202020204" pitchFamily="34" charset="0"/>
              <a:buChar char="•"/>
            </a:pPr>
            <a:r>
              <a:rPr lang="en-US" altLang="ja-JP" sz="1200" b="1" u="sng" dirty="0" smtClean="0">
                <a:solidFill>
                  <a:schemeClr val="tx1"/>
                </a:solidFill>
              </a:rPr>
              <a:t>process</a:t>
            </a:r>
            <a:r>
              <a:rPr lang="ja-JP" altLang="en-US" sz="1200" dirty="0" smtClean="0">
                <a:solidFill>
                  <a:schemeClr val="tx1"/>
                </a:solidFill>
              </a:rPr>
              <a:t>・・・</a:t>
            </a:r>
            <a:r>
              <a:rPr lang="en-US" altLang="ja-JP" sz="1200" dirty="0" smtClean="0">
                <a:solidFill>
                  <a:schemeClr val="tx1"/>
                </a:solidFill>
              </a:rPr>
              <a:t>Start process. Process is need to set at “Toolbar Button” tab of “Window, Tab Field” window</a:t>
            </a:r>
            <a:endParaRPr kumimoji="1" lang="en-US" altLang="ja-JP" sz="1200" dirty="0" smtClean="0">
              <a:solidFill>
                <a:schemeClr val="tx1"/>
              </a:solidFill>
            </a:endParaRPr>
          </a:p>
        </p:txBody>
      </p:sp>
      <p:sp>
        <p:nvSpPr>
          <p:cNvPr id="75" name="強調線吹き出し 1 (枠付き) 74"/>
          <p:cNvSpPr/>
          <p:nvPr/>
        </p:nvSpPr>
        <p:spPr>
          <a:xfrm>
            <a:off x="6156176" y="5021671"/>
            <a:ext cx="2880320" cy="1071625"/>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a:solidFill>
                  <a:schemeClr val="tx1"/>
                </a:solidFill>
              </a:rPr>
              <a:t>E</a:t>
            </a:r>
            <a:r>
              <a:rPr lang="en-US" altLang="ja-JP" sz="1200" b="1" u="sng" dirty="0" smtClean="0">
                <a:solidFill>
                  <a:schemeClr val="tx1"/>
                </a:solidFill>
              </a:rPr>
              <a:t>dit Fields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dirty="0" smtClean="0">
                <a:solidFill>
                  <a:schemeClr val="tx1"/>
                </a:solidFill>
              </a:rPr>
              <a:t>You c</a:t>
            </a:r>
            <a:r>
              <a:rPr kumimoji="1" lang="en-US" altLang="ja-JP" sz="1200" dirty="0" smtClean="0">
                <a:solidFill>
                  <a:schemeClr val="tx1"/>
                </a:solidFill>
              </a:rPr>
              <a:t>an edit Data.</a:t>
            </a:r>
          </a:p>
          <a:p>
            <a:pPr marL="171450" indent="-171450" algn="just">
              <a:buFont typeface="Arial" panose="020B0604020202020204" pitchFamily="34" charset="0"/>
              <a:buChar char="•"/>
            </a:pPr>
            <a:r>
              <a:rPr lang="en-US" altLang="ja-JP" sz="1200" dirty="0">
                <a:solidFill>
                  <a:schemeClr val="tx1"/>
                </a:solidFill>
              </a:rPr>
              <a:t>If many row, You can set paging.</a:t>
            </a:r>
            <a:endParaRPr kumimoji="1" lang="en-US" altLang="ja-JP" sz="1200" dirty="0" smtClean="0">
              <a:solidFill>
                <a:schemeClr val="tx1"/>
              </a:solidFill>
            </a:endParaRPr>
          </a:p>
        </p:txBody>
      </p:sp>
      <p:sp>
        <p:nvSpPr>
          <p:cNvPr id="76" name="角丸四角形 75"/>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444500" algn="l"/>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Constitutions </a:t>
            </a:r>
            <a:r>
              <a:rPr lang="en-US" altLang="ja-JP" sz="1800" b="1" dirty="0">
                <a:latin typeface="メイリオ" panose="020B0604030504040204" pitchFamily="50" charset="-128"/>
                <a:ea typeface="メイリオ" panose="020B0604030504040204" pitchFamily="50" charset="-128"/>
                <a:cs typeface="メイリオ" panose="020B0604030504040204" pitchFamily="50" charset="-128"/>
              </a:rPr>
              <a:t>of Matrix Window</a:t>
            </a:r>
          </a:p>
        </p:txBody>
      </p:sp>
      <p:pic>
        <p:nvPicPr>
          <p:cNvPr id="77" name="図 76"/>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147" name="正方形/長方形 146"/>
          <p:cNvSpPr/>
          <p:nvPr/>
        </p:nvSpPr>
        <p:spPr>
          <a:xfrm>
            <a:off x="350849" y="228541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83346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p:cNvSpPr/>
          <p:nvPr/>
        </p:nvSpPr>
        <p:spPr>
          <a:xfrm>
            <a:off x="1836656" y="219082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1908912" y="370302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1908664" y="399105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1908664" y="427908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1908912" y="456652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1908912" y="48551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1908912" y="51425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1909161" y="543121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2773008" y="341379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2773256" y="3992240"/>
            <a:ext cx="720000" cy="2886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2773256" y="370361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3493168" y="370302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3493168" y="39928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421341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421366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421366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493357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493357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565357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565382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565382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637373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637373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27727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3492672" y="42796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4213168" y="428027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493300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565308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63731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277276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349284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4212920" y="456652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493275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565283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637291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277276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349284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4212920" y="485395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493275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565283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637291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277276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349284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4212920" y="5141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493275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565283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637291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277276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349284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4212920" y="54300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493275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565283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637291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1 つの角を丸めた四角形 129"/>
          <p:cNvSpPr/>
          <p:nvPr/>
        </p:nvSpPr>
        <p:spPr>
          <a:xfrm>
            <a:off x="1836816" y="190282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1" name="正方形/長方形 130"/>
          <p:cNvSpPr/>
          <p:nvPr/>
        </p:nvSpPr>
        <p:spPr>
          <a:xfrm>
            <a:off x="1908664" y="241952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p:cNvSpPr/>
          <p:nvPr/>
        </p:nvSpPr>
        <p:spPr>
          <a:xfrm>
            <a:off x="2564652"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3" name="正方形/長方形 132"/>
          <p:cNvSpPr/>
          <p:nvPr/>
        </p:nvSpPr>
        <p:spPr>
          <a:xfrm>
            <a:off x="3788206" y="255328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4" name="正方形/長方形 133"/>
          <p:cNvSpPr/>
          <p:nvPr/>
        </p:nvSpPr>
        <p:spPr>
          <a:xfrm>
            <a:off x="5293200"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5" name="正方形/長方形 134"/>
          <p:cNvSpPr/>
          <p:nvPr/>
        </p:nvSpPr>
        <p:spPr>
          <a:xfrm>
            <a:off x="4205164" y="255326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6" name="角丸四角形 135"/>
          <p:cNvSpPr/>
          <p:nvPr/>
        </p:nvSpPr>
        <p:spPr>
          <a:xfrm>
            <a:off x="1924589" y="299797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2572661" y="298531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8" name="図 1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360" y="2566754"/>
            <a:ext cx="209550" cy="209550"/>
          </a:xfrm>
          <a:prstGeom prst="rect">
            <a:avLst/>
          </a:prstGeom>
        </p:spPr>
      </p:pic>
      <p:sp>
        <p:nvSpPr>
          <p:cNvPr id="139" name="正方形/長方形 138"/>
          <p:cNvSpPr/>
          <p:nvPr/>
        </p:nvSpPr>
        <p:spPr>
          <a:xfrm>
            <a:off x="2268704" y="233483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0" name="角丸四角形 139"/>
          <p:cNvSpPr/>
          <p:nvPr/>
        </p:nvSpPr>
        <p:spPr>
          <a:xfrm>
            <a:off x="3220733"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3852880"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r>
              <a:rPr lang="en-US" altLang="ja-JP" dirty="0">
                <a:solidFill>
                  <a:schemeClr val="tx2">
                    <a:lumMod val="75000"/>
                  </a:schemeClr>
                </a:solidFill>
              </a:rPr>
              <a:t>Basic operations</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Keyboard operation</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71" name="コンテンツ プレースホルダー 2"/>
          <p:cNvSpPr txBox="1">
            <a:spLocks/>
          </p:cNvSpPr>
          <p:nvPr/>
        </p:nvSpPr>
        <p:spPr>
          <a:xfrm>
            <a:off x="250129" y="112115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Cursor </a:t>
            </a:r>
            <a:r>
              <a:rPr lang="en-US" altLang="ja-JP" sz="1600" dirty="0" smtClean="0">
                <a:solidFill>
                  <a:schemeClr val="tx1"/>
                </a:solidFill>
              </a:rPr>
              <a:t>that Edit Fields </a:t>
            </a:r>
            <a:r>
              <a:rPr lang="en-US" altLang="ja-JP" sz="1600" dirty="0">
                <a:solidFill>
                  <a:schemeClr val="tx1"/>
                </a:solidFill>
              </a:rPr>
              <a:t>A</a:t>
            </a:r>
            <a:r>
              <a:rPr lang="en-US" altLang="ja-JP" sz="1600" dirty="0" smtClean="0">
                <a:solidFill>
                  <a:schemeClr val="tx1"/>
                </a:solidFill>
              </a:rPr>
              <a:t>rea of matrix Window</a:t>
            </a:r>
            <a:r>
              <a:rPr lang="ja-JP" altLang="en-US" sz="1600" dirty="0">
                <a:solidFill>
                  <a:schemeClr val="tx1"/>
                </a:solidFill>
              </a:rPr>
              <a:t>　</a:t>
            </a:r>
            <a:r>
              <a:rPr lang="en-US" altLang="ja-JP" sz="1600" dirty="0" smtClean="0">
                <a:solidFill>
                  <a:schemeClr val="tx1"/>
                </a:solidFill>
              </a:rPr>
              <a:t>can move horizontally by Tab key and can move vertically by Enter key.</a:t>
            </a:r>
          </a:p>
        </p:txBody>
      </p:sp>
      <p:sp>
        <p:nvSpPr>
          <p:cNvPr id="72" name="角丸四角形 71"/>
          <p:cNvSpPr/>
          <p:nvPr/>
        </p:nvSpPr>
        <p:spPr>
          <a:xfrm>
            <a:off x="2699792" y="3944302"/>
            <a:ext cx="864096" cy="386973"/>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p:cNvSpPr/>
          <p:nvPr/>
        </p:nvSpPr>
        <p:spPr>
          <a:xfrm>
            <a:off x="3563888" y="3742208"/>
            <a:ext cx="4104456" cy="790383"/>
          </a:xfrm>
          <a:prstGeom prst="right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4" name="下矢印 73"/>
          <p:cNvSpPr/>
          <p:nvPr/>
        </p:nvSpPr>
        <p:spPr>
          <a:xfrm>
            <a:off x="2307218" y="4332174"/>
            <a:ext cx="1663494" cy="2049154"/>
          </a:xfrm>
          <a:prstGeom prst="down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5" name="角丸四角形吹き出し 74"/>
          <p:cNvSpPr/>
          <p:nvPr/>
        </p:nvSpPr>
        <p:spPr>
          <a:xfrm>
            <a:off x="7379600" y="2876224"/>
            <a:ext cx="1440160" cy="853484"/>
          </a:xfrm>
          <a:prstGeom prst="wedgeRoundRectCallout">
            <a:avLst>
              <a:gd name="adj1" fmla="val -40538"/>
              <a:gd name="adj2" fmla="val 84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Tab</a:t>
            </a:r>
            <a:endParaRPr kumimoji="1" lang="ja-JP" altLang="en-US" sz="3600" dirty="0"/>
          </a:p>
        </p:txBody>
      </p:sp>
      <p:sp>
        <p:nvSpPr>
          <p:cNvPr id="76" name="角丸四角形吹き出し 75"/>
          <p:cNvSpPr/>
          <p:nvPr/>
        </p:nvSpPr>
        <p:spPr>
          <a:xfrm>
            <a:off x="647496" y="5503220"/>
            <a:ext cx="1440160" cy="853484"/>
          </a:xfrm>
          <a:prstGeom prst="wedgeRoundRectCallout">
            <a:avLst>
              <a:gd name="adj1" fmla="val 88637"/>
              <a:gd name="adj2" fmla="val -291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t>Enter</a:t>
            </a:r>
            <a:endParaRPr kumimoji="1" lang="ja-JP" altLang="en-US" sz="3600" dirty="0"/>
          </a:p>
        </p:txBody>
      </p:sp>
      <p:sp>
        <p:nvSpPr>
          <p:cNvPr id="142" name="正方形/長方形 141"/>
          <p:cNvSpPr/>
          <p:nvPr/>
        </p:nvSpPr>
        <p:spPr>
          <a:xfrm>
            <a:off x="1863017" y="257098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19724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16" name="コンテンツ プレースホルダー 2"/>
          <p:cNvSpPr txBox="1">
            <a:spLocks/>
          </p:cNvSpPr>
          <p:nvPr/>
        </p:nvSpPr>
        <p:spPr>
          <a:xfrm>
            <a:off x="250129" y="548681"/>
            <a:ext cx="8642351"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Matrix </a:t>
            </a:r>
            <a:r>
              <a:rPr lang="en-US" altLang="ja-JP" sz="1600" dirty="0">
                <a:solidFill>
                  <a:schemeClr val="tx1"/>
                </a:solidFill>
              </a:rPr>
              <a:t>Window can create by parameter setting only</a:t>
            </a:r>
            <a:r>
              <a:rPr lang="en-US" altLang="ja-JP" sz="1600" dirty="0" smtClean="0">
                <a:solidFill>
                  <a:schemeClr val="tx1"/>
                </a:solidFill>
              </a:rPr>
              <a:t>.</a:t>
            </a:r>
            <a:endParaRPr lang="en-US" altLang="ja-JP" sz="1600" dirty="0">
              <a:solidFill>
                <a:schemeClr val="tx1"/>
              </a:solidFill>
            </a:endParaRPr>
          </a:p>
        </p:txBody>
      </p:sp>
      <p:sp>
        <p:nvSpPr>
          <p:cNvPr id="26" name="コンテンツ プレースホルダー 2"/>
          <p:cNvSpPr txBox="1">
            <a:spLocks/>
          </p:cNvSpPr>
          <p:nvPr/>
        </p:nvSpPr>
        <p:spPr>
          <a:xfrm>
            <a:off x="251520" y="1556793"/>
            <a:ext cx="8642351"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To create Matrix Window, you need to preparations is advance.</a:t>
            </a:r>
          </a:p>
        </p:txBody>
      </p:sp>
      <p:sp>
        <p:nvSpPr>
          <p:cNvPr id="27" name="角丸四角形 26"/>
          <p:cNvSpPr/>
          <p:nvPr/>
        </p:nvSpPr>
        <p:spPr bwMode="auto">
          <a:xfrm>
            <a:off x="251520" y="980728"/>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Preparations in advance</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8" name="図 27"/>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1025762"/>
            <a:ext cx="433195" cy="479334"/>
          </a:xfrm>
          <a:prstGeom prst="rect">
            <a:avLst/>
          </a:prstGeom>
        </p:spPr>
      </p:pic>
      <p:sp>
        <p:nvSpPr>
          <p:cNvPr id="30" name="コンテンツ プレースホルダー 2"/>
          <p:cNvSpPr txBox="1">
            <a:spLocks/>
          </p:cNvSpPr>
          <p:nvPr/>
        </p:nvSpPr>
        <p:spPr>
          <a:xfrm>
            <a:off x="251520" y="2420888"/>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sz="1400" dirty="0" smtClean="0">
                <a:solidFill>
                  <a:schemeClr val="tx1"/>
                </a:solidFill>
              </a:rPr>
              <a:t>You must create normal window in advance. Matrix window is need the window setting.</a:t>
            </a:r>
          </a:p>
          <a:p>
            <a:pPr marL="285750" indent="-285750">
              <a:buFont typeface="Arial" panose="020B0604020202020204" pitchFamily="34" charset="0"/>
              <a:buChar char="•"/>
            </a:pPr>
            <a:r>
              <a:rPr lang="en-US" altLang="ja-JP" sz="1400" dirty="0" smtClean="0">
                <a:solidFill>
                  <a:schemeClr val="tx1"/>
                </a:solidFill>
              </a:rPr>
              <a:t>Table </a:t>
            </a:r>
            <a:r>
              <a:rPr lang="en-US" altLang="ja-JP" sz="1400" dirty="0">
                <a:solidFill>
                  <a:schemeClr val="tx1"/>
                </a:solidFill>
              </a:rPr>
              <a:t>that is setting a tab must have </a:t>
            </a:r>
            <a:r>
              <a:rPr lang="en-US" altLang="ja-JP" sz="1400" dirty="0" smtClean="0">
                <a:solidFill>
                  <a:schemeClr val="tx1"/>
                </a:solidFill>
              </a:rPr>
              <a:t>“Table name </a:t>
            </a:r>
            <a:r>
              <a:rPr lang="en-US" altLang="ja-JP" sz="1400" dirty="0">
                <a:solidFill>
                  <a:schemeClr val="tx1"/>
                </a:solidFill>
              </a:rPr>
              <a:t>+ </a:t>
            </a:r>
            <a:r>
              <a:rPr lang="en-US" altLang="ja-JP" sz="1400" dirty="0" smtClean="0">
                <a:solidFill>
                  <a:schemeClr val="tx1"/>
                </a:solidFill>
              </a:rPr>
              <a:t>_ID" Column. And </a:t>
            </a:r>
            <a:r>
              <a:rPr lang="en-US" altLang="ja-JP" sz="1400" dirty="0">
                <a:solidFill>
                  <a:schemeClr val="tx1"/>
                </a:solidFill>
              </a:rPr>
              <a:t>the reference(Display Type) of the column need to "ID"</a:t>
            </a:r>
          </a:p>
        </p:txBody>
      </p:sp>
      <p:sp>
        <p:nvSpPr>
          <p:cNvPr id="31" name="正方形/長方形 30"/>
          <p:cNvSpPr/>
          <p:nvPr/>
        </p:nvSpPr>
        <p:spPr>
          <a:xfrm>
            <a:off x="251520" y="2060847"/>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Create the Window</a:t>
            </a:r>
          </a:p>
        </p:txBody>
      </p:sp>
    </p:spTree>
    <p:extLst>
      <p:ext uri="{BB962C8B-B14F-4D97-AF65-F5344CB8AC3E}">
        <p14:creationId xmlns:p14="http://schemas.microsoft.com/office/powerpoint/2010/main" val="3086986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Appropriate unique constraint</a:t>
            </a:r>
          </a:p>
        </p:txBody>
      </p:sp>
      <p:sp>
        <p:nvSpPr>
          <p:cNvPr id="5" name="コンテンツ プレースホルダー 2"/>
          <p:cNvSpPr txBox="1">
            <a:spLocks/>
          </p:cNvSpPr>
          <p:nvPr/>
        </p:nvSpPr>
        <p:spPr>
          <a:xfrm>
            <a:off x="251520" y="908680"/>
            <a:ext cx="8642351" cy="2952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sz="1400" dirty="0">
                <a:solidFill>
                  <a:schemeClr val="tx1"/>
                </a:solidFill>
              </a:rPr>
              <a:t>Appropriate unique constraint is necessary</a:t>
            </a:r>
            <a:r>
              <a:rPr lang="en-US" altLang="ja-JP" sz="1400" dirty="0" smtClean="0">
                <a:solidFill>
                  <a:schemeClr val="tx1"/>
                </a:solidFill>
              </a:rPr>
              <a:t>.</a:t>
            </a:r>
            <a:r>
              <a:rPr lang="ja-JP" altLang="en-US" sz="1400" dirty="0">
                <a:solidFill>
                  <a:schemeClr val="tx1"/>
                </a:solidFill>
              </a:rPr>
              <a:t> </a:t>
            </a:r>
            <a:endParaRPr lang="en-US" altLang="ja-JP" sz="1400" dirty="0" smtClean="0">
              <a:solidFill>
                <a:schemeClr val="tx1"/>
              </a:solidFill>
            </a:endParaRPr>
          </a:p>
          <a:p>
            <a:pPr marL="285750" indent="-285750">
              <a:buFont typeface="Arial" panose="020B0604020202020204" pitchFamily="34" charset="0"/>
              <a:buChar char="•"/>
            </a:pPr>
            <a:r>
              <a:rPr lang="en-US" altLang="ja-JP" sz="1400" dirty="0" smtClean="0">
                <a:solidFill>
                  <a:schemeClr val="tx1"/>
                </a:solidFill>
              </a:rPr>
              <a:t>Best </a:t>
            </a:r>
            <a:r>
              <a:rPr lang="en-US" altLang="ja-JP" sz="1400" dirty="0">
                <a:solidFill>
                  <a:schemeClr val="tx1"/>
                </a:solidFill>
              </a:rPr>
              <a:t>unique constraint is Matrix Column </a:t>
            </a:r>
            <a:r>
              <a:rPr lang="en-US" altLang="ja-JP" sz="1400" dirty="0" smtClean="0">
                <a:solidFill>
                  <a:schemeClr val="tx1"/>
                </a:solidFill>
              </a:rPr>
              <a:t>key and Matrix </a:t>
            </a:r>
            <a:r>
              <a:rPr lang="en-US" altLang="ja-JP" sz="1400" dirty="0">
                <a:solidFill>
                  <a:schemeClr val="tx1"/>
                </a:solidFill>
              </a:rPr>
              <a:t>Row Key</a:t>
            </a:r>
            <a:r>
              <a:rPr lang="en-US" altLang="ja-JP" sz="1400" dirty="0" smtClean="0">
                <a:solidFill>
                  <a:schemeClr val="tx1"/>
                </a:solidFill>
              </a:rPr>
              <a:t>, Mandatory </a:t>
            </a:r>
            <a:r>
              <a:rPr lang="en-US" altLang="ja-JP" sz="1400" dirty="0">
                <a:solidFill>
                  <a:schemeClr val="tx1"/>
                </a:solidFill>
              </a:rPr>
              <a:t>Search Field</a:t>
            </a:r>
            <a:r>
              <a:rPr lang="en-US" altLang="ja-JP" sz="1400" dirty="0" smtClean="0">
                <a:solidFill>
                  <a:schemeClr val="tx1"/>
                </a:solidFill>
              </a:rPr>
              <a:t>.</a:t>
            </a:r>
          </a:p>
          <a:p>
            <a:pPr marL="285750" indent="-285750">
              <a:buFont typeface="Arial" panose="020B0604020202020204" pitchFamily="34" charset="0"/>
              <a:buChar char="•"/>
            </a:pPr>
            <a:r>
              <a:rPr lang="en-US" altLang="ja-JP" sz="1400" dirty="0">
                <a:solidFill>
                  <a:schemeClr val="tx1"/>
                </a:solidFill>
              </a:rPr>
              <a:t>Please create unique index at table index tab of Table &amp; Column window.</a:t>
            </a:r>
            <a:endParaRPr lang="en-US" altLang="ja-JP" sz="1400" dirty="0" smtClean="0">
              <a:solidFill>
                <a:schemeClr val="tx1"/>
              </a:solidFill>
            </a:endParaRPr>
          </a:p>
        </p:txBody>
      </p:sp>
    </p:spTree>
    <p:extLst>
      <p:ext uri="{BB962C8B-B14F-4D97-AF65-F5344CB8AC3E}">
        <p14:creationId xmlns:p14="http://schemas.microsoft.com/office/powerpoint/2010/main" val="409434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コンテンツ プレースホルダー 2"/>
          <p:cNvSpPr txBox="1">
            <a:spLocks/>
          </p:cNvSpPr>
          <p:nvPr/>
        </p:nvSpPr>
        <p:spPr>
          <a:xfrm>
            <a:off x="251520" y="476672"/>
            <a:ext cx="8642351"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Unique constraint(Index) must create from Table Index tab of Table and Column Window. Configurations of Matrix Window </a:t>
            </a:r>
            <a:r>
              <a:rPr lang="en-US" altLang="ja-JP" sz="1600" dirty="0">
                <a:solidFill>
                  <a:schemeClr val="tx1"/>
                </a:solidFill>
              </a:rPr>
              <a:t>check </a:t>
            </a:r>
            <a:r>
              <a:rPr lang="en-US" altLang="ja-JP" sz="1600" dirty="0" smtClean="0">
                <a:solidFill>
                  <a:schemeClr val="tx1"/>
                </a:solidFill>
              </a:rPr>
              <a:t>unique </a:t>
            </a:r>
            <a:r>
              <a:rPr lang="en-US" altLang="ja-JP" sz="1600" dirty="0">
                <a:solidFill>
                  <a:schemeClr val="tx1"/>
                </a:solidFill>
              </a:rPr>
              <a:t>constraint(Index)</a:t>
            </a:r>
            <a:r>
              <a:rPr lang="ja-JP" altLang="en-US" sz="1600" dirty="0" smtClean="0">
                <a:solidFill>
                  <a:schemeClr val="tx1"/>
                </a:solidFill>
              </a:rPr>
              <a:t> </a:t>
            </a:r>
            <a:r>
              <a:rPr lang="en-US" altLang="ja-JP" sz="1600" dirty="0" smtClean="0">
                <a:solidFill>
                  <a:schemeClr val="tx1"/>
                </a:solidFill>
              </a:rPr>
              <a:t>From this data</a:t>
            </a:r>
            <a:r>
              <a:rPr lang="en-US" altLang="ja-JP" sz="1600" dirty="0">
                <a:solidFill>
                  <a:schemeClr val="tx1"/>
                </a:solidFill>
              </a:rPr>
              <a:t>. However, this check is a minimum check and does not guarantee whether it is appropriate.</a:t>
            </a:r>
          </a:p>
        </p:txBody>
      </p:sp>
      <p:pic>
        <p:nvPicPr>
          <p:cNvPr id="3" name="図 2"/>
          <p:cNvPicPr>
            <a:picLocks noChangeAspect="1"/>
          </p:cNvPicPr>
          <p:nvPr/>
        </p:nvPicPr>
        <p:blipFill>
          <a:blip r:embed="rId2"/>
          <a:stretch>
            <a:fillRect/>
          </a:stretch>
        </p:blipFill>
        <p:spPr>
          <a:xfrm>
            <a:off x="1331640" y="1772816"/>
            <a:ext cx="6571456" cy="4642558"/>
          </a:xfrm>
          <a:prstGeom prst="rect">
            <a:avLst/>
          </a:prstGeom>
          <a:ln>
            <a:solidFill>
              <a:schemeClr val="accent1"/>
            </a:solidFill>
          </a:ln>
        </p:spPr>
      </p:pic>
    </p:spTree>
    <p:extLst>
      <p:ext uri="{BB962C8B-B14F-4D97-AF65-F5344CB8AC3E}">
        <p14:creationId xmlns:p14="http://schemas.microsoft.com/office/powerpoint/2010/main" val="19053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Pack in 2Pack.zip under META-INF folder(</a:t>
            </a:r>
            <a:r>
              <a:rPr lang="en-US" altLang="ja-JP" sz="1600" b="1"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Derectory</a:t>
            </a:r>
            <a:r>
              <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908720"/>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2Pack restore </a:t>
            </a:r>
            <a:r>
              <a:rPr lang="en-US" altLang="ja-JP" sz="1600" dirty="0" smtClean="0">
                <a:solidFill>
                  <a:schemeClr val="tx1"/>
                </a:solidFill>
              </a:rPr>
              <a:t>“Matrix </a:t>
            </a:r>
            <a:r>
              <a:rPr lang="en-US" altLang="ja-JP" sz="1600" dirty="0">
                <a:solidFill>
                  <a:schemeClr val="tx1"/>
                </a:solidFill>
              </a:rPr>
              <a:t>Window </a:t>
            </a:r>
            <a:r>
              <a:rPr lang="en-US" altLang="ja-JP" sz="1600" dirty="0" smtClean="0">
                <a:solidFill>
                  <a:schemeClr val="tx1"/>
                </a:solidFill>
              </a:rPr>
              <a:t>Configuration” </a:t>
            </a:r>
            <a:r>
              <a:rPr lang="en-US" altLang="ja-JP" sz="1600" dirty="0">
                <a:solidFill>
                  <a:schemeClr val="tx1"/>
                </a:solidFill>
              </a:rPr>
              <a:t>Menu and </a:t>
            </a:r>
            <a:r>
              <a:rPr lang="en-US" altLang="ja-JP" sz="1600" dirty="0" smtClean="0">
                <a:solidFill>
                  <a:schemeClr val="tx1"/>
                </a:solidFill>
              </a:rPr>
              <a:t>window,</a:t>
            </a:r>
            <a:r>
              <a:rPr lang="ja-JP" altLang="en-US" sz="1600" dirty="0">
                <a:solidFill>
                  <a:schemeClr val="tx1"/>
                </a:solidFill>
              </a:rPr>
              <a:t> </a:t>
            </a:r>
            <a:r>
              <a:rPr lang="en-US" altLang="ja-JP" sz="1600" dirty="0" smtClean="0">
                <a:solidFill>
                  <a:schemeClr val="tx1"/>
                </a:solidFill>
              </a:rPr>
              <a:t>table </a:t>
            </a:r>
            <a:r>
              <a:rPr lang="en-US" altLang="ja-JP" sz="1600" dirty="0">
                <a:solidFill>
                  <a:schemeClr val="tx1"/>
                </a:solidFill>
              </a:rPr>
              <a:t>and so on.</a:t>
            </a:r>
            <a:endParaRPr lang="en-US" altLang="ja-JP" sz="1600" dirty="0" smtClean="0">
              <a:solidFill>
                <a:schemeClr val="tx1"/>
              </a:solidFill>
            </a:endParaRPr>
          </a:p>
        </p:txBody>
      </p:sp>
    </p:spTree>
    <p:extLst>
      <p:ext uri="{BB962C8B-B14F-4D97-AF65-F5344CB8AC3E}">
        <p14:creationId xmlns:p14="http://schemas.microsoft.com/office/powerpoint/2010/main" val="32035742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23210</TotalTime>
  <Words>2832</Words>
  <Application>Microsoft Office PowerPoint</Application>
  <PresentationFormat>画面に合わせる (4:3)</PresentationFormat>
  <Paragraphs>731</Paragraphs>
  <Slides>28</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28</vt:i4>
      </vt:variant>
    </vt:vector>
  </HeadingPairs>
  <TitlesOfParts>
    <vt:vector size="37" baseType="lpstr">
      <vt:lpstr>HGPｺﾞｼｯｸM</vt:lpstr>
      <vt:lpstr>HG丸ｺﾞｼｯｸM-PRO</vt:lpstr>
      <vt:lpstr>Meiryo UI</vt:lpstr>
      <vt:lpstr>ＭＳ Ｐゴシック</vt:lpstr>
      <vt:lpstr>メイリオ</vt:lpstr>
      <vt:lpstr>Arial</vt:lpstr>
      <vt:lpstr>Calibri</vt:lpstr>
      <vt:lpstr>Wingdings</vt:lpstr>
      <vt:lpstr>Office ​​テーマ</vt:lpstr>
      <vt:lpstr>PowerPoint プレゼンテーション</vt:lpstr>
      <vt:lpstr>Contents:JPIERE-0098:Matrix Window</vt:lpstr>
      <vt:lpstr>About Matrix Window</vt:lpstr>
      <vt:lpstr>Basic operations</vt:lpstr>
      <vt:lpstr>Basic operations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vt:lpstr>
      <vt:lpstr>【概要設計】マトリクスウィンドウ</vt:lpstr>
      <vt:lpstr>【概要設計】マトリクスウィンドウ</vt:lpstr>
      <vt:lpstr>【概要設計】マトリクスウィンドウ</vt:lpstr>
      <vt:lpstr>【概要設計】マトリクスウィンドウ</vt:lpstr>
      <vt:lpstr>PowerPoint プレゼンテーション</vt:lpstr>
    </vt:vector>
  </TitlesOfParts>
  <Company>Murakami Takanori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Murakami Takanori</dc:creator>
  <cp:lastModifiedBy>萩原秀明</cp:lastModifiedBy>
  <cp:revision>3318</cp:revision>
  <cp:lastPrinted>2013-06-11T01:49:54Z</cp:lastPrinted>
  <dcterms:created xsi:type="dcterms:W3CDTF">2008-04-08T09:41:37Z</dcterms:created>
  <dcterms:modified xsi:type="dcterms:W3CDTF">2015-09-22T14:53:39Z</dcterms:modified>
</cp:coreProperties>
</file>