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88" r:id="rId1"/>
  </p:sldMasterIdLst>
  <p:notesMasterIdLst>
    <p:notesMasterId r:id="rId14"/>
  </p:notesMasterIdLst>
  <p:handoutMasterIdLst>
    <p:handoutMasterId r:id="rId15"/>
  </p:handoutMasterIdLst>
  <p:sldIdLst>
    <p:sldId id="256" r:id="rId2"/>
    <p:sldId id="1260" r:id="rId3"/>
    <p:sldId id="1261" r:id="rId4"/>
    <p:sldId id="1263" r:id="rId5"/>
    <p:sldId id="1264" r:id="rId6"/>
    <p:sldId id="1268" r:id="rId7"/>
    <p:sldId id="1265" r:id="rId8"/>
    <p:sldId id="1266" r:id="rId9"/>
    <p:sldId id="1267" r:id="rId10"/>
    <p:sldId id="1262" r:id="rId11"/>
    <p:sldId id="1269" r:id="rId12"/>
    <p:sldId id="1177" r:id="rId13"/>
  </p:sldIdLst>
  <p:sldSz cx="9144000" cy="6858000" type="screen4x3"/>
  <p:notesSz cx="6742113" cy="9872663"/>
  <p:defaultTextStyle>
    <a:defPPr>
      <a:defRPr lang="ja-JP"/>
    </a:defPPr>
    <a:lvl1pPr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1pPr>
    <a:lvl2pPr marL="4572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1071" userDrawn="1">
          <p15:clr>
            <a:srgbClr val="A4A3A4"/>
          </p15:clr>
        </p15:guide>
        <p15:guide id="2" orient="horz" pos="346">
          <p15:clr>
            <a:srgbClr val="A4A3A4"/>
          </p15:clr>
        </p15:guide>
        <p15:guide id="3" pos="2880">
          <p15:clr>
            <a:srgbClr val="A4A3A4"/>
          </p15:clr>
        </p15:guide>
        <p15:guide id="4" pos="249">
          <p15:clr>
            <a:srgbClr val="A4A3A4"/>
          </p15:clr>
        </p15:guide>
        <p15:guide id="5" pos="5602">
          <p15:clr>
            <a:srgbClr val="A4A3A4"/>
          </p15:clr>
        </p15:guide>
        <p15:guide id="6" pos="5465">
          <p15:clr>
            <a:srgbClr val="A4A3A4"/>
          </p15:clr>
        </p15:guide>
        <p15:guide id="7" pos="158">
          <p15:clr>
            <a:srgbClr val="A4A3A4"/>
          </p15:clr>
        </p15:guide>
      </p15:sldGuideLst>
    </p:ext>
    <p:ext uri="{2D200454-40CA-4A62-9FC3-DE9A4176ACB9}">
      <p15:notesGuideLst xmlns:p15="http://schemas.microsoft.com/office/powerpoint/2012/main">
        <p15:guide id="1" orient="horz" pos="3109">
          <p15:clr>
            <a:srgbClr val="A4A3A4"/>
          </p15:clr>
        </p15:guide>
        <p15:guide id="2" pos="21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2FA8FF"/>
    <a:srgbClr val="EEF7F8"/>
    <a:srgbClr val="FFFF99"/>
    <a:srgbClr val="F4D6AA"/>
    <a:srgbClr val="FF3300"/>
    <a:srgbClr val="FF6600"/>
    <a:srgbClr val="EAEAEA"/>
    <a:srgbClr val="C0C0C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92" autoAdjust="0"/>
    <p:restoredTop sz="94690" autoAdjust="0"/>
  </p:normalViewPr>
  <p:slideViewPr>
    <p:cSldViewPr showGuides="1">
      <p:cViewPr varScale="1">
        <p:scale>
          <a:sx n="56" d="100"/>
          <a:sy n="56" d="100"/>
        </p:scale>
        <p:origin x="588" y="33"/>
      </p:cViewPr>
      <p:guideLst>
        <p:guide orient="horz" pos="1071"/>
        <p:guide orient="horz" pos="346"/>
        <p:guide pos="2880"/>
        <p:guide pos="249"/>
        <p:guide pos="5602"/>
        <p:guide pos="5465"/>
        <p:guide pos="1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51" d="100"/>
          <a:sy n="51" d="100"/>
        </p:scale>
        <p:origin x="-1908" y="-108"/>
      </p:cViewPr>
      <p:guideLst>
        <p:guide orient="horz" pos="3109"/>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115715" name="Rectangle 3"/>
          <p:cNvSpPr>
            <a:spLocks noGrp="1" noChangeArrowheads="1"/>
          </p:cNvSpPr>
          <p:nvPr>
            <p:ph type="dt" sz="quarter" idx="1"/>
          </p:nvPr>
        </p:nvSpPr>
        <p:spPr bwMode="auto">
          <a:xfrm>
            <a:off x="3817938" y="0"/>
            <a:ext cx="2922587"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115716" name="Rectangle 4"/>
          <p:cNvSpPr>
            <a:spLocks noGrp="1" noChangeArrowheads="1"/>
          </p:cNvSpPr>
          <p:nvPr>
            <p:ph type="ftr" sz="quarter" idx="2"/>
          </p:nvPr>
        </p:nvSpPr>
        <p:spPr bwMode="auto">
          <a:xfrm>
            <a:off x="0" y="9377363"/>
            <a:ext cx="2922588"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115717" name="Rectangle 5"/>
          <p:cNvSpPr>
            <a:spLocks noGrp="1" noChangeArrowheads="1"/>
          </p:cNvSpPr>
          <p:nvPr>
            <p:ph type="sldNum" sz="quarter" idx="3"/>
          </p:nvPr>
        </p:nvSpPr>
        <p:spPr bwMode="auto">
          <a:xfrm>
            <a:off x="3817938" y="9377363"/>
            <a:ext cx="2922587"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AD5273AA-7BF0-438E-BF24-02F22C3FC56B}" type="slidenum">
              <a:rPr lang="en-US" altLang="ja-JP"/>
              <a:pPr>
                <a:defRPr/>
              </a:pPr>
              <a:t>‹#›</a:t>
            </a:fld>
            <a:endParaRPr lang="en-US" altLang="ja-JP"/>
          </a:p>
        </p:txBody>
      </p:sp>
    </p:spTree>
    <p:extLst>
      <p:ext uri="{BB962C8B-B14F-4D97-AF65-F5344CB8AC3E}">
        <p14:creationId xmlns:p14="http://schemas.microsoft.com/office/powerpoint/2010/main" val="1370015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9219" name="Rectangle 3"/>
          <p:cNvSpPr>
            <a:spLocks noGrp="1" noChangeArrowheads="1"/>
          </p:cNvSpPr>
          <p:nvPr>
            <p:ph type="dt" idx="1"/>
          </p:nvPr>
        </p:nvSpPr>
        <p:spPr bwMode="auto">
          <a:xfrm>
            <a:off x="3819525"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30724" name="Rectangle 4"/>
          <p:cNvSpPr>
            <a:spLocks noGrp="1" noRot="1" noChangeAspect="1" noChangeArrowheads="1" noTextEdit="1"/>
          </p:cNvSpPr>
          <p:nvPr>
            <p:ph type="sldImg" idx="2"/>
          </p:nvPr>
        </p:nvSpPr>
        <p:spPr bwMode="auto">
          <a:xfrm>
            <a:off x="903288" y="739775"/>
            <a:ext cx="4937125"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00113" y="4689475"/>
            <a:ext cx="4941887" cy="44434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9222" name="Rectangle 6"/>
          <p:cNvSpPr>
            <a:spLocks noGrp="1" noChangeArrowheads="1"/>
          </p:cNvSpPr>
          <p:nvPr>
            <p:ph type="ftr" sz="quarter" idx="4"/>
          </p:nvPr>
        </p:nvSpPr>
        <p:spPr bwMode="auto">
          <a:xfrm>
            <a:off x="0"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9223" name="Rectangle 7"/>
          <p:cNvSpPr>
            <a:spLocks noGrp="1" noChangeArrowheads="1"/>
          </p:cNvSpPr>
          <p:nvPr>
            <p:ph type="sldNum" sz="quarter" idx="5"/>
          </p:nvPr>
        </p:nvSpPr>
        <p:spPr bwMode="auto">
          <a:xfrm>
            <a:off x="3819525"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238A5FC1-8F9F-49F3-A362-417943547631}" type="slidenum">
              <a:rPr lang="en-US" altLang="ja-JP"/>
              <a:pPr>
                <a:defRPr/>
              </a:pPr>
              <a:t>‹#›</a:t>
            </a:fld>
            <a:endParaRPr lang="en-US" altLang="ja-JP"/>
          </a:p>
        </p:txBody>
      </p:sp>
    </p:spTree>
    <p:extLst>
      <p:ext uri="{BB962C8B-B14F-4D97-AF65-F5344CB8AC3E}">
        <p14:creationId xmlns:p14="http://schemas.microsoft.com/office/powerpoint/2010/main" val="3250855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itchFamily="34" charset="0"/>
                <a:ea typeface="ＭＳ Ｐゴシック" pitchFamily="50" charset="-128"/>
              </a:defRPr>
            </a:lvl1pPr>
            <a:lvl2pPr marL="742950" indent="-285750" eaLnBrk="0" hangingPunct="0">
              <a:defRPr kumimoji="1" sz="2400">
                <a:solidFill>
                  <a:schemeClr val="tx1"/>
                </a:solidFill>
                <a:latin typeface="Arial" pitchFamily="34" charset="0"/>
                <a:ea typeface="ＭＳ Ｐゴシック" pitchFamily="50" charset="-128"/>
              </a:defRPr>
            </a:lvl2pPr>
            <a:lvl3pPr marL="1143000" indent="-228600" eaLnBrk="0" hangingPunct="0">
              <a:defRPr kumimoji="1" sz="2400">
                <a:solidFill>
                  <a:schemeClr val="tx1"/>
                </a:solidFill>
                <a:latin typeface="Arial" pitchFamily="34" charset="0"/>
                <a:ea typeface="ＭＳ Ｐゴシック" pitchFamily="50" charset="-128"/>
              </a:defRPr>
            </a:lvl3pPr>
            <a:lvl4pPr marL="1600200" indent="-228600" eaLnBrk="0" hangingPunct="0">
              <a:defRPr kumimoji="1" sz="2400">
                <a:solidFill>
                  <a:schemeClr val="tx1"/>
                </a:solidFill>
                <a:latin typeface="Arial" pitchFamily="34" charset="0"/>
                <a:ea typeface="ＭＳ Ｐゴシック" pitchFamily="50" charset="-128"/>
              </a:defRPr>
            </a:lvl4pPr>
            <a:lvl5pPr marL="2057400" indent="-228600" eaLnBrk="0" hangingPunct="0">
              <a:defRPr kumimoji="1" sz="2400">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9pPr>
          </a:lstStyle>
          <a:p>
            <a:pPr eaLnBrk="1" hangingPunct="1"/>
            <a:fld id="{B3A30135-057B-41F8-B045-7E34DF277654}" type="slidenum">
              <a:rPr lang="en-US" altLang="ja-JP" sz="1200" smtClean="0"/>
              <a:pPr eaLnBrk="1" hangingPunct="1"/>
              <a:t>0</a:t>
            </a:fld>
            <a:endParaRPr lang="en-US" altLang="ja-JP"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p>
        </p:txBody>
      </p:sp>
    </p:spTree>
    <p:extLst>
      <p:ext uri="{BB962C8B-B14F-4D97-AF65-F5344CB8AC3E}">
        <p14:creationId xmlns:p14="http://schemas.microsoft.com/office/powerpoint/2010/main" val="173245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6" name="Rectangle 17" descr="横線 (反転)"/>
          <p:cNvSpPr>
            <a:spLocks noChangeArrowheads="1"/>
          </p:cNvSpPr>
          <p:nvPr userDrawn="1"/>
        </p:nvSpPr>
        <p:spPr bwMode="auto">
          <a:xfrm>
            <a:off x="-36512" y="0"/>
            <a:ext cx="9180512" cy="1728000"/>
          </a:xfrm>
          <a:prstGeom prst="rect">
            <a:avLst/>
          </a:prstGeom>
          <a:pattFill prst="ltHorz">
            <a:fgClr>
              <a:schemeClr val="bg1">
                <a:lumMod val="85000"/>
              </a:schemeClr>
            </a:fgClr>
            <a:bgClr>
              <a:srgbClr val="0069B7"/>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7" name="Rectangle 17" descr="横線 (反転)"/>
          <p:cNvSpPr>
            <a:spLocks noChangeArrowheads="1"/>
          </p:cNvSpPr>
          <p:nvPr userDrawn="1"/>
        </p:nvSpPr>
        <p:spPr bwMode="auto">
          <a:xfrm>
            <a:off x="-36512" y="0"/>
            <a:ext cx="9180512" cy="1152000"/>
          </a:xfrm>
          <a:prstGeom prst="rect">
            <a:avLst/>
          </a:prstGeom>
          <a:pattFill prst="ltHorz">
            <a:fgClr>
              <a:schemeClr val="bg1">
                <a:lumMod val="85000"/>
              </a:schemeClr>
            </a:fgClr>
            <a:bgClr>
              <a:srgbClr val="2FA8FF"/>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8" name="Rectangle 17" descr="横線 (反転)"/>
          <p:cNvSpPr>
            <a:spLocks noChangeArrowheads="1"/>
          </p:cNvSpPr>
          <p:nvPr userDrawn="1"/>
        </p:nvSpPr>
        <p:spPr bwMode="auto">
          <a:xfrm>
            <a:off x="-36512" y="0"/>
            <a:ext cx="9180512" cy="576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9" name="正方形/長方形 8"/>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Tree>
    <p:extLst>
      <p:ext uri="{BB962C8B-B14F-4D97-AF65-F5344CB8AC3E}">
        <p14:creationId xmlns:p14="http://schemas.microsoft.com/office/powerpoint/2010/main" val="39493692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2" name="Rectangle 17" descr="横線 (反転)"/>
          <p:cNvSpPr>
            <a:spLocks noChangeArrowheads="1"/>
          </p:cNvSpPr>
          <p:nvPr userDrawn="1"/>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2" name="タイトル 1"/>
          <p:cNvSpPr>
            <a:spLocks noGrp="1"/>
          </p:cNvSpPr>
          <p:nvPr>
            <p:ph type="title"/>
          </p:nvPr>
        </p:nvSpPr>
        <p:spPr/>
        <p:txBody>
          <a:bodyPr/>
          <a:lstStyle>
            <a:lvl1pPr>
              <a:defRPr sz="2000" b="1" baseline="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13" name="角丸四角形 12"/>
          <p:cNvSpPr/>
          <p:nvPr userDrawn="1"/>
        </p:nvSpPr>
        <p:spPr>
          <a:xfrm>
            <a:off x="7360252" y="27372"/>
            <a:ext cx="1728000" cy="36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en-US"/>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2828" y="52091"/>
            <a:ext cx="1522849" cy="310563"/>
          </a:xfrm>
          <a:prstGeom prst="rect">
            <a:avLst/>
          </a:prstGeom>
        </p:spPr>
      </p:pic>
      <p:sp>
        <p:nvSpPr>
          <p:cNvPr id="16" name="正方形/長方形 15"/>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
        <p:nvSpPr>
          <p:cNvPr id="17" name="正方形/長方形 16"/>
          <p:cNvSpPr/>
          <p:nvPr userDrawn="1"/>
        </p:nvSpPr>
        <p:spPr>
          <a:xfrm>
            <a:off x="8856512" y="6624766"/>
            <a:ext cx="216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9"/>
          <p:cNvSpPr>
            <a:spLocks noChangeArrowheads="1"/>
          </p:cNvSpPr>
          <p:nvPr userDrawn="1"/>
        </p:nvSpPr>
        <p:spPr bwMode="auto">
          <a:xfrm>
            <a:off x="8748512" y="6516766"/>
            <a:ext cx="432000" cy="432000"/>
          </a:xfrm>
          <a:prstGeom prst="rect">
            <a:avLst/>
          </a:prstGeom>
          <a:noFill/>
          <a:ln w="9525">
            <a:noFill/>
            <a:miter lim="800000"/>
            <a:headEnd/>
            <a:tailEnd/>
          </a:ln>
        </p:spPr>
        <p:txBody>
          <a:bodyPr anchor="ctr"/>
          <a:lstStyle>
            <a:lvl1pPr>
              <a:defRPr sz="900" b="1">
                <a:solidFill>
                  <a:srgbClr val="22438E"/>
                </a:solidFill>
                <a:latin typeface="+mn-lt"/>
                <a:ea typeface="HG丸ｺﾞｼｯｸM-PRO" pitchFamily="50" charset="-128"/>
              </a:defRPr>
            </a:lvl1pPr>
          </a:lstStyle>
          <a:p>
            <a:pPr algn="ctr">
              <a:defRPr/>
            </a:pPr>
            <a:fld id="{691650C2-921F-43F0-AC70-A7F3D7D5A573}" type="slidenum">
              <a:rPr lang="en-US" altLang="ja-JP" sz="1050"/>
              <a:pPr algn="ctr">
                <a:defRPr/>
              </a:pPr>
              <a:t>‹#›</a:t>
            </a:fld>
            <a:endParaRPr lang="en-US" altLang="ja-JP" sz="1050"/>
          </a:p>
        </p:txBody>
      </p:sp>
    </p:spTree>
    <p:extLst>
      <p:ext uri="{BB962C8B-B14F-4D97-AF65-F5344CB8AC3E}">
        <p14:creationId xmlns:p14="http://schemas.microsoft.com/office/powerpoint/2010/main" val="42520562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808" y="0"/>
            <a:ext cx="8229600" cy="424136"/>
          </a:xfrm>
          <a:prstGeom prst="rect">
            <a:avLst/>
          </a:prstGeom>
        </p:spPr>
        <p:txBody>
          <a:bodyPr vert="horz" lIns="91440" tIns="45720" rIns="91440" bIns="45720" rtlCol="0" anchor="ctr">
            <a:no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E0EA-6101-4826-8EB2-593C6C3A4928}" type="datetimeFigureOut">
              <a:rPr kumimoji="1" lang="ja-JP" altLang="en-US" smtClean="0"/>
              <a:t>2015/9/28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700DA-6D9F-4037-80AA-1E48F8470EC1}" type="slidenum">
              <a:rPr kumimoji="1" lang="ja-JP" altLang="en-US" smtClean="0"/>
              <a:t>‹#›</a:t>
            </a:fld>
            <a:endParaRPr kumimoji="1" lang="ja-JP" altLang="en-US"/>
          </a:p>
        </p:txBody>
      </p:sp>
    </p:spTree>
    <p:extLst>
      <p:ext uri="{BB962C8B-B14F-4D97-AF65-F5344CB8AC3E}">
        <p14:creationId xmlns:p14="http://schemas.microsoft.com/office/powerpoint/2010/main" val="3759073644"/>
      </p:ext>
    </p:extLst>
  </p:cSld>
  <p:clrMap bg1="lt1" tx1="dk1" bg2="lt2" tx2="dk2" accent1="accent1" accent2="accent2" accent3="accent3" accent4="accent4" accent5="accent5" accent6="accent6" hlink="hlink" folHlink="folHlink"/>
  <p:sldLayoutIdLst>
    <p:sldLayoutId id="2147484200" r:id="rId1"/>
    <p:sldLayoutId id="2147484190" r:id="rId2"/>
  </p:sldLayoutIdLst>
  <p:timing>
    <p:tnLst>
      <p:par>
        <p:cTn id="1" dur="indefinite" restart="never" nodeType="tmRoot"/>
      </p:par>
    </p:tnLst>
  </p:timing>
  <p:hf hdr="0" ftr="0" dt="0"/>
  <p:txStyles>
    <p:titleStyle>
      <a:lvl1pPr algn="l" defTabSz="914400" rtl="0" eaLnBrk="1" latinLnBrk="0" hangingPunct="1">
        <a:spcBef>
          <a:spcPct val="0"/>
        </a:spcBef>
        <a:buNone/>
        <a:defRPr kumimoji="1"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2" Type="http://schemas.openxmlformats.org/officeDocument/2006/relationships/image" Target="../media/image4.png"/><Relationship Id="rId16" Type="http://schemas.openxmlformats.org/officeDocument/2006/relationships/image" Target="../media/image22.png"/><Relationship Id="rId20" Type="http://schemas.openxmlformats.org/officeDocument/2006/relationships/image" Target="../media/image26.png"/><Relationship Id="rId29"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32" Type="http://schemas.openxmlformats.org/officeDocument/2006/relationships/image" Target="../media/image38.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10" Type="http://schemas.openxmlformats.org/officeDocument/2006/relationships/image" Target="../media/image16.png"/><Relationship Id="rId19" Type="http://schemas.openxmlformats.org/officeDocument/2006/relationships/image" Target="../media/image25.png"/><Relationship Id="rId31" Type="http://schemas.openxmlformats.org/officeDocument/2006/relationships/image" Target="../media/image37.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oss-erp.co.jp/" TargetMode="External"/><Relationship Id="rId3" Type="http://schemas.openxmlformats.org/officeDocument/2006/relationships/image" Target="../media/image41.jpe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2" Type="http://schemas.openxmlformats.org/officeDocument/2006/relationships/image" Target="../media/image4.png"/><Relationship Id="rId16" Type="http://schemas.openxmlformats.org/officeDocument/2006/relationships/image" Target="../media/image22.png"/><Relationship Id="rId20" Type="http://schemas.openxmlformats.org/officeDocument/2006/relationships/image" Target="../media/image26.png"/><Relationship Id="rId29"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32" Type="http://schemas.openxmlformats.org/officeDocument/2006/relationships/image" Target="../media/image38.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10" Type="http://schemas.openxmlformats.org/officeDocument/2006/relationships/image" Target="../media/image16.png"/><Relationship Id="rId19" Type="http://schemas.openxmlformats.org/officeDocument/2006/relationships/image" Target="../media/image25.png"/><Relationship Id="rId31" Type="http://schemas.openxmlformats.org/officeDocument/2006/relationships/image" Target="../media/image37.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33" Type="http://schemas.openxmlformats.org/officeDocument/2006/relationships/image" Target="../media/image40.png"/><Relationship Id="rId2" Type="http://schemas.openxmlformats.org/officeDocument/2006/relationships/image" Target="../media/image4.png"/><Relationship Id="rId16" Type="http://schemas.openxmlformats.org/officeDocument/2006/relationships/image" Target="../media/image22.png"/><Relationship Id="rId20" Type="http://schemas.openxmlformats.org/officeDocument/2006/relationships/image" Target="../media/image26.png"/><Relationship Id="rId29"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32" Type="http://schemas.openxmlformats.org/officeDocument/2006/relationships/image" Target="../media/image38.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10" Type="http://schemas.openxmlformats.org/officeDocument/2006/relationships/image" Target="../media/image16.png"/><Relationship Id="rId19" Type="http://schemas.openxmlformats.org/officeDocument/2006/relationships/image" Target="../media/image25.png"/><Relationship Id="rId31" Type="http://schemas.openxmlformats.org/officeDocument/2006/relationships/image" Target="../media/image37.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4797152"/>
            <a:ext cx="2190428" cy="18002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712" y="2521074"/>
            <a:ext cx="5362575" cy="1123950"/>
          </a:xfrm>
          <a:prstGeom prst="rect">
            <a:avLst/>
          </a:prstGeom>
        </p:spPr>
      </p:pic>
      <p:sp>
        <p:nvSpPr>
          <p:cNvPr id="5" name="AutoShape 88"/>
          <p:cNvSpPr>
            <a:spLocks noChangeArrowheads="1"/>
          </p:cNvSpPr>
          <p:nvPr/>
        </p:nvSpPr>
        <p:spPr bwMode="auto">
          <a:xfrm>
            <a:off x="755576" y="3861120"/>
            <a:ext cx="7560000" cy="648000"/>
          </a:xfrm>
          <a:prstGeom prst="roundRect">
            <a:avLst>
              <a:gd name="adj" fmla="val 16667"/>
            </a:avLst>
          </a:prstGeom>
          <a:solidFill>
            <a:schemeClr val="accent1">
              <a:lumMod val="20000"/>
              <a:lumOff val="80000"/>
            </a:schemeClr>
          </a:solidFill>
          <a:ln w="25400">
            <a:solidFill>
              <a:schemeClr val="tx2"/>
            </a:solidFill>
            <a:round/>
            <a:headEnd/>
            <a:tailEnd/>
          </a:ln>
          <a:effectLst>
            <a:outerShdw dist="35921" dir="2700000" algn="ctr" rotWithShape="0">
              <a:schemeClr val="bg2"/>
            </a:outerShdw>
          </a:effectLst>
        </p:spPr>
        <p:txBody>
          <a:bodyPr wrap="none" anchor="ctr"/>
          <a:lstStyle/>
          <a:p>
            <a:pPr algn="ctr">
              <a:defRPr/>
            </a:pPr>
            <a:r>
              <a:rPr lang="en-US" altLang="ja-JP" sz="2800" b="1" baseline="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JPIERE-0109:WYSIWYG Editor</a:t>
            </a:r>
            <a:endParaRPr lang="ja-JP" altLang="en-US" sz="2800" b="1" baseline="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AutoShape 88"/>
          <p:cNvSpPr>
            <a:spLocks noChangeArrowheads="1"/>
          </p:cNvSpPr>
          <p:nvPr/>
        </p:nvSpPr>
        <p:spPr bwMode="auto">
          <a:xfrm>
            <a:off x="972400" y="1844824"/>
            <a:ext cx="7200000" cy="648000"/>
          </a:xfrm>
          <a:prstGeom prst="roundRect">
            <a:avLst>
              <a:gd name="adj" fmla="val 16667"/>
            </a:avLst>
          </a:prstGeom>
          <a:noFill/>
          <a:ln w="25400">
            <a:noFill/>
            <a:round/>
            <a:headEnd/>
            <a:tailEnd/>
          </a:ln>
          <a:effectLst/>
        </p:spPr>
        <p:txBody>
          <a:bodyPr wrap="none" anchor="ctr"/>
          <a:lstStyle/>
          <a:p>
            <a:pPr algn="ctr">
              <a:defRPr/>
            </a:pPr>
            <a:r>
              <a:rPr lang="ja-JP" altLang="en-US"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オープンソースの</a:t>
            </a: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ERP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r>
              <a:rPr lang="ja-JP" altLang="en-US"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の日本商習慣対応ディストリビューション</a:t>
            </a:r>
            <a:endParaRPr lang="ja-JP" altLang="en-US"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WYSIWYG Editor</a:t>
            </a:r>
            <a:r>
              <a:rPr lang="ja-JP" altLang="en-US" dirty="0" smtClean="0"/>
              <a:t>の</a:t>
            </a:r>
            <a:r>
              <a:rPr lang="ja-JP" altLang="en-US" dirty="0"/>
              <a:t>注意点</a:t>
            </a:r>
            <a:endParaRPr kumimoji="1" lang="ja-JP" altLang="en-US" dirty="0"/>
          </a:p>
        </p:txBody>
      </p:sp>
      <p:sp>
        <p:nvSpPr>
          <p:cNvPr id="4" name="正方形/長方形 3"/>
          <p:cNvSpPr/>
          <p:nvPr/>
        </p:nvSpPr>
        <p:spPr>
          <a:xfrm>
            <a:off x="251520" y="119675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画像のアクセス制限について</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1628800"/>
            <a:ext cx="8793360" cy="115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画像</a:t>
            </a:r>
            <a:r>
              <a:rPr lang="ja-JP" altLang="en-US" sz="1400" dirty="0">
                <a:solidFill>
                  <a:schemeClr val="tx1"/>
                </a:solidFill>
              </a:rPr>
              <a:t>は初期状態では、</a:t>
            </a:r>
            <a:r>
              <a:rPr lang="ja-JP" altLang="en-US" sz="1400" dirty="0" smtClean="0">
                <a:solidFill>
                  <a:schemeClr val="tx1"/>
                </a:solidFill>
              </a:rPr>
              <a:t>すべて</a:t>
            </a:r>
            <a:r>
              <a:rPr lang="en-US" altLang="ja-JP" sz="1400" dirty="0" smtClean="0">
                <a:solidFill>
                  <a:schemeClr val="tx1"/>
                </a:solidFill>
              </a:rPr>
              <a:t>”images”</a:t>
            </a:r>
            <a:r>
              <a:rPr lang="ja-JP" altLang="en-US" sz="1400" dirty="0" smtClean="0">
                <a:solidFill>
                  <a:schemeClr val="tx1"/>
                </a:solidFill>
              </a:rPr>
              <a:t>フォルダ</a:t>
            </a:r>
            <a:r>
              <a:rPr lang="en-US" altLang="ja-JP" sz="1400" dirty="0" smtClean="0">
                <a:solidFill>
                  <a:schemeClr val="tx1"/>
                </a:solidFill>
              </a:rPr>
              <a:t>(</a:t>
            </a:r>
            <a:r>
              <a:rPr lang="ja-JP" altLang="en-US" sz="1400" dirty="0" smtClean="0">
                <a:solidFill>
                  <a:schemeClr val="tx1"/>
                </a:solidFill>
              </a:rPr>
              <a:t>ディレクトリ</a:t>
            </a:r>
            <a:r>
              <a:rPr lang="en-US" altLang="ja-JP" sz="1400" dirty="0" smtClean="0">
                <a:solidFill>
                  <a:schemeClr val="tx1"/>
                </a:solidFill>
              </a:rPr>
              <a:t>)</a:t>
            </a:r>
            <a:r>
              <a:rPr lang="ja-JP" altLang="en-US" sz="1400" dirty="0" smtClean="0">
                <a:solidFill>
                  <a:schemeClr val="tx1"/>
                </a:solidFill>
              </a:rPr>
              <a:t>に</a:t>
            </a:r>
            <a:r>
              <a:rPr lang="ja-JP" altLang="en-US" sz="1400" dirty="0">
                <a:solidFill>
                  <a:schemeClr val="tx1"/>
                </a:solidFill>
              </a:rPr>
              <a:t>アップロードするようになっており、</a:t>
            </a:r>
            <a:r>
              <a:rPr lang="en-US" altLang="ja-JP" sz="1400" dirty="0">
                <a:solidFill>
                  <a:schemeClr val="tx1"/>
                </a:solidFill>
              </a:rPr>
              <a:t>WYSIWYG Editor</a:t>
            </a:r>
            <a:r>
              <a:rPr lang="ja-JP" altLang="en-US" sz="1400" dirty="0">
                <a:solidFill>
                  <a:schemeClr val="tx1"/>
                </a:solidFill>
              </a:rPr>
              <a:t>を使用する事ができる人であれば、誰でもアクセスできるようになっています。システムコンフィグ設定でクライアント毎</a:t>
            </a:r>
            <a:r>
              <a:rPr lang="ja-JP" altLang="en-US" sz="1400" dirty="0" smtClean="0">
                <a:solidFill>
                  <a:schemeClr val="tx1"/>
                </a:solidFill>
              </a:rPr>
              <a:t>にアクセスするフォルダ</a:t>
            </a:r>
            <a:r>
              <a:rPr lang="en-US" altLang="ja-JP" sz="1400" dirty="0" smtClean="0">
                <a:solidFill>
                  <a:schemeClr val="tx1"/>
                </a:solidFill>
              </a:rPr>
              <a:t>(</a:t>
            </a:r>
            <a:r>
              <a:rPr lang="ja-JP" altLang="en-US" sz="1400" dirty="0" smtClean="0">
                <a:solidFill>
                  <a:schemeClr val="tx1"/>
                </a:solidFill>
              </a:rPr>
              <a:t>ディレクトリ</a:t>
            </a:r>
            <a:r>
              <a:rPr lang="en-US" altLang="ja-JP" sz="1400" dirty="0" smtClean="0">
                <a:solidFill>
                  <a:schemeClr val="tx1"/>
                </a:solidFill>
              </a:rPr>
              <a:t>)</a:t>
            </a:r>
            <a:r>
              <a:rPr lang="ja-JP" altLang="en-US" sz="1400" dirty="0" smtClean="0">
                <a:solidFill>
                  <a:schemeClr val="tx1"/>
                </a:solidFill>
              </a:rPr>
              <a:t>を分ける</a:t>
            </a:r>
            <a:r>
              <a:rPr lang="ja-JP" altLang="en-US" sz="1400" dirty="0">
                <a:solidFill>
                  <a:schemeClr val="tx1"/>
                </a:solidFill>
              </a:rPr>
              <a:t>事</a:t>
            </a:r>
            <a:r>
              <a:rPr lang="ja-JP" altLang="en-US" sz="1400" dirty="0" smtClean="0">
                <a:solidFill>
                  <a:schemeClr val="tx1"/>
                </a:solidFill>
              </a:rPr>
              <a:t>ができます</a:t>
            </a:r>
            <a:r>
              <a:rPr lang="ja-JP" altLang="en-US" sz="1400" dirty="0" smtClean="0">
                <a:solidFill>
                  <a:schemeClr val="tx1"/>
                </a:solidFill>
              </a:rPr>
              <a:t>。</a:t>
            </a:r>
            <a:endParaRPr lang="en-US" altLang="ja-JP" sz="1400" dirty="0" smtClean="0">
              <a:solidFill>
                <a:schemeClr val="tx1"/>
              </a:solidFill>
            </a:endParaRPr>
          </a:p>
          <a:p>
            <a:r>
              <a:rPr lang="ja-JP" altLang="en-US" sz="1400" dirty="0">
                <a:solidFill>
                  <a:schemeClr val="tx1"/>
                </a:solidFill>
              </a:rPr>
              <a:t>　</a:t>
            </a:r>
            <a:r>
              <a:rPr lang="ja-JP" altLang="en-US" sz="1400" dirty="0" smtClean="0">
                <a:solidFill>
                  <a:schemeClr val="tx1"/>
                </a:solidFill>
              </a:rPr>
              <a:t>名称のフィールドに</a:t>
            </a:r>
            <a:r>
              <a:rPr lang="en-US" altLang="ja-JP" sz="1400" dirty="0" smtClean="0">
                <a:solidFill>
                  <a:schemeClr val="tx1"/>
                </a:solidFill>
              </a:rPr>
              <a:t>”</a:t>
            </a:r>
            <a:r>
              <a:rPr lang="en-US" altLang="ja-JP" sz="1400" dirty="0" smtClean="0">
                <a:solidFill>
                  <a:schemeClr val="tx1"/>
                </a:solidFill>
                <a:latin typeface="Meiryo UI" pitchFamily="50" charset="-128"/>
                <a:ea typeface="Meiryo UI" pitchFamily="50" charset="-128"/>
                <a:cs typeface="Meiryo UI" pitchFamily="50" charset="-128"/>
              </a:rPr>
              <a:t>JPIERE_CKEDITOR_IMAGE_DIR”</a:t>
            </a:r>
            <a:r>
              <a:rPr lang="ja-JP" altLang="en-US" sz="1400" dirty="0" smtClean="0">
                <a:solidFill>
                  <a:schemeClr val="tx1"/>
                </a:solidFill>
                <a:latin typeface="Meiryo UI" pitchFamily="50" charset="-128"/>
                <a:ea typeface="Meiryo UI" pitchFamily="50" charset="-128"/>
                <a:cs typeface="Meiryo UI" pitchFamily="50" charset="-128"/>
              </a:rPr>
              <a:t>と入力し、設定値のフィールドにフォルダ</a:t>
            </a:r>
            <a:r>
              <a:rPr lang="en-US" altLang="ja-JP" sz="1400" dirty="0" smtClean="0">
                <a:solidFill>
                  <a:schemeClr val="tx1"/>
                </a:solidFill>
                <a:latin typeface="Meiryo UI" pitchFamily="50" charset="-128"/>
                <a:ea typeface="Meiryo UI" pitchFamily="50" charset="-128"/>
                <a:cs typeface="Meiryo UI" pitchFamily="50" charset="-128"/>
              </a:rPr>
              <a:t>(</a:t>
            </a:r>
            <a:r>
              <a:rPr lang="ja-JP" altLang="en-US" sz="1400" dirty="0" smtClean="0">
                <a:solidFill>
                  <a:schemeClr val="tx1"/>
                </a:solidFill>
                <a:latin typeface="Meiryo UI" pitchFamily="50" charset="-128"/>
                <a:ea typeface="Meiryo UI" pitchFamily="50" charset="-128"/>
                <a:cs typeface="Meiryo UI" pitchFamily="50" charset="-128"/>
              </a:rPr>
              <a:t>ディレクトリ</a:t>
            </a:r>
            <a:r>
              <a:rPr lang="en-US" altLang="ja-JP" sz="1400" dirty="0" smtClean="0">
                <a:solidFill>
                  <a:schemeClr val="tx1"/>
                </a:solidFill>
                <a:latin typeface="Meiryo UI" pitchFamily="50" charset="-128"/>
                <a:ea typeface="Meiryo UI" pitchFamily="50" charset="-128"/>
                <a:cs typeface="Meiryo UI" pitchFamily="50" charset="-128"/>
              </a:rPr>
              <a:t>)</a:t>
            </a:r>
            <a:r>
              <a:rPr lang="ja-JP" altLang="en-US" sz="1400" dirty="0" smtClean="0">
                <a:solidFill>
                  <a:schemeClr val="tx1"/>
                </a:solidFill>
                <a:latin typeface="Meiryo UI" pitchFamily="50" charset="-128"/>
                <a:ea typeface="Meiryo UI" pitchFamily="50" charset="-128"/>
                <a:cs typeface="Meiryo UI" pitchFamily="50" charset="-128"/>
              </a:rPr>
              <a:t>のパスを入力して下さい。設定のレベルは</a:t>
            </a:r>
            <a:r>
              <a:rPr lang="en-US" altLang="ja-JP" sz="1400" dirty="0" smtClean="0">
                <a:solidFill>
                  <a:schemeClr val="tx1"/>
                </a:solidFill>
                <a:latin typeface="Meiryo UI" pitchFamily="50" charset="-128"/>
                <a:ea typeface="Meiryo UI" pitchFamily="50" charset="-128"/>
                <a:cs typeface="Meiryo UI" pitchFamily="50" charset="-128"/>
              </a:rPr>
              <a:t>”</a:t>
            </a:r>
            <a:r>
              <a:rPr lang="ja-JP" altLang="en-US" sz="1400" dirty="0" smtClean="0">
                <a:solidFill>
                  <a:schemeClr val="tx1"/>
                </a:solidFill>
                <a:latin typeface="Meiryo UI" pitchFamily="50" charset="-128"/>
                <a:ea typeface="Meiryo UI" pitchFamily="50" charset="-128"/>
                <a:cs typeface="Meiryo UI" pitchFamily="50" charset="-128"/>
              </a:rPr>
              <a:t>クライアント</a:t>
            </a:r>
            <a:r>
              <a:rPr lang="en-US" altLang="ja-JP" sz="1400" dirty="0" smtClean="0">
                <a:solidFill>
                  <a:schemeClr val="tx1"/>
                </a:solidFill>
                <a:latin typeface="Meiryo UI" pitchFamily="50" charset="-128"/>
                <a:ea typeface="Meiryo UI" pitchFamily="50" charset="-128"/>
                <a:cs typeface="Meiryo UI" pitchFamily="50" charset="-128"/>
              </a:rPr>
              <a:t>”</a:t>
            </a:r>
            <a:r>
              <a:rPr lang="ja-JP" altLang="en-US" sz="1400" dirty="0" smtClean="0">
                <a:solidFill>
                  <a:schemeClr val="tx1"/>
                </a:solidFill>
                <a:latin typeface="Meiryo UI" pitchFamily="50" charset="-128"/>
                <a:ea typeface="Meiryo UI" pitchFamily="50" charset="-128"/>
                <a:cs typeface="Meiryo UI" pitchFamily="50" charset="-128"/>
              </a:rPr>
              <a:t>にして下さい。</a:t>
            </a:r>
            <a:endParaRPr lang="ja-JP" altLang="en-US" sz="1400" dirty="0">
              <a:solidFill>
                <a:schemeClr val="tx1"/>
              </a:solidFill>
              <a:latin typeface="Meiryo UI" pitchFamily="50" charset="-128"/>
              <a:ea typeface="Meiryo UI" pitchFamily="50" charset="-128"/>
              <a:cs typeface="Meiryo UI" pitchFamily="50" charset="-128"/>
            </a:endParaRPr>
          </a:p>
        </p:txBody>
      </p:sp>
      <p:sp>
        <p:nvSpPr>
          <p:cNvPr id="8" name="角丸四角形 7"/>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WYSIWYG Editor</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の注意点</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12" name="正方形/長方形 11"/>
          <p:cNvSpPr/>
          <p:nvPr/>
        </p:nvSpPr>
        <p:spPr>
          <a:xfrm>
            <a:off x="1704256" y="3572992"/>
            <a:ext cx="6192446" cy="576584"/>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13" name="正方形/長方形 12"/>
          <p:cNvSpPr/>
          <p:nvPr/>
        </p:nvSpPr>
        <p:spPr bwMode="auto">
          <a:xfrm>
            <a:off x="1789754" y="3861544"/>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システムコンフィグ設定</a:t>
            </a:r>
            <a:endParaRPr lang="ja-JP" altLang="en-US" sz="800" dirty="0"/>
          </a:p>
        </p:txBody>
      </p:sp>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929" y="3673584"/>
            <a:ext cx="167654" cy="167654"/>
          </a:xfrm>
          <a:prstGeom prst="rect">
            <a:avLst/>
          </a:prstGeom>
        </p:spPr>
      </p:pic>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2108" y="3673584"/>
            <a:ext cx="167654" cy="167654"/>
          </a:xfrm>
          <a:prstGeom prst="rect">
            <a:avLst/>
          </a:prstGeom>
        </p:spPr>
      </p:pic>
      <p:pic>
        <p:nvPicPr>
          <p:cNvPr id="16" name="図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7087" y="3680579"/>
            <a:ext cx="157163" cy="157163"/>
          </a:xfrm>
          <a:prstGeom prst="rect">
            <a:avLst/>
          </a:prstGeom>
        </p:spPr>
      </p:pic>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384" y="3680579"/>
            <a:ext cx="157163" cy="157163"/>
          </a:xfrm>
          <a:prstGeom prst="rect">
            <a:avLst/>
          </a:prstGeom>
        </p:spPr>
      </p:pic>
      <p:pic>
        <p:nvPicPr>
          <p:cNvPr id="18" name="図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7107" y="3645671"/>
            <a:ext cx="209524" cy="209524"/>
          </a:xfrm>
          <a:prstGeom prst="rect">
            <a:avLst/>
          </a:prstGeom>
        </p:spPr>
      </p:pic>
      <p:pic>
        <p:nvPicPr>
          <p:cNvPr id="19" name="図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35873" y="3673584"/>
            <a:ext cx="167654" cy="167654"/>
          </a:xfrm>
          <a:prstGeom prst="rect">
            <a:avLst/>
          </a:prstGeom>
        </p:spPr>
      </p:pic>
      <p:pic>
        <p:nvPicPr>
          <p:cNvPr id="20" name="図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47810" y="3673584"/>
            <a:ext cx="167654" cy="167654"/>
          </a:xfrm>
          <a:prstGeom prst="rect">
            <a:avLst/>
          </a:prstGeom>
        </p:spPr>
      </p:pic>
      <p:pic>
        <p:nvPicPr>
          <p:cNvPr id="21" name="図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59024" y="3645671"/>
            <a:ext cx="209524" cy="209524"/>
          </a:xfrm>
          <a:prstGeom prst="rect">
            <a:avLst/>
          </a:prstGeom>
        </p:spPr>
      </p:pic>
      <p:pic>
        <p:nvPicPr>
          <p:cNvPr id="22" name="図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22128" y="3673584"/>
            <a:ext cx="167654" cy="167654"/>
          </a:xfrm>
          <a:prstGeom prst="rect">
            <a:avLst/>
          </a:prstGeom>
        </p:spPr>
      </p:pic>
      <p:pic>
        <p:nvPicPr>
          <p:cNvPr id="23" name="図 2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33342" y="3673584"/>
            <a:ext cx="167654" cy="167654"/>
          </a:xfrm>
          <a:prstGeom prst="rect">
            <a:avLst/>
          </a:prstGeom>
        </p:spPr>
      </p:pic>
      <p:pic>
        <p:nvPicPr>
          <p:cNvPr id="24" name="図 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10914" y="3673584"/>
            <a:ext cx="167654" cy="167654"/>
          </a:xfrm>
          <a:prstGeom prst="rect">
            <a:avLst/>
          </a:prstGeom>
        </p:spPr>
      </p:pic>
      <p:pic>
        <p:nvPicPr>
          <p:cNvPr id="25" name="図 2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44556" y="3645671"/>
            <a:ext cx="209524" cy="209524"/>
          </a:xfrm>
          <a:prstGeom prst="rect">
            <a:avLst/>
          </a:prstGeom>
          <a:effectLst/>
        </p:spPr>
      </p:pic>
      <p:pic>
        <p:nvPicPr>
          <p:cNvPr id="26" name="図 2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10191" y="3680579"/>
            <a:ext cx="157163" cy="157163"/>
          </a:xfrm>
          <a:prstGeom prst="rect">
            <a:avLst/>
          </a:prstGeom>
        </p:spPr>
      </p:pic>
      <p:pic>
        <p:nvPicPr>
          <p:cNvPr id="27" name="図 2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650724" y="3645671"/>
            <a:ext cx="209524" cy="209524"/>
          </a:xfrm>
          <a:prstGeom prst="rect">
            <a:avLst/>
          </a:prstGeom>
        </p:spPr>
      </p:pic>
      <p:pic>
        <p:nvPicPr>
          <p:cNvPr id="28" name="図 2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397640" y="3645671"/>
            <a:ext cx="209524" cy="209524"/>
          </a:xfrm>
          <a:prstGeom prst="rect">
            <a:avLst/>
          </a:prstGeom>
        </p:spPr>
      </p:pic>
      <p:pic>
        <p:nvPicPr>
          <p:cNvPr id="29" name="図 2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15022" y="3673584"/>
            <a:ext cx="167654" cy="167654"/>
          </a:xfrm>
          <a:prstGeom prst="rect">
            <a:avLst/>
          </a:prstGeom>
        </p:spPr>
      </p:pic>
      <p:pic>
        <p:nvPicPr>
          <p:cNvPr id="30" name="図 2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51452" y="3645621"/>
            <a:ext cx="209598" cy="209598"/>
          </a:xfrm>
          <a:prstGeom prst="rect">
            <a:avLst/>
          </a:prstGeom>
        </p:spPr>
      </p:pic>
      <p:pic>
        <p:nvPicPr>
          <p:cNvPr id="31" name="図 3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326236" y="3645671"/>
            <a:ext cx="209524" cy="209524"/>
          </a:xfrm>
          <a:prstGeom prst="rect">
            <a:avLst/>
          </a:prstGeom>
        </p:spPr>
      </p:pic>
      <p:pic>
        <p:nvPicPr>
          <p:cNvPr id="32" name="図 3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68908" y="3645671"/>
            <a:ext cx="209524" cy="209524"/>
          </a:xfrm>
          <a:prstGeom prst="rect">
            <a:avLst/>
          </a:prstGeom>
        </p:spPr>
      </p:pic>
      <p:pic>
        <p:nvPicPr>
          <p:cNvPr id="33" name="図 3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104610" y="3645671"/>
            <a:ext cx="209524" cy="209524"/>
          </a:xfrm>
          <a:prstGeom prst="rect">
            <a:avLst/>
          </a:prstGeom>
        </p:spPr>
      </p:pic>
      <p:pic>
        <p:nvPicPr>
          <p:cNvPr id="34" name="図 3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57694" y="3673584"/>
            <a:ext cx="167654" cy="167654"/>
          </a:xfrm>
          <a:prstGeom prst="rect">
            <a:avLst/>
          </a:prstGeom>
        </p:spPr>
      </p:pic>
      <p:pic>
        <p:nvPicPr>
          <p:cNvPr id="35" name="図 3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903808" y="3673584"/>
            <a:ext cx="167654" cy="167654"/>
          </a:xfrm>
          <a:prstGeom prst="rect">
            <a:avLst/>
          </a:prstGeom>
        </p:spPr>
      </p:pic>
      <p:pic>
        <p:nvPicPr>
          <p:cNvPr id="36" name="図 35"/>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022715" y="3673584"/>
            <a:ext cx="167654" cy="167654"/>
          </a:xfrm>
          <a:prstGeom prst="rect">
            <a:avLst/>
          </a:prstGeom>
        </p:spPr>
      </p:pic>
      <p:pic>
        <p:nvPicPr>
          <p:cNvPr id="37" name="図 36"/>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445150" y="3632972"/>
            <a:ext cx="228572" cy="228572"/>
          </a:xfrm>
          <a:prstGeom prst="rect">
            <a:avLst/>
          </a:prstGeom>
        </p:spPr>
      </p:pic>
      <p:pic>
        <p:nvPicPr>
          <p:cNvPr id="38" name="図 37"/>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821992" y="3680579"/>
            <a:ext cx="157163" cy="157163"/>
          </a:xfrm>
          <a:prstGeom prst="rect">
            <a:avLst/>
          </a:prstGeom>
        </p:spPr>
      </p:pic>
      <p:pic>
        <p:nvPicPr>
          <p:cNvPr id="39" name="図 38"/>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5579320" y="3632972"/>
            <a:ext cx="228572" cy="228572"/>
          </a:xfrm>
          <a:prstGeom prst="rect">
            <a:avLst/>
          </a:prstGeom>
        </p:spPr>
      </p:pic>
      <p:pic>
        <p:nvPicPr>
          <p:cNvPr id="40" name="図 39"/>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448390" y="3861544"/>
            <a:ext cx="279365" cy="279365"/>
          </a:xfrm>
          <a:prstGeom prst="rect">
            <a:avLst/>
          </a:prstGeom>
        </p:spPr>
      </p:pic>
      <p:pic>
        <p:nvPicPr>
          <p:cNvPr id="41" name="図 40"/>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7553915" y="3861544"/>
            <a:ext cx="279365" cy="279365"/>
          </a:xfrm>
          <a:prstGeom prst="rect">
            <a:avLst/>
          </a:prstGeom>
        </p:spPr>
      </p:pic>
      <p:pic>
        <p:nvPicPr>
          <p:cNvPr id="42" name="図 41"/>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5664414" y="3861544"/>
            <a:ext cx="279365" cy="279365"/>
          </a:xfrm>
          <a:prstGeom prst="rect">
            <a:avLst/>
          </a:prstGeom>
        </p:spPr>
      </p:pic>
      <p:pic>
        <p:nvPicPr>
          <p:cNvPr id="43" name="図 42"/>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7329224" y="3861544"/>
            <a:ext cx="279365" cy="279365"/>
          </a:xfrm>
          <a:prstGeom prst="rect">
            <a:avLst/>
          </a:prstGeom>
        </p:spPr>
      </p:pic>
      <p:sp>
        <p:nvSpPr>
          <p:cNvPr id="44" name="正方形/長方形 43"/>
          <p:cNvSpPr/>
          <p:nvPr/>
        </p:nvSpPr>
        <p:spPr bwMode="auto">
          <a:xfrm>
            <a:off x="5793042" y="3883076"/>
            <a:ext cx="1608548"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45" name="1 つの角を丸めた四角形 44"/>
          <p:cNvSpPr/>
          <p:nvPr/>
        </p:nvSpPr>
        <p:spPr>
          <a:xfrm>
            <a:off x="1704256" y="328548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1050" dirty="0" smtClean="0">
                <a:solidFill>
                  <a:schemeClr val="tx1"/>
                </a:solidFill>
                <a:latin typeface="HGPｺﾞｼｯｸM" pitchFamily="50" charset="-128"/>
                <a:ea typeface="HGPｺﾞｼｯｸM" pitchFamily="50" charset="-128"/>
              </a:rPr>
              <a:t>システムコンフィグ設定</a:t>
            </a:r>
            <a:endParaRPr lang="ja-JP" altLang="en-US" sz="105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704702" y="4149576"/>
            <a:ext cx="6192000" cy="1871712"/>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47" name="正方形/長方形 46"/>
          <p:cNvSpPr/>
          <p:nvPr/>
        </p:nvSpPr>
        <p:spPr>
          <a:xfrm>
            <a:off x="3216584" y="4221607"/>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OSS</a:t>
            </a:r>
            <a:r>
              <a:rPr lang="ja-JP" altLang="en-US" sz="800" dirty="0" smtClean="0">
                <a:solidFill>
                  <a:schemeClr val="tx1"/>
                </a:solidFill>
                <a:latin typeface="Meiryo UI" pitchFamily="50" charset="-128"/>
                <a:ea typeface="Meiryo UI" pitchFamily="50" charset="-128"/>
                <a:cs typeface="Meiryo UI" pitchFamily="50" charset="-128"/>
              </a:rPr>
              <a:t> </a:t>
            </a:r>
            <a:r>
              <a:rPr lang="en-US" altLang="ja-JP" sz="800" dirty="0" smtClean="0">
                <a:solidFill>
                  <a:schemeClr val="tx1"/>
                </a:solidFill>
                <a:latin typeface="Meiryo UI" pitchFamily="50" charset="-128"/>
                <a:ea typeface="Meiryo UI" pitchFamily="50" charset="-128"/>
                <a:cs typeface="Meiryo UI" pitchFamily="50" charset="-128"/>
              </a:rPr>
              <a:t>ERP</a:t>
            </a:r>
            <a:r>
              <a:rPr lang="ja-JP" altLang="en-US" sz="800" dirty="0" smtClean="0">
                <a:solidFill>
                  <a:schemeClr val="tx1"/>
                </a:solidFill>
                <a:latin typeface="Meiryo UI" pitchFamily="50" charset="-128"/>
                <a:ea typeface="Meiryo UI" pitchFamily="50" charset="-128"/>
                <a:cs typeface="Meiryo UI" pitchFamily="50" charset="-128"/>
              </a:rPr>
              <a:t> </a:t>
            </a:r>
            <a:r>
              <a:rPr lang="en-US" altLang="ja-JP" sz="800" dirty="0" smtClean="0">
                <a:solidFill>
                  <a:schemeClr val="tx1"/>
                </a:solidFill>
                <a:latin typeface="Meiryo UI" pitchFamily="50" charset="-128"/>
                <a:ea typeface="Meiryo UI" pitchFamily="50" charset="-128"/>
                <a:cs typeface="Meiryo UI" pitchFamily="50" charset="-128"/>
              </a:rPr>
              <a:t>Solutions</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1848424" y="4221607"/>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クライアント</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6024896" y="422158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0" name="正方形/長方形 49"/>
          <p:cNvSpPr/>
          <p:nvPr/>
        </p:nvSpPr>
        <p:spPr>
          <a:xfrm>
            <a:off x="4656736" y="4221583"/>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a:solidFill>
                  <a:schemeClr val="tx1"/>
                </a:solidFill>
                <a:latin typeface="HGPｺﾞｼｯｸM" pitchFamily="50" charset="-128"/>
                <a:ea typeface="HGPｺﾞｼｯｸM" pitchFamily="50" charset="-128"/>
              </a:rPr>
              <a:t>組織</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1" name="正方形/長方形 50"/>
          <p:cNvSpPr/>
          <p:nvPr/>
        </p:nvSpPr>
        <p:spPr>
          <a:xfrm>
            <a:off x="3360440" y="5661264"/>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3216424" y="5661248"/>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buFont typeface="Wingdings" pitchFamily="2" charset="2"/>
              <a:buChar char="ü"/>
            </a:pPr>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53" name="正方形/長方形 52"/>
          <p:cNvSpPr/>
          <p:nvPr/>
        </p:nvSpPr>
        <p:spPr>
          <a:xfrm>
            <a:off x="3216432" y="4502101"/>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JPIERE_CKEDITOR_IMAGE_DIR</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1848272" y="450210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名称</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5" name="正方形/長方形 54"/>
          <p:cNvSpPr/>
          <p:nvPr/>
        </p:nvSpPr>
        <p:spPr>
          <a:xfrm>
            <a:off x="3216432" y="4790133"/>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a:xfrm>
            <a:off x="1848272" y="4790133"/>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57" name="正方形/長方形 56"/>
          <p:cNvSpPr/>
          <p:nvPr/>
        </p:nvSpPr>
        <p:spPr>
          <a:xfrm>
            <a:off x="3216432" y="537321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JPiere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8" name="正方形/長方形 57"/>
          <p:cNvSpPr/>
          <p:nvPr/>
        </p:nvSpPr>
        <p:spPr>
          <a:xfrm>
            <a:off x="1848272" y="5373216"/>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エンティティタイプ</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9" name="正方形/長方形 58"/>
          <p:cNvSpPr/>
          <p:nvPr/>
        </p:nvSpPr>
        <p:spPr>
          <a:xfrm>
            <a:off x="4440842" y="53732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1" name="正方形/長方形 60"/>
          <p:cNvSpPr/>
          <p:nvPr/>
        </p:nvSpPr>
        <p:spPr>
          <a:xfrm>
            <a:off x="7248872" y="422108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2" name="正方形/長方形 61"/>
          <p:cNvSpPr/>
          <p:nvPr/>
        </p:nvSpPr>
        <p:spPr>
          <a:xfrm>
            <a:off x="3216432" y="5085208"/>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images/client/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3" name="正方形/長方形 62"/>
          <p:cNvSpPr/>
          <p:nvPr/>
        </p:nvSpPr>
        <p:spPr>
          <a:xfrm>
            <a:off x="1848272" y="508520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設定値</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6024486" y="537321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a:solidFill>
                  <a:schemeClr val="tx1"/>
                </a:solidFill>
                <a:latin typeface="Meiryo UI" pitchFamily="50" charset="-128"/>
                <a:ea typeface="Meiryo UI" pitchFamily="50" charset="-128"/>
                <a:cs typeface="Meiryo UI" pitchFamily="50" charset="-128"/>
              </a:rPr>
              <a:t>クライアント</a:t>
            </a:r>
          </a:p>
        </p:txBody>
      </p:sp>
      <p:sp>
        <p:nvSpPr>
          <p:cNvPr id="65" name="正方形/長方形 64"/>
          <p:cNvSpPr/>
          <p:nvPr/>
        </p:nvSpPr>
        <p:spPr>
          <a:xfrm>
            <a:off x="4656326" y="5373216"/>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Configuration Level</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7248896" y="53732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Tree>
    <p:extLst>
      <p:ext uri="{BB962C8B-B14F-4D97-AF65-F5344CB8AC3E}">
        <p14:creationId xmlns:p14="http://schemas.microsoft.com/office/powerpoint/2010/main" val="1484213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WYSIWYG Editor</a:t>
            </a:r>
            <a:r>
              <a:rPr lang="ja-JP" altLang="en-US" dirty="0" smtClean="0"/>
              <a:t>の</a:t>
            </a:r>
            <a:r>
              <a:rPr lang="ja-JP" altLang="en-US" dirty="0"/>
              <a:t>注意点</a:t>
            </a:r>
            <a:endParaRPr kumimoji="1" lang="ja-JP" altLang="en-US" dirty="0"/>
          </a:p>
        </p:txBody>
      </p:sp>
      <p:sp>
        <p:nvSpPr>
          <p:cNvPr id="6" name="正方形/長方形 5"/>
          <p:cNvSpPr/>
          <p:nvPr/>
        </p:nvSpPr>
        <p:spPr>
          <a:xfrm>
            <a:off x="251520" y="62068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WYSIWYG Editor</a:t>
            </a:r>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で編集することのできるフィールドは</a:t>
            </a:r>
            <a:r>
              <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b="1"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タブの中で１つだけ</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コンテンツ プレースホルダー 2"/>
          <p:cNvSpPr txBox="1">
            <a:spLocks/>
          </p:cNvSpPr>
          <p:nvPr/>
        </p:nvSpPr>
        <p:spPr>
          <a:xfrm>
            <a:off x="251520" y="1052736"/>
            <a:ext cx="8793360"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a:t>
            </a:r>
            <a:r>
              <a:rPr lang="en-US" altLang="ja-JP" sz="1400" dirty="0" smtClean="0">
                <a:solidFill>
                  <a:schemeClr val="tx1"/>
                </a:solidFill>
              </a:rPr>
              <a:t>WYSIWYG </a:t>
            </a:r>
            <a:r>
              <a:rPr lang="en-US" altLang="ja-JP" sz="1400" dirty="0">
                <a:solidFill>
                  <a:schemeClr val="tx1"/>
                </a:solidFill>
              </a:rPr>
              <a:t>Editor</a:t>
            </a:r>
            <a:r>
              <a:rPr lang="ja-JP" altLang="en-US" sz="1400" dirty="0">
                <a:solidFill>
                  <a:schemeClr val="tx1"/>
                </a:solidFill>
              </a:rPr>
              <a:t>で編集することのできるフィールドは１つのタブの中で１つだけです。１つのタブの中で２つ以上のフィールドを編集対象とする事はできません。</a:t>
            </a:r>
            <a:endParaRPr lang="en-US" altLang="ja-JP" sz="1400" dirty="0" smtClean="0">
              <a:solidFill>
                <a:schemeClr val="tx1"/>
              </a:solidFill>
            </a:endParaRPr>
          </a:p>
        </p:txBody>
      </p:sp>
      <p:sp>
        <p:nvSpPr>
          <p:cNvPr id="10" name="正方形/長方形 9"/>
          <p:cNvSpPr/>
          <p:nvPr/>
        </p:nvSpPr>
        <p:spPr>
          <a:xfrm>
            <a:off x="251520" y="191687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WYSIWYG Editor</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で編集対象となるテーブルの主キーについて</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コンテンツ プレースホルダー 2"/>
          <p:cNvSpPr txBox="1">
            <a:spLocks/>
          </p:cNvSpPr>
          <p:nvPr/>
        </p:nvSpPr>
        <p:spPr>
          <a:xfrm>
            <a:off x="251520" y="2348880"/>
            <a:ext cx="8640000"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a:t>
            </a:r>
            <a:r>
              <a:rPr lang="en-US" altLang="ja-JP" sz="1400" dirty="0" smtClean="0">
                <a:solidFill>
                  <a:schemeClr val="tx1"/>
                </a:solidFill>
              </a:rPr>
              <a:t>WYSIWYG Editor</a:t>
            </a:r>
            <a:r>
              <a:rPr lang="ja-JP" altLang="en-US" sz="1400" dirty="0" smtClean="0">
                <a:solidFill>
                  <a:schemeClr val="tx1"/>
                </a:solidFill>
              </a:rPr>
              <a:t>の編集対象となるテーブルの主キーは</a:t>
            </a:r>
            <a:r>
              <a:rPr lang="en-US" altLang="ja-JP" sz="1400" dirty="0" smtClean="0">
                <a:solidFill>
                  <a:schemeClr val="tx1"/>
                </a:solidFill>
              </a:rPr>
              <a:t>”</a:t>
            </a:r>
            <a:r>
              <a:rPr lang="ja-JP" altLang="en-US" sz="1400" dirty="0" smtClean="0">
                <a:solidFill>
                  <a:schemeClr val="tx1"/>
                </a:solidFill>
              </a:rPr>
              <a:t>テーブル名</a:t>
            </a:r>
            <a:r>
              <a:rPr lang="en-US" altLang="ja-JP" sz="1400" dirty="0" smtClean="0">
                <a:solidFill>
                  <a:schemeClr val="tx1"/>
                </a:solidFill>
              </a:rPr>
              <a:t>+_ID”</a:t>
            </a:r>
            <a:r>
              <a:rPr lang="ja-JP" altLang="en-US" sz="1400" dirty="0" smtClean="0">
                <a:solidFill>
                  <a:schemeClr val="tx1"/>
                </a:solidFill>
              </a:rPr>
              <a:t>となっている事が前提です。</a:t>
            </a:r>
            <a:endParaRPr lang="en-US" altLang="ja-JP" sz="1400" dirty="0" smtClean="0">
              <a:solidFill>
                <a:schemeClr val="tx1"/>
              </a:solidFill>
            </a:endParaRPr>
          </a:p>
        </p:txBody>
      </p:sp>
      <p:sp>
        <p:nvSpPr>
          <p:cNvPr id="8" name="正方形/長方形 7"/>
          <p:cNvSpPr/>
          <p:nvPr/>
        </p:nvSpPr>
        <p:spPr>
          <a:xfrm>
            <a:off x="251520" y="299699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入力コンポーネントの値は受け取れません</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コンテンツ プレースホルダー 2"/>
          <p:cNvSpPr txBox="1">
            <a:spLocks/>
          </p:cNvSpPr>
          <p:nvPr/>
        </p:nvSpPr>
        <p:spPr>
          <a:xfrm>
            <a:off x="251520" y="3429000"/>
            <a:ext cx="8640000" cy="1080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フル</a:t>
            </a:r>
            <a:r>
              <a:rPr lang="ja-JP" altLang="en-US" sz="1400" dirty="0">
                <a:solidFill>
                  <a:schemeClr val="tx1"/>
                </a:solidFill>
              </a:rPr>
              <a:t>機能の</a:t>
            </a:r>
            <a:r>
              <a:rPr lang="en-US" altLang="ja-JP" sz="1400" dirty="0" err="1">
                <a:solidFill>
                  <a:schemeClr val="tx1"/>
                </a:solidFill>
              </a:rPr>
              <a:t>CKEditor</a:t>
            </a:r>
            <a:r>
              <a:rPr lang="ja-JP" altLang="en-US" sz="1400" dirty="0">
                <a:solidFill>
                  <a:schemeClr val="tx1"/>
                </a:solidFill>
              </a:rPr>
              <a:t>には、チェックボックスやテキストボックなどを簡単に配置する事ができる入力コンポーネントがありますが</a:t>
            </a:r>
            <a:r>
              <a:rPr lang="ja-JP" altLang="en-US" sz="1400" dirty="0" smtClean="0">
                <a:solidFill>
                  <a:schemeClr val="tx1"/>
                </a:solidFill>
              </a:rPr>
              <a:t>、それらを</a:t>
            </a:r>
            <a:r>
              <a:rPr lang="ja-JP" altLang="en-US" sz="1400" dirty="0">
                <a:solidFill>
                  <a:schemeClr val="tx1"/>
                </a:solidFill>
              </a:rPr>
              <a:t>使用して画面に入力コンポーネントを配置しても、その値を取得する事はできません。</a:t>
            </a:r>
            <a:endParaRPr lang="en-US" altLang="ja-JP" sz="1400" dirty="0" smtClean="0">
              <a:solidFill>
                <a:schemeClr val="tx1"/>
              </a:solidFill>
            </a:endParaRPr>
          </a:p>
        </p:txBody>
      </p:sp>
      <p:sp>
        <p:nvSpPr>
          <p:cNvPr id="12" name="正方形/長方形 11"/>
          <p:cNvSpPr/>
          <p:nvPr/>
        </p:nvSpPr>
        <p:spPr>
          <a:xfrm>
            <a:off x="251520" y="450916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画像が格納されているディレクトリの取り扱について</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コンテンツ プレースホルダー 2"/>
          <p:cNvSpPr txBox="1">
            <a:spLocks/>
          </p:cNvSpPr>
          <p:nvPr/>
        </p:nvSpPr>
        <p:spPr>
          <a:xfrm>
            <a:off x="251520" y="4869120"/>
            <a:ext cx="8640000" cy="1080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a:solidFill>
                  <a:schemeClr val="tx1"/>
                </a:solidFill>
              </a:rPr>
              <a:t>画像</a:t>
            </a:r>
            <a:r>
              <a:rPr lang="ja-JP" altLang="en-US" sz="1400" dirty="0" smtClean="0">
                <a:solidFill>
                  <a:schemeClr val="tx1"/>
                </a:solidFill>
              </a:rPr>
              <a:t>が格納されているディレクトリは基本的に</a:t>
            </a:r>
            <a:r>
              <a:rPr lang="en-US" altLang="ja-JP" sz="1400" dirty="0" err="1" smtClean="0">
                <a:solidFill>
                  <a:schemeClr val="tx1"/>
                </a:solidFill>
              </a:rPr>
              <a:t>iDempiere</a:t>
            </a:r>
            <a:r>
              <a:rPr lang="ja-JP" altLang="en-US" sz="1400" dirty="0" smtClean="0">
                <a:solidFill>
                  <a:schemeClr val="tx1"/>
                </a:solidFill>
              </a:rPr>
              <a:t>（</a:t>
            </a:r>
            <a:r>
              <a:rPr lang="en-US" altLang="ja-JP" sz="1400" dirty="0" err="1" smtClean="0">
                <a:solidFill>
                  <a:schemeClr val="tx1"/>
                </a:solidFill>
              </a:rPr>
              <a:t>JPiere</a:t>
            </a:r>
            <a:r>
              <a:rPr lang="ja-JP" altLang="en-US" sz="1400" dirty="0" smtClean="0">
                <a:solidFill>
                  <a:schemeClr val="tx1"/>
                </a:solidFill>
              </a:rPr>
              <a:t>）のサーバー内になりますので、</a:t>
            </a:r>
            <a:r>
              <a:rPr lang="en-US" altLang="ja-JP" sz="1400" dirty="0" err="1" smtClean="0">
                <a:solidFill>
                  <a:schemeClr val="tx1"/>
                </a:solidFill>
              </a:rPr>
              <a:t>iDempiere</a:t>
            </a:r>
            <a:r>
              <a:rPr lang="en-US" altLang="ja-JP" sz="1400" dirty="0" smtClean="0">
                <a:solidFill>
                  <a:schemeClr val="tx1"/>
                </a:solidFill>
              </a:rPr>
              <a:t>(</a:t>
            </a:r>
            <a:r>
              <a:rPr lang="en-US" altLang="ja-JP" sz="1400" dirty="0" err="1" smtClean="0">
                <a:solidFill>
                  <a:schemeClr val="tx1"/>
                </a:solidFill>
              </a:rPr>
              <a:t>JPiere</a:t>
            </a:r>
            <a:r>
              <a:rPr lang="en-US" altLang="ja-JP" sz="1400" dirty="0" smtClean="0">
                <a:solidFill>
                  <a:schemeClr val="tx1"/>
                </a:solidFill>
              </a:rPr>
              <a:t>)</a:t>
            </a:r>
            <a:r>
              <a:rPr lang="ja-JP" altLang="en-US" sz="1400" dirty="0" smtClean="0">
                <a:solidFill>
                  <a:schemeClr val="tx1"/>
                </a:solidFill>
              </a:rPr>
              <a:t>をバージョンアップする場合などでシステム全体を差し替える場合などは注意して</a:t>
            </a:r>
            <a:r>
              <a:rPr lang="ja-JP" altLang="en-US" sz="1400" smtClean="0">
                <a:solidFill>
                  <a:schemeClr val="tx1"/>
                </a:solidFill>
              </a:rPr>
              <a:t>下さい。画像</a:t>
            </a:r>
            <a:r>
              <a:rPr lang="ja-JP" altLang="en-US" sz="1400" dirty="0" smtClean="0">
                <a:solidFill>
                  <a:schemeClr val="tx1"/>
                </a:solidFill>
              </a:rPr>
              <a:t>が格納されているディレクトリだけは移行</a:t>
            </a:r>
            <a:r>
              <a:rPr lang="ja-JP" altLang="en-US" sz="1400" smtClean="0">
                <a:solidFill>
                  <a:schemeClr val="tx1"/>
                </a:solidFill>
              </a:rPr>
              <a:t>しないと画像のリンク切れが発生します。</a:t>
            </a:r>
            <a:endParaRPr lang="en-US" altLang="ja-JP" sz="1400" dirty="0" smtClean="0">
              <a:solidFill>
                <a:schemeClr val="tx1"/>
              </a:solidFill>
            </a:endParaRPr>
          </a:p>
        </p:txBody>
      </p:sp>
    </p:spTree>
    <p:extLst>
      <p:ext uri="{BB962C8B-B14F-4D97-AF65-F5344CB8AC3E}">
        <p14:creationId xmlns:p14="http://schemas.microsoft.com/office/powerpoint/2010/main" val="428469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762" y="2127126"/>
            <a:ext cx="5324475" cy="1085850"/>
          </a:xfrm>
          <a:prstGeom prst="rect">
            <a:avLst/>
          </a:prstGeom>
        </p:spPr>
      </p:pic>
      <p:sp>
        <p:nvSpPr>
          <p:cNvPr id="6" name="Rectangle 17" descr="横線 (反転)"/>
          <p:cNvSpPr>
            <a:spLocks noChangeArrowheads="1"/>
          </p:cNvSpPr>
          <p:nvPr/>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pic>
        <p:nvPicPr>
          <p:cNvPr id="7" name="Picture 2" descr="Compier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7" y="5927580"/>
            <a:ext cx="2376264" cy="6697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Dempiere logo アイデンピエレ　ロ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570" y="4425486"/>
            <a:ext cx="2665078" cy="21320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Dempier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630" y="5301208"/>
            <a:ext cx="2634258" cy="5349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u.jimdo.com/www56/o/sfe3be30db12270da/img/ib8ba5530b96dd1d3/1371291492/std/ima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8713" y="5832075"/>
            <a:ext cx="2955287" cy="720048"/>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4121" y="5053888"/>
            <a:ext cx="2554263" cy="535352"/>
          </a:xfrm>
          <a:prstGeom prst="rect">
            <a:avLst/>
          </a:prstGeom>
        </p:spPr>
      </p:pic>
      <p:sp>
        <p:nvSpPr>
          <p:cNvPr id="12" name="正方形/長方形 11"/>
          <p:cNvSpPr/>
          <p:nvPr/>
        </p:nvSpPr>
        <p:spPr>
          <a:xfrm>
            <a:off x="1115616" y="3356992"/>
            <a:ext cx="691276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8"/>
              </a:rPr>
              <a:t>http://www.oss-erp.co.jp/</a:t>
            </a:r>
            <a:endParaRPr kumimoji="1" lang="ja-JP" altLang="en-US" sz="2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AutoShape 88"/>
          <p:cNvSpPr>
            <a:spLocks noChangeArrowheads="1"/>
          </p:cNvSpPr>
          <p:nvPr/>
        </p:nvSpPr>
        <p:spPr bwMode="auto">
          <a:xfrm>
            <a:off x="972400" y="642294"/>
            <a:ext cx="7200000" cy="1471102"/>
          </a:xfrm>
          <a:prstGeom prst="roundRect">
            <a:avLst>
              <a:gd name="adj" fmla="val 16667"/>
            </a:avLst>
          </a:prstGeom>
          <a:noFill/>
          <a:ln w="25400">
            <a:noFill/>
            <a:round/>
            <a:headEnd/>
            <a:tailEnd/>
          </a:ln>
          <a:effectLst/>
        </p:spPr>
        <p:txBody>
          <a:bodyPr wrap="none" anchor="ctr"/>
          <a:lstStyle/>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オープンソースの</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ERP</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を活用し、</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企業が抱えている課題を</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素早く低コスト</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で解決します</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8116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WYSIWYG Editor</a:t>
            </a:r>
            <a:r>
              <a:rPr lang="ja-JP" altLang="en-US" dirty="0" smtClean="0"/>
              <a:t>の概要</a:t>
            </a:r>
            <a:endParaRPr kumimoji="1" lang="ja-JP" altLang="en-US" dirty="0"/>
          </a:p>
        </p:txBody>
      </p:sp>
      <p:sp>
        <p:nvSpPr>
          <p:cNvPr id="4" name="コンテンツ プレースホルダー 2"/>
          <p:cNvSpPr txBox="1">
            <a:spLocks/>
          </p:cNvSpPr>
          <p:nvPr/>
        </p:nvSpPr>
        <p:spPr>
          <a:xfrm>
            <a:off x="250129" y="476672"/>
            <a:ext cx="8642351" cy="2232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sz="2400" dirty="0">
                <a:solidFill>
                  <a:schemeClr val="tx1"/>
                </a:solidFill>
              </a:rPr>
              <a:t>WYSIWYG(</a:t>
            </a:r>
            <a:r>
              <a:rPr lang="ja-JP" altLang="en-US" sz="2400" dirty="0">
                <a:solidFill>
                  <a:schemeClr val="tx1"/>
                </a:solidFill>
              </a:rPr>
              <a:t>ウィジウィグ</a:t>
            </a:r>
            <a:r>
              <a:rPr lang="en-US" altLang="ja-JP" sz="2400" dirty="0">
                <a:solidFill>
                  <a:schemeClr val="tx1"/>
                </a:solidFill>
              </a:rPr>
              <a:t>) Editor(</a:t>
            </a:r>
            <a:r>
              <a:rPr lang="ja-JP" altLang="en-US" sz="2400" dirty="0">
                <a:solidFill>
                  <a:schemeClr val="tx1"/>
                </a:solidFill>
              </a:rPr>
              <a:t>エディター</a:t>
            </a:r>
            <a:r>
              <a:rPr lang="en-US" altLang="ja-JP" sz="2400" dirty="0">
                <a:solidFill>
                  <a:schemeClr val="tx1"/>
                </a:solidFill>
              </a:rPr>
              <a:t>)</a:t>
            </a:r>
            <a:r>
              <a:rPr lang="ja-JP" altLang="en-US" sz="2400" dirty="0">
                <a:solidFill>
                  <a:schemeClr val="tx1"/>
                </a:solidFill>
              </a:rPr>
              <a:t>は、</a:t>
            </a:r>
            <a:r>
              <a:rPr lang="en-US" altLang="ja-JP" sz="2400" dirty="0">
                <a:solidFill>
                  <a:schemeClr val="tx1"/>
                </a:solidFill>
              </a:rPr>
              <a:t>Web</a:t>
            </a:r>
            <a:r>
              <a:rPr lang="ja-JP" altLang="en-US" sz="2400" dirty="0">
                <a:solidFill>
                  <a:schemeClr val="tx1"/>
                </a:solidFill>
              </a:rPr>
              <a:t>サイト上の表示に近い状態でコンテンツを編集する事のできるエディターです</a:t>
            </a:r>
            <a:r>
              <a:rPr lang="ja-JP" altLang="en-US" sz="2400" dirty="0" smtClean="0">
                <a:solidFill>
                  <a:schemeClr val="tx1"/>
                </a:solidFill>
              </a:rPr>
              <a:t>。</a:t>
            </a:r>
            <a:endParaRPr lang="en-US" altLang="ja-JP" sz="2400" dirty="0" smtClean="0">
              <a:solidFill>
                <a:schemeClr val="tx1"/>
              </a:solidFill>
            </a:endParaRPr>
          </a:p>
          <a:p>
            <a:pPr marL="285750" indent="-285750">
              <a:buFont typeface="Arial" panose="020B0604020202020204" pitchFamily="34" charset="0"/>
              <a:buChar char="•"/>
            </a:pPr>
            <a:r>
              <a:rPr lang="en-US" altLang="ja-JP" sz="2400" dirty="0" err="1">
                <a:solidFill>
                  <a:schemeClr val="tx1"/>
                </a:solidFill>
              </a:rPr>
              <a:t>iDempiere</a:t>
            </a:r>
            <a:r>
              <a:rPr lang="ja-JP" altLang="en-US" sz="2400" dirty="0">
                <a:solidFill>
                  <a:schemeClr val="tx1"/>
                </a:solidFill>
              </a:rPr>
              <a:t>でも標準で</a:t>
            </a:r>
            <a:r>
              <a:rPr lang="en-US" altLang="ja-JP" sz="2400" dirty="0" err="1">
                <a:solidFill>
                  <a:schemeClr val="tx1"/>
                </a:solidFill>
              </a:rPr>
              <a:t>CKEditor</a:t>
            </a:r>
            <a:r>
              <a:rPr lang="ja-JP" altLang="en-US" sz="2400" dirty="0">
                <a:solidFill>
                  <a:schemeClr val="tx1"/>
                </a:solidFill>
              </a:rPr>
              <a:t>という</a:t>
            </a:r>
            <a:r>
              <a:rPr lang="en-US" altLang="ja-JP" sz="2400" dirty="0">
                <a:solidFill>
                  <a:schemeClr val="tx1"/>
                </a:solidFill>
              </a:rPr>
              <a:t>WYSIWYG</a:t>
            </a:r>
            <a:r>
              <a:rPr lang="ja-JP" altLang="en-US" sz="2400" dirty="0">
                <a:solidFill>
                  <a:schemeClr val="tx1"/>
                </a:solidFill>
              </a:rPr>
              <a:t>エディターを搭載していますが簡易版であり画像のアップロード等ができないようになっていますので、</a:t>
            </a:r>
            <a:r>
              <a:rPr lang="en-US" altLang="ja-JP" sz="2400" dirty="0" err="1">
                <a:solidFill>
                  <a:schemeClr val="tx1"/>
                </a:solidFill>
              </a:rPr>
              <a:t>JPiere</a:t>
            </a:r>
            <a:r>
              <a:rPr lang="ja-JP" altLang="en-US" sz="2400" dirty="0">
                <a:solidFill>
                  <a:schemeClr val="tx1"/>
                </a:solidFill>
              </a:rPr>
              <a:t>ではフル機能の</a:t>
            </a:r>
            <a:r>
              <a:rPr lang="en-US" altLang="ja-JP" sz="2400" dirty="0" err="1">
                <a:solidFill>
                  <a:schemeClr val="tx1"/>
                </a:solidFill>
              </a:rPr>
              <a:t>CKEditor</a:t>
            </a:r>
            <a:r>
              <a:rPr lang="ja-JP" altLang="en-US" sz="2400" dirty="0">
                <a:solidFill>
                  <a:schemeClr val="tx1"/>
                </a:solidFill>
              </a:rPr>
              <a:t>を使用し画像もアップロードできるように致しました。</a:t>
            </a:r>
            <a:r>
              <a:rPr lang="en-US" altLang="ja-JP" sz="2400" dirty="0">
                <a:solidFill>
                  <a:schemeClr val="tx1"/>
                </a:solidFill>
              </a:rPr>
              <a:t>HTML</a:t>
            </a:r>
            <a:r>
              <a:rPr lang="ja-JP" altLang="en-US" sz="2400" dirty="0">
                <a:solidFill>
                  <a:schemeClr val="tx1"/>
                </a:solidFill>
              </a:rPr>
              <a:t>のコンテンツを作成したいフィールドであればどこでも設定だけでフル機能の</a:t>
            </a:r>
            <a:r>
              <a:rPr lang="en-US" altLang="ja-JP" sz="2400" dirty="0" err="1">
                <a:solidFill>
                  <a:schemeClr val="tx1"/>
                </a:solidFill>
              </a:rPr>
              <a:t>CKEditor</a:t>
            </a:r>
            <a:r>
              <a:rPr lang="ja-JP" altLang="en-US" sz="2400" dirty="0">
                <a:solidFill>
                  <a:schemeClr val="tx1"/>
                </a:solidFill>
              </a:rPr>
              <a:t>を使用する事ができます</a:t>
            </a:r>
            <a:r>
              <a:rPr lang="ja-JP" altLang="en-US" sz="2400" dirty="0" smtClean="0">
                <a:solidFill>
                  <a:schemeClr val="tx1"/>
                </a:solidFill>
              </a:rPr>
              <a:t>。</a:t>
            </a:r>
            <a:endParaRPr lang="en-US" altLang="ja-JP" sz="2400" dirty="0" smtClean="0">
              <a:solidFill>
                <a:schemeClr val="tx1"/>
              </a:solidFill>
            </a:endParaRPr>
          </a:p>
        </p:txBody>
      </p:sp>
    </p:spTree>
    <p:extLst>
      <p:ext uri="{BB962C8B-B14F-4D97-AF65-F5344CB8AC3E}">
        <p14:creationId xmlns:p14="http://schemas.microsoft.com/office/powerpoint/2010/main" val="145366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WYSIWYG Editor</a:t>
            </a:r>
            <a:r>
              <a:rPr lang="ja-JP" altLang="en-US" dirty="0" smtClean="0"/>
              <a:t>の使用方法</a:t>
            </a:r>
            <a:endParaRPr kumimoji="1" lang="ja-JP" altLang="en-US" dirty="0"/>
          </a:p>
        </p:txBody>
      </p:sp>
      <p:sp>
        <p:nvSpPr>
          <p:cNvPr id="4" name="コンテンツ プレースホルダー 2"/>
          <p:cNvSpPr txBox="1">
            <a:spLocks/>
          </p:cNvSpPr>
          <p:nvPr/>
        </p:nvSpPr>
        <p:spPr>
          <a:xfrm>
            <a:off x="250129" y="476672"/>
            <a:ext cx="8642351"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　</a:t>
            </a:r>
            <a:r>
              <a:rPr lang="en-US" altLang="ja-JP" dirty="0" err="1" smtClean="0">
                <a:solidFill>
                  <a:schemeClr val="tx1"/>
                </a:solidFill>
              </a:rPr>
              <a:t>JPiere</a:t>
            </a:r>
            <a:r>
              <a:rPr lang="ja-JP" altLang="en-US" dirty="0">
                <a:solidFill>
                  <a:schemeClr val="tx1"/>
                </a:solidFill>
              </a:rPr>
              <a:t>の</a:t>
            </a:r>
            <a:r>
              <a:rPr lang="en-US" altLang="ja-JP" dirty="0">
                <a:solidFill>
                  <a:schemeClr val="tx1"/>
                </a:solidFill>
              </a:rPr>
              <a:t>WYSIWYG Editor</a:t>
            </a:r>
            <a:r>
              <a:rPr lang="ja-JP" altLang="en-US" dirty="0" smtClean="0">
                <a:solidFill>
                  <a:schemeClr val="tx1"/>
                </a:solidFill>
              </a:rPr>
              <a:t>は任意のフィールドで使用する事ができ、</a:t>
            </a:r>
            <a:r>
              <a:rPr lang="ja-JP" altLang="en-US" dirty="0">
                <a:solidFill>
                  <a:schemeClr val="tx1"/>
                </a:solidFill>
              </a:rPr>
              <a:t>多言語対応しています</a:t>
            </a:r>
            <a:r>
              <a:rPr lang="ja-JP" altLang="en-US" dirty="0" smtClean="0">
                <a:solidFill>
                  <a:schemeClr val="tx1"/>
                </a:solidFill>
              </a:rPr>
              <a:t>。</a:t>
            </a:r>
            <a:endParaRPr lang="en-US" altLang="ja-JP" dirty="0">
              <a:solidFill>
                <a:schemeClr val="tx1"/>
              </a:solidFill>
            </a:endParaRPr>
          </a:p>
        </p:txBody>
      </p:sp>
      <p:sp>
        <p:nvSpPr>
          <p:cNvPr id="5" name="角丸四角形 4"/>
          <p:cNvSpPr/>
          <p:nvPr/>
        </p:nvSpPr>
        <p:spPr bwMode="auto">
          <a:xfrm>
            <a:off x="251520" y="1196553"/>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WYSIWYG </a:t>
            </a: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Editor</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起動</a:t>
            </a:r>
          </a:p>
        </p:txBody>
      </p:sp>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1241587"/>
            <a:ext cx="433195" cy="479334"/>
          </a:xfrm>
          <a:prstGeom prst="rect">
            <a:avLst/>
          </a:prstGeom>
        </p:spPr>
      </p:pic>
      <p:sp>
        <p:nvSpPr>
          <p:cNvPr id="7" name="コンテンツ プレースホルダー 2"/>
          <p:cNvSpPr txBox="1">
            <a:spLocks/>
          </p:cNvSpPr>
          <p:nvPr/>
        </p:nvSpPr>
        <p:spPr>
          <a:xfrm>
            <a:off x="251520" y="1772816"/>
            <a:ext cx="8642351"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a:t>
            </a:r>
            <a:r>
              <a:rPr lang="en-US" altLang="ja-JP" sz="1400" dirty="0" err="1" smtClean="0">
                <a:solidFill>
                  <a:schemeClr val="tx1"/>
                </a:solidFill>
              </a:rPr>
              <a:t>JPiere</a:t>
            </a:r>
            <a:r>
              <a:rPr lang="ja-JP" altLang="en-US" sz="1400" dirty="0">
                <a:solidFill>
                  <a:schemeClr val="tx1"/>
                </a:solidFill>
              </a:rPr>
              <a:t>の</a:t>
            </a:r>
            <a:r>
              <a:rPr lang="en-US" altLang="ja-JP" sz="1400" dirty="0">
                <a:solidFill>
                  <a:schemeClr val="tx1"/>
                </a:solidFill>
              </a:rPr>
              <a:t>WYSIWYG Editor</a:t>
            </a:r>
            <a:r>
              <a:rPr lang="ja-JP" altLang="en-US" sz="1400" dirty="0">
                <a:solidFill>
                  <a:schemeClr val="tx1"/>
                </a:solidFill>
              </a:rPr>
              <a:t>は、ウィンドウのプロセスアイコンから起動する事ができます。</a:t>
            </a:r>
            <a:endParaRPr lang="en-US" altLang="ja-JP" sz="1400" dirty="0">
              <a:solidFill>
                <a:schemeClr val="tx1"/>
              </a:solidFill>
            </a:endParaRPr>
          </a:p>
        </p:txBody>
      </p:sp>
      <p:pic>
        <p:nvPicPr>
          <p:cNvPr id="8" name="図 7"/>
          <p:cNvPicPr>
            <a:picLocks noChangeAspect="1"/>
          </p:cNvPicPr>
          <p:nvPr/>
        </p:nvPicPr>
        <p:blipFill>
          <a:blip r:embed="rId3"/>
          <a:stretch>
            <a:fillRect/>
          </a:stretch>
        </p:blipFill>
        <p:spPr>
          <a:xfrm>
            <a:off x="611560" y="2204864"/>
            <a:ext cx="7915820" cy="4166877"/>
          </a:xfrm>
          <a:prstGeom prst="rect">
            <a:avLst/>
          </a:prstGeom>
          <a:ln>
            <a:solidFill>
              <a:schemeClr val="accent1"/>
            </a:solidFill>
          </a:ln>
        </p:spPr>
      </p:pic>
      <p:sp>
        <p:nvSpPr>
          <p:cNvPr id="9" name="角丸四角形 8"/>
          <p:cNvSpPr/>
          <p:nvPr/>
        </p:nvSpPr>
        <p:spPr>
          <a:xfrm>
            <a:off x="4932040" y="2708920"/>
            <a:ext cx="1440160" cy="6480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smtClean="0">
              <a:solidFill>
                <a:schemeClr val="tx1"/>
              </a:solidFill>
            </a:endParaRPr>
          </a:p>
        </p:txBody>
      </p:sp>
    </p:spTree>
    <p:extLst>
      <p:ext uri="{BB962C8B-B14F-4D97-AF65-F5344CB8AC3E}">
        <p14:creationId xmlns:p14="http://schemas.microsoft.com/office/powerpoint/2010/main" val="3294863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WYSIWYG Editor</a:t>
            </a:r>
            <a:r>
              <a:rPr lang="ja-JP" altLang="en-US" dirty="0"/>
              <a:t>の使用方法</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翻訳テーブルが無い場合の</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WYSIWYG </a:t>
            </a: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Editor</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起動</a:t>
            </a: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1520" y="1124943"/>
            <a:ext cx="8642351"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編集</a:t>
            </a:r>
            <a:r>
              <a:rPr lang="ja-JP" altLang="en-US" sz="1400" dirty="0">
                <a:solidFill>
                  <a:schemeClr val="tx1"/>
                </a:solidFill>
              </a:rPr>
              <a:t>するコンテンツに翻訳テーブルが無い場合は、画面上には</a:t>
            </a:r>
            <a:r>
              <a:rPr lang="en-US" altLang="ja-JP" sz="1400" dirty="0" err="1">
                <a:solidFill>
                  <a:schemeClr val="tx1"/>
                </a:solidFill>
              </a:rPr>
              <a:t>CKEditor</a:t>
            </a:r>
            <a:r>
              <a:rPr lang="ja-JP" altLang="en-US" sz="1400" dirty="0">
                <a:solidFill>
                  <a:schemeClr val="tx1"/>
                </a:solidFill>
              </a:rPr>
              <a:t>と保存ボタンだけ表示されます。</a:t>
            </a:r>
            <a:r>
              <a:rPr lang="en-US" altLang="ja-JP" sz="1400" dirty="0" err="1">
                <a:solidFill>
                  <a:schemeClr val="tx1"/>
                </a:solidFill>
              </a:rPr>
              <a:t>CKEditor</a:t>
            </a:r>
            <a:r>
              <a:rPr lang="ja-JP" altLang="en-US" sz="1400" dirty="0">
                <a:solidFill>
                  <a:schemeClr val="tx1"/>
                </a:solidFill>
              </a:rPr>
              <a:t>でコンテンツを編集したら必ず保存ボタンをおして下さい。</a:t>
            </a:r>
            <a:endParaRPr lang="en-US" altLang="ja-JP" sz="1400" dirty="0">
              <a:solidFill>
                <a:schemeClr val="tx1"/>
              </a:solidFill>
            </a:endParaRPr>
          </a:p>
        </p:txBody>
      </p:sp>
      <p:pic>
        <p:nvPicPr>
          <p:cNvPr id="7" name="図 6"/>
          <p:cNvPicPr>
            <a:picLocks noChangeAspect="1"/>
          </p:cNvPicPr>
          <p:nvPr/>
        </p:nvPicPr>
        <p:blipFill>
          <a:blip r:embed="rId3"/>
          <a:stretch>
            <a:fillRect/>
          </a:stretch>
        </p:blipFill>
        <p:spPr>
          <a:xfrm>
            <a:off x="1735721" y="1688922"/>
            <a:ext cx="6517087" cy="4828009"/>
          </a:xfrm>
          <a:prstGeom prst="rect">
            <a:avLst/>
          </a:prstGeom>
        </p:spPr>
      </p:pic>
      <p:sp>
        <p:nvSpPr>
          <p:cNvPr id="8" name="角丸四角形 7"/>
          <p:cNvSpPr/>
          <p:nvPr/>
        </p:nvSpPr>
        <p:spPr>
          <a:xfrm>
            <a:off x="1691680" y="1988840"/>
            <a:ext cx="936104"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smtClean="0">
              <a:solidFill>
                <a:schemeClr val="tx1"/>
              </a:solidFill>
            </a:endParaRPr>
          </a:p>
        </p:txBody>
      </p:sp>
    </p:spTree>
    <p:extLst>
      <p:ext uri="{BB962C8B-B14F-4D97-AF65-F5344CB8AC3E}">
        <p14:creationId xmlns:p14="http://schemas.microsoft.com/office/powerpoint/2010/main" val="424004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WYSIWYG Editor</a:t>
            </a:r>
            <a:r>
              <a:rPr lang="ja-JP" altLang="en-US" dirty="0"/>
              <a:t>の使用方法</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翻訳テーブルがある場合の</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WYSIWYG </a:t>
            </a: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Editor</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起動</a:t>
            </a: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1520" y="1124943"/>
            <a:ext cx="8642351"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編集</a:t>
            </a:r>
            <a:r>
              <a:rPr lang="ja-JP" altLang="en-US" sz="1400" dirty="0">
                <a:solidFill>
                  <a:schemeClr val="tx1"/>
                </a:solidFill>
              </a:rPr>
              <a:t>するコンテンツに翻訳テーブルがある場合は、画面上には言語選択リストが表示されます。何も選択しない場合は、ベース言語のコンテンツの編集となります。ベース言語以外の言語を選択して編集すると編集したデータは翻訳テーブルに保存されます。</a:t>
            </a:r>
            <a:endParaRPr lang="en-US" altLang="ja-JP" sz="1400" dirty="0">
              <a:solidFill>
                <a:schemeClr val="tx1"/>
              </a:solidFill>
            </a:endParaRPr>
          </a:p>
        </p:txBody>
      </p:sp>
      <p:pic>
        <p:nvPicPr>
          <p:cNvPr id="3" name="図 2"/>
          <p:cNvPicPr>
            <a:picLocks noChangeAspect="1"/>
          </p:cNvPicPr>
          <p:nvPr/>
        </p:nvPicPr>
        <p:blipFill>
          <a:blip r:embed="rId3"/>
          <a:stretch>
            <a:fillRect/>
          </a:stretch>
        </p:blipFill>
        <p:spPr>
          <a:xfrm>
            <a:off x="1835696" y="1988840"/>
            <a:ext cx="6206654" cy="4535365"/>
          </a:xfrm>
          <a:prstGeom prst="rect">
            <a:avLst/>
          </a:prstGeom>
        </p:spPr>
      </p:pic>
      <p:sp>
        <p:nvSpPr>
          <p:cNvPr id="7" name="角丸四角形 6"/>
          <p:cNvSpPr/>
          <p:nvPr/>
        </p:nvSpPr>
        <p:spPr>
          <a:xfrm>
            <a:off x="2843808" y="2204864"/>
            <a:ext cx="1800200"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smtClean="0">
              <a:solidFill>
                <a:schemeClr val="tx1"/>
              </a:solidFill>
            </a:endParaRPr>
          </a:p>
        </p:txBody>
      </p:sp>
    </p:spTree>
    <p:extLst>
      <p:ext uri="{BB962C8B-B14F-4D97-AF65-F5344CB8AC3E}">
        <p14:creationId xmlns:p14="http://schemas.microsoft.com/office/powerpoint/2010/main" val="1054478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WYSIWYG Editor</a:t>
            </a:r>
            <a:r>
              <a:rPr lang="ja-JP" altLang="en-US" dirty="0"/>
              <a:t>の使用方法</a:t>
            </a:r>
            <a:endParaRPr kumimoji="1" lang="ja-JP" altLang="en-US" dirty="0"/>
          </a:p>
        </p:txBody>
      </p:sp>
      <p:pic>
        <p:nvPicPr>
          <p:cNvPr id="7" name="図 6"/>
          <p:cNvPicPr>
            <a:picLocks noChangeAspect="1"/>
          </p:cNvPicPr>
          <p:nvPr/>
        </p:nvPicPr>
        <p:blipFill>
          <a:blip r:embed="rId2"/>
          <a:stretch>
            <a:fillRect/>
          </a:stretch>
        </p:blipFill>
        <p:spPr>
          <a:xfrm>
            <a:off x="495300" y="1597496"/>
            <a:ext cx="8153400" cy="4495800"/>
          </a:xfrm>
          <a:prstGeom prst="rect">
            <a:avLst/>
          </a:prstGeom>
          <a:ln>
            <a:solidFill>
              <a:schemeClr val="tx2"/>
            </a:solidFill>
          </a:ln>
        </p:spPr>
      </p:pic>
      <p:sp>
        <p:nvSpPr>
          <p:cNvPr id="8" name="コンテンツ プレースホルダー 2"/>
          <p:cNvSpPr txBox="1">
            <a:spLocks/>
          </p:cNvSpPr>
          <p:nvPr/>
        </p:nvSpPr>
        <p:spPr>
          <a:xfrm>
            <a:off x="251520" y="692696"/>
            <a:ext cx="8642351"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a:t>
            </a:r>
            <a:r>
              <a:rPr lang="en-US" altLang="ja-JP" sz="1400" dirty="0" err="1" smtClean="0">
                <a:solidFill>
                  <a:schemeClr val="tx1"/>
                </a:solidFill>
              </a:rPr>
              <a:t>JPiere</a:t>
            </a:r>
            <a:r>
              <a:rPr lang="ja-JP" altLang="en-US" sz="1400" dirty="0" smtClean="0">
                <a:solidFill>
                  <a:schemeClr val="tx1"/>
                </a:solidFill>
              </a:rPr>
              <a:t>の</a:t>
            </a:r>
            <a:r>
              <a:rPr lang="en-US" altLang="ja-JP" sz="1400" dirty="0" smtClean="0">
                <a:solidFill>
                  <a:schemeClr val="tx1"/>
                </a:solidFill>
              </a:rPr>
              <a:t>WYSIWYG Editor</a:t>
            </a:r>
            <a:r>
              <a:rPr lang="ja-JP" altLang="en-US" sz="1400" dirty="0" smtClean="0">
                <a:solidFill>
                  <a:schemeClr val="tx1"/>
                </a:solidFill>
              </a:rPr>
              <a:t>は翻訳タブの編集もできますので、ログイン言語に応じたコンテンツを表示する事ができます。</a:t>
            </a:r>
            <a:endParaRPr lang="en-US" altLang="ja-JP" sz="1400" dirty="0">
              <a:solidFill>
                <a:schemeClr val="tx1"/>
              </a:solidFill>
            </a:endParaRPr>
          </a:p>
        </p:txBody>
      </p:sp>
    </p:spTree>
    <p:extLst>
      <p:ext uri="{BB962C8B-B14F-4D97-AF65-F5344CB8AC3E}">
        <p14:creationId xmlns:p14="http://schemas.microsoft.com/office/powerpoint/2010/main" val="420682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WYSIWYG Editor</a:t>
            </a:r>
            <a:r>
              <a:rPr lang="ja-JP" altLang="en-US" dirty="0" smtClean="0"/>
              <a:t>の設定</a:t>
            </a:r>
            <a:endParaRPr kumimoji="1" lang="ja-JP" altLang="en-US" dirty="0"/>
          </a:p>
        </p:txBody>
      </p:sp>
      <p:sp>
        <p:nvSpPr>
          <p:cNvPr id="4" name="コンテンツ プレースホルダー 2"/>
          <p:cNvSpPr txBox="1">
            <a:spLocks/>
          </p:cNvSpPr>
          <p:nvPr/>
        </p:nvSpPr>
        <p:spPr>
          <a:xfrm>
            <a:off x="250129" y="476672"/>
            <a:ext cx="8642351"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　</a:t>
            </a:r>
            <a:r>
              <a:rPr lang="en-US" altLang="ja-JP" dirty="0" err="1" smtClean="0">
                <a:solidFill>
                  <a:schemeClr val="tx1"/>
                </a:solidFill>
              </a:rPr>
              <a:t>JPiere</a:t>
            </a:r>
            <a:r>
              <a:rPr lang="ja-JP" altLang="en-US" dirty="0">
                <a:solidFill>
                  <a:schemeClr val="tx1"/>
                </a:solidFill>
              </a:rPr>
              <a:t>の</a:t>
            </a:r>
            <a:r>
              <a:rPr lang="en-US" altLang="ja-JP" dirty="0">
                <a:solidFill>
                  <a:schemeClr val="tx1"/>
                </a:solidFill>
              </a:rPr>
              <a:t>WYSIWYG </a:t>
            </a:r>
            <a:r>
              <a:rPr lang="en-US" altLang="ja-JP" dirty="0" smtClean="0">
                <a:solidFill>
                  <a:schemeClr val="tx1"/>
                </a:solidFill>
              </a:rPr>
              <a:t>Editor</a:t>
            </a:r>
            <a:r>
              <a:rPr lang="ja-JP" altLang="en-US" dirty="0" smtClean="0">
                <a:solidFill>
                  <a:schemeClr val="tx1"/>
                </a:solidFill>
              </a:rPr>
              <a:t>を使用するためには次の設定が必要です。</a:t>
            </a:r>
            <a:endParaRPr lang="en-US" altLang="ja-JP" dirty="0">
              <a:solidFill>
                <a:schemeClr val="tx1"/>
              </a:solidFill>
            </a:endParaRPr>
          </a:p>
        </p:txBody>
      </p:sp>
      <p:sp>
        <p:nvSpPr>
          <p:cNvPr id="5" name="角丸四角形 4"/>
          <p:cNvSpPr/>
          <p:nvPr/>
        </p:nvSpPr>
        <p:spPr bwMode="auto">
          <a:xfrm>
            <a:off x="251520" y="980728"/>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フォーム</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の設定</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1025762"/>
            <a:ext cx="433195" cy="479334"/>
          </a:xfrm>
          <a:prstGeom prst="rect">
            <a:avLst/>
          </a:prstGeom>
        </p:spPr>
      </p:pic>
      <p:sp>
        <p:nvSpPr>
          <p:cNvPr id="7" name="コンテンツ プレースホルダー 2"/>
          <p:cNvSpPr txBox="1">
            <a:spLocks/>
          </p:cNvSpPr>
          <p:nvPr/>
        </p:nvSpPr>
        <p:spPr>
          <a:xfrm>
            <a:off x="251520" y="1556991"/>
            <a:ext cx="8642351"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a:t>
            </a:r>
            <a:r>
              <a:rPr lang="en-US" altLang="ja-JP" sz="1400" dirty="0" err="1" smtClean="0">
                <a:solidFill>
                  <a:schemeClr val="tx1"/>
                </a:solidFill>
              </a:rPr>
              <a:t>JPiere</a:t>
            </a:r>
            <a:r>
              <a:rPr lang="ja-JP" altLang="en-US" sz="1400" dirty="0">
                <a:solidFill>
                  <a:schemeClr val="tx1"/>
                </a:solidFill>
              </a:rPr>
              <a:t>の</a:t>
            </a:r>
            <a:r>
              <a:rPr lang="en-US" altLang="ja-JP" sz="1400" dirty="0">
                <a:solidFill>
                  <a:schemeClr val="tx1"/>
                </a:solidFill>
              </a:rPr>
              <a:t>WYSIWYG Editor</a:t>
            </a:r>
            <a:r>
              <a:rPr lang="ja-JP" altLang="en-US" sz="1400" dirty="0">
                <a:solidFill>
                  <a:schemeClr val="tx1"/>
                </a:solidFill>
              </a:rPr>
              <a:t>はフォーム上で動作するように作られています</a:t>
            </a:r>
            <a:r>
              <a:rPr lang="ja-JP" altLang="en-US" sz="1400" dirty="0" smtClean="0">
                <a:solidFill>
                  <a:schemeClr val="tx1"/>
                </a:solidFill>
              </a:rPr>
              <a:t>。フォームを新規作成し、クラス名に</a:t>
            </a:r>
            <a:r>
              <a:rPr lang="en-US" altLang="ja-JP" sz="1400" dirty="0" smtClean="0">
                <a:solidFill>
                  <a:schemeClr val="tx1"/>
                </a:solidFill>
              </a:rPr>
              <a:t>”</a:t>
            </a:r>
            <a:r>
              <a:rPr lang="en-US" altLang="ja-JP" sz="1400" dirty="0" err="1" smtClean="0">
                <a:solidFill>
                  <a:schemeClr val="tx1"/>
                </a:solidFill>
              </a:rPr>
              <a:t>jpiere.plugin.wysiwygeditor.form.JPiereCKEditor</a:t>
            </a:r>
            <a:r>
              <a:rPr lang="en-US" altLang="ja-JP" sz="1400" dirty="0" smtClean="0">
                <a:solidFill>
                  <a:schemeClr val="tx1"/>
                </a:solidFill>
              </a:rPr>
              <a:t>”</a:t>
            </a:r>
            <a:r>
              <a:rPr lang="ja-JP" altLang="en-US" sz="1400" dirty="0" smtClean="0">
                <a:solidFill>
                  <a:schemeClr val="tx1"/>
                </a:solidFill>
              </a:rPr>
              <a:t>と入力して下さい。</a:t>
            </a:r>
            <a:endParaRPr lang="en-US" altLang="ja-JP" sz="1400" dirty="0">
              <a:solidFill>
                <a:schemeClr val="tx1"/>
              </a:solidFill>
            </a:endParaRPr>
          </a:p>
        </p:txBody>
      </p:sp>
      <p:sp>
        <p:nvSpPr>
          <p:cNvPr id="8" name="正方形/長方形 7"/>
          <p:cNvSpPr/>
          <p:nvPr/>
        </p:nvSpPr>
        <p:spPr>
          <a:xfrm>
            <a:off x="1704256" y="2492872"/>
            <a:ext cx="6192446" cy="576584"/>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9" name="正方形/長方形 8"/>
          <p:cNvSpPr/>
          <p:nvPr/>
        </p:nvSpPr>
        <p:spPr bwMode="auto">
          <a:xfrm>
            <a:off x="1789754" y="2781424"/>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フォーム</a:t>
            </a:r>
            <a:endParaRPr lang="ja-JP" altLang="en-US" sz="800" dirty="0"/>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929" y="2593464"/>
            <a:ext cx="167654" cy="167654"/>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2108" y="2593464"/>
            <a:ext cx="167654" cy="167654"/>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7087" y="2600459"/>
            <a:ext cx="157163" cy="157163"/>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384" y="2600459"/>
            <a:ext cx="157163" cy="157163"/>
          </a:xfrm>
          <a:prstGeom prst="rect">
            <a:avLst/>
          </a:prstGeom>
        </p:spPr>
      </p:pic>
      <p:pic>
        <p:nvPicPr>
          <p:cNvPr id="14" name="図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7107" y="2565551"/>
            <a:ext cx="209524" cy="209524"/>
          </a:xfrm>
          <a:prstGeom prst="rect">
            <a:avLst/>
          </a:prstGeom>
        </p:spPr>
      </p:pic>
      <p:pic>
        <p:nvPicPr>
          <p:cNvPr id="15" name="図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35873" y="2593464"/>
            <a:ext cx="167654" cy="167654"/>
          </a:xfrm>
          <a:prstGeom prst="rect">
            <a:avLst/>
          </a:prstGeom>
        </p:spPr>
      </p:pic>
      <p:pic>
        <p:nvPicPr>
          <p:cNvPr id="16" name="図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47810" y="2593464"/>
            <a:ext cx="167654" cy="167654"/>
          </a:xfrm>
          <a:prstGeom prst="rect">
            <a:avLst/>
          </a:prstGeom>
        </p:spPr>
      </p:pic>
      <p:pic>
        <p:nvPicPr>
          <p:cNvPr id="17" name="図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59024" y="2565551"/>
            <a:ext cx="209524" cy="209524"/>
          </a:xfrm>
          <a:prstGeom prst="rect">
            <a:avLst/>
          </a:prstGeom>
        </p:spPr>
      </p:pic>
      <p:pic>
        <p:nvPicPr>
          <p:cNvPr id="18" name="図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22128" y="2593464"/>
            <a:ext cx="167654" cy="167654"/>
          </a:xfrm>
          <a:prstGeom prst="rect">
            <a:avLst/>
          </a:prstGeom>
        </p:spPr>
      </p:pic>
      <p:pic>
        <p:nvPicPr>
          <p:cNvPr id="19" name="図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33342" y="2593464"/>
            <a:ext cx="167654" cy="167654"/>
          </a:xfrm>
          <a:prstGeom prst="rect">
            <a:avLst/>
          </a:prstGeom>
        </p:spPr>
      </p:pic>
      <p:pic>
        <p:nvPicPr>
          <p:cNvPr id="20" name="図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10914" y="2593464"/>
            <a:ext cx="167654" cy="167654"/>
          </a:xfrm>
          <a:prstGeom prst="rect">
            <a:avLst/>
          </a:prstGeom>
        </p:spPr>
      </p:pic>
      <p:pic>
        <p:nvPicPr>
          <p:cNvPr id="21" name="図 2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44556" y="2565551"/>
            <a:ext cx="209524" cy="209524"/>
          </a:xfrm>
          <a:prstGeom prst="rect">
            <a:avLst/>
          </a:prstGeom>
          <a:effectLst/>
        </p:spPr>
      </p:pic>
      <p:pic>
        <p:nvPicPr>
          <p:cNvPr id="22" name="図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10191" y="2600459"/>
            <a:ext cx="157163" cy="157163"/>
          </a:xfrm>
          <a:prstGeom prst="rect">
            <a:avLst/>
          </a:prstGeom>
        </p:spPr>
      </p:pic>
      <p:pic>
        <p:nvPicPr>
          <p:cNvPr id="23" name="図 2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650724" y="2565551"/>
            <a:ext cx="209524" cy="209524"/>
          </a:xfrm>
          <a:prstGeom prst="rect">
            <a:avLst/>
          </a:prstGeom>
        </p:spPr>
      </p:pic>
      <p:pic>
        <p:nvPicPr>
          <p:cNvPr id="24" name="図 2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397640" y="2565551"/>
            <a:ext cx="209524" cy="209524"/>
          </a:xfrm>
          <a:prstGeom prst="rect">
            <a:avLst/>
          </a:prstGeom>
        </p:spPr>
      </p:pic>
      <p:pic>
        <p:nvPicPr>
          <p:cNvPr id="25" name="図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15022" y="2593464"/>
            <a:ext cx="167654" cy="167654"/>
          </a:xfrm>
          <a:prstGeom prst="rect">
            <a:avLst/>
          </a:prstGeom>
        </p:spPr>
      </p:pic>
      <p:pic>
        <p:nvPicPr>
          <p:cNvPr id="26" name="図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51452" y="2565501"/>
            <a:ext cx="209598" cy="209598"/>
          </a:xfrm>
          <a:prstGeom prst="rect">
            <a:avLst/>
          </a:prstGeom>
        </p:spPr>
      </p:pic>
      <p:pic>
        <p:nvPicPr>
          <p:cNvPr id="27" name="図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326236" y="2565551"/>
            <a:ext cx="209524" cy="209524"/>
          </a:xfrm>
          <a:prstGeom prst="rect">
            <a:avLst/>
          </a:prstGeom>
        </p:spPr>
      </p:pic>
      <p:pic>
        <p:nvPicPr>
          <p:cNvPr id="28" name="図 2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68908" y="2565551"/>
            <a:ext cx="209524" cy="209524"/>
          </a:xfrm>
          <a:prstGeom prst="rect">
            <a:avLst/>
          </a:prstGeom>
        </p:spPr>
      </p:pic>
      <p:pic>
        <p:nvPicPr>
          <p:cNvPr id="29" name="図 2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104610" y="2565551"/>
            <a:ext cx="209524" cy="209524"/>
          </a:xfrm>
          <a:prstGeom prst="rect">
            <a:avLst/>
          </a:prstGeom>
        </p:spPr>
      </p:pic>
      <p:pic>
        <p:nvPicPr>
          <p:cNvPr id="30" name="図 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57694" y="2593464"/>
            <a:ext cx="167654" cy="167654"/>
          </a:xfrm>
          <a:prstGeom prst="rect">
            <a:avLst/>
          </a:prstGeom>
        </p:spPr>
      </p:pic>
      <p:pic>
        <p:nvPicPr>
          <p:cNvPr id="31" name="図 30"/>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903808" y="2593464"/>
            <a:ext cx="167654" cy="167654"/>
          </a:xfrm>
          <a:prstGeom prst="rect">
            <a:avLst/>
          </a:prstGeom>
        </p:spPr>
      </p:pic>
      <p:pic>
        <p:nvPicPr>
          <p:cNvPr id="32" name="図 31"/>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022715" y="2593464"/>
            <a:ext cx="167654" cy="167654"/>
          </a:xfrm>
          <a:prstGeom prst="rect">
            <a:avLst/>
          </a:prstGeom>
        </p:spPr>
      </p:pic>
      <p:pic>
        <p:nvPicPr>
          <p:cNvPr id="33" name="図 32"/>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445150" y="2552852"/>
            <a:ext cx="228572" cy="228572"/>
          </a:xfrm>
          <a:prstGeom prst="rect">
            <a:avLst/>
          </a:prstGeom>
        </p:spPr>
      </p:pic>
      <p:pic>
        <p:nvPicPr>
          <p:cNvPr id="34" name="図 33"/>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821992" y="2600459"/>
            <a:ext cx="157163" cy="157163"/>
          </a:xfrm>
          <a:prstGeom prst="rect">
            <a:avLst/>
          </a:prstGeom>
        </p:spPr>
      </p:pic>
      <p:pic>
        <p:nvPicPr>
          <p:cNvPr id="35" name="図 34"/>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5579320" y="2552852"/>
            <a:ext cx="228572" cy="228572"/>
          </a:xfrm>
          <a:prstGeom prst="rect">
            <a:avLst/>
          </a:prstGeom>
        </p:spPr>
      </p:pic>
      <p:pic>
        <p:nvPicPr>
          <p:cNvPr id="36" name="図 35"/>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448390" y="2781424"/>
            <a:ext cx="279365" cy="279365"/>
          </a:xfrm>
          <a:prstGeom prst="rect">
            <a:avLst/>
          </a:prstGeom>
        </p:spPr>
      </p:pic>
      <p:pic>
        <p:nvPicPr>
          <p:cNvPr id="37" name="図 36"/>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7553915" y="2781424"/>
            <a:ext cx="279365" cy="279365"/>
          </a:xfrm>
          <a:prstGeom prst="rect">
            <a:avLst/>
          </a:prstGeom>
        </p:spPr>
      </p:pic>
      <p:pic>
        <p:nvPicPr>
          <p:cNvPr id="38" name="図 37"/>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5664414" y="2781424"/>
            <a:ext cx="279365" cy="279365"/>
          </a:xfrm>
          <a:prstGeom prst="rect">
            <a:avLst/>
          </a:prstGeom>
        </p:spPr>
      </p:pic>
      <p:pic>
        <p:nvPicPr>
          <p:cNvPr id="39" name="図 38"/>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7329224" y="2781424"/>
            <a:ext cx="279365" cy="279365"/>
          </a:xfrm>
          <a:prstGeom prst="rect">
            <a:avLst/>
          </a:prstGeom>
        </p:spPr>
      </p:pic>
      <p:sp>
        <p:nvSpPr>
          <p:cNvPr id="40" name="正方形/長方形 39"/>
          <p:cNvSpPr/>
          <p:nvPr/>
        </p:nvSpPr>
        <p:spPr bwMode="auto">
          <a:xfrm>
            <a:off x="5793042" y="2802956"/>
            <a:ext cx="1608548"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41" name="1 つの角を丸めた四角形 40"/>
          <p:cNvSpPr/>
          <p:nvPr/>
        </p:nvSpPr>
        <p:spPr>
          <a:xfrm>
            <a:off x="1704256" y="220536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フォーム</a:t>
            </a:r>
            <a:endParaRPr lang="ja-JP" altLang="en-US" sz="105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1704702" y="3069456"/>
            <a:ext cx="6192000" cy="302384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43" name="正方形/長方形 42"/>
          <p:cNvSpPr/>
          <p:nvPr/>
        </p:nvSpPr>
        <p:spPr>
          <a:xfrm>
            <a:off x="3216584" y="3141487"/>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4" name="正方形/長方形 43"/>
          <p:cNvSpPr/>
          <p:nvPr/>
        </p:nvSpPr>
        <p:spPr>
          <a:xfrm>
            <a:off x="1848424" y="3141487"/>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クライアン</a:t>
            </a:r>
            <a:r>
              <a:rPr lang="ja-JP" altLang="en-US" sz="800" dirty="0" smtClean="0">
                <a:solidFill>
                  <a:schemeClr val="tx1"/>
                </a:solidFill>
                <a:latin typeface="HGPｺﾞｼｯｸM" pitchFamily="50" charset="-128"/>
                <a:ea typeface="HGPｺﾞｼｯｸM" pitchFamily="50" charset="-128"/>
              </a:rPr>
              <a:t>ト</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5" name="正方形/長方形 44"/>
          <p:cNvSpPr/>
          <p:nvPr/>
        </p:nvSpPr>
        <p:spPr>
          <a:xfrm>
            <a:off x="6024896" y="314146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6" name="正方形/長方形 45"/>
          <p:cNvSpPr/>
          <p:nvPr/>
        </p:nvSpPr>
        <p:spPr>
          <a:xfrm>
            <a:off x="4656736" y="3141463"/>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組織</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3360440" y="450913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3216424" y="4509120"/>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itchFamily="2" charset="2"/>
              <a:buChar char="ü"/>
            </a:pPr>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3216182" y="508520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a:solidFill>
                  <a:schemeClr val="tx1"/>
                </a:solidFill>
                <a:latin typeface="Meiryo UI" pitchFamily="50" charset="-128"/>
                <a:ea typeface="Meiryo UI" pitchFamily="50" charset="-128"/>
                <a:cs typeface="Meiryo UI" pitchFamily="50" charset="-128"/>
              </a:rPr>
              <a:t>全部</a:t>
            </a:r>
          </a:p>
        </p:txBody>
      </p:sp>
      <p:sp>
        <p:nvSpPr>
          <p:cNvPr id="50" name="正方形/長方形 49"/>
          <p:cNvSpPr/>
          <p:nvPr/>
        </p:nvSpPr>
        <p:spPr>
          <a:xfrm>
            <a:off x="1848584" y="509791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データアクセスレベル</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1" name="正方形/長方形 50"/>
          <p:cNvSpPr/>
          <p:nvPr/>
        </p:nvSpPr>
        <p:spPr>
          <a:xfrm>
            <a:off x="3216432" y="3421981"/>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JPiere</a:t>
            </a:r>
            <a:r>
              <a:rPr lang="en-US" altLang="ja-JP" sz="800" dirty="0" smtClean="0">
                <a:solidFill>
                  <a:schemeClr val="tx1"/>
                </a:solidFill>
                <a:latin typeface="Meiryo UI" pitchFamily="50" charset="-128"/>
                <a:ea typeface="Meiryo UI" pitchFamily="50" charset="-128"/>
                <a:cs typeface="Meiryo UI" pitchFamily="50" charset="-128"/>
              </a:rPr>
              <a:t> WYSIWYG Editor</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2" name="正方形/長方形 51"/>
          <p:cNvSpPr/>
          <p:nvPr/>
        </p:nvSpPr>
        <p:spPr>
          <a:xfrm>
            <a:off x="1848272" y="342198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名称</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3" name="正方形/長方形 52"/>
          <p:cNvSpPr/>
          <p:nvPr/>
        </p:nvSpPr>
        <p:spPr>
          <a:xfrm>
            <a:off x="3216432" y="3710013"/>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1848272" y="3710013"/>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55" name="正方形/長方形 54"/>
          <p:cNvSpPr/>
          <p:nvPr/>
        </p:nvSpPr>
        <p:spPr>
          <a:xfrm>
            <a:off x="4440318" y="508518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3216432" y="479715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JPiere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7" name="正方形/長方形 56"/>
          <p:cNvSpPr/>
          <p:nvPr/>
        </p:nvSpPr>
        <p:spPr>
          <a:xfrm>
            <a:off x="1848272" y="479715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エンティティタイプ</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8" name="正方形/長方形 57"/>
          <p:cNvSpPr/>
          <p:nvPr/>
        </p:nvSpPr>
        <p:spPr>
          <a:xfrm>
            <a:off x="4440842" y="479717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9" name="正方形/長方形 58"/>
          <p:cNvSpPr/>
          <p:nvPr/>
        </p:nvSpPr>
        <p:spPr>
          <a:xfrm>
            <a:off x="3216190" y="4005064"/>
            <a:ext cx="4248000" cy="432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1848030" y="4005064"/>
            <a:ext cx="136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コメント</a:t>
            </a:r>
            <a:endParaRPr lang="ja-JP" altLang="en-US" sz="800" dirty="0">
              <a:solidFill>
                <a:schemeClr val="tx1"/>
              </a:solidFill>
              <a:latin typeface="HGPｺﾞｼｯｸM" pitchFamily="50" charset="-128"/>
              <a:ea typeface="HGPｺﾞｼｯｸM" pitchFamily="50" charset="-128"/>
            </a:endParaRPr>
          </a:p>
        </p:txBody>
      </p:sp>
      <p:sp>
        <p:nvSpPr>
          <p:cNvPr id="62" name="正方形/長方形 61"/>
          <p:cNvSpPr/>
          <p:nvPr/>
        </p:nvSpPr>
        <p:spPr>
          <a:xfrm>
            <a:off x="7248872" y="314096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3" name="正方形/長方形 62"/>
          <p:cNvSpPr/>
          <p:nvPr/>
        </p:nvSpPr>
        <p:spPr>
          <a:xfrm>
            <a:off x="6168752" y="450913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ベータ機能</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6024736" y="4509120"/>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3216432" y="5373216"/>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a:solidFill>
                  <a:schemeClr val="tx1"/>
                </a:solidFill>
                <a:latin typeface="Meiryo UI" pitchFamily="50" charset="-128"/>
                <a:ea typeface="Meiryo UI" pitchFamily="50" charset="-128"/>
                <a:cs typeface="Meiryo UI" pitchFamily="50" charset="-128"/>
              </a:rPr>
              <a:t>jpiere.plugin.wysiwygeditor.form.JPiereCKEditor</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1848272" y="5373216"/>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クラス名</a:t>
            </a:r>
          </a:p>
        </p:txBody>
      </p:sp>
      <p:sp>
        <p:nvSpPr>
          <p:cNvPr id="70" name="正方形/長方形 69"/>
          <p:cNvSpPr/>
          <p:nvPr/>
        </p:nvSpPr>
        <p:spPr>
          <a:xfrm>
            <a:off x="3216432" y="5661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1" name="正方形/長方形 70"/>
          <p:cNvSpPr/>
          <p:nvPr/>
        </p:nvSpPr>
        <p:spPr>
          <a:xfrm>
            <a:off x="1848272" y="566124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ヘルプコンテキスト</a:t>
            </a:r>
            <a:endParaRPr lang="ja-JP" altLang="en-US" sz="800" dirty="0">
              <a:solidFill>
                <a:schemeClr val="tx1"/>
              </a:solidFill>
              <a:latin typeface="HGPｺﾞｼｯｸM" pitchFamily="50" charset="-128"/>
              <a:ea typeface="HGPｺﾞｼｯｸM" pitchFamily="50" charset="-128"/>
            </a:endParaRPr>
          </a:p>
        </p:txBody>
      </p:sp>
      <p:sp>
        <p:nvSpPr>
          <p:cNvPr id="72" name="正方形/長方形 71"/>
          <p:cNvSpPr/>
          <p:nvPr/>
        </p:nvSpPr>
        <p:spPr>
          <a:xfrm>
            <a:off x="4440842" y="5661272"/>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Tree>
    <p:extLst>
      <p:ext uri="{BB962C8B-B14F-4D97-AF65-F5344CB8AC3E}">
        <p14:creationId xmlns:p14="http://schemas.microsoft.com/office/powerpoint/2010/main" val="235943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WYSIWYG Editor</a:t>
            </a:r>
            <a:r>
              <a:rPr lang="ja-JP" altLang="en-US" dirty="0" smtClean="0"/>
              <a:t>の設定</a:t>
            </a:r>
            <a:endParaRPr kumimoji="1" lang="ja-JP" altLang="en-US" dirty="0"/>
          </a:p>
        </p:txBody>
      </p:sp>
      <p:sp>
        <p:nvSpPr>
          <p:cNvPr id="5" name="角丸四角形 4"/>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の設定</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7" name="コンテンツ プレースホルダー 2"/>
          <p:cNvSpPr txBox="1">
            <a:spLocks/>
          </p:cNvSpPr>
          <p:nvPr/>
        </p:nvSpPr>
        <p:spPr>
          <a:xfrm>
            <a:off x="251520" y="1124943"/>
            <a:ext cx="8642351"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a:t>
            </a:r>
            <a:r>
              <a:rPr lang="en-US" altLang="ja-JP" sz="1400" dirty="0" smtClean="0">
                <a:solidFill>
                  <a:schemeClr val="tx1"/>
                </a:solidFill>
              </a:rPr>
              <a:t>WYSIWYG </a:t>
            </a:r>
            <a:r>
              <a:rPr lang="en-US" altLang="ja-JP" sz="1400" dirty="0">
                <a:solidFill>
                  <a:schemeClr val="tx1"/>
                </a:solidFill>
              </a:rPr>
              <a:t>Editor</a:t>
            </a:r>
            <a:r>
              <a:rPr lang="ja-JP" altLang="en-US" sz="1400" dirty="0">
                <a:solidFill>
                  <a:schemeClr val="tx1"/>
                </a:solidFill>
              </a:rPr>
              <a:t>のフォームをツールバーのプロセスアイコンから起動するために</a:t>
            </a:r>
            <a:r>
              <a:rPr lang="ja-JP" altLang="en-US" sz="1400" dirty="0" smtClean="0">
                <a:solidFill>
                  <a:schemeClr val="tx1"/>
                </a:solidFill>
              </a:rPr>
              <a:t>、プロセスに</a:t>
            </a:r>
            <a:r>
              <a:rPr lang="en-US" altLang="ja-JP" sz="1400" dirty="0" smtClean="0">
                <a:solidFill>
                  <a:schemeClr val="tx1"/>
                </a:solidFill>
              </a:rPr>
              <a:t>WYSIWYG Editor</a:t>
            </a:r>
            <a:r>
              <a:rPr lang="ja-JP" altLang="en-US" sz="1400" dirty="0" smtClean="0">
                <a:solidFill>
                  <a:schemeClr val="tx1"/>
                </a:solidFill>
              </a:rPr>
              <a:t>のフォームを設定して下さい</a:t>
            </a:r>
            <a:r>
              <a:rPr lang="ja-JP" altLang="en-US" sz="1400" dirty="0">
                <a:solidFill>
                  <a:schemeClr val="tx1"/>
                </a:solidFill>
              </a:rPr>
              <a:t>。</a:t>
            </a:r>
            <a:endParaRPr lang="en-US" altLang="ja-JP" sz="1400" dirty="0">
              <a:solidFill>
                <a:schemeClr val="tx1"/>
              </a:solidFill>
            </a:endParaRPr>
          </a:p>
        </p:txBody>
      </p:sp>
      <p:pic>
        <p:nvPicPr>
          <p:cNvPr id="3" name="図 2"/>
          <p:cNvPicPr>
            <a:picLocks noChangeAspect="1"/>
          </p:cNvPicPr>
          <p:nvPr/>
        </p:nvPicPr>
        <p:blipFill>
          <a:blip r:embed="rId3"/>
          <a:stretch>
            <a:fillRect/>
          </a:stretch>
        </p:blipFill>
        <p:spPr>
          <a:xfrm>
            <a:off x="1331640" y="1701206"/>
            <a:ext cx="6983014" cy="4686275"/>
          </a:xfrm>
          <a:prstGeom prst="rect">
            <a:avLst/>
          </a:prstGeom>
          <a:ln>
            <a:solidFill>
              <a:schemeClr val="accent1"/>
            </a:solidFill>
          </a:ln>
        </p:spPr>
      </p:pic>
      <p:sp>
        <p:nvSpPr>
          <p:cNvPr id="105" name="角丸四角形 104"/>
          <p:cNvSpPr/>
          <p:nvPr/>
        </p:nvSpPr>
        <p:spPr>
          <a:xfrm>
            <a:off x="1763688" y="5805264"/>
            <a:ext cx="3024336"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smtClean="0">
              <a:solidFill>
                <a:schemeClr val="tx1"/>
              </a:solidFill>
            </a:endParaRPr>
          </a:p>
        </p:txBody>
      </p:sp>
    </p:spTree>
    <p:extLst>
      <p:ext uri="{BB962C8B-B14F-4D97-AF65-F5344CB8AC3E}">
        <p14:creationId xmlns:p14="http://schemas.microsoft.com/office/powerpoint/2010/main" val="182041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WYSIWYG Editor</a:t>
            </a:r>
            <a:r>
              <a:rPr lang="ja-JP" altLang="en-US" dirty="0" smtClean="0"/>
              <a:t>の設定</a:t>
            </a:r>
            <a:endParaRPr kumimoji="1" lang="ja-JP" altLang="en-US" dirty="0"/>
          </a:p>
        </p:txBody>
      </p:sp>
      <p:sp>
        <p:nvSpPr>
          <p:cNvPr id="5" name="角丸四角形 4"/>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ウィンドウ</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のツールバーボタンタブの設定</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7" name="コンテンツ プレースホルダー 2"/>
          <p:cNvSpPr txBox="1">
            <a:spLocks/>
          </p:cNvSpPr>
          <p:nvPr/>
        </p:nvSpPr>
        <p:spPr>
          <a:xfrm>
            <a:off x="251520" y="1124943"/>
            <a:ext cx="8642351"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a:t>
            </a:r>
            <a:r>
              <a:rPr lang="en-US" altLang="ja-JP" sz="1400" dirty="0" smtClean="0">
                <a:solidFill>
                  <a:schemeClr val="tx1"/>
                </a:solidFill>
              </a:rPr>
              <a:t>WYSIWYG </a:t>
            </a:r>
            <a:r>
              <a:rPr lang="en-US" altLang="ja-JP" sz="1400" dirty="0">
                <a:solidFill>
                  <a:schemeClr val="tx1"/>
                </a:solidFill>
              </a:rPr>
              <a:t>Editor</a:t>
            </a:r>
            <a:r>
              <a:rPr lang="ja-JP" altLang="en-US" sz="1400" dirty="0">
                <a:solidFill>
                  <a:schemeClr val="tx1"/>
                </a:solidFill>
              </a:rPr>
              <a:t>のフォームをツールバーのプロセスアイコンから起動するために</a:t>
            </a:r>
            <a:r>
              <a:rPr lang="ja-JP" altLang="en-US" sz="1400" dirty="0" smtClean="0">
                <a:solidFill>
                  <a:schemeClr val="tx1"/>
                </a:solidFill>
              </a:rPr>
              <a:t>、ウィンドウ</a:t>
            </a:r>
            <a:r>
              <a:rPr lang="ja-JP" altLang="en-US" sz="1400" dirty="0">
                <a:solidFill>
                  <a:schemeClr val="tx1"/>
                </a:solidFill>
              </a:rPr>
              <a:t>の</a:t>
            </a:r>
            <a:r>
              <a:rPr lang="ja-JP" altLang="en-US" sz="1400" dirty="0" smtClean="0">
                <a:solidFill>
                  <a:schemeClr val="tx1"/>
                </a:solidFill>
              </a:rPr>
              <a:t>ツールバーボタンタブに</a:t>
            </a:r>
            <a:r>
              <a:rPr lang="en-US" altLang="ja-JP" sz="1400" dirty="0" smtClean="0">
                <a:solidFill>
                  <a:schemeClr val="tx1"/>
                </a:solidFill>
              </a:rPr>
              <a:t>WYSIWYG Editor</a:t>
            </a:r>
            <a:r>
              <a:rPr lang="ja-JP" altLang="en-US" sz="1400" dirty="0" smtClean="0">
                <a:solidFill>
                  <a:schemeClr val="tx1"/>
                </a:solidFill>
              </a:rPr>
              <a:t>のプロセスを設定して下さい。そして、コンポーネント名称には</a:t>
            </a:r>
            <a:r>
              <a:rPr lang="en-US" altLang="ja-JP" sz="1400" dirty="0">
                <a:solidFill>
                  <a:schemeClr val="tx1"/>
                </a:solidFill>
              </a:rPr>
              <a:t>WYSIWYG </a:t>
            </a:r>
            <a:r>
              <a:rPr lang="en-US" altLang="ja-JP" sz="1400" dirty="0" smtClean="0">
                <a:solidFill>
                  <a:schemeClr val="tx1"/>
                </a:solidFill>
              </a:rPr>
              <a:t>Editor</a:t>
            </a:r>
            <a:r>
              <a:rPr lang="ja-JP" altLang="en-US" sz="1400" dirty="0" smtClean="0">
                <a:solidFill>
                  <a:schemeClr val="tx1"/>
                </a:solidFill>
              </a:rPr>
              <a:t>で編集するカラムを設定して下さい。</a:t>
            </a:r>
            <a:endParaRPr lang="en-US" altLang="ja-JP" sz="1400" dirty="0">
              <a:solidFill>
                <a:schemeClr val="tx1"/>
              </a:solidFill>
            </a:endParaRPr>
          </a:p>
        </p:txBody>
      </p:sp>
      <p:sp>
        <p:nvSpPr>
          <p:cNvPr id="8" name="正方形/長方形 7"/>
          <p:cNvSpPr/>
          <p:nvPr/>
        </p:nvSpPr>
        <p:spPr>
          <a:xfrm>
            <a:off x="1704256" y="2564384"/>
            <a:ext cx="6192000" cy="576584"/>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9" name="正方形/長方形 8"/>
          <p:cNvSpPr/>
          <p:nvPr/>
        </p:nvSpPr>
        <p:spPr bwMode="auto">
          <a:xfrm>
            <a:off x="1789754" y="2852936"/>
            <a:ext cx="2146678" cy="25783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u="sng" dirty="0" smtClean="0">
                <a:solidFill>
                  <a:srgbClr val="0070C0"/>
                </a:solidFill>
              </a:rPr>
              <a:t>ウィンドウ</a:t>
            </a:r>
            <a:r>
              <a:rPr lang="ja-JP" altLang="en-US" sz="800" dirty="0" smtClean="0"/>
              <a:t>　</a:t>
            </a:r>
            <a:r>
              <a:rPr lang="en-US" altLang="ja-JP" sz="800" dirty="0" smtClean="0"/>
              <a:t>&gt;</a:t>
            </a:r>
            <a:r>
              <a:rPr lang="ja-JP" altLang="en-US" sz="800" dirty="0" smtClean="0"/>
              <a:t>　</a:t>
            </a:r>
            <a:r>
              <a:rPr lang="ja-JP" altLang="en-US" sz="800" u="sng" dirty="0" smtClean="0">
                <a:solidFill>
                  <a:srgbClr val="0070C0"/>
                </a:solidFill>
              </a:rPr>
              <a:t>タブ</a:t>
            </a:r>
            <a:r>
              <a:rPr lang="ja-JP" altLang="en-US" sz="800" dirty="0" smtClean="0"/>
              <a:t> </a:t>
            </a:r>
            <a:r>
              <a:rPr lang="en-US" altLang="ja-JP" sz="800" dirty="0" smtClean="0"/>
              <a:t>&gt; </a:t>
            </a:r>
            <a:r>
              <a:rPr lang="ja-JP" altLang="en-US" sz="800" dirty="0" smtClean="0"/>
              <a:t>ツールバーボタン</a:t>
            </a:r>
            <a:endParaRPr lang="ja-JP" altLang="en-US" sz="800" dirty="0"/>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929" y="2664976"/>
            <a:ext cx="167654" cy="167654"/>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2108" y="2664976"/>
            <a:ext cx="167654" cy="167654"/>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7087" y="2671971"/>
            <a:ext cx="157163" cy="157163"/>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384" y="2671971"/>
            <a:ext cx="157163" cy="157163"/>
          </a:xfrm>
          <a:prstGeom prst="rect">
            <a:avLst/>
          </a:prstGeom>
        </p:spPr>
      </p:pic>
      <p:pic>
        <p:nvPicPr>
          <p:cNvPr id="14" name="図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7107" y="2637063"/>
            <a:ext cx="209524" cy="209524"/>
          </a:xfrm>
          <a:prstGeom prst="rect">
            <a:avLst/>
          </a:prstGeom>
        </p:spPr>
      </p:pic>
      <p:pic>
        <p:nvPicPr>
          <p:cNvPr id="15" name="図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35873" y="2664976"/>
            <a:ext cx="167654" cy="167654"/>
          </a:xfrm>
          <a:prstGeom prst="rect">
            <a:avLst/>
          </a:prstGeom>
        </p:spPr>
      </p:pic>
      <p:pic>
        <p:nvPicPr>
          <p:cNvPr id="16" name="図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47810" y="2664976"/>
            <a:ext cx="167654" cy="167654"/>
          </a:xfrm>
          <a:prstGeom prst="rect">
            <a:avLst/>
          </a:prstGeom>
        </p:spPr>
      </p:pic>
      <p:pic>
        <p:nvPicPr>
          <p:cNvPr id="17" name="図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59024" y="2637063"/>
            <a:ext cx="209524" cy="209524"/>
          </a:xfrm>
          <a:prstGeom prst="rect">
            <a:avLst/>
          </a:prstGeom>
        </p:spPr>
      </p:pic>
      <p:pic>
        <p:nvPicPr>
          <p:cNvPr id="18" name="図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22128" y="2664976"/>
            <a:ext cx="167654" cy="167654"/>
          </a:xfrm>
          <a:prstGeom prst="rect">
            <a:avLst/>
          </a:prstGeom>
        </p:spPr>
      </p:pic>
      <p:pic>
        <p:nvPicPr>
          <p:cNvPr id="19" name="図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33342" y="2664976"/>
            <a:ext cx="167654" cy="167654"/>
          </a:xfrm>
          <a:prstGeom prst="rect">
            <a:avLst/>
          </a:prstGeom>
        </p:spPr>
      </p:pic>
      <p:pic>
        <p:nvPicPr>
          <p:cNvPr id="20" name="図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10914" y="2664976"/>
            <a:ext cx="167654" cy="167654"/>
          </a:xfrm>
          <a:prstGeom prst="rect">
            <a:avLst/>
          </a:prstGeom>
        </p:spPr>
      </p:pic>
      <p:pic>
        <p:nvPicPr>
          <p:cNvPr id="21" name="図 2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44556" y="2637063"/>
            <a:ext cx="209524" cy="209524"/>
          </a:xfrm>
          <a:prstGeom prst="rect">
            <a:avLst/>
          </a:prstGeom>
          <a:effectLst/>
        </p:spPr>
      </p:pic>
      <p:pic>
        <p:nvPicPr>
          <p:cNvPr id="22" name="図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10191" y="2671971"/>
            <a:ext cx="157163" cy="157163"/>
          </a:xfrm>
          <a:prstGeom prst="rect">
            <a:avLst/>
          </a:prstGeom>
        </p:spPr>
      </p:pic>
      <p:pic>
        <p:nvPicPr>
          <p:cNvPr id="23" name="図 2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650724" y="2637063"/>
            <a:ext cx="209524" cy="209524"/>
          </a:xfrm>
          <a:prstGeom prst="rect">
            <a:avLst/>
          </a:prstGeom>
        </p:spPr>
      </p:pic>
      <p:pic>
        <p:nvPicPr>
          <p:cNvPr id="24" name="図 2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397640" y="2637063"/>
            <a:ext cx="209524" cy="209524"/>
          </a:xfrm>
          <a:prstGeom prst="rect">
            <a:avLst/>
          </a:prstGeom>
        </p:spPr>
      </p:pic>
      <p:pic>
        <p:nvPicPr>
          <p:cNvPr id="25" name="図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15022" y="2664976"/>
            <a:ext cx="167654" cy="167654"/>
          </a:xfrm>
          <a:prstGeom prst="rect">
            <a:avLst/>
          </a:prstGeom>
        </p:spPr>
      </p:pic>
      <p:pic>
        <p:nvPicPr>
          <p:cNvPr id="26" name="図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51452" y="2637013"/>
            <a:ext cx="209598" cy="209598"/>
          </a:xfrm>
          <a:prstGeom prst="rect">
            <a:avLst/>
          </a:prstGeom>
        </p:spPr>
      </p:pic>
      <p:pic>
        <p:nvPicPr>
          <p:cNvPr id="27" name="図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326236" y="2637063"/>
            <a:ext cx="209524" cy="209524"/>
          </a:xfrm>
          <a:prstGeom prst="rect">
            <a:avLst/>
          </a:prstGeom>
        </p:spPr>
      </p:pic>
      <p:pic>
        <p:nvPicPr>
          <p:cNvPr id="28" name="図 2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68908" y="2637063"/>
            <a:ext cx="209524" cy="209524"/>
          </a:xfrm>
          <a:prstGeom prst="rect">
            <a:avLst/>
          </a:prstGeom>
        </p:spPr>
      </p:pic>
      <p:pic>
        <p:nvPicPr>
          <p:cNvPr id="29" name="図 2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104610" y="2637063"/>
            <a:ext cx="209524" cy="209524"/>
          </a:xfrm>
          <a:prstGeom prst="rect">
            <a:avLst/>
          </a:prstGeom>
        </p:spPr>
      </p:pic>
      <p:pic>
        <p:nvPicPr>
          <p:cNvPr id="30" name="図 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57694" y="2664976"/>
            <a:ext cx="167654" cy="167654"/>
          </a:xfrm>
          <a:prstGeom prst="rect">
            <a:avLst/>
          </a:prstGeom>
        </p:spPr>
      </p:pic>
      <p:pic>
        <p:nvPicPr>
          <p:cNvPr id="31" name="図 30"/>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903808" y="2664976"/>
            <a:ext cx="167654" cy="167654"/>
          </a:xfrm>
          <a:prstGeom prst="rect">
            <a:avLst/>
          </a:prstGeom>
        </p:spPr>
      </p:pic>
      <p:pic>
        <p:nvPicPr>
          <p:cNvPr id="32" name="図 31"/>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022715" y="2664976"/>
            <a:ext cx="167654" cy="167654"/>
          </a:xfrm>
          <a:prstGeom prst="rect">
            <a:avLst/>
          </a:prstGeom>
        </p:spPr>
      </p:pic>
      <p:pic>
        <p:nvPicPr>
          <p:cNvPr id="33" name="図 32"/>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445150" y="2624364"/>
            <a:ext cx="228572" cy="228572"/>
          </a:xfrm>
          <a:prstGeom prst="rect">
            <a:avLst/>
          </a:prstGeom>
        </p:spPr>
      </p:pic>
      <p:pic>
        <p:nvPicPr>
          <p:cNvPr id="34" name="図 33"/>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821992" y="2671971"/>
            <a:ext cx="157163" cy="157163"/>
          </a:xfrm>
          <a:prstGeom prst="rect">
            <a:avLst/>
          </a:prstGeom>
        </p:spPr>
      </p:pic>
      <p:pic>
        <p:nvPicPr>
          <p:cNvPr id="35" name="図 34"/>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5579320" y="2624364"/>
            <a:ext cx="228572" cy="228572"/>
          </a:xfrm>
          <a:prstGeom prst="rect">
            <a:avLst/>
          </a:prstGeom>
        </p:spPr>
      </p:pic>
      <p:pic>
        <p:nvPicPr>
          <p:cNvPr id="36" name="図 35"/>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448390" y="2852936"/>
            <a:ext cx="279365" cy="279365"/>
          </a:xfrm>
          <a:prstGeom prst="rect">
            <a:avLst/>
          </a:prstGeom>
        </p:spPr>
      </p:pic>
      <p:pic>
        <p:nvPicPr>
          <p:cNvPr id="37" name="図 36"/>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7553915" y="2852936"/>
            <a:ext cx="279365" cy="279365"/>
          </a:xfrm>
          <a:prstGeom prst="rect">
            <a:avLst/>
          </a:prstGeom>
        </p:spPr>
      </p:pic>
      <p:pic>
        <p:nvPicPr>
          <p:cNvPr id="38" name="図 37"/>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5664414" y="2852936"/>
            <a:ext cx="279365" cy="279365"/>
          </a:xfrm>
          <a:prstGeom prst="rect">
            <a:avLst/>
          </a:prstGeom>
        </p:spPr>
      </p:pic>
      <p:pic>
        <p:nvPicPr>
          <p:cNvPr id="39" name="図 38"/>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7329224" y="2852936"/>
            <a:ext cx="279365" cy="279365"/>
          </a:xfrm>
          <a:prstGeom prst="rect">
            <a:avLst/>
          </a:prstGeom>
        </p:spPr>
      </p:pic>
      <p:sp>
        <p:nvSpPr>
          <p:cNvPr id="40" name="正方形/長方形 39"/>
          <p:cNvSpPr/>
          <p:nvPr/>
        </p:nvSpPr>
        <p:spPr bwMode="auto">
          <a:xfrm>
            <a:off x="5793042" y="2874468"/>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41" name="1 つの角を丸めた四角形 40"/>
          <p:cNvSpPr/>
          <p:nvPr/>
        </p:nvSpPr>
        <p:spPr>
          <a:xfrm>
            <a:off x="1704255" y="2276872"/>
            <a:ext cx="1800199"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ツールバーボタン</a:t>
            </a:r>
            <a:endParaRPr lang="ja-JP" altLang="en-US" sz="105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1704702" y="3140969"/>
            <a:ext cx="6192000" cy="237626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43" name="正方形/長方形 42"/>
          <p:cNvSpPr/>
          <p:nvPr/>
        </p:nvSpPr>
        <p:spPr>
          <a:xfrm>
            <a:off x="3216584" y="3212999"/>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4" name="正方形/長方形 43"/>
          <p:cNvSpPr/>
          <p:nvPr/>
        </p:nvSpPr>
        <p:spPr>
          <a:xfrm>
            <a:off x="1848424" y="3212999"/>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クライアント</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5" name="正方形/長方形 44"/>
          <p:cNvSpPr/>
          <p:nvPr/>
        </p:nvSpPr>
        <p:spPr>
          <a:xfrm>
            <a:off x="6024896" y="3212975"/>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6" name="正方形/長方形 45"/>
          <p:cNvSpPr/>
          <p:nvPr/>
        </p:nvSpPr>
        <p:spPr>
          <a:xfrm>
            <a:off x="4656736" y="321297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a:solidFill>
                  <a:schemeClr val="tx1"/>
                </a:solidFill>
                <a:latin typeface="HGPｺﾞｼｯｸM" pitchFamily="50" charset="-128"/>
                <a:ea typeface="HGPｺﾞｼｯｸM" pitchFamily="50" charset="-128"/>
              </a:rPr>
              <a:t>組織</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3360440" y="407708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3216424" y="407707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itchFamily="2" charset="2"/>
              <a:buChar char="ü"/>
            </a:pPr>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3216432" y="37890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HTML</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0" name="正方形/長方形 49"/>
          <p:cNvSpPr/>
          <p:nvPr/>
        </p:nvSpPr>
        <p:spPr>
          <a:xfrm>
            <a:off x="1848272" y="378904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コンポーネント名称</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3216432" y="430063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3" name="正方形/長方形 52"/>
          <p:cNvSpPr/>
          <p:nvPr/>
        </p:nvSpPr>
        <p:spPr>
          <a:xfrm>
            <a:off x="1848272" y="430063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54" name="図 53"/>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440585" y="4293096"/>
            <a:ext cx="223539" cy="223539"/>
          </a:xfrm>
          <a:prstGeom prst="rect">
            <a:avLst/>
          </a:prstGeom>
        </p:spPr>
      </p:pic>
      <p:sp>
        <p:nvSpPr>
          <p:cNvPr id="55" name="正方形/長方形 54"/>
          <p:cNvSpPr/>
          <p:nvPr/>
        </p:nvSpPr>
        <p:spPr>
          <a:xfrm>
            <a:off x="3216432" y="3501032"/>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a:t>
            </a:r>
            <a:r>
              <a:rPr lang="en-US" altLang="ja-JP" sz="800" dirty="0" smtClean="0">
                <a:solidFill>
                  <a:schemeClr val="tx1"/>
                </a:solidFill>
                <a:latin typeface="Meiryo UI" pitchFamily="50" charset="-128"/>
                <a:ea typeface="Meiryo UI" pitchFamily="50" charset="-128"/>
                <a:cs typeface="Meiryo UI" pitchFamily="50" charset="-128"/>
              </a:rPr>
              <a:t>×</a:t>
            </a:r>
            <a:r>
              <a:rPr lang="ja-JP" altLang="en-US"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a:xfrm>
            <a:off x="1848272" y="350103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a:solidFill>
                  <a:schemeClr val="tx1"/>
                </a:solidFill>
                <a:latin typeface="HGPｺﾞｼｯｸM" pitchFamily="50" charset="-128"/>
                <a:ea typeface="HGPｺﾞｼｯｸM" pitchFamily="50" charset="-128"/>
              </a:rPr>
              <a:t>タブ</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7" name="正方形/長方形 56"/>
          <p:cNvSpPr/>
          <p:nvPr/>
        </p:nvSpPr>
        <p:spPr>
          <a:xfrm>
            <a:off x="3216432" y="458115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700" dirty="0">
                <a:solidFill>
                  <a:schemeClr val="tx1"/>
                </a:solidFill>
                <a:latin typeface="Meiryo UI" pitchFamily="50" charset="-128"/>
                <a:ea typeface="Meiryo UI" pitchFamily="50" charset="-128"/>
                <a:cs typeface="Meiryo UI" pitchFamily="50" charset="-128"/>
              </a:rPr>
              <a:t>WYSIWYG Editor</a:t>
            </a:r>
            <a:endParaRPr lang="ja-JP" altLang="en-US" sz="700" dirty="0">
              <a:solidFill>
                <a:schemeClr val="tx1"/>
              </a:solidFill>
              <a:latin typeface="Meiryo UI" pitchFamily="50" charset="-128"/>
              <a:ea typeface="Meiryo UI" pitchFamily="50" charset="-128"/>
              <a:cs typeface="Meiryo UI" pitchFamily="50" charset="-128"/>
            </a:endParaRPr>
          </a:p>
        </p:txBody>
      </p:sp>
      <p:sp>
        <p:nvSpPr>
          <p:cNvPr id="58" name="正方形/長方形 57"/>
          <p:cNvSpPr/>
          <p:nvPr/>
        </p:nvSpPr>
        <p:spPr>
          <a:xfrm>
            <a:off x="1848272" y="458115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a:solidFill>
                  <a:schemeClr val="tx1"/>
                </a:solidFill>
                <a:latin typeface="HGPｺﾞｼｯｸM" pitchFamily="50" charset="-128"/>
                <a:ea typeface="HGPｺﾞｼｯｸM" pitchFamily="50" charset="-128"/>
              </a:rPr>
              <a:t>プロセス</a:t>
            </a:r>
          </a:p>
        </p:txBody>
      </p:sp>
      <p:sp>
        <p:nvSpPr>
          <p:cNvPr id="59" name="正方形/長方形 58"/>
          <p:cNvSpPr/>
          <p:nvPr/>
        </p:nvSpPr>
        <p:spPr>
          <a:xfrm>
            <a:off x="4440802" y="4581152"/>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3216432" y="4869160"/>
            <a:ext cx="4248000" cy="504056"/>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1848272" y="486916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表示ロジック</a:t>
            </a:r>
            <a:endParaRPr lang="ja-JP" altLang="en-US" sz="800" dirty="0">
              <a:solidFill>
                <a:schemeClr val="tx1"/>
              </a:solidFill>
              <a:latin typeface="HGPｺﾞｼｯｸM" pitchFamily="50" charset="-128"/>
              <a:ea typeface="HGPｺﾞｼｯｸM" pitchFamily="50" charset="-128"/>
            </a:endParaRPr>
          </a:p>
        </p:txBody>
      </p:sp>
      <p:sp>
        <p:nvSpPr>
          <p:cNvPr id="62" name="正方形/長方形 61"/>
          <p:cNvSpPr/>
          <p:nvPr/>
        </p:nvSpPr>
        <p:spPr>
          <a:xfrm>
            <a:off x="6024896" y="350100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WYSIWYG Editor</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3" name="正方形/長方形 62"/>
          <p:cNvSpPr/>
          <p:nvPr/>
        </p:nvSpPr>
        <p:spPr>
          <a:xfrm>
            <a:off x="4656736" y="350100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名称</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37194223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26920</TotalTime>
  <Words>440</Words>
  <Application>Microsoft Office PowerPoint</Application>
  <PresentationFormat>画面に合わせる (4:3)</PresentationFormat>
  <Paragraphs>114</Paragraphs>
  <Slides>12</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12</vt:i4>
      </vt:variant>
    </vt:vector>
  </HeadingPairs>
  <TitlesOfParts>
    <vt:vector size="21" baseType="lpstr">
      <vt:lpstr>HGPｺﾞｼｯｸM</vt:lpstr>
      <vt:lpstr>HG丸ｺﾞｼｯｸM-PRO</vt:lpstr>
      <vt:lpstr>Meiryo UI</vt:lpstr>
      <vt:lpstr>ＭＳ Ｐゴシック</vt:lpstr>
      <vt:lpstr>メイリオ</vt:lpstr>
      <vt:lpstr>Arial</vt:lpstr>
      <vt:lpstr>Calibri</vt:lpstr>
      <vt:lpstr>Wingdings</vt:lpstr>
      <vt:lpstr>Office ​​テーマ</vt:lpstr>
      <vt:lpstr>PowerPoint プレゼンテーション</vt:lpstr>
      <vt:lpstr>WYSIWYG Editorの概要</vt:lpstr>
      <vt:lpstr>WYSIWYG Editorの使用方法</vt:lpstr>
      <vt:lpstr>WYSIWYG Editorの使用方法</vt:lpstr>
      <vt:lpstr>WYSIWYG Editorの使用方法</vt:lpstr>
      <vt:lpstr>WYSIWYG Editorの使用方法</vt:lpstr>
      <vt:lpstr>WYSIWYG Editorの設定</vt:lpstr>
      <vt:lpstr>WYSIWYG Editorの設定</vt:lpstr>
      <vt:lpstr>WYSIWYG Editorの設定</vt:lpstr>
      <vt:lpstr>WYSIWYG Editorの注意点</vt:lpstr>
      <vt:lpstr>WYSIWYG Editorの注意点</vt:lpstr>
      <vt:lpstr>PowerPoint プレゼンテーション</vt:lpstr>
    </vt:vector>
  </TitlesOfParts>
  <Company>Murakami Takanori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Murakami Takanori</dc:creator>
  <cp:lastModifiedBy>萩原秀明</cp:lastModifiedBy>
  <cp:revision>3568</cp:revision>
  <cp:lastPrinted>2013-06-11T01:49:54Z</cp:lastPrinted>
  <dcterms:created xsi:type="dcterms:W3CDTF">2008-04-08T09:41:37Z</dcterms:created>
  <dcterms:modified xsi:type="dcterms:W3CDTF">2015-09-28T07:26:28Z</dcterms:modified>
</cp:coreProperties>
</file>