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4" r:id="rId3"/>
    <p:sldId id="271" r:id="rId4"/>
    <p:sldId id="270" r:id="rId5"/>
    <p:sldId id="269" r:id="rId6"/>
    <p:sldId id="275" r:id="rId7"/>
    <p:sldId id="257" r:id="rId8"/>
    <p:sldId id="272" r:id="rId9"/>
    <p:sldId id="273" r:id="rId10"/>
    <p:sldId id="268" r:id="rId11"/>
    <p:sldId id="267" r:id="rId12"/>
    <p:sldId id="259" r:id="rId13"/>
    <p:sldId id="260" r:id="rId14"/>
    <p:sldId id="261" r:id="rId15"/>
    <p:sldId id="262"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95" autoAdjust="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pl-PL" smtClean="0"/>
              <a:t>Kliknij, aby edytować styl</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27A7E12-2A20-4A97-9B99-3AC4BAA67364}" type="datetimeFigureOut">
              <a:rPr lang="pl-PL" smtClean="0"/>
              <a:t>18.01.2024</a:t>
            </a:fld>
            <a:endParaRPr lang="pl-PL"/>
          </a:p>
        </p:txBody>
      </p:sp>
      <p:sp>
        <p:nvSpPr>
          <p:cNvPr id="5" name="Footer Placeholder 4"/>
          <p:cNvSpPr>
            <a:spLocks noGrp="1"/>
          </p:cNvSpPr>
          <p:nvPr>
            <p:ph type="ftr" sz="quarter" idx="11"/>
          </p:nvPr>
        </p:nvSpPr>
        <p:spPr>
          <a:xfrm>
            <a:off x="1371600" y="4323845"/>
            <a:ext cx="6400800" cy="365125"/>
          </a:xfrm>
        </p:spPr>
        <p:txBody>
          <a:bodyPr/>
          <a:lstStyle/>
          <a:p>
            <a:endParaRPr lang="pl-PL"/>
          </a:p>
        </p:txBody>
      </p:sp>
      <p:sp>
        <p:nvSpPr>
          <p:cNvPr id="6" name="Slide Number Placeholder 5"/>
          <p:cNvSpPr>
            <a:spLocks noGrp="1"/>
          </p:cNvSpPr>
          <p:nvPr>
            <p:ph type="sldNum" sz="quarter" idx="12"/>
          </p:nvPr>
        </p:nvSpPr>
        <p:spPr>
          <a:xfrm>
            <a:off x="8077200" y="1430866"/>
            <a:ext cx="2743200" cy="365125"/>
          </a:xfrm>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2928523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227A7E12-2A20-4A97-9B99-3AC4BAA67364}" type="datetimeFigureOut">
              <a:rPr lang="pl-PL" smtClean="0"/>
              <a:t>18.01.2024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264515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ytuł i podpis">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l-PL" smtClean="0"/>
              <a:t>Kliknij, aby edytować styl</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7A7E12-2A20-4A97-9B99-3AC4BAA67364}" type="datetimeFigureOut">
              <a:rPr lang="pl-PL" smtClean="0"/>
              <a:t>18.01.2024</a:t>
            </a:fld>
            <a:endParaRPr lang="pl-PL"/>
          </a:p>
        </p:txBody>
      </p:sp>
      <p:sp>
        <p:nvSpPr>
          <p:cNvPr id="6" name="Footer Placeholder 5"/>
          <p:cNvSpPr>
            <a:spLocks noGrp="1"/>
          </p:cNvSpPr>
          <p:nvPr>
            <p:ph type="ftr" sz="quarter" idx="11"/>
          </p:nvPr>
        </p:nvSpPr>
        <p:spPr>
          <a:xfrm>
            <a:off x="685800" y="379941"/>
            <a:ext cx="6991492" cy="365125"/>
          </a:xfrm>
        </p:spPr>
        <p:txBody>
          <a:bodyPr/>
          <a:lstStyle/>
          <a:p>
            <a:endParaRPr lang="pl-PL"/>
          </a:p>
        </p:txBody>
      </p:sp>
      <p:sp>
        <p:nvSpPr>
          <p:cNvPr id="7" name="Slide Number Placeholder 6"/>
          <p:cNvSpPr>
            <a:spLocks noGrp="1"/>
          </p:cNvSpPr>
          <p:nvPr>
            <p:ph type="sldNum" sz="quarter" idx="12"/>
          </p:nvPr>
        </p:nvSpPr>
        <p:spPr>
          <a:xfrm>
            <a:off x="10862452" y="381000"/>
            <a:ext cx="643748" cy="365125"/>
          </a:xfrm>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3828701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Oferta z podpisem">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pl-PL" smtClean="0"/>
              <a:t>Kliknij, aby edytować styl</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7A7E12-2A20-4A97-9B99-3AC4BAA67364}" type="datetimeFigureOut">
              <a:rPr lang="pl-PL" smtClean="0"/>
              <a:t>18.01.2024</a:t>
            </a:fld>
            <a:endParaRPr lang="pl-PL"/>
          </a:p>
        </p:txBody>
      </p:sp>
      <p:sp>
        <p:nvSpPr>
          <p:cNvPr id="6" name="Footer Placeholder 5"/>
          <p:cNvSpPr>
            <a:spLocks noGrp="1"/>
          </p:cNvSpPr>
          <p:nvPr>
            <p:ph type="ftr" sz="quarter" idx="11"/>
          </p:nvPr>
        </p:nvSpPr>
        <p:spPr>
          <a:xfrm>
            <a:off x="685800" y="379941"/>
            <a:ext cx="6991492" cy="365125"/>
          </a:xfrm>
        </p:spPr>
        <p:txBody>
          <a:bodyPr/>
          <a:lstStyle/>
          <a:p>
            <a:endParaRPr lang="pl-PL"/>
          </a:p>
        </p:txBody>
      </p:sp>
      <p:sp>
        <p:nvSpPr>
          <p:cNvPr id="7" name="Slide Number Placeholder 6"/>
          <p:cNvSpPr>
            <a:spLocks noGrp="1"/>
          </p:cNvSpPr>
          <p:nvPr>
            <p:ph type="sldNum" sz="quarter" idx="12"/>
          </p:nvPr>
        </p:nvSpPr>
        <p:spPr>
          <a:xfrm>
            <a:off x="10862452" y="381000"/>
            <a:ext cx="643748" cy="365125"/>
          </a:xfrm>
        </p:spPr>
        <p:txBody>
          <a:bodyPr/>
          <a:lstStyle/>
          <a:p>
            <a:fld id="{8B0FD96E-6D6F-4A0D-9CAC-B3C2A6641193}" type="slidenum">
              <a:rPr lang="pl-PL" smtClean="0"/>
              <a:t>‹#›</a:t>
            </a:fld>
            <a:endParaRPr lang="pl-P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8703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arta nazwy">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l-PL" smtClean="0"/>
              <a:t>Kliknij, aby edytować styl</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27A7E12-2A20-4A97-9B99-3AC4BAA67364}" type="datetimeFigureOut">
              <a:rPr lang="pl-PL" smtClean="0"/>
              <a:t>18.01.2024</a:t>
            </a:fld>
            <a:endParaRPr lang="pl-PL"/>
          </a:p>
        </p:txBody>
      </p:sp>
      <p:sp>
        <p:nvSpPr>
          <p:cNvPr id="6" name="Footer Placeholder 5"/>
          <p:cNvSpPr>
            <a:spLocks noGrp="1"/>
          </p:cNvSpPr>
          <p:nvPr>
            <p:ph type="ftr" sz="quarter" idx="11"/>
          </p:nvPr>
        </p:nvSpPr>
        <p:spPr>
          <a:xfrm>
            <a:off x="685800" y="378883"/>
            <a:ext cx="6991492" cy="365125"/>
          </a:xfrm>
        </p:spPr>
        <p:txBody>
          <a:bodyPr/>
          <a:lstStyle/>
          <a:p>
            <a:endParaRPr lang="pl-PL"/>
          </a:p>
        </p:txBody>
      </p:sp>
      <p:sp>
        <p:nvSpPr>
          <p:cNvPr id="7" name="Slide Number Placeholder 6"/>
          <p:cNvSpPr>
            <a:spLocks noGrp="1"/>
          </p:cNvSpPr>
          <p:nvPr>
            <p:ph type="sldNum" sz="quarter" idx="12"/>
          </p:nvPr>
        </p:nvSpPr>
        <p:spPr>
          <a:xfrm>
            <a:off x="10862452" y="381000"/>
            <a:ext cx="643748" cy="365125"/>
          </a:xfrm>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3499870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pl-PL" smtClean="0"/>
              <a:t>Kliknij, aby edytować styl</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3" name="Date Placeholder 2"/>
          <p:cNvSpPr>
            <a:spLocks noGrp="1"/>
          </p:cNvSpPr>
          <p:nvPr>
            <p:ph type="dt" sz="half" idx="10"/>
          </p:nvPr>
        </p:nvSpPr>
        <p:spPr/>
        <p:txBody>
          <a:bodyPr/>
          <a:lstStyle/>
          <a:p>
            <a:fld id="{227A7E12-2A20-4A97-9B99-3AC4BAA67364}" type="datetimeFigureOut">
              <a:rPr lang="pl-PL" smtClean="0"/>
              <a:t>18.01.2024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3327456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pl-PL" smtClean="0"/>
              <a:t>Kliknij, aby edytować styl</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3" name="Date Placeholder 2"/>
          <p:cNvSpPr>
            <a:spLocks noGrp="1"/>
          </p:cNvSpPr>
          <p:nvPr>
            <p:ph type="dt" sz="half" idx="10"/>
          </p:nvPr>
        </p:nvSpPr>
        <p:spPr/>
        <p:txBody>
          <a:bodyPr/>
          <a:lstStyle/>
          <a:p>
            <a:fld id="{227A7E12-2A20-4A97-9B99-3AC4BAA67364}" type="datetimeFigureOut">
              <a:rPr lang="pl-PL" smtClean="0"/>
              <a:t>18.01.2024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207460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227A7E12-2A20-4A97-9B99-3AC4BAA67364}" type="datetimeFigureOut">
              <a:rPr lang="pl-PL" smtClean="0"/>
              <a:t>18.01.2024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1994932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pl-PL" smtClean="0"/>
              <a:t>Kliknij, aby edytować styl</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27A7E12-2A20-4A97-9B99-3AC4BAA67364}" type="datetimeFigureOut">
              <a:rPr lang="pl-PL" smtClean="0"/>
              <a:t>18.01.2024</a:t>
            </a:fld>
            <a:endParaRPr lang="pl-PL"/>
          </a:p>
        </p:txBody>
      </p:sp>
      <p:sp>
        <p:nvSpPr>
          <p:cNvPr id="5" name="Footer Placeholder 4"/>
          <p:cNvSpPr>
            <a:spLocks noGrp="1"/>
          </p:cNvSpPr>
          <p:nvPr>
            <p:ph type="ftr" sz="quarter" idx="11"/>
          </p:nvPr>
        </p:nvSpPr>
        <p:spPr>
          <a:xfrm>
            <a:off x="685800" y="381000"/>
            <a:ext cx="6991492" cy="365125"/>
          </a:xfrm>
        </p:spPr>
        <p:txBody>
          <a:bodyPr/>
          <a:lstStyle/>
          <a:p>
            <a:endParaRPr lang="pl-PL"/>
          </a:p>
        </p:txBody>
      </p:sp>
      <p:sp>
        <p:nvSpPr>
          <p:cNvPr id="6" name="Slide Number Placeholder 5"/>
          <p:cNvSpPr>
            <a:spLocks noGrp="1"/>
          </p:cNvSpPr>
          <p:nvPr>
            <p:ph type="sldNum" sz="quarter" idx="12"/>
          </p:nvPr>
        </p:nvSpPr>
        <p:spPr>
          <a:xfrm>
            <a:off x="10862452" y="381000"/>
            <a:ext cx="643748" cy="365125"/>
          </a:xfrm>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427683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227A7E12-2A20-4A97-9B99-3AC4BAA67364}" type="datetimeFigureOut">
              <a:rPr lang="pl-PL" smtClean="0"/>
              <a:t>18.01.2024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137277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pl-PL" smtClean="0"/>
              <a:t>Kliknij, aby edytować styl</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27A7E12-2A20-4A97-9B99-3AC4BAA67364}" type="datetimeFigureOut">
              <a:rPr lang="pl-PL" smtClean="0"/>
              <a:t>18.01.2024</a:t>
            </a:fld>
            <a:endParaRPr lang="pl-PL"/>
          </a:p>
        </p:txBody>
      </p:sp>
      <p:sp>
        <p:nvSpPr>
          <p:cNvPr id="5" name="Footer Placeholder 4"/>
          <p:cNvSpPr>
            <a:spLocks noGrp="1"/>
          </p:cNvSpPr>
          <p:nvPr>
            <p:ph type="ftr" sz="quarter" idx="11"/>
          </p:nvPr>
        </p:nvSpPr>
        <p:spPr>
          <a:xfrm>
            <a:off x="685800" y="381001"/>
            <a:ext cx="6991492" cy="364065"/>
          </a:xfrm>
        </p:spPr>
        <p:txBody>
          <a:bodyPr/>
          <a:lstStyle/>
          <a:p>
            <a:endParaRPr lang="pl-PL"/>
          </a:p>
        </p:txBody>
      </p:sp>
      <p:sp>
        <p:nvSpPr>
          <p:cNvPr id="6" name="Slide Number Placeholder 5"/>
          <p:cNvSpPr>
            <a:spLocks noGrp="1"/>
          </p:cNvSpPr>
          <p:nvPr>
            <p:ph type="sldNum" sz="quarter" idx="12"/>
          </p:nvPr>
        </p:nvSpPr>
        <p:spPr>
          <a:xfrm>
            <a:off x="10862452" y="381000"/>
            <a:ext cx="643748" cy="365125"/>
          </a:xfrm>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19757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227A7E12-2A20-4A97-9B99-3AC4BAA67364}" type="datetimeFigureOut">
              <a:rPr lang="pl-PL" smtClean="0"/>
              <a:t>18.01.2024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286280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pl-PL" smtClean="0"/>
              <a:t>Kliknij, aby edytować styl</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Content Placeholder 3"/>
          <p:cNvSpPr>
            <a:spLocks noGrp="1"/>
          </p:cNvSpPr>
          <p:nvPr>
            <p:ph sz="half" idx="2"/>
          </p:nvPr>
        </p:nvSpPr>
        <p:spPr>
          <a:xfrm>
            <a:off x="685800" y="3132666"/>
            <a:ext cx="5311775" cy="3086019"/>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Content Placeholder 5"/>
          <p:cNvSpPr>
            <a:spLocks noGrp="1"/>
          </p:cNvSpPr>
          <p:nvPr>
            <p:ph sz="quarter" idx="4"/>
          </p:nvPr>
        </p:nvSpPr>
        <p:spPr>
          <a:xfrm>
            <a:off x="6172200" y="3132666"/>
            <a:ext cx="5334000" cy="3086019"/>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227A7E12-2A20-4A97-9B99-3AC4BAA67364}" type="datetimeFigureOut">
              <a:rPr lang="pl-PL" smtClean="0"/>
              <a:t>18.01.2024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1396852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227A7E12-2A20-4A97-9B99-3AC4BAA67364}" type="datetimeFigureOut">
              <a:rPr lang="pl-PL" smtClean="0"/>
              <a:t>18.01.2024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312947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A7E12-2A20-4A97-9B99-3AC4BAA67364}" type="datetimeFigureOut">
              <a:rPr lang="pl-PL" smtClean="0"/>
              <a:t>18.01.2024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351203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l-PL" smtClean="0"/>
              <a:t>Kliknij, aby edytować styl</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227A7E12-2A20-4A97-9B99-3AC4BAA67364}" type="datetimeFigureOut">
              <a:rPr lang="pl-PL" smtClean="0"/>
              <a:t>18.01.2024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42879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227A7E12-2A20-4A97-9B99-3AC4BAA67364}" type="datetimeFigureOut">
              <a:rPr lang="pl-PL" smtClean="0"/>
              <a:t>18.01.2024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0FD96E-6D6F-4A0D-9CAC-B3C2A6641193}" type="slidenum">
              <a:rPr lang="pl-PL" smtClean="0"/>
              <a:t>‹#›</a:t>
            </a:fld>
            <a:endParaRPr lang="pl-PL"/>
          </a:p>
        </p:txBody>
      </p:sp>
    </p:spTree>
    <p:extLst>
      <p:ext uri="{BB962C8B-B14F-4D97-AF65-F5344CB8AC3E}">
        <p14:creationId xmlns:p14="http://schemas.microsoft.com/office/powerpoint/2010/main" val="422205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pl-PL" smtClean="0"/>
              <a:t>Kliknij, aby edytować styl</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7A7E12-2A20-4A97-9B99-3AC4BAA67364}" type="datetimeFigureOut">
              <a:rPr lang="pl-PL" smtClean="0"/>
              <a:t>18.01.2024</a:t>
            </a:fld>
            <a:endParaRPr lang="pl-P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0FD96E-6D6F-4A0D-9CAC-B3C2A6641193}" type="slidenum">
              <a:rPr lang="pl-PL" smtClean="0"/>
              <a:t>‹#›</a:t>
            </a:fld>
            <a:endParaRPr lang="pl-PL"/>
          </a:p>
        </p:txBody>
      </p:sp>
    </p:spTree>
    <p:extLst>
      <p:ext uri="{BB962C8B-B14F-4D97-AF65-F5344CB8AC3E}">
        <p14:creationId xmlns:p14="http://schemas.microsoft.com/office/powerpoint/2010/main" val="227583158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silia.pl/blog/testy-penetracyjne-wszystko-o-pentestach/" TargetMode="External"/><Relationship Id="rId2" Type="http://schemas.openxmlformats.org/officeDocument/2006/relationships/hyperlink" Target="https://www.computerworld.pl/news/Analiza-logow-potencjal-do-wykorzystania,382493.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53128" y="1720278"/>
            <a:ext cx="9448800" cy="1825096"/>
          </a:xfrm>
        </p:spPr>
        <p:txBody>
          <a:bodyPr/>
          <a:lstStyle/>
          <a:p>
            <a:pPr algn="ctr"/>
            <a:r>
              <a:rPr lang="pl-PL" dirty="0" smtClean="0"/>
              <a:t>Bezpieczeństwo oprogramowania</a:t>
            </a:r>
            <a:endParaRPr lang="pl-PL" dirty="0"/>
          </a:p>
        </p:txBody>
      </p:sp>
      <p:sp>
        <p:nvSpPr>
          <p:cNvPr id="3" name="Podtytuł 2"/>
          <p:cNvSpPr>
            <a:spLocks noGrp="1"/>
          </p:cNvSpPr>
          <p:nvPr>
            <p:ph type="subTitle" idx="1"/>
          </p:nvPr>
        </p:nvSpPr>
        <p:spPr>
          <a:xfrm>
            <a:off x="1431638" y="3909292"/>
            <a:ext cx="10049162" cy="685800"/>
          </a:xfrm>
        </p:spPr>
        <p:txBody>
          <a:bodyPr/>
          <a:lstStyle/>
          <a:p>
            <a:r>
              <a:rPr lang="pl-PL" dirty="0" smtClean="0"/>
              <a:t>Jakub Pisarski, Mateusz Powirski, Jakub Karcz, Bartosz Purzycki, Kacper Żaczek</a:t>
            </a:r>
            <a:endParaRPr lang="pl-PL" dirty="0"/>
          </a:p>
        </p:txBody>
      </p:sp>
    </p:spTree>
    <p:extLst>
      <p:ext uri="{BB962C8B-B14F-4D97-AF65-F5344CB8AC3E}">
        <p14:creationId xmlns:p14="http://schemas.microsoft.com/office/powerpoint/2010/main" val="2724380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673763" y="551937"/>
            <a:ext cx="8518237" cy="1293028"/>
          </a:xfrm>
        </p:spPr>
        <p:txBody>
          <a:bodyPr/>
          <a:lstStyle/>
          <a:p>
            <a:pPr algn="ctr"/>
            <a:r>
              <a:rPr lang="pl-PL" dirty="0"/>
              <a:t>Monitorowanie </a:t>
            </a:r>
            <a:r>
              <a:rPr lang="pl-PL" dirty="0" smtClean="0"/>
              <a:t/>
            </a:r>
            <a:br>
              <a:rPr lang="pl-PL" dirty="0" smtClean="0"/>
            </a:br>
            <a:r>
              <a:rPr lang="pl-PL" dirty="0" smtClean="0"/>
              <a:t>i </a:t>
            </a:r>
            <a:r>
              <a:rPr lang="pl-PL" dirty="0"/>
              <a:t>analiza zdarzeń</a:t>
            </a:r>
          </a:p>
        </p:txBody>
      </p:sp>
      <p:sp>
        <p:nvSpPr>
          <p:cNvPr id="3" name="Symbol zastępczy zawartości 2"/>
          <p:cNvSpPr>
            <a:spLocks noGrp="1"/>
          </p:cNvSpPr>
          <p:nvPr>
            <p:ph idx="1"/>
          </p:nvPr>
        </p:nvSpPr>
        <p:spPr/>
        <p:txBody>
          <a:bodyPr/>
          <a:lstStyle/>
          <a:p>
            <a:pPr marL="0" indent="0">
              <a:buNone/>
            </a:pPr>
            <a:r>
              <a:rPr lang="pl-PL" dirty="0"/>
              <a:t>Monitorowanie i analiza zdarzeń pozwala na ocenę ogólnej kondycji środowiska IT - pod kątem bezpieczeństwa, na potrzeby audytu i zgodności (</a:t>
            </a:r>
            <a:r>
              <a:rPr lang="pl-PL" dirty="0" err="1"/>
              <a:t>compliance</a:t>
            </a:r>
            <a:r>
              <a:rPr lang="pl-PL" dirty="0"/>
              <a:t>), zarządzania systemem oraz przy strojeniu aplikacji i lokalizowaniu problemów</a:t>
            </a:r>
            <a:r>
              <a:rPr lang="pl-PL" dirty="0" smtClean="0"/>
              <a:t>.</a:t>
            </a:r>
          </a:p>
          <a:p>
            <a:pPr marL="0" indent="0">
              <a:buNone/>
            </a:pPr>
            <a:r>
              <a:rPr lang="pl-PL" dirty="0"/>
              <a:t>M</a:t>
            </a:r>
            <a:r>
              <a:rPr lang="pl-PL" dirty="0" smtClean="0"/>
              <a:t>onitorowanie </a:t>
            </a:r>
            <a:r>
              <a:rPr lang="pl-PL" dirty="0"/>
              <a:t>i </a:t>
            </a:r>
            <a:r>
              <a:rPr lang="pl-PL" dirty="0" smtClean="0"/>
              <a:t>analiza </a:t>
            </a:r>
            <a:r>
              <a:rPr lang="pl-PL" dirty="0"/>
              <a:t>zdarzeń umożliwia podejmowanie proaktywnych działań zapobiegających złośliwym atakom lub reagowanie już po wystąpieniu incydentu, tak szybko, jak to możliwe - w celu zminimalizowania szkód. Rejestrowanie zdarzeń związanych z bezpieczeństwem jest często głównym powodem zainteresowania administratorów systemami do zarządzania logami.</a:t>
            </a:r>
          </a:p>
        </p:txBody>
      </p:sp>
    </p:spTree>
    <p:extLst>
      <p:ext uri="{BB962C8B-B14F-4D97-AF65-F5344CB8AC3E}">
        <p14:creationId xmlns:p14="http://schemas.microsoft.com/office/powerpoint/2010/main" val="864961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Testy </a:t>
            </a:r>
            <a:r>
              <a:rPr lang="pl-PL" dirty="0" smtClean="0"/>
              <a:t>Aplikacji Webowych </a:t>
            </a:r>
            <a:endParaRPr lang="pl-PL" dirty="0"/>
          </a:p>
        </p:txBody>
      </p:sp>
      <p:sp>
        <p:nvSpPr>
          <p:cNvPr id="3" name="Symbol zastępczy zawartości 2"/>
          <p:cNvSpPr>
            <a:spLocks noGrp="1"/>
          </p:cNvSpPr>
          <p:nvPr>
            <p:ph idx="1"/>
          </p:nvPr>
        </p:nvSpPr>
        <p:spPr>
          <a:xfrm>
            <a:off x="498764" y="2057402"/>
            <a:ext cx="11007436" cy="4161284"/>
          </a:xfrm>
        </p:spPr>
        <p:txBody>
          <a:bodyPr>
            <a:normAutofit fontScale="92500" lnSpcReduction="10000"/>
          </a:bodyPr>
          <a:lstStyle/>
          <a:p>
            <a:pPr marL="0" indent="0">
              <a:buNone/>
            </a:pPr>
            <a:r>
              <a:rPr lang="pl-PL" dirty="0"/>
              <a:t>Testy bezpieczeństwa służą do mierzenia poziomu bezpieczeństwa aplikacji webowych za pomocą ręcznych </a:t>
            </a:r>
            <a:r>
              <a:rPr lang="pl-PL" dirty="0" smtClean="0"/>
              <a:t>i / lub </a:t>
            </a:r>
            <a:r>
              <a:rPr lang="pl-PL" dirty="0"/>
              <a:t>automatycznych technik, metod, narzędzi testowania bezpieczeństwa</a:t>
            </a:r>
            <a:r>
              <a:rPr lang="pl-PL" dirty="0" smtClean="0"/>
              <a:t>. Przy </a:t>
            </a:r>
            <a:r>
              <a:rPr lang="pl-PL" dirty="0"/>
              <a:t>okazji warto zauważyć, że bezpieczeństwo aplikacji webowej nie jest stanem trwałym, ale raczej należy o nim myśleć jako o procesie</a:t>
            </a:r>
            <a:r>
              <a:rPr lang="pl-PL" dirty="0" smtClean="0"/>
              <a:t>. Najbardziej </a:t>
            </a:r>
            <a:r>
              <a:rPr lang="pl-PL" dirty="0"/>
              <a:t>popularnymi rodzajami testów bezpieczeństwa są</a:t>
            </a:r>
            <a:r>
              <a:rPr lang="pl-PL" dirty="0" smtClean="0"/>
              <a:t>:</a:t>
            </a:r>
          </a:p>
          <a:p>
            <a:r>
              <a:rPr lang="pl-PL" dirty="0"/>
              <a:t>dynamiczne testy bezpieczeństwa aplikacji (</a:t>
            </a:r>
            <a:r>
              <a:rPr lang="pl-PL" dirty="0" err="1"/>
              <a:t>Dynamic</a:t>
            </a:r>
            <a:r>
              <a:rPr lang="pl-PL" dirty="0"/>
              <a:t> Application Security </a:t>
            </a:r>
            <a:r>
              <a:rPr lang="pl-PL" dirty="0" err="1"/>
              <a:t>Testing</a:t>
            </a:r>
            <a:r>
              <a:rPr lang="pl-PL" dirty="0"/>
              <a:t> - DAST) - są to testy zautomatyzowane, rekomendowane do testowania bezpieczeństwa aplikacji wewnętrznych o niskim </a:t>
            </a:r>
            <a:r>
              <a:rPr lang="pl-PL" dirty="0" smtClean="0"/>
              <a:t>ryzyku,</a:t>
            </a:r>
          </a:p>
          <a:p>
            <a:r>
              <a:rPr lang="pl-PL" dirty="0" smtClean="0"/>
              <a:t>statyczne </a:t>
            </a:r>
            <a:r>
              <a:rPr lang="pl-PL" dirty="0"/>
              <a:t>testy bezpieczeństwa aplikacji (</a:t>
            </a:r>
            <a:r>
              <a:rPr lang="pl-PL" dirty="0" err="1"/>
              <a:t>Static</a:t>
            </a:r>
            <a:r>
              <a:rPr lang="pl-PL" dirty="0"/>
              <a:t> Application Security </a:t>
            </a:r>
            <a:r>
              <a:rPr lang="pl-PL" dirty="0" err="1"/>
              <a:t>Testing</a:t>
            </a:r>
            <a:r>
              <a:rPr lang="pl-PL" dirty="0"/>
              <a:t> - SAST) - polecane są do identyfikowania </a:t>
            </a:r>
            <a:r>
              <a:rPr lang="pl-PL" dirty="0" smtClean="0"/>
              <a:t>błędów </a:t>
            </a:r>
            <a:r>
              <a:rPr lang="pl-PL" dirty="0"/>
              <a:t>bez konieczności uruchamiania aplikacji w środowisku </a:t>
            </a:r>
            <a:r>
              <a:rPr lang="pl-PL" dirty="0" smtClean="0"/>
              <a:t>produkcyjnym,</a:t>
            </a:r>
          </a:p>
          <a:p>
            <a:r>
              <a:rPr lang="pl-PL" dirty="0" smtClean="0"/>
              <a:t>testy </a:t>
            </a:r>
            <a:r>
              <a:rPr lang="pl-PL" dirty="0"/>
              <a:t>penetracyjne (</a:t>
            </a:r>
            <a:r>
              <a:rPr lang="pl-PL" dirty="0" err="1"/>
              <a:t>Penetration</a:t>
            </a:r>
            <a:r>
              <a:rPr lang="pl-PL" dirty="0"/>
              <a:t> </a:t>
            </a:r>
            <a:r>
              <a:rPr lang="pl-PL" dirty="0" err="1"/>
              <a:t>Testing</a:t>
            </a:r>
            <a:r>
              <a:rPr lang="pl-PL" dirty="0"/>
              <a:t>) - rekomendowane są dla testowania aplikacji o znaczeniu krytycznym, ich nadrzędnym celem jest wykrycie zaawansowanych scenariuszy ataków.</a:t>
            </a:r>
          </a:p>
        </p:txBody>
      </p:sp>
    </p:spTree>
    <p:extLst>
      <p:ext uri="{BB962C8B-B14F-4D97-AF65-F5344CB8AC3E}">
        <p14:creationId xmlns:p14="http://schemas.microsoft.com/office/powerpoint/2010/main" val="9032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163454" y="561173"/>
            <a:ext cx="8610600" cy="1293028"/>
          </a:xfrm>
        </p:spPr>
        <p:txBody>
          <a:bodyPr/>
          <a:lstStyle/>
          <a:p>
            <a:r>
              <a:rPr lang="pl-PL" dirty="0"/>
              <a:t>Czym są testy penetracyjne?</a:t>
            </a:r>
          </a:p>
        </p:txBody>
      </p:sp>
      <p:sp>
        <p:nvSpPr>
          <p:cNvPr id="3" name="Symbol zastępczy zawartości 2"/>
          <p:cNvSpPr>
            <a:spLocks noGrp="1"/>
          </p:cNvSpPr>
          <p:nvPr>
            <p:ph idx="1"/>
          </p:nvPr>
        </p:nvSpPr>
        <p:spPr>
          <a:xfrm>
            <a:off x="461818" y="1948874"/>
            <a:ext cx="11312236" cy="4498108"/>
          </a:xfrm>
        </p:spPr>
        <p:txBody>
          <a:bodyPr>
            <a:noAutofit/>
          </a:bodyPr>
          <a:lstStyle/>
          <a:p>
            <a:pPr marL="0" indent="0">
              <a:buNone/>
            </a:pPr>
            <a:r>
              <a:rPr lang="pl-PL" sz="2000" b="1" dirty="0"/>
              <a:t>Testy penetracyjne </a:t>
            </a:r>
            <a:r>
              <a:rPr lang="pl-PL" sz="2000" dirty="0" smtClean="0"/>
              <a:t>/ </a:t>
            </a:r>
            <a:r>
              <a:rPr lang="pl-PL" sz="2000" dirty="0"/>
              <a:t>pentesty to symulowane ataki hakerskie na systemy informatyczne. Mają na celu rzeczywistą ocenę posiadanego stanu bezpieczeństwa danych zasobów informatycznych. Zasobami tymi mogą być sieci, wszelkiego rodzaju aplikacje oraz cała infrastruktura IT</a:t>
            </a:r>
            <a:r>
              <a:rPr lang="pl-PL" sz="2000" dirty="0" smtClean="0"/>
              <a:t>.</a:t>
            </a:r>
          </a:p>
          <a:p>
            <a:pPr marL="0" indent="0">
              <a:buNone/>
            </a:pPr>
            <a:r>
              <a:rPr lang="pl-PL" sz="2000" dirty="0"/>
              <a:t>W ramach pentestów wykonuje się analizę obszarów pod kątem potencjalnych błędów bezpieczeństwa spowodowanych m.in</a:t>
            </a:r>
            <a:r>
              <a:rPr lang="pl-PL" sz="2000" dirty="0" smtClean="0"/>
              <a:t>.:</a:t>
            </a:r>
            <a:endParaRPr lang="pl-PL" sz="2000" dirty="0"/>
          </a:p>
          <a:p>
            <a:r>
              <a:rPr lang="pl-PL" sz="2000" dirty="0" smtClean="0"/>
              <a:t>niewłaściwą konfiguracją,</a:t>
            </a:r>
            <a:endParaRPr lang="pl-PL" sz="2000" dirty="0"/>
          </a:p>
          <a:p>
            <a:r>
              <a:rPr lang="pl-PL" sz="2000" dirty="0" smtClean="0"/>
              <a:t>lukami </a:t>
            </a:r>
            <a:r>
              <a:rPr lang="pl-PL" sz="2000" dirty="0"/>
              <a:t>w </a:t>
            </a:r>
            <a:r>
              <a:rPr lang="pl-PL" sz="2000" dirty="0" smtClean="0"/>
              <a:t>zabezpieczeniach,</a:t>
            </a:r>
            <a:endParaRPr lang="pl-PL" sz="2000" dirty="0"/>
          </a:p>
          <a:p>
            <a:r>
              <a:rPr lang="pl-PL" sz="2000" dirty="0" smtClean="0"/>
              <a:t>słabościami </a:t>
            </a:r>
            <a:r>
              <a:rPr lang="pl-PL" sz="2000" dirty="0"/>
              <a:t>w rozwiązaniach technicznych lub </a:t>
            </a:r>
            <a:r>
              <a:rPr lang="pl-PL" sz="2000" dirty="0" smtClean="0"/>
              <a:t>proceduralnych,</a:t>
            </a:r>
            <a:endParaRPr lang="pl-PL" sz="2000" dirty="0"/>
          </a:p>
          <a:p>
            <a:r>
              <a:rPr lang="pl-PL" sz="2000" dirty="0" smtClean="0"/>
              <a:t>niewystarczającą </a:t>
            </a:r>
            <a:r>
              <a:rPr lang="pl-PL" sz="2000" dirty="0"/>
              <a:t>świadomością użytkowników</a:t>
            </a:r>
            <a:r>
              <a:rPr lang="pl-PL" sz="2000" dirty="0" smtClean="0"/>
              <a:t>.</a:t>
            </a:r>
            <a:endParaRPr lang="pl-PL" sz="2000" dirty="0"/>
          </a:p>
          <a:p>
            <a:pPr marL="0" indent="0">
              <a:buNone/>
            </a:pPr>
            <a:r>
              <a:rPr lang="pl-PL" sz="2000" dirty="0"/>
              <a:t>Skuteczne testy penetracyjne powinny jak najbardziej przypominać </a:t>
            </a:r>
            <a:r>
              <a:rPr lang="pl-PL" sz="2000" dirty="0" smtClean="0"/>
              <a:t>rzeczywiste </a:t>
            </a:r>
            <a:r>
              <a:rPr lang="pl-PL" sz="2000" dirty="0"/>
              <a:t>ataki hakerskie.</a:t>
            </a:r>
          </a:p>
        </p:txBody>
      </p:sp>
    </p:spTree>
    <p:extLst>
      <p:ext uri="{BB962C8B-B14F-4D97-AF65-F5344CB8AC3E}">
        <p14:creationId xmlns:p14="http://schemas.microsoft.com/office/powerpoint/2010/main" val="4251299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034145" y="644300"/>
            <a:ext cx="8610600" cy="1293028"/>
          </a:xfrm>
        </p:spPr>
        <p:txBody>
          <a:bodyPr/>
          <a:lstStyle/>
          <a:p>
            <a:r>
              <a:rPr lang="pl-PL" dirty="0"/>
              <a:t>Jakie są rodzaje pentestów?</a:t>
            </a:r>
          </a:p>
        </p:txBody>
      </p:sp>
      <p:sp>
        <p:nvSpPr>
          <p:cNvPr id="3" name="Symbol zastępczy zawartości 2"/>
          <p:cNvSpPr>
            <a:spLocks noGrp="1"/>
          </p:cNvSpPr>
          <p:nvPr>
            <p:ph idx="1"/>
          </p:nvPr>
        </p:nvSpPr>
        <p:spPr/>
        <p:txBody>
          <a:bodyPr>
            <a:normAutofit fontScale="92500" lnSpcReduction="10000"/>
          </a:bodyPr>
          <a:lstStyle/>
          <a:p>
            <a:pPr marL="0" indent="0">
              <a:buNone/>
            </a:pPr>
            <a:r>
              <a:rPr lang="pl-PL" dirty="0" smtClean="0"/>
              <a:t>Zazwyczaj </a:t>
            </a:r>
            <a:r>
              <a:rPr lang="pl-PL" dirty="0"/>
              <a:t>wyróżnia się trzy rodzaje testów penetracyjnych. Zależne są one od stopnia posiadanej wiedzy na temat badanego obszaru</a:t>
            </a:r>
            <a:r>
              <a:rPr lang="pl-PL" dirty="0" smtClean="0"/>
              <a:t>:</a:t>
            </a:r>
            <a:endParaRPr lang="pl-PL" dirty="0"/>
          </a:p>
          <a:p>
            <a:r>
              <a:rPr lang="pl-PL" dirty="0"/>
              <a:t>Black Box </a:t>
            </a:r>
            <a:r>
              <a:rPr lang="pl-PL" dirty="0" err="1"/>
              <a:t>Pentest</a:t>
            </a:r>
            <a:r>
              <a:rPr lang="pl-PL" dirty="0"/>
              <a:t> (test czarnej skrzynki) – </a:t>
            </a:r>
            <a:r>
              <a:rPr lang="pl-PL" dirty="0" err="1"/>
              <a:t>pentester</a:t>
            </a:r>
            <a:r>
              <a:rPr lang="pl-PL" dirty="0"/>
              <a:t> nie wie nic na temat testowanego obszaru oraz nie posiada uprawnień dostępu i dostępu do schematów/architektury; stosowany jest do symulacji zewnętrznego ataku.</a:t>
            </a:r>
          </a:p>
          <a:p>
            <a:r>
              <a:rPr lang="pl-PL" dirty="0"/>
              <a:t>White Box </a:t>
            </a:r>
            <a:r>
              <a:rPr lang="pl-PL" dirty="0" err="1"/>
              <a:t>Pentest</a:t>
            </a:r>
            <a:r>
              <a:rPr lang="pl-PL" dirty="0"/>
              <a:t> (test białej skrzynki) – </a:t>
            </a:r>
            <a:r>
              <a:rPr lang="pl-PL" dirty="0" err="1"/>
              <a:t>pentester</a:t>
            </a:r>
            <a:r>
              <a:rPr lang="pl-PL" dirty="0"/>
              <a:t> ma pełną wiedzę na temat testowego obszaru oraz posiada uprawnienia dostępu i dostęp do schematów/architektury; stosowany jest do symulacji zewnętrznego, jak i wewnętrznego ataku.</a:t>
            </a:r>
          </a:p>
          <a:p>
            <a:r>
              <a:rPr lang="pl-PL" dirty="0"/>
              <a:t>Grey Box </a:t>
            </a:r>
            <a:r>
              <a:rPr lang="pl-PL" dirty="0" err="1"/>
              <a:t>Pentest</a:t>
            </a:r>
            <a:r>
              <a:rPr lang="pl-PL" dirty="0"/>
              <a:t> (test szarej skrzynki) – coś pomiędzy Black Box </a:t>
            </a:r>
            <a:r>
              <a:rPr lang="pl-PL" dirty="0" err="1"/>
              <a:t>Pentestem</a:t>
            </a:r>
            <a:r>
              <a:rPr lang="pl-PL" dirty="0"/>
              <a:t> a White Box </a:t>
            </a:r>
            <a:r>
              <a:rPr lang="pl-PL" dirty="0" err="1"/>
              <a:t>Pentestem</a:t>
            </a:r>
            <a:r>
              <a:rPr lang="pl-PL" dirty="0"/>
              <a:t>; w tym przypadku </a:t>
            </a:r>
            <a:r>
              <a:rPr lang="pl-PL" dirty="0" err="1"/>
              <a:t>pentester</a:t>
            </a:r>
            <a:r>
              <a:rPr lang="pl-PL" dirty="0"/>
              <a:t> może otrzymać częściowe informacje na temat badanego obszaru</a:t>
            </a:r>
            <a:r>
              <a:rPr lang="pl-PL" dirty="0" smtClean="0"/>
              <a:t>.</a:t>
            </a:r>
            <a:endParaRPr lang="pl-PL" dirty="0"/>
          </a:p>
          <a:p>
            <a:pPr marL="0" indent="0">
              <a:buNone/>
            </a:pPr>
            <a:r>
              <a:rPr lang="pl-PL" dirty="0"/>
              <a:t>Analiza systemów przeprowadzana jest z perspektywy potencjalnego włamywacza, czyli tak zwanego </a:t>
            </a:r>
            <a:r>
              <a:rPr lang="pl-PL" dirty="0" err="1"/>
              <a:t>pentestera</a:t>
            </a:r>
            <a:r>
              <a:rPr lang="pl-PL" dirty="0"/>
              <a:t> / etycznego hakera.</a:t>
            </a:r>
          </a:p>
        </p:txBody>
      </p:sp>
    </p:spTree>
    <p:extLst>
      <p:ext uri="{BB962C8B-B14F-4D97-AF65-F5344CB8AC3E}">
        <p14:creationId xmlns:p14="http://schemas.microsoft.com/office/powerpoint/2010/main" val="350542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895600" y="385682"/>
            <a:ext cx="8610600" cy="1293028"/>
          </a:xfrm>
        </p:spPr>
        <p:txBody>
          <a:bodyPr/>
          <a:lstStyle/>
          <a:p>
            <a:r>
              <a:rPr lang="pl-PL" dirty="0"/>
              <a:t>Polityka bezpieczeństwa</a:t>
            </a:r>
          </a:p>
        </p:txBody>
      </p:sp>
      <p:sp>
        <p:nvSpPr>
          <p:cNvPr id="3" name="Symbol zastępczy zawartości 2"/>
          <p:cNvSpPr>
            <a:spLocks noGrp="1"/>
          </p:cNvSpPr>
          <p:nvPr>
            <p:ph idx="1"/>
          </p:nvPr>
        </p:nvSpPr>
        <p:spPr>
          <a:xfrm>
            <a:off x="461818" y="1976582"/>
            <a:ext cx="11044382" cy="4242103"/>
          </a:xfrm>
        </p:spPr>
        <p:txBody>
          <a:bodyPr>
            <a:normAutofit fontScale="92500" lnSpcReduction="10000"/>
          </a:bodyPr>
          <a:lstStyle/>
          <a:p>
            <a:pPr marL="0" indent="0">
              <a:buNone/>
            </a:pPr>
            <a:r>
              <a:rPr lang="pl-PL" dirty="0"/>
              <a:t>Polityka bezpieczeństwa </a:t>
            </a:r>
            <a:r>
              <a:rPr lang="pl-PL" dirty="0" smtClean="0"/>
              <a:t>to dokument </a:t>
            </a:r>
            <a:r>
              <a:rPr lang="pl-PL" dirty="0"/>
              <a:t>określający metody, narzędzia, praktyki i zasady których należy używać i przestrzegać w celu zapewnienia bezpieczeństwa informacji danej organizacji</a:t>
            </a:r>
            <a:r>
              <a:rPr lang="pl-PL" dirty="0" smtClean="0"/>
              <a:t>.</a:t>
            </a:r>
            <a:endParaRPr lang="pl-PL" dirty="0"/>
          </a:p>
          <a:p>
            <a:pPr marL="0" indent="0">
              <a:buNone/>
            </a:pPr>
            <a:r>
              <a:rPr lang="pl-PL" dirty="0"/>
              <a:t>Dodatkowo w polityce bezpieczeństwa określony jest sposób, w jaki organizacja powinna zarządzać wrażliwymi danymi, chronić je i przetwarzać.</a:t>
            </a:r>
          </a:p>
          <a:p>
            <a:pPr marL="0" indent="0">
              <a:buNone/>
            </a:pPr>
            <a:r>
              <a:rPr lang="pl-PL" dirty="0"/>
              <a:t>Celem polityki bezpieczeństwa powinna być ochrona danych przy jednoczesnym zachowaniu prywatności użytkowników. Polityka bezpieczeństwa powinna zawierać następujące zagadnienia</a:t>
            </a:r>
            <a:r>
              <a:rPr lang="pl-PL" dirty="0" smtClean="0"/>
              <a:t>:</a:t>
            </a:r>
            <a:endParaRPr lang="pl-PL" dirty="0"/>
          </a:p>
          <a:p>
            <a:r>
              <a:rPr lang="pl-PL" dirty="0" smtClean="0"/>
              <a:t>odpowiadać </a:t>
            </a:r>
            <a:r>
              <a:rPr lang="pl-PL" dirty="0"/>
              <a:t>celowi istnienia </a:t>
            </a:r>
            <a:r>
              <a:rPr lang="pl-PL" dirty="0" smtClean="0"/>
              <a:t>organizacji,</a:t>
            </a:r>
            <a:endParaRPr lang="pl-PL" dirty="0"/>
          </a:p>
          <a:p>
            <a:r>
              <a:rPr lang="pl-PL" dirty="0" smtClean="0"/>
              <a:t>cele </a:t>
            </a:r>
            <a:r>
              <a:rPr lang="pl-PL" dirty="0"/>
              <a:t>bezpieczeństwa </a:t>
            </a:r>
            <a:r>
              <a:rPr lang="pl-PL" dirty="0" smtClean="0"/>
              <a:t>informacji</a:t>
            </a:r>
            <a:r>
              <a:rPr lang="pl-PL" dirty="0"/>
              <a:t>,</a:t>
            </a:r>
          </a:p>
          <a:p>
            <a:r>
              <a:rPr lang="pl-PL" dirty="0" smtClean="0"/>
              <a:t>zobowiązanie </a:t>
            </a:r>
            <a:r>
              <a:rPr lang="pl-PL" dirty="0"/>
              <a:t>do spełniania wymagań dotyczących osiągnięcie celów bezpieczeństwa </a:t>
            </a:r>
            <a:r>
              <a:rPr lang="pl-PL" dirty="0" smtClean="0"/>
              <a:t>informacji,</a:t>
            </a:r>
            <a:endParaRPr lang="pl-PL" dirty="0"/>
          </a:p>
          <a:p>
            <a:r>
              <a:rPr lang="pl-PL" dirty="0" smtClean="0"/>
              <a:t>zobowiązanie </a:t>
            </a:r>
            <a:r>
              <a:rPr lang="pl-PL" dirty="0"/>
              <a:t>do ciągłego </a:t>
            </a:r>
            <a:r>
              <a:rPr lang="pl-PL" dirty="0" smtClean="0"/>
              <a:t>doskonalenia.</a:t>
            </a:r>
            <a:endParaRPr lang="pl-PL" dirty="0"/>
          </a:p>
          <a:p>
            <a:endParaRPr lang="pl-PL" dirty="0"/>
          </a:p>
        </p:txBody>
      </p:sp>
    </p:spTree>
    <p:extLst>
      <p:ext uri="{BB962C8B-B14F-4D97-AF65-F5344CB8AC3E}">
        <p14:creationId xmlns:p14="http://schemas.microsoft.com/office/powerpoint/2010/main" val="1715515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498436" y="718192"/>
            <a:ext cx="8610600" cy="1293028"/>
          </a:xfrm>
        </p:spPr>
        <p:txBody>
          <a:bodyPr/>
          <a:lstStyle/>
          <a:p>
            <a:r>
              <a:rPr lang="pl-PL" dirty="0"/>
              <a:t>Polityka bezpieczeństwa</a:t>
            </a:r>
          </a:p>
        </p:txBody>
      </p:sp>
      <p:sp>
        <p:nvSpPr>
          <p:cNvPr id="3" name="Symbol zastępczy zawartości 2"/>
          <p:cNvSpPr>
            <a:spLocks noGrp="1"/>
          </p:cNvSpPr>
          <p:nvPr>
            <p:ph idx="1"/>
          </p:nvPr>
        </p:nvSpPr>
        <p:spPr/>
        <p:txBody>
          <a:bodyPr/>
          <a:lstStyle/>
          <a:p>
            <a:pPr marL="0" indent="0">
              <a:buNone/>
            </a:pPr>
            <a:r>
              <a:rPr lang="pl-PL" dirty="0"/>
              <a:t>Polityka bezpieczeństwa powinna być napisana i dostosowana do organizacji. Nie istnieją żadne uniwersalne szablony nadające się do używania “out of the box”. Nie istnieje jeden, dobry dla wszystkich wzór polityki bezpieczeństwa. Istnieje natomiast kilka ogólnych zasad, którymi należy się kierować podczas tworzenia własnej polityki bezpieczeństwa</a:t>
            </a:r>
            <a:r>
              <a:rPr lang="pl-PL" dirty="0" smtClean="0"/>
              <a:t>:</a:t>
            </a:r>
            <a:endParaRPr lang="pl-PL" dirty="0"/>
          </a:p>
          <a:p>
            <a:r>
              <a:rPr lang="pl-PL" dirty="0" smtClean="0"/>
              <a:t>zwięzła forma,</a:t>
            </a:r>
            <a:endParaRPr lang="pl-PL" dirty="0"/>
          </a:p>
          <a:p>
            <a:r>
              <a:rPr lang="pl-PL" dirty="0" smtClean="0"/>
              <a:t>modularność,</a:t>
            </a:r>
            <a:endParaRPr lang="pl-PL" dirty="0"/>
          </a:p>
          <a:p>
            <a:r>
              <a:rPr lang="pl-PL" dirty="0" smtClean="0"/>
              <a:t>prosty język.</a:t>
            </a:r>
            <a:endParaRPr lang="pl-PL" dirty="0"/>
          </a:p>
        </p:txBody>
      </p:sp>
    </p:spTree>
    <p:extLst>
      <p:ext uri="{BB962C8B-B14F-4D97-AF65-F5344CB8AC3E}">
        <p14:creationId xmlns:p14="http://schemas.microsoft.com/office/powerpoint/2010/main" val="756050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44146" y="339502"/>
            <a:ext cx="2281382" cy="1293028"/>
          </a:xfrm>
        </p:spPr>
        <p:txBody>
          <a:bodyPr/>
          <a:lstStyle/>
          <a:p>
            <a:r>
              <a:rPr lang="pl-PL" dirty="0" smtClean="0"/>
              <a:t>Źródła</a:t>
            </a:r>
            <a:endParaRPr lang="pl-PL" dirty="0"/>
          </a:p>
        </p:txBody>
      </p:sp>
      <p:sp>
        <p:nvSpPr>
          <p:cNvPr id="3" name="Symbol zastępczy zawartości 2"/>
          <p:cNvSpPr>
            <a:spLocks noGrp="1"/>
          </p:cNvSpPr>
          <p:nvPr>
            <p:ph idx="1"/>
          </p:nvPr>
        </p:nvSpPr>
        <p:spPr>
          <a:xfrm>
            <a:off x="1006764" y="1847274"/>
            <a:ext cx="10499435" cy="4371412"/>
          </a:xfrm>
        </p:spPr>
        <p:txBody>
          <a:bodyPr>
            <a:normAutofit fontScale="92500" lnSpcReduction="10000"/>
          </a:bodyPr>
          <a:lstStyle/>
          <a:p>
            <a:r>
              <a:rPr lang="pl-PL" dirty="0">
                <a:hlinkClick r:id="rId2"/>
              </a:rPr>
              <a:t>https://www.altkomsoftware.com/pl/blog/testy-penetracyjne-a-statyczna-analiza-kodu-co-wybrac/</a:t>
            </a:r>
          </a:p>
          <a:p>
            <a:r>
              <a:rPr lang="pl-PL" dirty="0" smtClean="0">
                <a:hlinkClick r:id="rId2"/>
              </a:rPr>
              <a:t>https</a:t>
            </a:r>
            <a:r>
              <a:rPr lang="pl-PL" dirty="0">
                <a:hlinkClick r:id="rId2"/>
              </a:rPr>
              <a:t>://www.is.umk.pl/~grochu/wiki/doku.php?id=zajecia:npr:wyklad:statyczna_analiza</a:t>
            </a:r>
          </a:p>
          <a:p>
            <a:r>
              <a:rPr lang="pl-PL" dirty="0">
                <a:hlinkClick r:id="rId2"/>
              </a:rPr>
              <a:t>https://sekurak.pl/statyczna-analiza-bezpieczenstwa-kodu-aplikacji-czesc-1-wprowadzenie/</a:t>
            </a:r>
          </a:p>
          <a:p>
            <a:r>
              <a:rPr lang="pl-PL" dirty="0" smtClean="0">
                <a:hlinkClick r:id="rId2"/>
              </a:rPr>
              <a:t>https</a:t>
            </a:r>
            <a:r>
              <a:rPr lang="pl-PL" dirty="0">
                <a:hlinkClick r:id="rId2"/>
              </a:rPr>
              <a:t>://linuxpolska.com/pl/blog/analiza-ryzyka-oprogramowania-open-source-nowe-wyzwania-i-trendy/</a:t>
            </a:r>
            <a:endParaRPr lang="pl-PL" dirty="0" smtClean="0">
              <a:hlinkClick r:id="rId2"/>
            </a:endParaRPr>
          </a:p>
          <a:p>
            <a:r>
              <a:rPr lang="pl-PL" dirty="0" smtClean="0">
                <a:hlinkClick r:id="rId2"/>
              </a:rPr>
              <a:t>https</a:t>
            </a:r>
            <a:r>
              <a:rPr lang="pl-PL" dirty="0">
                <a:hlinkClick r:id="rId2"/>
              </a:rPr>
              <a:t>://www.computerworld.pl/news/Analiza-logow-potencjal-do-wykorzystania,382493.html</a:t>
            </a:r>
            <a:endParaRPr lang="pl-PL" dirty="0"/>
          </a:p>
          <a:p>
            <a:r>
              <a:rPr lang="pl-PL" dirty="0"/>
              <a:t>https://thestory.is/pl/journal/bezpieczenstwo-aplikacji-webowych/</a:t>
            </a:r>
          </a:p>
          <a:p>
            <a:r>
              <a:rPr lang="pl-PL" dirty="0">
                <a:hlinkClick r:id="rId3"/>
              </a:rPr>
              <a:t>https://resilia.pl/blog/testy-penetracyjne-wszystko-o-pentestach/</a:t>
            </a:r>
            <a:endParaRPr lang="pl-PL" dirty="0"/>
          </a:p>
          <a:p>
            <a:r>
              <a:rPr lang="pl-PL" dirty="0"/>
              <a:t>https://securitybeztabu.pl/polityka-bezpieczenstwa/</a:t>
            </a:r>
          </a:p>
          <a:p>
            <a:endParaRPr lang="pl-PL" dirty="0"/>
          </a:p>
        </p:txBody>
      </p:sp>
    </p:spTree>
    <p:extLst>
      <p:ext uri="{BB962C8B-B14F-4D97-AF65-F5344CB8AC3E}">
        <p14:creationId xmlns:p14="http://schemas.microsoft.com/office/powerpoint/2010/main" val="2331159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2767277"/>
            <a:ext cx="12192000" cy="1293028"/>
          </a:xfrm>
        </p:spPr>
        <p:txBody>
          <a:bodyPr>
            <a:noAutofit/>
          </a:bodyPr>
          <a:lstStyle/>
          <a:p>
            <a:pPr algn="ctr"/>
            <a:r>
              <a:rPr lang="pl-PL" sz="6000" dirty="0" smtClean="0"/>
              <a:t>Dziękujemy za Uwagę!</a:t>
            </a:r>
            <a:endParaRPr lang="pl-PL" sz="6000" dirty="0"/>
          </a:p>
        </p:txBody>
      </p:sp>
    </p:spTree>
    <p:extLst>
      <p:ext uri="{BB962C8B-B14F-4D97-AF65-F5344CB8AC3E}">
        <p14:creationId xmlns:p14="http://schemas.microsoft.com/office/powerpoint/2010/main" val="1425298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581400" y="484402"/>
            <a:ext cx="8610600" cy="1293028"/>
          </a:xfrm>
        </p:spPr>
        <p:txBody>
          <a:bodyPr/>
          <a:lstStyle/>
          <a:p>
            <a:pPr algn="ctr"/>
            <a:r>
              <a:rPr lang="pl-PL" dirty="0" smtClean="0"/>
              <a:t>Statystyczna Analiza</a:t>
            </a:r>
            <a:br>
              <a:rPr lang="pl-PL" dirty="0" smtClean="0"/>
            </a:br>
            <a:r>
              <a:rPr lang="pl-PL" dirty="0" smtClean="0"/>
              <a:t> kodu źródłowego</a:t>
            </a:r>
            <a:endParaRPr lang="pl-PL" dirty="0"/>
          </a:p>
        </p:txBody>
      </p:sp>
      <p:pic>
        <p:nvPicPr>
          <p:cNvPr id="4" name="Symbol zastępczy zawartośc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2575" y="1997388"/>
            <a:ext cx="4977534" cy="3653510"/>
          </a:xfrm>
        </p:spPr>
      </p:pic>
      <p:sp>
        <p:nvSpPr>
          <p:cNvPr id="5" name="pole tekstowe 4"/>
          <p:cNvSpPr txBox="1"/>
          <p:nvPr/>
        </p:nvSpPr>
        <p:spPr>
          <a:xfrm>
            <a:off x="7257919" y="5870857"/>
            <a:ext cx="3948517" cy="646331"/>
          </a:xfrm>
          <a:prstGeom prst="rect">
            <a:avLst/>
          </a:prstGeom>
          <a:noFill/>
        </p:spPr>
        <p:txBody>
          <a:bodyPr wrap="none" rtlCol="0">
            <a:spAutoFit/>
          </a:bodyPr>
          <a:lstStyle/>
          <a:p>
            <a:pPr algn="ctr"/>
            <a:r>
              <a:rPr lang="pl-PL" dirty="0"/>
              <a:t>Koszt naprawy błędu </a:t>
            </a:r>
            <a:r>
              <a:rPr lang="pl-PL" dirty="0" smtClean="0"/>
              <a:t>w</a:t>
            </a:r>
          </a:p>
          <a:p>
            <a:r>
              <a:rPr lang="pl-PL" dirty="0" smtClean="0"/>
              <a:t>zależności od </a:t>
            </a:r>
            <a:r>
              <a:rPr lang="pl-PL" dirty="0"/>
              <a:t>momentu wykrycia</a:t>
            </a:r>
          </a:p>
        </p:txBody>
      </p:sp>
      <p:sp>
        <p:nvSpPr>
          <p:cNvPr id="3" name="pole tekstowe 2"/>
          <p:cNvSpPr txBox="1"/>
          <p:nvPr/>
        </p:nvSpPr>
        <p:spPr>
          <a:xfrm>
            <a:off x="382143" y="1882499"/>
            <a:ext cx="6620186" cy="4093428"/>
          </a:xfrm>
          <a:prstGeom prst="rect">
            <a:avLst/>
          </a:prstGeom>
          <a:noFill/>
        </p:spPr>
        <p:txBody>
          <a:bodyPr wrap="square" rtlCol="0">
            <a:spAutoFit/>
          </a:bodyPr>
          <a:lstStyle/>
          <a:p>
            <a:r>
              <a:rPr lang="pl-PL" sz="2000" dirty="0"/>
              <a:t>Od dawna naturalną strategią zapewnienia bezpieczeństwa aplikacji są testy </a:t>
            </a:r>
            <a:r>
              <a:rPr lang="pl-PL" sz="2000" dirty="0" smtClean="0"/>
              <a:t>penetracyjne.</a:t>
            </a:r>
          </a:p>
          <a:p>
            <a:r>
              <a:rPr lang="pl-PL" sz="2000" dirty="0" smtClean="0"/>
              <a:t>Ciągły </a:t>
            </a:r>
            <a:r>
              <a:rPr lang="pl-PL" sz="2000" dirty="0"/>
              <a:t>rozwój różnych technik ataków </a:t>
            </a:r>
            <a:r>
              <a:rPr lang="pl-PL" sz="2000" dirty="0" smtClean="0"/>
              <a:t>ujawnia</a:t>
            </a:r>
          </a:p>
          <a:p>
            <a:r>
              <a:rPr lang="pl-PL" sz="2000" dirty="0" smtClean="0"/>
              <a:t>jednak </a:t>
            </a:r>
            <a:r>
              <a:rPr lang="pl-PL" sz="2000" dirty="0"/>
              <a:t>niedomagania takiego podejścia. </a:t>
            </a:r>
            <a:endParaRPr lang="pl-PL" sz="2000" dirty="0" smtClean="0"/>
          </a:p>
          <a:p>
            <a:r>
              <a:rPr lang="pl-PL" sz="2000" dirty="0" smtClean="0"/>
              <a:t>Coraz </a:t>
            </a:r>
            <a:r>
              <a:rPr lang="pl-PL" sz="2000" dirty="0"/>
              <a:t>większą akceptację w środowiskach związanych z bezpieczeństwem aplikacji </a:t>
            </a:r>
            <a:endParaRPr lang="pl-PL" sz="2000" dirty="0" smtClean="0"/>
          </a:p>
          <a:p>
            <a:r>
              <a:rPr lang="pl-PL" sz="2000" dirty="0" smtClean="0"/>
              <a:t>zdobywa podejście </a:t>
            </a:r>
            <a:r>
              <a:rPr lang="pl-PL" sz="2000" dirty="0"/>
              <a:t>mówiące o konieczności adresowania kwestii bezpieczeństwa u źródła</a:t>
            </a:r>
            <a:r>
              <a:rPr lang="pl-PL" sz="2000" dirty="0" smtClean="0"/>
              <a:t>,</a:t>
            </a:r>
          </a:p>
          <a:p>
            <a:r>
              <a:rPr lang="pl-PL" sz="2000" dirty="0" smtClean="0"/>
              <a:t>czyli </a:t>
            </a:r>
            <a:r>
              <a:rPr lang="pl-PL" sz="2000" dirty="0"/>
              <a:t>w kodzie aplikacji. Statyczna analiza kodu zaczyna być postrzegana jako </a:t>
            </a:r>
            <a:r>
              <a:rPr lang="pl-PL" sz="2000" dirty="0" smtClean="0"/>
              <a:t>atrakcyjna</a:t>
            </a:r>
          </a:p>
          <a:p>
            <a:r>
              <a:rPr lang="pl-PL" sz="2000" dirty="0" smtClean="0"/>
              <a:t>alternatywa wykrywania </a:t>
            </a:r>
            <a:r>
              <a:rPr lang="pl-PL" sz="2000" dirty="0"/>
              <a:t>podatności bezpieczeństwa już na poziomie </a:t>
            </a:r>
            <a:r>
              <a:rPr lang="pl-PL" sz="2000" dirty="0" smtClean="0"/>
              <a:t>kodu</a:t>
            </a:r>
          </a:p>
          <a:p>
            <a:r>
              <a:rPr lang="pl-PL" sz="2000" dirty="0" smtClean="0"/>
              <a:t>źródłowego </a:t>
            </a:r>
            <a:r>
              <a:rPr lang="pl-PL" sz="2000" dirty="0"/>
              <a:t>aplikacji.</a:t>
            </a:r>
            <a:endParaRPr lang="pl-PL" sz="2000" dirty="0"/>
          </a:p>
        </p:txBody>
      </p:sp>
    </p:spTree>
    <p:extLst>
      <p:ext uri="{BB962C8B-B14F-4D97-AF65-F5344CB8AC3E}">
        <p14:creationId xmlns:p14="http://schemas.microsoft.com/office/powerpoint/2010/main" val="668651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Czym jest, a czym nie jest statyczna analiza </a:t>
            </a:r>
            <a:r>
              <a:rPr lang="pl-PL" dirty="0" smtClean="0"/>
              <a:t>kodu?</a:t>
            </a:r>
            <a:endParaRPr lang="pl-PL" dirty="0"/>
          </a:p>
        </p:txBody>
      </p:sp>
      <p:sp>
        <p:nvSpPr>
          <p:cNvPr id="3" name="Symbol zastępczy zawartości 2"/>
          <p:cNvSpPr>
            <a:spLocks noGrp="1"/>
          </p:cNvSpPr>
          <p:nvPr>
            <p:ph idx="1"/>
          </p:nvPr>
        </p:nvSpPr>
        <p:spPr/>
        <p:txBody>
          <a:bodyPr>
            <a:normAutofit/>
          </a:bodyPr>
          <a:lstStyle/>
          <a:p>
            <a:pPr marL="0" indent="0">
              <a:buNone/>
            </a:pPr>
            <a:r>
              <a:rPr lang="pl-PL" dirty="0"/>
              <a:t>Samo pojęcie statycznej analizy kodu jest nieco rozmyte. </a:t>
            </a:r>
            <a:r>
              <a:rPr lang="pl-PL" dirty="0" smtClean="0"/>
              <a:t>W </a:t>
            </a:r>
            <a:r>
              <a:rPr lang="pl-PL" dirty="0"/>
              <a:t>kontekście tej prezentacji przyjmijmy definicję, która opisuje statyczną analizę </a:t>
            </a:r>
            <a:r>
              <a:rPr lang="pl-PL" dirty="0" smtClean="0"/>
              <a:t>kodu, jako </a:t>
            </a:r>
            <a:r>
              <a:rPr lang="pl-PL" dirty="0"/>
              <a:t>badanie źródeł oprogramowania przy wykorzystaniu narzędzi (automatów). </a:t>
            </a:r>
            <a:r>
              <a:rPr lang="pl-PL" dirty="0" smtClean="0"/>
              <a:t>Celem </a:t>
            </a:r>
            <a:r>
              <a:rPr lang="pl-PL" dirty="0"/>
              <a:t>analizy jest znajdywanie nieefektywnych konstrukcji oraz fragmentów </a:t>
            </a:r>
            <a:r>
              <a:rPr lang="pl-PL" dirty="0" smtClean="0"/>
              <a:t>kodu, które </a:t>
            </a:r>
            <a:r>
              <a:rPr lang="pl-PL" dirty="0"/>
              <a:t>noszą znamiona złych praktyk programistycznych czy nawet błędów bezpieczeństwa</a:t>
            </a:r>
            <a:r>
              <a:rPr lang="pl-PL" dirty="0" smtClean="0"/>
              <a:t>.</a:t>
            </a:r>
            <a:endParaRPr lang="pl-PL" dirty="0"/>
          </a:p>
          <a:p>
            <a:pPr marL="0" indent="0">
              <a:buNone/>
            </a:pPr>
            <a:r>
              <a:rPr lang="pl-PL" dirty="0"/>
              <a:t>Warto zaznaczyć, że statyczna analiza kodu przeprowadzana jest, nomen omen, bezpośrednio na kodzie aplikacji, co oznacza, że aplikacja nie jest uruchamiana. </a:t>
            </a:r>
          </a:p>
          <a:p>
            <a:pPr marL="0" indent="0">
              <a:buNone/>
            </a:pPr>
            <a:r>
              <a:rPr lang="pl-PL" dirty="0"/>
              <a:t>Testy, które wymagają uruchomienia aplikacji, nazywamy analizą dynamiczną (ang. „</a:t>
            </a:r>
            <a:r>
              <a:rPr lang="pl-PL" dirty="0" err="1"/>
              <a:t>dynamic</a:t>
            </a:r>
            <a:r>
              <a:rPr lang="pl-PL" dirty="0"/>
              <a:t> </a:t>
            </a:r>
            <a:r>
              <a:rPr lang="pl-PL" dirty="0" err="1"/>
              <a:t>analysis</a:t>
            </a:r>
            <a:r>
              <a:rPr lang="pl-PL" dirty="0" smtClean="0"/>
              <a:t>”).</a:t>
            </a:r>
            <a:endParaRPr lang="pl-PL" dirty="0"/>
          </a:p>
        </p:txBody>
      </p:sp>
    </p:spTree>
    <p:extLst>
      <p:ext uri="{BB962C8B-B14F-4D97-AF65-F5344CB8AC3E}">
        <p14:creationId xmlns:p14="http://schemas.microsoft.com/office/powerpoint/2010/main" val="531199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630218" y="579646"/>
            <a:ext cx="8610600" cy="1293028"/>
          </a:xfrm>
        </p:spPr>
        <p:txBody>
          <a:bodyPr/>
          <a:lstStyle/>
          <a:p>
            <a:r>
              <a:rPr lang="pl-PL" dirty="0"/>
              <a:t>Metody </a:t>
            </a:r>
            <a:r>
              <a:rPr lang="pl-PL" dirty="0" smtClean="0"/>
              <a:t>analizy</a:t>
            </a:r>
            <a:endParaRPr lang="pl-PL" dirty="0"/>
          </a:p>
        </p:txBody>
      </p:sp>
      <p:sp>
        <p:nvSpPr>
          <p:cNvPr id="3" name="Symbol zastępczy zawartości 2"/>
          <p:cNvSpPr>
            <a:spLocks noGrp="1"/>
          </p:cNvSpPr>
          <p:nvPr>
            <p:ph idx="1"/>
          </p:nvPr>
        </p:nvSpPr>
        <p:spPr>
          <a:xfrm>
            <a:off x="685800" y="2194560"/>
            <a:ext cx="5317836" cy="4024125"/>
          </a:xfrm>
        </p:spPr>
        <p:txBody>
          <a:bodyPr>
            <a:normAutofit/>
          </a:bodyPr>
          <a:lstStyle/>
          <a:p>
            <a:r>
              <a:rPr lang="pl-PL" dirty="0" smtClean="0"/>
              <a:t>Analiza </a:t>
            </a:r>
            <a:r>
              <a:rPr lang="pl-PL" dirty="0"/>
              <a:t>przepływu danych (ang. „Data Flow Analysis”) — polega na sprawdzeniu zasięgu, czasu życia zmiennych oraz zależności między </a:t>
            </a:r>
            <a:r>
              <a:rPr lang="pl-PL" dirty="0" smtClean="0"/>
              <a:t>nimi. Identyfikowane </a:t>
            </a:r>
            <a:r>
              <a:rPr lang="pl-PL" dirty="0"/>
              <a:t>są tzw. bloki podstawowe, tworzone są grafy kontroli przepływu (ang. „Control Flow Graph”), </a:t>
            </a:r>
            <a:r>
              <a:rPr lang="pl-PL" dirty="0" smtClean="0"/>
              <a:t>a </a:t>
            </a:r>
            <a:r>
              <a:rPr lang="pl-PL" dirty="0"/>
              <a:t>następnie analizowane są przepływy danych przy wykorzystaniu tych grafów.</a:t>
            </a:r>
          </a:p>
          <a:p>
            <a:pPr marL="0" indent="0">
              <a:buNone/>
            </a:pPr>
            <a:endParaRPr lang="pl-PL" dirty="0"/>
          </a:p>
          <a:p>
            <a:pPr marL="0" indent="0">
              <a:buNone/>
            </a:pPr>
            <a:endParaRPr lang="pl-PL" dirty="0"/>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636" y="2194560"/>
            <a:ext cx="5981387" cy="3225098"/>
          </a:xfrm>
          <a:prstGeom prst="rect">
            <a:avLst/>
          </a:prstGeom>
        </p:spPr>
      </p:pic>
      <p:sp>
        <p:nvSpPr>
          <p:cNvPr id="7" name="pole tekstowe 6"/>
          <p:cNvSpPr txBox="1"/>
          <p:nvPr/>
        </p:nvSpPr>
        <p:spPr>
          <a:xfrm>
            <a:off x="7610764" y="5741544"/>
            <a:ext cx="3999345" cy="369332"/>
          </a:xfrm>
          <a:prstGeom prst="rect">
            <a:avLst/>
          </a:prstGeom>
          <a:noFill/>
        </p:spPr>
        <p:txBody>
          <a:bodyPr wrap="square" rtlCol="0">
            <a:spAutoFit/>
          </a:bodyPr>
          <a:lstStyle/>
          <a:p>
            <a:r>
              <a:rPr lang="pl-PL" dirty="0" smtClean="0"/>
              <a:t>Graf kontroli przepływu</a:t>
            </a:r>
            <a:endParaRPr lang="pl-PL" dirty="0"/>
          </a:p>
        </p:txBody>
      </p:sp>
    </p:spTree>
    <p:extLst>
      <p:ext uri="{BB962C8B-B14F-4D97-AF65-F5344CB8AC3E}">
        <p14:creationId xmlns:p14="http://schemas.microsoft.com/office/powerpoint/2010/main" val="636522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Metody Analizy</a:t>
            </a:r>
            <a:endParaRPr lang="pl-PL" dirty="0"/>
          </a:p>
        </p:txBody>
      </p:sp>
      <p:sp>
        <p:nvSpPr>
          <p:cNvPr id="3" name="Symbol zastępczy zawartości 2"/>
          <p:cNvSpPr>
            <a:spLocks noGrp="1"/>
          </p:cNvSpPr>
          <p:nvPr>
            <p:ph idx="1"/>
          </p:nvPr>
        </p:nvSpPr>
        <p:spPr>
          <a:xfrm>
            <a:off x="563418" y="1893456"/>
            <a:ext cx="10942782" cy="4325230"/>
          </a:xfrm>
        </p:spPr>
        <p:txBody>
          <a:bodyPr>
            <a:normAutofit lnSpcReduction="10000"/>
          </a:bodyPr>
          <a:lstStyle/>
          <a:p>
            <a:r>
              <a:rPr lang="pl-PL" dirty="0"/>
              <a:t>Taint Analysis — polega na identyfikacji zmiennych kontrolowanych przez użytkownika, oznaczeniu ich (jako „brudne”), a następnie sprawdzeniu przez jakie funkcje zmienne te są wykorzystywane. Sprawdzane są z góry zdefiniowane funkcje, które mogą stwarzać problemy bezpieczeństwa — funkcje te nazywa się z angielskiego „Sink”. Jeżeli zmienna kontrolowana przez użytkownika przechodzi przez „Sink” i nie jest uprzednio odpowiednio kodowana czy transformowana, wtedy oznaczana jest jako zagrożenie</a:t>
            </a:r>
            <a:r>
              <a:rPr lang="pl-PL" dirty="0" smtClean="0"/>
              <a:t>.</a:t>
            </a:r>
          </a:p>
          <a:p>
            <a:r>
              <a:rPr lang="pl-PL" dirty="0" smtClean="0"/>
              <a:t>Analiza leksykograficzna (ang. „</a:t>
            </a:r>
            <a:r>
              <a:rPr lang="pl-PL" dirty="0" err="1" smtClean="0"/>
              <a:t>Lexical</a:t>
            </a:r>
            <a:r>
              <a:rPr lang="pl-PL" dirty="0" smtClean="0"/>
              <a:t> Analysis”) — jest to analiza gramatyczna kodu pod kątem wykrywania popularnych konstrukcji powodujących błędy bezpieczeństwa. Ogólnie metoda ta polega na wyodrębnianiu pojedynczych jednostek leksykalnych (leksemów, </a:t>
            </a:r>
            <a:r>
              <a:rPr lang="pl-PL" dirty="0" err="1" smtClean="0"/>
              <a:t>tokenów</a:t>
            </a:r>
            <a:r>
              <a:rPr lang="pl-PL" dirty="0" smtClean="0"/>
              <a:t>), które pozwalają przeprowadzać analizę w sposób bardziej abstrakcyjny — przykładowo z pominięciem nazw zmiennych. Następnie wykrywa się niebezpieczne konstrukcje, dopasowując </a:t>
            </a:r>
            <a:r>
              <a:rPr lang="pl-PL" dirty="0" err="1" smtClean="0"/>
              <a:t>tokeny</a:t>
            </a:r>
            <a:r>
              <a:rPr lang="pl-PL" dirty="0" smtClean="0"/>
              <a:t> do słownika niebezpiecznych konstrukcji (wyrażeń).</a:t>
            </a:r>
          </a:p>
          <a:p>
            <a:pPr marL="0" indent="0">
              <a:buNone/>
            </a:pPr>
            <a:endParaRPr lang="pl-PL" dirty="0"/>
          </a:p>
        </p:txBody>
      </p:sp>
    </p:spTree>
    <p:extLst>
      <p:ext uri="{BB962C8B-B14F-4D97-AF65-F5344CB8AC3E}">
        <p14:creationId xmlns:p14="http://schemas.microsoft.com/office/powerpoint/2010/main" val="3142711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Audyt Kodu źródłowego</a:t>
            </a:r>
            <a:endParaRPr lang="pl-PL" dirty="0"/>
          </a:p>
        </p:txBody>
      </p:sp>
      <p:sp>
        <p:nvSpPr>
          <p:cNvPr id="3" name="Symbol zastępczy zawartości 2"/>
          <p:cNvSpPr>
            <a:spLocks noGrp="1"/>
          </p:cNvSpPr>
          <p:nvPr>
            <p:ph idx="1"/>
          </p:nvPr>
        </p:nvSpPr>
        <p:spPr>
          <a:xfrm>
            <a:off x="1221508" y="2490124"/>
            <a:ext cx="10820400" cy="4024125"/>
          </a:xfrm>
        </p:spPr>
        <p:txBody>
          <a:bodyPr/>
          <a:lstStyle/>
          <a:p>
            <a:pPr marL="0" indent="0">
              <a:buNone/>
            </a:pPr>
            <a:r>
              <a:rPr lang="pl-PL" sz="2400" dirty="0" smtClean="0"/>
              <a:t>Audyt </a:t>
            </a:r>
            <a:r>
              <a:rPr lang="pl-PL" sz="2400" dirty="0"/>
              <a:t>kodu </a:t>
            </a:r>
            <a:r>
              <a:rPr lang="pl-PL" sz="2400" dirty="0" smtClean="0"/>
              <a:t>źródłowego to ręczna </a:t>
            </a:r>
            <a:r>
              <a:rPr lang="pl-PL" sz="2400" dirty="0"/>
              <a:t>analiza kodu źródłowego wykonywana przez ekspertów w poszukiwaniu potencjalnych </a:t>
            </a:r>
            <a:r>
              <a:rPr lang="pl-PL" sz="2400" dirty="0" smtClean="0"/>
              <a:t>            zagrożeń </a:t>
            </a:r>
            <a:r>
              <a:rPr lang="pl-PL" sz="2400" dirty="0"/>
              <a:t>i błędów. Ten proces wymaga zaawansowanej </a:t>
            </a:r>
            <a:r>
              <a:rPr lang="pl-PL" sz="2400" dirty="0" smtClean="0"/>
              <a:t>wiedzy                      </a:t>
            </a:r>
            <a:r>
              <a:rPr lang="pl-PL" sz="2400" dirty="0"/>
              <a:t>z zakresu programowania i bezpieczeństwa informatycznego. Najczęściej zleca się go wyspecjalizowanej firmie</a:t>
            </a:r>
            <a:r>
              <a:rPr lang="pl-PL" dirty="0"/>
              <a:t>.</a:t>
            </a:r>
          </a:p>
        </p:txBody>
      </p:sp>
    </p:spTree>
    <p:extLst>
      <p:ext uri="{BB962C8B-B14F-4D97-AF65-F5344CB8AC3E}">
        <p14:creationId xmlns:p14="http://schemas.microsoft.com/office/powerpoint/2010/main" val="3429179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581400" y="496518"/>
            <a:ext cx="8610600" cy="1293028"/>
          </a:xfrm>
        </p:spPr>
        <p:txBody>
          <a:bodyPr/>
          <a:lstStyle/>
          <a:p>
            <a:pPr algn="ctr"/>
            <a:r>
              <a:rPr lang="pl-PL" dirty="0" smtClean="0"/>
              <a:t>Narzędzia do </a:t>
            </a:r>
            <a:r>
              <a:rPr lang="pl-PL" dirty="0" smtClean="0"/>
              <a:t/>
            </a:r>
            <a:br>
              <a:rPr lang="pl-PL" dirty="0" smtClean="0"/>
            </a:br>
            <a:r>
              <a:rPr lang="pl-PL" dirty="0" smtClean="0"/>
              <a:t>statycznej </a:t>
            </a:r>
            <a:r>
              <a:rPr lang="pl-PL" dirty="0" smtClean="0"/>
              <a:t>Analizy Kodu</a:t>
            </a:r>
            <a:endParaRPr lang="pl-PL" dirty="0"/>
          </a:p>
        </p:txBody>
      </p:sp>
      <p:sp>
        <p:nvSpPr>
          <p:cNvPr id="3" name="Symbol zastępczy zawartości 2"/>
          <p:cNvSpPr>
            <a:spLocks noGrp="1"/>
          </p:cNvSpPr>
          <p:nvPr>
            <p:ph idx="1"/>
          </p:nvPr>
        </p:nvSpPr>
        <p:spPr/>
        <p:txBody>
          <a:bodyPr>
            <a:normAutofit lnSpcReduction="10000"/>
          </a:bodyPr>
          <a:lstStyle/>
          <a:p>
            <a:pPr marL="0" indent="0">
              <a:buNone/>
            </a:pPr>
            <a:r>
              <a:rPr lang="pl-PL" dirty="0"/>
              <a:t>Popularnymi darmowymi narzędziami do statycznej analizy kodu są m.in</a:t>
            </a:r>
            <a:r>
              <a:rPr lang="pl-PL" dirty="0" smtClean="0"/>
              <a:t>.:</a:t>
            </a:r>
            <a:endParaRPr lang="pl-PL" dirty="0"/>
          </a:p>
          <a:p>
            <a:r>
              <a:rPr lang="pl-PL" b="1" dirty="0"/>
              <a:t>CAT.NET</a:t>
            </a:r>
            <a:r>
              <a:rPr lang="pl-PL" dirty="0"/>
              <a:t> — przeprowadzający analizę stricte pod kątem bezpieczeństwa dla aplikacji .NET;</a:t>
            </a:r>
          </a:p>
          <a:p>
            <a:r>
              <a:rPr lang="pl-PL" b="1" dirty="0" err="1"/>
              <a:t>FxCop</a:t>
            </a:r>
            <a:r>
              <a:rPr lang="pl-PL" dirty="0"/>
              <a:t> — podobny do CAT.NET, jednak skupiający się na wykrywaniu ogólnie błędów programistycznych aplikacji .NET, nie tylko pod względem bezpieczeństwa;</a:t>
            </a:r>
          </a:p>
          <a:p>
            <a:r>
              <a:rPr lang="pl-PL" b="1" dirty="0"/>
              <a:t>PMD</a:t>
            </a:r>
            <a:r>
              <a:rPr lang="pl-PL" dirty="0"/>
              <a:t>, </a:t>
            </a:r>
            <a:r>
              <a:rPr lang="pl-PL" b="1" dirty="0" err="1"/>
              <a:t>Findbugs</a:t>
            </a:r>
            <a:r>
              <a:rPr lang="pl-PL" dirty="0"/>
              <a:t> oraz </a:t>
            </a:r>
            <a:r>
              <a:rPr lang="pl-PL" b="1" dirty="0" err="1"/>
              <a:t>Checkstyle</a:t>
            </a:r>
            <a:r>
              <a:rPr lang="pl-PL" dirty="0"/>
              <a:t> — popularna trójka narzędzi do analizy kodu Java, jego poprawności, wydajności, stylu oraz </a:t>
            </a:r>
            <a:r>
              <a:rPr lang="pl-PL"/>
              <a:t>oczywiście </a:t>
            </a:r>
            <a:r>
              <a:rPr lang="pl-PL" smtClean="0"/>
              <a:t>bezpieczeństwa</a:t>
            </a:r>
            <a:r>
              <a:rPr lang="pl-PL" dirty="0"/>
              <a:t>;</a:t>
            </a:r>
          </a:p>
          <a:p>
            <a:r>
              <a:rPr lang="pl-PL" b="1" dirty="0"/>
              <a:t>RIPS</a:t>
            </a:r>
            <a:r>
              <a:rPr lang="pl-PL" dirty="0"/>
              <a:t> — narzędzie skupiające się na analizie bezpieczeństwa aplikacji PHP,</a:t>
            </a:r>
          </a:p>
          <a:p>
            <a:r>
              <a:rPr lang="pl-PL" b="1" dirty="0" err="1"/>
              <a:t>VisualCodeGrepper</a:t>
            </a:r>
            <a:r>
              <a:rPr lang="pl-PL" dirty="0"/>
              <a:t> (</a:t>
            </a:r>
            <a:r>
              <a:rPr lang="pl-PL" b="1" dirty="0"/>
              <a:t>VCG</a:t>
            </a:r>
            <a:r>
              <a:rPr lang="pl-PL" dirty="0"/>
              <a:t>) — wizualizuje kod aplikacji oraz analizę ją pod kątem bezpieczeństwa C++, C#, VB, PHP, Java oraz PL/SQL;</a:t>
            </a:r>
          </a:p>
        </p:txBody>
      </p:sp>
    </p:spTree>
    <p:extLst>
      <p:ext uri="{BB962C8B-B14F-4D97-AF65-F5344CB8AC3E}">
        <p14:creationId xmlns:p14="http://schemas.microsoft.com/office/powerpoint/2010/main" val="471015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786909" y="542700"/>
            <a:ext cx="7813964" cy="1293028"/>
          </a:xfrm>
        </p:spPr>
        <p:txBody>
          <a:bodyPr/>
          <a:lstStyle/>
          <a:p>
            <a:pPr algn="ctr"/>
            <a:r>
              <a:rPr lang="pl-PL" dirty="0" smtClean="0"/>
              <a:t>Aspekty Analizy </a:t>
            </a:r>
            <a:r>
              <a:rPr lang="pl-PL" dirty="0" smtClean="0"/>
              <a:t/>
            </a:r>
            <a:br>
              <a:rPr lang="pl-PL" dirty="0" smtClean="0"/>
            </a:br>
            <a:r>
              <a:rPr lang="pl-PL" dirty="0" smtClean="0"/>
              <a:t>kodu </a:t>
            </a:r>
            <a:r>
              <a:rPr lang="pl-PL" dirty="0" smtClean="0"/>
              <a:t>źródłowego</a:t>
            </a:r>
            <a:endParaRPr lang="pl-PL" dirty="0"/>
          </a:p>
        </p:txBody>
      </p:sp>
      <p:sp>
        <p:nvSpPr>
          <p:cNvPr id="3" name="Symbol zastępczy zawartości 2"/>
          <p:cNvSpPr>
            <a:spLocks noGrp="1"/>
          </p:cNvSpPr>
          <p:nvPr>
            <p:ph idx="1"/>
          </p:nvPr>
        </p:nvSpPr>
        <p:spPr/>
        <p:txBody>
          <a:bodyPr>
            <a:noAutofit/>
          </a:bodyPr>
          <a:lstStyle/>
          <a:p>
            <a:pPr marL="0" indent="0">
              <a:buNone/>
            </a:pPr>
            <a:r>
              <a:rPr lang="pl-PL" sz="2400" dirty="0"/>
              <a:t>Podczas analizy kodu źródłowego można skupić się na kilku aspektach</a:t>
            </a:r>
            <a:r>
              <a:rPr lang="pl-PL" sz="2400" dirty="0" smtClean="0"/>
              <a:t>:</a:t>
            </a:r>
            <a:endParaRPr lang="pl-PL" sz="2400" dirty="0"/>
          </a:p>
          <a:p>
            <a:r>
              <a:rPr lang="pl-PL" sz="2400" dirty="0"/>
              <a:t>Struktura kodu: Badanie organizacji kodu, zrozumienie, jak są zdefiniowane klasy, funkcje i inne struktury</a:t>
            </a:r>
            <a:r>
              <a:rPr lang="pl-PL" sz="2400" dirty="0" smtClean="0"/>
              <a:t>.</a:t>
            </a:r>
          </a:p>
          <a:p>
            <a:r>
              <a:rPr lang="pl-PL" sz="2400" dirty="0" smtClean="0"/>
              <a:t>Logika </a:t>
            </a:r>
            <a:r>
              <a:rPr lang="pl-PL" sz="2400" dirty="0"/>
              <a:t>programu: Zrozumienie, jakie kroki podejmuje program w różnych sytuacjach, w tym zrozumienie warunków, pętli, instrukcji warunkowych itp</a:t>
            </a:r>
            <a:r>
              <a:rPr lang="pl-PL" sz="2400" dirty="0" smtClean="0"/>
              <a:t>.</a:t>
            </a:r>
            <a:endParaRPr lang="pl-PL" sz="2400" dirty="0"/>
          </a:p>
          <a:p>
            <a:r>
              <a:rPr lang="pl-PL" sz="2400" dirty="0" smtClean="0"/>
              <a:t>Zastosowanie </a:t>
            </a:r>
            <a:r>
              <a:rPr lang="pl-PL" sz="2400" dirty="0"/>
              <a:t>bibliotek i </a:t>
            </a:r>
            <a:r>
              <a:rPr lang="pl-PL" sz="2400" dirty="0" err="1"/>
              <a:t>frameworków</a:t>
            </a:r>
            <a:r>
              <a:rPr lang="pl-PL" sz="2400" dirty="0"/>
              <a:t>: Identyfikowanie używanych bibliotek lub </a:t>
            </a:r>
            <a:r>
              <a:rPr lang="pl-PL" sz="2400" dirty="0" err="1"/>
              <a:t>frameworków</a:t>
            </a:r>
            <a:r>
              <a:rPr lang="pl-PL" sz="2400" dirty="0"/>
              <a:t>, aby zrozumieć, jakie funkcje i usługi są dostępne dla programu.</a:t>
            </a:r>
          </a:p>
          <a:p>
            <a:endParaRPr lang="pl-PL" sz="1000" dirty="0"/>
          </a:p>
        </p:txBody>
      </p:sp>
    </p:spTree>
    <p:extLst>
      <p:ext uri="{BB962C8B-B14F-4D97-AF65-F5344CB8AC3E}">
        <p14:creationId xmlns:p14="http://schemas.microsoft.com/office/powerpoint/2010/main" val="2331906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773054" y="450337"/>
            <a:ext cx="8610600" cy="1293028"/>
          </a:xfrm>
        </p:spPr>
        <p:txBody>
          <a:bodyPr/>
          <a:lstStyle/>
          <a:p>
            <a:pPr algn="ctr"/>
            <a:r>
              <a:rPr lang="pl-PL" dirty="0"/>
              <a:t>Aspekty Analizy </a:t>
            </a:r>
            <a:r>
              <a:rPr lang="pl-PL" dirty="0" smtClean="0"/>
              <a:t/>
            </a:r>
            <a:br>
              <a:rPr lang="pl-PL" dirty="0" smtClean="0"/>
            </a:br>
            <a:r>
              <a:rPr lang="pl-PL" dirty="0" smtClean="0"/>
              <a:t>kodu </a:t>
            </a:r>
            <a:r>
              <a:rPr lang="pl-PL" dirty="0"/>
              <a:t>źródłowego</a:t>
            </a:r>
          </a:p>
        </p:txBody>
      </p:sp>
      <p:sp>
        <p:nvSpPr>
          <p:cNvPr id="3" name="Symbol zastępczy zawartości 2"/>
          <p:cNvSpPr>
            <a:spLocks noGrp="1"/>
          </p:cNvSpPr>
          <p:nvPr>
            <p:ph idx="1"/>
          </p:nvPr>
        </p:nvSpPr>
        <p:spPr/>
        <p:txBody>
          <a:bodyPr>
            <a:normAutofit lnSpcReduction="10000"/>
          </a:bodyPr>
          <a:lstStyle/>
          <a:p>
            <a:r>
              <a:rPr lang="pl-PL" sz="2400" dirty="0"/>
              <a:t>Obsługa błędów: Analiza, jak kod obsługuje błędy i wyjątki</a:t>
            </a:r>
            <a:r>
              <a:rPr lang="pl-PL" sz="2400" dirty="0" smtClean="0"/>
              <a:t>.</a:t>
            </a:r>
            <a:endParaRPr lang="pl-PL" sz="2400" dirty="0"/>
          </a:p>
          <a:p>
            <a:r>
              <a:rPr lang="pl-PL" sz="2400" dirty="0"/>
              <a:t>Skalowalność i wydajność: Zrozumienie, jak kod radzi sobie z dużej ilości danych, jakie są jego ograniczenia, jak efektywnie zarządza pamięcią itp</a:t>
            </a:r>
            <a:r>
              <a:rPr lang="pl-PL" sz="2400" dirty="0" smtClean="0"/>
              <a:t>.</a:t>
            </a:r>
            <a:endParaRPr lang="pl-PL" sz="2400" dirty="0"/>
          </a:p>
          <a:p>
            <a:r>
              <a:rPr lang="pl-PL" sz="2400" dirty="0"/>
              <a:t>Bezpieczeństwo: Ocena, czy kod jest bezpieczny, czy posiada odpowiednie mechanizmy zabezpieczające przed atakami</a:t>
            </a:r>
            <a:r>
              <a:rPr lang="pl-PL" sz="2400" dirty="0" smtClean="0"/>
              <a:t>.</a:t>
            </a:r>
            <a:endParaRPr lang="pl-PL" sz="2400" dirty="0"/>
          </a:p>
          <a:p>
            <a:r>
              <a:rPr lang="pl-PL" sz="2400" dirty="0"/>
              <a:t>audyt kodu źródłowego – ręczna analiza kodu źródłowego wykonywana przez ekspertów w poszukiwaniu potencjalnych zagrożeń i błędów. Ten proces wymaga zaawansowanej wiedzy z zakresu programowania i bezpieczeństwa informatycznego. Najczęściej zleca się go wyspecjalizowanej firmie.</a:t>
            </a:r>
          </a:p>
          <a:p>
            <a:endParaRPr lang="pl-PL" dirty="0"/>
          </a:p>
        </p:txBody>
      </p:sp>
    </p:spTree>
    <p:extLst>
      <p:ext uri="{BB962C8B-B14F-4D97-AF65-F5344CB8AC3E}">
        <p14:creationId xmlns:p14="http://schemas.microsoft.com/office/powerpoint/2010/main" val="2559699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a">
  <a:themeElements>
    <a:clrScheme name="Para">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Para">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TM04033937[[fn=Para]]</Template>
  <TotalTime>271</TotalTime>
  <Words>1389</Words>
  <Application>Microsoft Office PowerPoint</Application>
  <PresentationFormat>Panoramiczny</PresentationFormat>
  <Paragraphs>87</Paragraphs>
  <Slides>17</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17</vt:i4>
      </vt:variant>
    </vt:vector>
  </HeadingPairs>
  <TitlesOfParts>
    <vt:vector size="20" baseType="lpstr">
      <vt:lpstr>Arial</vt:lpstr>
      <vt:lpstr>Century Gothic</vt:lpstr>
      <vt:lpstr>Para</vt:lpstr>
      <vt:lpstr>Bezpieczeństwo oprogramowania</vt:lpstr>
      <vt:lpstr>Statystyczna Analiza  kodu źródłowego</vt:lpstr>
      <vt:lpstr>Czym jest, a czym nie jest statyczna analiza kodu?</vt:lpstr>
      <vt:lpstr>Metody analizy</vt:lpstr>
      <vt:lpstr>Metody Analizy</vt:lpstr>
      <vt:lpstr>Audyt Kodu źródłowego</vt:lpstr>
      <vt:lpstr>Narzędzia do  statycznej Analizy Kodu</vt:lpstr>
      <vt:lpstr>Aspekty Analizy  kodu źródłowego</vt:lpstr>
      <vt:lpstr>Aspekty Analizy  kodu źródłowego</vt:lpstr>
      <vt:lpstr>Monitorowanie  i analiza zdarzeń</vt:lpstr>
      <vt:lpstr>Testy Aplikacji Webowych </vt:lpstr>
      <vt:lpstr>Czym są testy penetracyjne?</vt:lpstr>
      <vt:lpstr>Jakie są rodzaje pentestów?</vt:lpstr>
      <vt:lpstr>Polityka bezpieczeństwa</vt:lpstr>
      <vt:lpstr>Polityka bezpieczeństwa</vt:lpstr>
      <vt:lpstr>Źródła</vt:lpstr>
      <vt:lpstr>Dziękujemy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Bezpieczeństwo oprogramowania</dc:title>
  <dc:creator>admin</dc:creator>
  <cp:lastModifiedBy>admin</cp:lastModifiedBy>
  <cp:revision>28</cp:revision>
  <dcterms:created xsi:type="dcterms:W3CDTF">2024-01-16T17:57:09Z</dcterms:created>
  <dcterms:modified xsi:type="dcterms:W3CDTF">2024-01-18T21:02:24Z</dcterms:modified>
</cp:coreProperties>
</file>