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2" r:id="rId4"/>
    <p:sldId id="261" r:id="rId5"/>
    <p:sldId id="258" r:id="rId6"/>
    <p:sldId id="268" r:id="rId7"/>
    <p:sldId id="259" r:id="rId8"/>
    <p:sldId id="264" r:id="rId9"/>
    <p:sldId id="265" r:id="rId10"/>
    <p:sldId id="260" r:id="rId11"/>
    <p:sldId id="266" r:id="rId12"/>
    <p:sldId id="269" r:id="rId13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060B5D-7C52-4096-8CA0-4DF7835ED672}" type="datetimeFigureOut">
              <a:rPr lang="pl-PL" smtClean="0"/>
              <a:t>24.11.2024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A520D8-4480-4E77-BA4E-08EB70A624C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25152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B7FB0-090A-44AC-BE3B-147CEDF56BBB}" type="datetimeFigureOut">
              <a:rPr lang="pl-PL" smtClean="0"/>
              <a:t>24.11.2024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C41ED-123F-40E1-A560-5AFDEB0B84B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2516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B7FB0-090A-44AC-BE3B-147CEDF56BBB}" type="datetimeFigureOut">
              <a:rPr lang="pl-PL" smtClean="0"/>
              <a:t>24.11.2024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C41ED-123F-40E1-A560-5AFDEB0B84B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6780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B7FB0-090A-44AC-BE3B-147CEDF56BBB}" type="datetimeFigureOut">
              <a:rPr lang="pl-PL" smtClean="0"/>
              <a:t>24.11.2024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C41ED-123F-40E1-A560-5AFDEB0B84B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62779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B7FB0-090A-44AC-BE3B-147CEDF56BBB}" type="datetimeFigureOut">
              <a:rPr lang="pl-PL" smtClean="0"/>
              <a:t>24.11.2024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C41ED-123F-40E1-A560-5AFDEB0B84B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58412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B7FB0-090A-44AC-BE3B-147CEDF56BBB}" type="datetimeFigureOut">
              <a:rPr lang="pl-PL" smtClean="0"/>
              <a:t>24.11.2024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C41ED-123F-40E1-A560-5AFDEB0B84B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43487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B7FB0-090A-44AC-BE3B-147CEDF56BBB}" type="datetimeFigureOut">
              <a:rPr lang="pl-PL" smtClean="0"/>
              <a:t>24.11.2024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C41ED-123F-40E1-A560-5AFDEB0B84B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37022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B7FB0-090A-44AC-BE3B-147CEDF56BBB}" type="datetimeFigureOut">
              <a:rPr lang="pl-PL" smtClean="0"/>
              <a:t>24.11.2024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C41ED-123F-40E1-A560-5AFDEB0B84B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76672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B7FB0-090A-44AC-BE3B-147CEDF56BBB}" type="datetimeFigureOut">
              <a:rPr lang="pl-PL" smtClean="0"/>
              <a:t>24.11.2024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C41ED-123F-40E1-A560-5AFDEB0B84B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17166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B7FB0-090A-44AC-BE3B-147CEDF56BBB}" type="datetimeFigureOut">
              <a:rPr lang="pl-PL" smtClean="0"/>
              <a:t>24.11.2024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C41ED-123F-40E1-A560-5AFDEB0B84B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14176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B7FB0-090A-44AC-BE3B-147CEDF56BBB}" type="datetimeFigureOut">
              <a:rPr lang="pl-PL" smtClean="0"/>
              <a:t>24.11.2024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C41ED-123F-40E1-A560-5AFDEB0B84B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45455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B7FB0-090A-44AC-BE3B-147CEDF56BBB}" type="datetimeFigureOut">
              <a:rPr lang="pl-PL" smtClean="0"/>
              <a:t>24.11.2024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C41ED-123F-40E1-A560-5AFDEB0B84B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12544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B7FB0-090A-44AC-BE3B-147CEDF56BBB}" type="datetimeFigureOut">
              <a:rPr lang="pl-PL" smtClean="0"/>
              <a:t>24.11.2024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C41ED-123F-40E1-A560-5AFDEB0B84B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59713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i.pwr.edu.pl/~zieba/%5bW5_MIW%5d.pdf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6858000"/>
          </a:xfrm>
        </p:spPr>
        <p:txBody>
          <a:bodyPr anchor="ctr"/>
          <a:lstStyle/>
          <a:p>
            <a:r>
              <a:rPr lang="pl-PL" b="1" dirty="0" smtClean="0"/>
              <a:t>Pytania 61-64</a:t>
            </a:r>
            <a:endParaRPr lang="pl-PL" b="1" dirty="0"/>
          </a:p>
        </p:txBody>
      </p:sp>
    </p:spTree>
    <p:extLst>
      <p:ext uri="{BB962C8B-B14F-4D97-AF65-F5344CB8AC3E}">
        <p14:creationId xmlns:p14="http://schemas.microsoft.com/office/powerpoint/2010/main" val="4161178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4000" dirty="0" smtClean="0"/>
              <a:t>64. </a:t>
            </a:r>
            <a:r>
              <a:rPr lang="pl-PL" sz="4000" b="1" dirty="0" smtClean="0"/>
              <a:t>Metody generacji reguł decyzyjnych</a:t>
            </a:r>
            <a:endParaRPr lang="pl-PL" sz="4000" b="1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Reguły decyzyjne to sposób reprezentowania wiedzy, który jest wykorzystywany w uczeniu maszynowym i odkrywaniu wiedzy z danych. W skrócie, reguła to zdanie typu „Jeśli spełnione są te warunki, to podejmujemy tę decyzję”. </a:t>
            </a:r>
            <a:endParaRPr lang="pl-PL" dirty="0" smtClean="0"/>
          </a:p>
          <a:p>
            <a:pPr marL="0" indent="0">
              <a:buNone/>
            </a:pPr>
            <a:r>
              <a:rPr lang="pl-PL" dirty="0"/>
              <a:t>Celem algorytmów, które generują reguły decyzyjne, jest stworzenie takiego zbioru reguł, które pozwolą na podejmowanie właściwych decyzji w oparciu o informacje, które mamy. Takie reguły są bardzo użyteczne, ponieważ mogą być łatwo interpretowane przez ludzi i stosowane do rozwiązywania różnych problemów.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1228734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4000" dirty="0" smtClean="0"/>
              <a:t>64. </a:t>
            </a:r>
            <a:r>
              <a:rPr lang="pl-PL" sz="4000" b="1" dirty="0"/>
              <a:t>Metody generacji reguł decyzyjnych</a:t>
            </a:r>
            <a:r>
              <a:rPr lang="pl-PL" sz="4000" dirty="0" smtClean="0"/>
              <a:t> </a:t>
            </a:r>
            <a:endParaRPr lang="pl-PL" sz="4000" b="1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l-PL" dirty="0"/>
              <a:t>Najbardziej znane algorytmy generujące reguły decyzyjne działają na zasadzie tworzenia tzw. </a:t>
            </a:r>
            <a:r>
              <a:rPr lang="pl-PL" b="1" dirty="0"/>
              <a:t>pokryć</a:t>
            </a:r>
            <a:r>
              <a:rPr lang="pl-PL" dirty="0"/>
              <a:t>. Cały proces można opisać w kilku krokach:</a:t>
            </a:r>
            <a:endParaRPr lang="pl-PL" dirty="0" smtClean="0"/>
          </a:p>
          <a:p>
            <a:pPr marL="514350" indent="-514350">
              <a:buAutoNum type="arabicPeriod"/>
            </a:pPr>
            <a:r>
              <a:rPr lang="pl-PL" b="1" dirty="0" smtClean="0"/>
              <a:t>Szukanie </a:t>
            </a:r>
            <a:r>
              <a:rPr lang="pl-PL" b="1" dirty="0"/>
              <a:t>najlepszej reguły</a:t>
            </a:r>
            <a:r>
              <a:rPr lang="pl-PL" dirty="0"/>
              <a:t> – algorytm stara się znaleźć regułę, która pokrywa jak najwięcej pozytywnych przykładów </a:t>
            </a:r>
            <a:r>
              <a:rPr lang="pl-PL" dirty="0" smtClean="0"/>
              <a:t>oraz </a:t>
            </a:r>
            <a:r>
              <a:rPr lang="pl-PL" dirty="0"/>
              <a:t>jak najmniej przykładów </a:t>
            </a:r>
            <a:r>
              <a:rPr lang="pl-PL" dirty="0" smtClean="0"/>
              <a:t>negatywnych.</a:t>
            </a:r>
          </a:p>
          <a:p>
            <a:pPr marL="514350" indent="-514350">
              <a:buAutoNum type="arabicPeriod"/>
            </a:pPr>
            <a:r>
              <a:rPr lang="pl-PL" b="1" dirty="0" smtClean="0"/>
              <a:t>Zaznaczenie </a:t>
            </a:r>
            <a:r>
              <a:rPr lang="pl-PL" b="1" dirty="0"/>
              <a:t>pokrytych przykładów</a:t>
            </a:r>
            <a:r>
              <a:rPr lang="pl-PL" dirty="0"/>
              <a:t> – po znalezieniu dobrej reguły, przykłady, które zostały już "pokryte" przez tę regułę, są oznaczane jako użyte i nie będą już brane pod uwagę w kolejnych krokach</a:t>
            </a:r>
            <a:r>
              <a:rPr lang="pl-PL" dirty="0" smtClean="0"/>
              <a:t>.</a:t>
            </a:r>
          </a:p>
          <a:p>
            <a:pPr marL="514350" indent="-514350">
              <a:buAutoNum type="arabicPeriod"/>
            </a:pPr>
            <a:r>
              <a:rPr lang="pl-PL" b="1" dirty="0"/>
              <a:t>Powtarzanie procesu</a:t>
            </a:r>
            <a:r>
              <a:rPr lang="pl-PL" dirty="0"/>
              <a:t> – algorytm wraca do kroku pierwszego i szuka kolejnej reguły, która pokrywa jak najwięcej "niewykorzystanych" przykładów. Proces ten powtarza się aż do momentu, gdy wszystkie przykłady zostaną uwzględnione</a:t>
            </a:r>
            <a:r>
              <a:rPr lang="pl-PL" dirty="0" smtClean="0"/>
              <a:t>.</a:t>
            </a:r>
          </a:p>
          <a:p>
            <a:pPr marL="0" indent="0">
              <a:buNone/>
            </a:pPr>
            <a:r>
              <a:rPr lang="pl-PL" dirty="0" smtClean="0"/>
              <a:t>W </a:t>
            </a:r>
            <a:r>
              <a:rPr lang="pl-PL" dirty="0"/>
              <a:t>rezultacie powstaje zbiór reguł pokrywających rozważany zbiór przykładów. </a:t>
            </a:r>
            <a:r>
              <a:rPr lang="pl-PL" dirty="0" smtClean="0"/>
              <a:t>Przykłady algorytmów:</a:t>
            </a:r>
          </a:p>
          <a:p>
            <a:pPr>
              <a:buFontTx/>
              <a:buChar char="-"/>
            </a:pPr>
            <a:r>
              <a:rPr lang="pl-PL" dirty="0" smtClean="0"/>
              <a:t>rodzina algorytmów AQ (AQ, AQ11, AQ15, AQ17) – jedne z najstarszych algorytmów</a:t>
            </a:r>
          </a:p>
          <a:p>
            <a:pPr>
              <a:buFontTx/>
              <a:buChar char="-"/>
            </a:pPr>
            <a:r>
              <a:rPr lang="pl-PL" dirty="0" smtClean="0"/>
              <a:t>CN2, Itrule</a:t>
            </a:r>
            <a:r>
              <a:rPr lang="pl-PL" dirty="0"/>
              <a:t>, PRISM</a:t>
            </a:r>
            <a:r>
              <a:rPr lang="pl-PL" dirty="0" smtClean="0"/>
              <a:t>, RIPPER, </a:t>
            </a:r>
            <a:r>
              <a:rPr lang="pl-PL" dirty="0"/>
              <a:t>MODLEM, PVM, HCV, LEM2</a:t>
            </a:r>
            <a:r>
              <a:rPr lang="pl-PL" dirty="0" smtClean="0"/>
              <a:t>.</a:t>
            </a:r>
          </a:p>
          <a:p>
            <a:pPr>
              <a:buFontTx/>
              <a:buChar char="-"/>
            </a:pPr>
            <a:endParaRPr lang="pl-PL" dirty="0" smtClean="0"/>
          </a:p>
          <a:p>
            <a:pPr>
              <a:buFontTx/>
              <a:buChar char="-"/>
            </a:pPr>
            <a:endParaRPr lang="pl-PL" dirty="0" smtClean="0"/>
          </a:p>
          <a:p>
            <a:pPr>
              <a:buFontTx/>
              <a:buChar char="-"/>
            </a:pPr>
            <a:endParaRPr lang="pl-PL" dirty="0"/>
          </a:p>
          <a:p>
            <a:pPr>
              <a:buFontTx/>
              <a:buChar char="-"/>
            </a:pP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273556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8825" y="1690688"/>
            <a:ext cx="6353175" cy="3057525"/>
          </a:xfrm>
          <a:prstGeom prst="rect">
            <a:avLst/>
          </a:prstGeom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64. </a:t>
            </a:r>
            <a:r>
              <a:rPr lang="pl-PL" b="1" dirty="0"/>
              <a:t>Metody generacji reguł decyzyjnych</a:t>
            </a:r>
            <a:r>
              <a:rPr lang="pl-PL" dirty="0"/>
              <a:t> 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 smtClean="0"/>
              <a:t>Link do przykładu działania algorytmu PRISM</a:t>
            </a:r>
            <a:r>
              <a:rPr lang="pl-PL" dirty="0"/>
              <a:t>: </a:t>
            </a:r>
            <a:r>
              <a:rPr lang="pl-PL" dirty="0">
                <a:hlinkClick r:id="rId3"/>
              </a:rPr>
              <a:t>https://www.ii.pwr.edu.pl/~zieba/[W5_MIW].</a:t>
            </a:r>
            <a:r>
              <a:rPr lang="pl-PL" dirty="0" smtClean="0">
                <a:hlinkClick r:id="rId3"/>
              </a:rPr>
              <a:t>pdf</a:t>
            </a:r>
            <a:endParaRPr lang="pl-PL" dirty="0" smtClean="0"/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437" y="1938337"/>
            <a:ext cx="5841206" cy="283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260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4000" dirty="0" smtClean="0"/>
              <a:t>61. </a:t>
            </a:r>
            <a:r>
              <a:rPr lang="pl-PL" sz="4000" b="1" dirty="0" smtClean="0"/>
              <a:t>Metody uczenia sieci neuronowych</a:t>
            </a:r>
            <a:endParaRPr lang="pl-PL" sz="4000" b="1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Można wyróżnić następujące metody uczenia sieci neuronowych:</a:t>
            </a:r>
          </a:p>
          <a:p>
            <a:r>
              <a:rPr lang="pl-PL" b="1" dirty="0" smtClean="0"/>
              <a:t>uczenie nadzorowane</a:t>
            </a:r>
          </a:p>
          <a:p>
            <a:r>
              <a:rPr lang="pl-PL" dirty="0" smtClean="0"/>
              <a:t>oraz </a:t>
            </a:r>
            <a:r>
              <a:rPr lang="pl-PL" b="1" dirty="0" smtClean="0"/>
              <a:t>uczenie nienadzorowane</a:t>
            </a:r>
            <a:r>
              <a:rPr lang="pl-PL" dirty="0"/>
              <a:t>.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405553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b="1" dirty="0" smtClean="0"/>
              <a:t>Uczenie nadzorowane</a:t>
            </a:r>
            <a:endParaRPr lang="pl-PL" b="1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b="1" dirty="0" smtClean="0"/>
              <a:t>Uczenie nadzorowane </a:t>
            </a:r>
            <a:r>
              <a:rPr lang="pl-PL" dirty="0" smtClean="0"/>
              <a:t>polega na trenowaniu modelu na danych, gdzie dla każdego wejścia przydzielona jest odpowiednia etykieta. Celem jest nauczenie modelu przewidywania etykiety na podstawie danych wejściowych. Przykłady to:</a:t>
            </a:r>
          </a:p>
          <a:p>
            <a:r>
              <a:rPr lang="pl-PL" dirty="0" smtClean="0"/>
              <a:t> </a:t>
            </a:r>
            <a:r>
              <a:rPr lang="pl-PL" b="1" dirty="0" smtClean="0"/>
              <a:t>klasyfikacja</a:t>
            </a:r>
            <a:r>
              <a:rPr lang="pl-PL" dirty="0" smtClean="0"/>
              <a:t> -  model przewiduje, do której klasy należy dany przykład (np. rozpoznawanie spamu w e-mailach),</a:t>
            </a:r>
          </a:p>
          <a:p>
            <a:r>
              <a:rPr lang="pl-PL" dirty="0" smtClean="0"/>
              <a:t> </a:t>
            </a:r>
            <a:r>
              <a:rPr lang="pl-PL" b="1" dirty="0" smtClean="0"/>
              <a:t>regresja</a:t>
            </a:r>
            <a:r>
              <a:rPr lang="pl-PL" dirty="0" smtClean="0"/>
              <a:t> – model przewiduje wartość (np. przewidywanie cen mieszkań na podstawie ich cech).</a:t>
            </a:r>
          </a:p>
        </p:txBody>
      </p:sp>
    </p:spTree>
    <p:extLst>
      <p:ext uri="{BB962C8B-B14F-4D97-AF65-F5344CB8AC3E}">
        <p14:creationId xmlns:p14="http://schemas.microsoft.com/office/powerpoint/2010/main" val="90622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b="1" dirty="0" smtClean="0"/>
              <a:t>Uczenie nienadzorowane</a:t>
            </a:r>
            <a:endParaRPr lang="pl-PL" b="1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W </a:t>
            </a:r>
            <a:r>
              <a:rPr lang="pl-PL" b="1" dirty="0"/>
              <a:t>uczeniu </a:t>
            </a:r>
            <a:r>
              <a:rPr lang="pl-PL" b="1" dirty="0" smtClean="0"/>
              <a:t>nienadzorowanym </a:t>
            </a:r>
            <a:r>
              <a:rPr lang="pl-PL" dirty="0" smtClean="0"/>
              <a:t>dany </a:t>
            </a:r>
            <a:r>
              <a:rPr lang="pl-PL" dirty="0"/>
              <a:t>jest zbiór przykładów uczących bez </a:t>
            </a:r>
            <a:r>
              <a:rPr lang="pl-PL" dirty="0" smtClean="0"/>
              <a:t>przydzielonych etykiet. </a:t>
            </a:r>
            <a:r>
              <a:rPr lang="pl-PL" dirty="0"/>
              <a:t>Na podstawie dużej liczby obiektów algorytmy uczenia nienadzorowanego mogą dokonać ich </a:t>
            </a:r>
            <a:r>
              <a:rPr lang="pl-PL" dirty="0" smtClean="0"/>
              <a:t>grupowania. Powstałe </a:t>
            </a:r>
            <a:r>
              <a:rPr lang="pl-PL" dirty="0"/>
              <a:t>w ten </a:t>
            </a:r>
            <a:r>
              <a:rPr lang="pl-PL" dirty="0" smtClean="0"/>
              <a:t>sposób </a:t>
            </a:r>
            <a:r>
              <a:rPr lang="pl-PL" dirty="0"/>
              <a:t>grupy noszą nazwę </a:t>
            </a:r>
            <a:r>
              <a:rPr lang="pl-PL" dirty="0" smtClean="0"/>
              <a:t>klastrów. Klastry </a:t>
            </a:r>
            <a:r>
              <a:rPr lang="pl-PL" dirty="0"/>
              <a:t>nie zapewniają jednak odpowiedzi, czym są obiekty się w nich znajdujące. Klastry odpowiadają jedynie na pytania, które obiekty są do siebie podobne na podstawie wskazanych atrybutów</a:t>
            </a:r>
            <a:r>
              <a:rPr lang="pl-PL" dirty="0" smtClean="0"/>
              <a:t>. Przykładem może być grupowanie klientów sklepów internetowych.</a:t>
            </a: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7279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4000" dirty="0" smtClean="0"/>
              <a:t>62. </a:t>
            </a:r>
            <a:r>
              <a:rPr lang="pl-PL" sz="4000" b="1" dirty="0" smtClean="0"/>
              <a:t>Mechanizm działania algorytmu genetycznego</a:t>
            </a:r>
            <a:endParaRPr lang="pl-PL" sz="4000" b="1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400" b="1" dirty="0" smtClean="0"/>
              <a:t>Algorytmy genetyczne </a:t>
            </a:r>
            <a:r>
              <a:rPr lang="pl-PL" sz="2400" dirty="0" smtClean="0"/>
              <a:t>zalicza się do algorytmów ewolucyjnych, czyli wzorowanych na biologicznej ewolucji. Działają na zasadzie selekcji, krzyżowania i mutacji, aby znaleźć optymalne rozwiązania problemów.</a:t>
            </a:r>
            <a:endParaRPr lang="pl-PL" sz="2400" dirty="0"/>
          </a:p>
          <a:p>
            <a:pPr marL="0" indent="0">
              <a:buNone/>
            </a:pPr>
            <a:r>
              <a:rPr lang="pl-PL" sz="2400" b="1" dirty="0" smtClean="0"/>
              <a:t>Chromosom</a:t>
            </a:r>
            <a:r>
              <a:rPr lang="pl-PL" sz="2400" dirty="0"/>
              <a:t> </a:t>
            </a:r>
            <a:r>
              <a:rPr lang="pl-PL" sz="2400" dirty="0" smtClean="0"/>
              <a:t>jest </a:t>
            </a:r>
            <a:r>
              <a:rPr lang="pl-PL" sz="2400" dirty="0" smtClean="0"/>
              <a:t>przedstawiony jako ciąg bitów. </a:t>
            </a:r>
          </a:p>
          <a:p>
            <a:pPr marL="0" indent="0">
              <a:buNone/>
            </a:pPr>
            <a:r>
              <a:rPr lang="pl-PL" sz="2400" b="1" dirty="0" smtClean="0"/>
              <a:t>Operacja krzyżowania </a:t>
            </a:r>
            <a:r>
              <a:rPr lang="pl-PL" sz="2400" dirty="0" smtClean="0"/>
              <a:t>polega na losowym przecięciu dwóch chromosomów w jednym punkcie i zamianie podzielonych części między chromosomami. Powstają dwa nowe chromosomy, które zastępują rodziców.</a:t>
            </a:r>
          </a:p>
          <a:p>
            <a:pPr marL="0" indent="0">
              <a:buNone/>
            </a:pPr>
            <a:endParaRPr lang="pl-PL" sz="2400" dirty="0" smtClean="0"/>
          </a:p>
          <a:p>
            <a:pPr marL="0" indent="0">
              <a:buNone/>
            </a:pPr>
            <a:r>
              <a:rPr lang="pl-PL" sz="2400" b="1" dirty="0" smtClean="0"/>
              <a:t>Operacja mutacji </a:t>
            </a:r>
            <a:r>
              <a:rPr lang="pl-PL" sz="2400" dirty="0" smtClean="0"/>
              <a:t>polega </a:t>
            </a:r>
            <a:r>
              <a:rPr lang="pl-PL" sz="2400" dirty="0"/>
              <a:t>na zamianie na </a:t>
            </a:r>
            <a:r>
              <a:rPr lang="pl-PL" sz="2400" dirty="0" smtClean="0"/>
              <a:t>przeciwny losowego wybranego bitu.</a:t>
            </a:r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981" y="5393605"/>
            <a:ext cx="866775" cy="723900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2037" y="4280785"/>
            <a:ext cx="4510664" cy="64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630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4000" dirty="0" smtClean="0"/>
              <a:t>62. </a:t>
            </a:r>
            <a:r>
              <a:rPr lang="pl-PL" sz="4000" b="1" dirty="0" smtClean="0"/>
              <a:t>Mechanizm działania algorytmu genetycznego</a:t>
            </a:r>
            <a:endParaRPr lang="pl-PL" sz="4000" b="1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l-PL" dirty="0"/>
              <a:t>Najczęściej działanie algorytmu przebiega następująco:</a:t>
            </a:r>
          </a:p>
          <a:p>
            <a:pPr marL="0" indent="0">
              <a:buNone/>
            </a:pPr>
            <a:r>
              <a:rPr lang="pl-PL" dirty="0"/>
              <a:t>1. Losowana jest pewna populacja początkowa.</a:t>
            </a:r>
          </a:p>
          <a:p>
            <a:pPr marL="0" indent="0">
              <a:buNone/>
            </a:pPr>
            <a:r>
              <a:rPr lang="pl-PL" dirty="0"/>
              <a:t>2. Populacja poddawana jest ocenie (</a:t>
            </a:r>
            <a:r>
              <a:rPr lang="pl-PL" b="1" dirty="0"/>
              <a:t>selekcja</a:t>
            </a:r>
            <a:r>
              <a:rPr lang="pl-PL" dirty="0"/>
              <a:t>). Najlepiej przystosowane osobniki biorą udział w procesie reprodukcji</a:t>
            </a:r>
            <a:r>
              <a:rPr lang="pl-PL" dirty="0" smtClean="0"/>
              <a:t>.</a:t>
            </a:r>
          </a:p>
          <a:p>
            <a:pPr marL="0" indent="0">
              <a:buNone/>
            </a:pPr>
            <a:r>
              <a:rPr lang="pl-PL" dirty="0" smtClean="0"/>
              <a:t>3. Wybrane osobniki są łączone w celu stworzenia nowych osobników. Proces ten polega na wymianie fragmentów chromosomów rodziców, co pozwala na łączenie cech.</a:t>
            </a:r>
          </a:p>
          <a:p>
            <a:pPr marL="0" indent="0">
              <a:buNone/>
            </a:pPr>
            <a:r>
              <a:rPr lang="pl-PL" dirty="0" smtClean="0"/>
              <a:t>4. U niektórych osobników ma miejsce</a:t>
            </a:r>
            <a:r>
              <a:rPr lang="pl-PL" dirty="0"/>
              <a:t> </a:t>
            </a:r>
            <a:r>
              <a:rPr lang="pl-PL" b="1" dirty="0" smtClean="0"/>
              <a:t>mutacja</a:t>
            </a:r>
            <a:r>
              <a:rPr lang="pl-PL" dirty="0" smtClean="0"/>
              <a:t>, </a:t>
            </a:r>
            <a:r>
              <a:rPr lang="pl-PL" dirty="0"/>
              <a:t>czyli wprowadzenie drobnych losowych zmian</a:t>
            </a:r>
            <a:r>
              <a:rPr lang="pl-PL" dirty="0" smtClean="0"/>
              <a:t>.</a:t>
            </a:r>
          </a:p>
          <a:p>
            <a:pPr marL="0" indent="0">
              <a:buNone/>
            </a:pPr>
            <a:r>
              <a:rPr lang="pl-PL" dirty="0" smtClean="0"/>
              <a:t>5. Powstałe z </a:t>
            </a:r>
            <a:r>
              <a:rPr lang="pl-PL" b="1" dirty="0" smtClean="0"/>
              <a:t>krzyżowania</a:t>
            </a:r>
            <a:r>
              <a:rPr lang="pl-PL" dirty="0" smtClean="0"/>
              <a:t> i mutacji osobniki tworzą nową populację, która zastępuje starą.</a:t>
            </a:r>
          </a:p>
          <a:p>
            <a:pPr marL="0" indent="0">
              <a:buNone/>
            </a:pPr>
            <a:r>
              <a:rPr lang="pl-PL" dirty="0" smtClean="0"/>
              <a:t>6. </a:t>
            </a:r>
            <a:r>
              <a:rPr lang="pl-PL" dirty="0"/>
              <a:t>Jeżeli nie znaleziono dostatecznie dobrego rozwiązania, algorytm powraca do kroku drugiego. W przeciwnym wypadku wybieramy najlepszego osobnika z populacji </a:t>
            </a:r>
            <a:r>
              <a:rPr lang="pl-PL" dirty="0" smtClean="0"/>
              <a:t>– to </a:t>
            </a:r>
            <a:r>
              <a:rPr lang="pl-PL" dirty="0"/>
              <a:t>uzyskany wynik.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8073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4000" dirty="0" smtClean="0"/>
              <a:t>63. </a:t>
            </a:r>
            <a:r>
              <a:rPr lang="pl-PL" sz="4000" b="1" dirty="0" smtClean="0"/>
              <a:t>Definicja entropii informacji i wybrane zastosowanie tego pojęcia</a:t>
            </a:r>
            <a:endParaRPr lang="pl-PL" sz="4000" b="1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38200" y="173362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b="1" dirty="0" smtClean="0"/>
              <a:t>Entropia</a:t>
            </a:r>
            <a:r>
              <a:rPr lang="pl-PL" dirty="0" smtClean="0"/>
              <a:t> w ramach teorii informacji jest definiowana jako średnia ilość informacji przypadająca na pojedynczą wiadomość ze źródła informacji. </a:t>
            </a:r>
          </a:p>
          <a:p>
            <a:pPr marL="0" indent="0">
              <a:buNone/>
            </a:pPr>
            <a:r>
              <a:rPr lang="pl-PL" dirty="0" smtClean="0"/>
              <a:t>Matematycznie entropię oznaczaną jako </a:t>
            </a:r>
            <a:r>
              <a:rPr lang="pl-PL" b="1" dirty="0" smtClean="0"/>
              <a:t>H</a:t>
            </a:r>
            <a:r>
              <a:rPr lang="pl-PL" dirty="0" smtClean="0"/>
              <a:t> można zapisać jako: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r>
              <a:rPr lang="pl-PL" dirty="0" smtClean="0"/>
              <a:t>Gdzie p</a:t>
            </a:r>
            <a:r>
              <a:rPr lang="pl-PL" baseline="-25000" dirty="0" smtClean="0"/>
              <a:t>1</a:t>
            </a:r>
            <a:r>
              <a:rPr lang="pl-PL" dirty="0" smtClean="0"/>
              <a:t>, …, p</a:t>
            </a:r>
            <a:r>
              <a:rPr lang="pl-PL" baseline="-25000" dirty="0" smtClean="0"/>
              <a:t>n</a:t>
            </a:r>
            <a:r>
              <a:rPr lang="pl-PL" dirty="0" smtClean="0"/>
              <a:t>  są prawdopodobieństwami możliwych wyników przeprowadzonego eksperymentu. Przyjmujemy, że logarytm ma podstawę 2. Wtedy jednostką entropii jest bit.</a:t>
            </a:r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6064" y="3261591"/>
            <a:ext cx="51054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531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4000" dirty="0" smtClean="0"/>
              <a:t>63. </a:t>
            </a:r>
            <a:r>
              <a:rPr lang="pl-PL" sz="4000" b="1" dirty="0" smtClean="0"/>
              <a:t>Obliczanie entropii</a:t>
            </a:r>
            <a:endParaRPr lang="pl-PL" sz="4000" b="1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Korzystając ze wzoru na entropię, można wyciągnąć kilka wniosków.</a:t>
            </a:r>
          </a:p>
          <a:p>
            <a:r>
              <a:rPr lang="pl-PL" dirty="0" smtClean="0"/>
              <a:t>Entropia jest zawsze nieujemna.</a:t>
            </a:r>
          </a:p>
          <a:p>
            <a:r>
              <a:rPr lang="pl-PL" dirty="0" smtClean="0"/>
              <a:t>Gdy istnieje jedna możliwość, to entropia wynosi 0.</a:t>
            </a:r>
          </a:p>
          <a:p>
            <a:r>
              <a:rPr lang="pl-PL" dirty="0" smtClean="0"/>
              <a:t>Entropia jest największa, gdy dla ustalonej liczby zdarzeń wszystkie są równoprawdopodobne. Wtedy entropia wynosi log(n).</a:t>
            </a:r>
          </a:p>
          <a:p>
            <a:pPr marL="0" indent="0">
              <a:buNone/>
            </a:pPr>
            <a:r>
              <a:rPr lang="pl-PL" dirty="0" smtClean="0"/>
              <a:t>Przykład: rzut uczciwą monetą</a:t>
            </a:r>
          </a:p>
          <a:p>
            <a:pPr marL="0" indent="0">
              <a:buNone/>
            </a:pPr>
            <a:r>
              <a:rPr lang="pl-PL" dirty="0" smtClean="0"/>
              <a:t>H = ½ * log(2) + ½ * log(2) =  ½ + ½ = 1</a:t>
            </a:r>
          </a:p>
          <a:p>
            <a:pPr marL="0" indent="0">
              <a:buNone/>
            </a:pPr>
            <a:r>
              <a:rPr lang="pl-PL" dirty="0" smtClean="0"/>
              <a:t>Uczciwa moneta ma 1 bit entropii na rzut.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86962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4000" dirty="0" smtClean="0"/>
              <a:t>63. </a:t>
            </a:r>
            <a:r>
              <a:rPr lang="pl-PL" sz="4000" b="1" dirty="0" smtClean="0"/>
              <a:t>Zastosowanie entropii</a:t>
            </a:r>
            <a:endParaRPr lang="pl-PL" sz="4000" b="1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 smtClean="0"/>
              <a:t>Entropia jest podstawą algorytmów kompresji, takich jak kodowanie Huffmana. Wyższa entropia wskazuje na bardziej złożone dane, które wymagają bardziej zaawansowanych technik kompresji.</a:t>
            </a:r>
          </a:p>
          <a:p>
            <a:r>
              <a:rPr lang="pl-PL" dirty="0" smtClean="0"/>
              <a:t>Entropia jest wykorzystywana w algorytmach klasyfikacji, takich jak drzewa decyzyjne. W tych metodach oblicza się entropię, aby ocenić czystość podzbiorów danych. Dzięki temu można podejmować decyzje dotyczące podziału danych na podstawie ich atrybutów.</a:t>
            </a:r>
          </a:p>
          <a:p>
            <a:r>
              <a:rPr lang="pl-PL" dirty="0" smtClean="0"/>
              <a:t>Entropia jest używana do oceny bezpieczeństwa haseł i kluczy kryptograficznych. Wyższa entropia wskazuje na bardziej losowe i trudniejsze do odgadnięcia hasła, co zwiększa poziom bezpieczeństwa.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2711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650</TotalTime>
  <Words>895</Words>
  <Application>Microsoft Office PowerPoint</Application>
  <PresentationFormat>Panoramiczny</PresentationFormat>
  <Paragraphs>68</Paragraphs>
  <Slides>12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Motyw pakietu Office</vt:lpstr>
      <vt:lpstr>Pytania 61-64</vt:lpstr>
      <vt:lpstr>61. Metody uczenia sieci neuronowych</vt:lpstr>
      <vt:lpstr>Uczenie nadzorowane</vt:lpstr>
      <vt:lpstr>Uczenie nienadzorowane</vt:lpstr>
      <vt:lpstr>62. Mechanizm działania algorytmu genetycznego</vt:lpstr>
      <vt:lpstr>62. Mechanizm działania algorytmu genetycznego</vt:lpstr>
      <vt:lpstr>63. Definicja entropii informacji i wybrane zastosowanie tego pojęcia</vt:lpstr>
      <vt:lpstr>63. Obliczanie entropii</vt:lpstr>
      <vt:lpstr>63. Zastosowanie entropii</vt:lpstr>
      <vt:lpstr>64. Metody generacji reguł decyzyjnych</vt:lpstr>
      <vt:lpstr>64. Metody generacji reguł decyzyjnych </vt:lpstr>
      <vt:lpstr>64. Metody generacji reguł decyzyjnych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Pytania 61-64</dc:title>
  <dc:creator>admin</dc:creator>
  <cp:lastModifiedBy>admin</cp:lastModifiedBy>
  <cp:revision>66</cp:revision>
  <dcterms:created xsi:type="dcterms:W3CDTF">2024-11-03T22:17:24Z</dcterms:created>
  <dcterms:modified xsi:type="dcterms:W3CDTF">2024-11-24T17:32:28Z</dcterms:modified>
</cp:coreProperties>
</file>