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1" r:id="rId5"/>
    <p:sldId id="258" r:id="rId6"/>
    <p:sldId id="268" r:id="rId7"/>
    <p:sldId id="259" r:id="rId8"/>
    <p:sldId id="264" r:id="rId9"/>
    <p:sldId id="265" r:id="rId10"/>
    <p:sldId id="260" r:id="rId11"/>
    <p:sldId id="266" r:id="rId12"/>
    <p:sldId id="269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C7879-1701-E798-2177-8BA8BE2981D7}" v="37" dt="2024-11-25T08:22:13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Pisarski" userId="S::164419@student.uwm.edu.pl::29d4206c-29fd-48e8-b3a2-aa16968459a9" providerId="AD" clId="Web-{085C7879-1701-E798-2177-8BA8BE2981D7}"/>
    <pc:docChg chg="modSld">
      <pc:chgData name="Jakub Pisarski" userId="S::164419@student.uwm.edu.pl::29d4206c-29fd-48e8-b3a2-aa16968459a9" providerId="AD" clId="Web-{085C7879-1701-E798-2177-8BA8BE2981D7}" dt="2024-11-25T08:22:13.475" v="36" actId="20577"/>
      <pc:docMkLst>
        <pc:docMk/>
      </pc:docMkLst>
      <pc:sldChg chg="modSp">
        <pc:chgData name="Jakub Pisarski" userId="S::164419@student.uwm.edu.pl::29d4206c-29fd-48e8-b3a2-aa16968459a9" providerId="AD" clId="Web-{085C7879-1701-E798-2177-8BA8BE2981D7}" dt="2024-11-25T08:22:13.475" v="36" actId="20577"/>
        <pc:sldMkLst>
          <pc:docMk/>
          <pc:sldMk cId="2162531011" sldId="259"/>
        </pc:sldMkLst>
        <pc:spChg chg="mod">
          <ac:chgData name="Jakub Pisarski" userId="S::164419@student.uwm.edu.pl::29d4206c-29fd-48e8-b3a2-aa16968459a9" providerId="AD" clId="Web-{085C7879-1701-E798-2177-8BA8BE2981D7}" dt="2024-11-25T08:22:13.475" v="36" actId="20577"/>
          <ac:spMkLst>
            <pc:docMk/>
            <pc:sldMk cId="2162531011" sldId="259"/>
            <ac:spMk id="3" creationId="{00000000-0000-0000-0000-000000000000}"/>
          </ac:spMkLst>
        </pc:spChg>
      </pc:sldChg>
      <pc:sldChg chg="modSp">
        <pc:chgData name="Jakub Pisarski" userId="S::164419@student.uwm.edu.pl::29d4206c-29fd-48e8-b3a2-aa16968459a9" providerId="AD" clId="Web-{085C7879-1701-E798-2177-8BA8BE2981D7}" dt="2024-11-25T08:22:05.256" v="34" actId="20577"/>
        <pc:sldMkLst>
          <pc:docMk/>
          <pc:sldMk cId="2186962281" sldId="264"/>
        </pc:sldMkLst>
        <pc:spChg chg="mod">
          <ac:chgData name="Jakub Pisarski" userId="S::164419@student.uwm.edu.pl::29d4206c-29fd-48e8-b3a2-aa16968459a9" providerId="AD" clId="Web-{085C7879-1701-E798-2177-8BA8BE2981D7}" dt="2024-11-25T08:22:05.256" v="34" actId="20577"/>
          <ac:spMkLst>
            <pc:docMk/>
            <pc:sldMk cId="2186962281" sldId="26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60B5D-7C52-4096-8CA0-4DF7835ED672}" type="datetimeFigureOut">
              <a:rPr lang="pl-PL" smtClean="0"/>
              <a:t>25.11.2024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520D8-4480-4E77-BA4E-08EB70A624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5152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7FB0-090A-44AC-BE3B-147CEDF56BBB}" type="datetimeFigureOut">
              <a:rPr lang="pl-PL" smtClean="0"/>
              <a:t>25.11.2024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51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7FB0-090A-44AC-BE3B-147CEDF56BBB}" type="datetimeFigureOut">
              <a:rPr lang="pl-PL" smtClean="0"/>
              <a:t>25.11.2024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78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7FB0-090A-44AC-BE3B-147CEDF56BBB}" type="datetimeFigureOut">
              <a:rPr lang="pl-PL" smtClean="0"/>
              <a:t>25.11.2024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277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7FB0-090A-44AC-BE3B-147CEDF56BBB}" type="datetimeFigureOut">
              <a:rPr lang="pl-PL" smtClean="0"/>
              <a:t>25.11.2024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841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7FB0-090A-44AC-BE3B-147CEDF56BBB}" type="datetimeFigureOut">
              <a:rPr lang="pl-PL" smtClean="0"/>
              <a:t>25.11.2024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348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7FB0-090A-44AC-BE3B-147CEDF56BBB}" type="datetimeFigureOut">
              <a:rPr lang="pl-PL" smtClean="0"/>
              <a:t>25.11.2024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702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7FB0-090A-44AC-BE3B-147CEDF56BBB}" type="datetimeFigureOut">
              <a:rPr lang="pl-PL" smtClean="0"/>
              <a:t>25.11.2024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667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7FB0-090A-44AC-BE3B-147CEDF56BBB}" type="datetimeFigureOut">
              <a:rPr lang="pl-PL" smtClean="0"/>
              <a:t>25.11.2024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716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7FB0-090A-44AC-BE3B-147CEDF56BBB}" type="datetimeFigureOut">
              <a:rPr lang="pl-PL" smtClean="0"/>
              <a:t>25.11.2024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417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7FB0-090A-44AC-BE3B-147CEDF56BBB}" type="datetimeFigureOut">
              <a:rPr lang="pl-PL" smtClean="0"/>
              <a:t>25.11.2024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545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7FB0-090A-44AC-BE3B-147CEDF56BBB}" type="datetimeFigureOut">
              <a:rPr lang="pl-PL" smtClean="0"/>
              <a:t>25.11.2024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254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7FB0-090A-44AC-BE3B-147CEDF56BBB}" type="datetimeFigureOut">
              <a:rPr lang="pl-PL" smtClean="0"/>
              <a:t>25.11.2024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C41ED-123F-40E1-A560-5AFDEB0B8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971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i.pwr.edu.pl/~zieba/%5bW5_MIW%5d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858000"/>
          </a:xfrm>
        </p:spPr>
        <p:txBody>
          <a:bodyPr anchor="ctr"/>
          <a:lstStyle/>
          <a:p>
            <a:r>
              <a:rPr lang="pl-PL" b="1" dirty="0"/>
              <a:t>Pytania 61-64</a:t>
            </a:r>
          </a:p>
        </p:txBody>
      </p:sp>
    </p:spTree>
    <p:extLst>
      <p:ext uri="{BB962C8B-B14F-4D97-AF65-F5344CB8AC3E}">
        <p14:creationId xmlns:p14="http://schemas.microsoft.com/office/powerpoint/2010/main" val="4161178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64. </a:t>
            </a:r>
            <a:r>
              <a:rPr lang="pl-PL" sz="4000" b="1" dirty="0"/>
              <a:t>Metody generacji reguł decyzyjnych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Reguły decyzyjne to sposób reprezentowania wiedzy, który jest wykorzystywany w uczeniu maszynowym i odkrywaniu wiedzy z danych. W skrócie, reguła to zdanie typu „Jeśli spełnione są te warunki, to podejmujemy tę decyzję”. </a:t>
            </a:r>
          </a:p>
          <a:p>
            <a:pPr marL="0" indent="0">
              <a:buNone/>
            </a:pPr>
            <a:r>
              <a:rPr lang="pl-PL" dirty="0"/>
              <a:t>Celem algorytmów, które generują reguły decyzyjne, jest stworzenie takiego zbioru reguł, które pozwolą na podejmowanie właściwych decyzji w oparciu o informacje, które mamy. Takie reguły są bardzo użyteczne, ponieważ mogą być łatwo interpretowane przez ludzi i stosowane do rozwiązywania różnych problemów.</a:t>
            </a:r>
          </a:p>
        </p:txBody>
      </p:sp>
    </p:spTree>
    <p:extLst>
      <p:ext uri="{BB962C8B-B14F-4D97-AF65-F5344CB8AC3E}">
        <p14:creationId xmlns:p14="http://schemas.microsoft.com/office/powerpoint/2010/main" val="1228734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64. </a:t>
            </a:r>
            <a:r>
              <a:rPr lang="pl-PL" sz="4000" b="1" dirty="0"/>
              <a:t>Metody generacji reguł decyzyjnych</a:t>
            </a:r>
            <a:r>
              <a:rPr lang="pl-PL" sz="4000" dirty="0"/>
              <a:t> </a:t>
            </a:r>
            <a:endParaRPr lang="pl-PL" sz="40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Najbardziej znane algorytmy generujące reguły decyzyjne działają na zasadzie tworzenia tzw. </a:t>
            </a:r>
            <a:r>
              <a:rPr lang="pl-PL" b="1" dirty="0"/>
              <a:t>pokryć</a:t>
            </a:r>
            <a:r>
              <a:rPr lang="pl-PL" dirty="0"/>
              <a:t>. Cały proces można opisać w kilku krokach:</a:t>
            </a:r>
          </a:p>
          <a:p>
            <a:pPr marL="514350" indent="-514350">
              <a:buAutoNum type="arabicPeriod"/>
            </a:pPr>
            <a:r>
              <a:rPr lang="pl-PL" b="1" dirty="0"/>
              <a:t>Szukanie najlepszej reguły</a:t>
            </a:r>
            <a:r>
              <a:rPr lang="pl-PL" dirty="0"/>
              <a:t> – algorytm stara się znaleźć regułę, która pokrywa jak najwięcej pozytywnych przykładów oraz jak najmniej przykładów negatywnych.</a:t>
            </a:r>
          </a:p>
          <a:p>
            <a:pPr marL="514350" indent="-514350">
              <a:buAutoNum type="arabicPeriod"/>
            </a:pPr>
            <a:r>
              <a:rPr lang="pl-PL" b="1" dirty="0"/>
              <a:t>Zaznaczenie pokrytych przykładów</a:t>
            </a:r>
            <a:r>
              <a:rPr lang="pl-PL" dirty="0"/>
              <a:t> – po znalezieniu dobrej reguły, przykłady, które zostały już "pokryte" przez tę regułę, są oznaczane jako użyte i nie będą już brane pod uwagę w kolejnych krokach.</a:t>
            </a:r>
          </a:p>
          <a:p>
            <a:pPr marL="514350" indent="-514350">
              <a:buAutoNum type="arabicPeriod"/>
            </a:pPr>
            <a:r>
              <a:rPr lang="pl-PL" b="1" dirty="0"/>
              <a:t>Powtarzanie procesu</a:t>
            </a:r>
            <a:r>
              <a:rPr lang="pl-PL" dirty="0"/>
              <a:t> – algorytm wraca do kroku pierwszego i szuka kolejnej reguły, która pokrywa jak najwięcej "niewykorzystanych" przykładów. Proces ten powtarza się aż do momentu, gdy wszystkie przykłady zostaną uwzględnione.</a:t>
            </a:r>
          </a:p>
          <a:p>
            <a:pPr marL="0" indent="0">
              <a:buNone/>
            </a:pPr>
            <a:r>
              <a:rPr lang="pl-PL" dirty="0"/>
              <a:t>W rezultacie powstaje zbiór reguł pokrywających rozważany zbiór przykładów. Przykłady algorytmów:</a:t>
            </a:r>
          </a:p>
          <a:p>
            <a:pPr>
              <a:buFontTx/>
              <a:buChar char="-"/>
            </a:pPr>
            <a:r>
              <a:rPr lang="pl-PL" dirty="0"/>
              <a:t>rodzina algorytmów AQ (AQ, AQ11, AQ15, AQ17) – jedne z najstarszych algorytmów</a:t>
            </a:r>
          </a:p>
          <a:p>
            <a:pPr>
              <a:buFontTx/>
              <a:buChar char="-"/>
            </a:pPr>
            <a:r>
              <a:rPr lang="pl-PL" dirty="0"/>
              <a:t>CN2, Itrule, PRISM, RIPPER, MODLEM, PVM, HCV, LEM2.</a:t>
            </a:r>
          </a:p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5562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1690688"/>
            <a:ext cx="6353175" cy="3057525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64. </a:t>
            </a:r>
            <a:r>
              <a:rPr lang="pl-PL" b="1" dirty="0"/>
              <a:t>Metody generacji reguł decyzyjnych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Link do przykładu działania algorytmu PRISM: </a:t>
            </a:r>
            <a:r>
              <a:rPr lang="pl-PL" dirty="0">
                <a:hlinkClick r:id="rId3"/>
              </a:rPr>
              <a:t>https://www.ii.pwr.edu.pl/~zieba/[W5_MIW].pdf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37" y="1938337"/>
            <a:ext cx="5841206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6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61. </a:t>
            </a:r>
            <a:r>
              <a:rPr lang="pl-PL" sz="4000" b="1" dirty="0"/>
              <a:t>Metody uczenia sieci neuronowych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Można wyróżnić następujące metody uczenia sieci neuronowych:</a:t>
            </a:r>
          </a:p>
          <a:p>
            <a:r>
              <a:rPr lang="pl-PL" b="1" dirty="0"/>
              <a:t>uczenie nadzorowane</a:t>
            </a:r>
          </a:p>
          <a:p>
            <a:r>
              <a:rPr lang="pl-PL" dirty="0"/>
              <a:t>oraz </a:t>
            </a:r>
            <a:r>
              <a:rPr lang="pl-PL" b="1" dirty="0"/>
              <a:t>uczenie nienadzorowane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553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Uczenie nadzorowane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Uczenie nadzorowane </a:t>
            </a:r>
            <a:r>
              <a:rPr lang="pl-PL" dirty="0"/>
              <a:t>polega na trenowaniu modelu na danych, gdzie dla każdego wejścia przydzielona jest odpowiednia etykieta. Celem jest nauczenie modelu przewidywania etykiety na podstawie danych wejściowych. Przykłady to:</a:t>
            </a:r>
          </a:p>
          <a:p>
            <a:r>
              <a:rPr lang="pl-PL" dirty="0"/>
              <a:t> </a:t>
            </a:r>
            <a:r>
              <a:rPr lang="pl-PL" b="1" dirty="0"/>
              <a:t>klasyfikacja</a:t>
            </a:r>
            <a:r>
              <a:rPr lang="pl-PL" dirty="0"/>
              <a:t> -  model przewiduje, do której klasy należy dany przykład (np. rozpoznawanie spamu w e-mailach),</a:t>
            </a:r>
          </a:p>
          <a:p>
            <a:r>
              <a:rPr lang="pl-PL" dirty="0"/>
              <a:t> </a:t>
            </a:r>
            <a:r>
              <a:rPr lang="pl-PL" b="1" dirty="0"/>
              <a:t>regresja</a:t>
            </a:r>
            <a:r>
              <a:rPr lang="pl-PL" dirty="0"/>
              <a:t> – model przewiduje wartość (np. przewidywanie cen mieszkań na podstawie ich cech).</a:t>
            </a:r>
          </a:p>
        </p:txBody>
      </p:sp>
    </p:spTree>
    <p:extLst>
      <p:ext uri="{BB962C8B-B14F-4D97-AF65-F5344CB8AC3E}">
        <p14:creationId xmlns:p14="http://schemas.microsoft.com/office/powerpoint/2010/main" val="9062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Uczenie nienadzorowane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 </a:t>
            </a:r>
            <a:r>
              <a:rPr lang="pl-PL" b="1" dirty="0"/>
              <a:t>uczeniu nienadzorowanym </a:t>
            </a:r>
            <a:r>
              <a:rPr lang="pl-PL" dirty="0"/>
              <a:t>dany jest zbiór przykładów uczących bez przydzielonych etykiet. Na podstawie dużej liczby obiektów algorytmy uczenia nienadzorowanego mogą dokonać ich grupowania. Powstałe w ten sposób grupy noszą nazwę klastrów. Klastry nie zapewniają jednak odpowiedzi, czym są obiekty się w nich znajdujące. Klastry odpowiadają jedynie na pytania, które obiekty są do siebie podobne na podstawie wskazanych atrybutów. Przykładem może być grupowanie klientów sklepów internetowych.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279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62. </a:t>
            </a:r>
            <a:r>
              <a:rPr lang="pl-PL" sz="4000" b="1" dirty="0"/>
              <a:t>Mechanizm działania algorytmu genetycznego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 dirty="0"/>
              <a:t>Algorytmy genetyczne </a:t>
            </a:r>
            <a:r>
              <a:rPr lang="pl-PL" sz="2400" dirty="0"/>
              <a:t>zalicza się do algorytmów ewolucyjnych, czyli wzorowanych na biologicznej ewolucji. Działają na zasadzie selekcji, krzyżowania i mutacji, aby znaleźć optymalne rozwiązania problemów.</a:t>
            </a:r>
          </a:p>
          <a:p>
            <a:pPr marL="0" indent="0">
              <a:buNone/>
            </a:pPr>
            <a:r>
              <a:rPr lang="pl-PL" sz="2400" b="1" dirty="0"/>
              <a:t>Chromosom</a:t>
            </a:r>
            <a:r>
              <a:rPr lang="pl-PL" sz="2400" dirty="0"/>
              <a:t> jest przedstawiony jako ciąg bitów. </a:t>
            </a:r>
          </a:p>
          <a:p>
            <a:pPr marL="0" indent="0">
              <a:buNone/>
            </a:pPr>
            <a:r>
              <a:rPr lang="pl-PL" sz="2400" b="1" dirty="0"/>
              <a:t>Operacja krzyżowania </a:t>
            </a:r>
            <a:r>
              <a:rPr lang="pl-PL" sz="2400" dirty="0"/>
              <a:t>polega na losowym przecięciu dwóch chromosomów w jednym punkcie i zamianie podzielonych części między chromosomami. Powstają dwa nowe chromosomy, które zastępują rodziców.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b="1" dirty="0"/>
              <a:t>Operacja mutacji </a:t>
            </a:r>
            <a:r>
              <a:rPr lang="pl-PL" sz="2400" dirty="0"/>
              <a:t>polega na zamianie na przeciwny losowego wybranego bitu.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981" y="5393605"/>
            <a:ext cx="866775" cy="72390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037" y="4280785"/>
            <a:ext cx="4510664" cy="64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3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62. </a:t>
            </a:r>
            <a:r>
              <a:rPr lang="pl-PL" sz="4000" b="1" dirty="0"/>
              <a:t>Mechanizm działania algorytmu genetycznego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/>
              <a:t>Najczęściej działanie algorytmu przebiega następująco:</a:t>
            </a:r>
          </a:p>
          <a:p>
            <a:pPr marL="0" indent="0">
              <a:buNone/>
            </a:pPr>
            <a:r>
              <a:rPr lang="pl-PL" dirty="0"/>
              <a:t>1. Losowana jest pewna populacja początkowa.</a:t>
            </a:r>
          </a:p>
          <a:p>
            <a:pPr marL="0" indent="0">
              <a:buNone/>
            </a:pPr>
            <a:r>
              <a:rPr lang="pl-PL" dirty="0"/>
              <a:t>2. Populacja poddawana jest ocenie (</a:t>
            </a:r>
            <a:r>
              <a:rPr lang="pl-PL" b="1" dirty="0"/>
              <a:t>selekcja</a:t>
            </a:r>
            <a:r>
              <a:rPr lang="pl-PL" dirty="0"/>
              <a:t>). Najlepiej przystosowane osobniki biorą udział w procesie reprodukcji.</a:t>
            </a:r>
          </a:p>
          <a:p>
            <a:pPr marL="0" indent="0">
              <a:buNone/>
            </a:pPr>
            <a:r>
              <a:rPr lang="pl-PL" dirty="0"/>
              <a:t>3. Wybrane osobniki są łączone w celu stworzenia nowych osobników. Proces ten polega na wymianie fragmentów chromosomów rodziców, co pozwala na łączenie cech.</a:t>
            </a:r>
          </a:p>
          <a:p>
            <a:pPr marL="0" indent="0">
              <a:buNone/>
            </a:pPr>
            <a:r>
              <a:rPr lang="pl-PL" dirty="0"/>
              <a:t>4. U niektórych osobników ma miejsce </a:t>
            </a:r>
            <a:r>
              <a:rPr lang="pl-PL" b="1" dirty="0"/>
              <a:t>mutacja</a:t>
            </a:r>
            <a:r>
              <a:rPr lang="pl-PL" dirty="0"/>
              <a:t>, czyli wprowadzenie drobnych losowych zmian.</a:t>
            </a:r>
          </a:p>
          <a:p>
            <a:pPr marL="0" indent="0">
              <a:buNone/>
            </a:pPr>
            <a:r>
              <a:rPr lang="pl-PL" dirty="0"/>
              <a:t>5. Powstałe z </a:t>
            </a:r>
            <a:r>
              <a:rPr lang="pl-PL" b="1" dirty="0"/>
              <a:t>krzyżowania</a:t>
            </a:r>
            <a:r>
              <a:rPr lang="pl-PL" dirty="0"/>
              <a:t> i mutacji osobniki tworzą nową populację, która zastępuje starą.</a:t>
            </a:r>
          </a:p>
          <a:p>
            <a:pPr marL="0" indent="0">
              <a:buNone/>
            </a:pPr>
            <a:r>
              <a:rPr lang="pl-PL" dirty="0"/>
              <a:t>6. Jeżeli nie znaleziono dostatecznie dobrego rozwiązania, algorytm powraca do kroku drugiego. W przeciwnym wypadku wybieramy najlepszego osobnika z populacji – to uzyskany wynik.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80735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63. </a:t>
            </a:r>
            <a:r>
              <a:rPr lang="pl-PL" sz="4000" b="1" dirty="0"/>
              <a:t>Definicja entropii informacji i wybrane zastosowanie tego pojęcia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73362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b="1" dirty="0"/>
              <a:t>Entropia</a:t>
            </a:r>
            <a:r>
              <a:rPr lang="pl-PL" dirty="0"/>
              <a:t> w ramach teorii informacji jest definiowana jako średnia ilość informacji przypadająca na pojedynczą wiadomość ze źródła informacji. </a:t>
            </a:r>
          </a:p>
          <a:p>
            <a:pPr marL="0" indent="0">
              <a:buNone/>
            </a:pPr>
            <a:r>
              <a:rPr lang="pl-PL" dirty="0"/>
              <a:t>Matematycznie entropię oznaczaną jako </a:t>
            </a:r>
            <a:r>
              <a:rPr lang="pl-PL" b="1" dirty="0"/>
              <a:t>H</a:t>
            </a:r>
            <a:r>
              <a:rPr lang="pl-PL" dirty="0"/>
              <a:t> można zapisać jako: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Gdzie p</a:t>
            </a:r>
            <a:r>
              <a:rPr lang="pl-PL" baseline="-25000" dirty="0"/>
              <a:t>1</a:t>
            </a:r>
            <a:r>
              <a:rPr lang="pl-PL" dirty="0"/>
              <a:t>, …, p</a:t>
            </a:r>
            <a:r>
              <a:rPr lang="pl-PL" baseline="-25000" dirty="0"/>
              <a:t>n</a:t>
            </a:r>
            <a:r>
              <a:rPr lang="pl-PL" dirty="0"/>
              <a:t>  są prawdopodobieństwami możliwych wyników przeprowadzonego eksperymentu. </a:t>
            </a:r>
            <a:r>
              <a:rPr lang="pl-PL" b="1" dirty="0"/>
              <a:t>Przyjmujemy, że logarytm ma podstawę 2</a:t>
            </a:r>
            <a:r>
              <a:rPr lang="pl-PL" dirty="0"/>
              <a:t>. Wtedy jednostką entropii jest </a:t>
            </a:r>
            <a:r>
              <a:rPr lang="pl-PL" b="1" dirty="0"/>
              <a:t>bit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064" y="3261591"/>
            <a:ext cx="510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3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63. </a:t>
            </a:r>
            <a:r>
              <a:rPr lang="pl-PL" sz="4000" b="1" dirty="0"/>
              <a:t>Obliczanie entropii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/>
              <a:t>Korzystając ze wzoru na entropię, można wyciągnąć kilka wniosków.</a:t>
            </a:r>
          </a:p>
          <a:p>
            <a:r>
              <a:rPr lang="pl-PL" dirty="0"/>
              <a:t>Entropia jest zawsze nieujemna.</a:t>
            </a:r>
          </a:p>
          <a:p>
            <a:r>
              <a:rPr lang="pl-PL" dirty="0"/>
              <a:t>Gdy istnieje jedna możliwość, to entropia wynosi 0.</a:t>
            </a:r>
          </a:p>
          <a:p>
            <a:r>
              <a:rPr lang="pl-PL" dirty="0"/>
              <a:t>Entropia jest największa, gdy dla ustalonej liczby zdarzeń wszystkie są równoprawdopodobne. Wtedy entropia wynosi log(n).</a:t>
            </a:r>
          </a:p>
          <a:p>
            <a:pPr marL="0" indent="0">
              <a:buNone/>
            </a:pPr>
            <a:r>
              <a:rPr lang="pl-PL" dirty="0"/>
              <a:t>Przykład: rzut uczciwą monetą</a:t>
            </a:r>
          </a:p>
          <a:p>
            <a:pPr marL="0" indent="0">
              <a:buNone/>
            </a:pPr>
            <a:r>
              <a:rPr lang="pl-PL" dirty="0"/>
              <a:t>H = ½ * log</a:t>
            </a:r>
            <a:r>
              <a:rPr lang="pl-PL" baseline="-25000" dirty="0"/>
              <a:t>2</a:t>
            </a:r>
            <a:r>
              <a:rPr lang="pl-PL" dirty="0"/>
              <a:t>(2) + ½ * log</a:t>
            </a:r>
            <a:r>
              <a:rPr lang="pl-PL" baseline="-25000" dirty="0"/>
              <a:t>2</a:t>
            </a:r>
            <a:r>
              <a:rPr lang="pl-PL" dirty="0"/>
              <a:t>(2) =  ½ + ½ = 1</a:t>
            </a:r>
            <a:endParaRPr lang="pl-PL" dirty="0">
              <a:cs typeface="Calibri"/>
            </a:endParaRPr>
          </a:p>
          <a:p>
            <a:pPr marL="0" indent="0">
              <a:buNone/>
            </a:pPr>
            <a:r>
              <a:rPr lang="pl-PL" dirty="0"/>
              <a:t>Uczciwa moneta ma 1 bit entropii na rzut.</a:t>
            </a:r>
          </a:p>
        </p:txBody>
      </p:sp>
    </p:spTree>
    <p:extLst>
      <p:ext uri="{BB962C8B-B14F-4D97-AF65-F5344CB8AC3E}">
        <p14:creationId xmlns:p14="http://schemas.microsoft.com/office/powerpoint/2010/main" val="218696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63. </a:t>
            </a:r>
            <a:r>
              <a:rPr lang="pl-PL" sz="4000" b="1" dirty="0"/>
              <a:t>Zastosowanie entropii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Entropia jest podstawą algorytmów kompresji, takich jak kodowanie Huffmana. Wyższa entropia wskazuje na bardziej złożone dane, które wymagają bardziej zaawansowanych technik kompresji.</a:t>
            </a:r>
          </a:p>
          <a:p>
            <a:r>
              <a:rPr lang="pl-PL" dirty="0"/>
              <a:t>Entropia jest wykorzystywana w algorytmach klasyfikacji, takich jak drzewa decyzyjne. W tych metodach oblicza się entropię, aby ocenić czystość podzbiorów danych. Dzięki temu można podejmować decyzje dotyczące podziału danych na podstawie ich atrybutów.</a:t>
            </a:r>
          </a:p>
          <a:p>
            <a:r>
              <a:rPr lang="pl-PL" dirty="0"/>
              <a:t>Entropia jest używana do oceny bezpieczeństwa haseł i kluczy kryptograficznych. Wyższa entropia wskazuje na bardziej losowe i trudniejsze do odgadnięcia hasła, co zwiększa poziom bezpieczeństwa.</a:t>
            </a:r>
          </a:p>
        </p:txBody>
      </p:sp>
    </p:spTree>
    <p:extLst>
      <p:ext uri="{BB962C8B-B14F-4D97-AF65-F5344CB8AC3E}">
        <p14:creationId xmlns:p14="http://schemas.microsoft.com/office/powerpoint/2010/main" val="422711299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895</Words>
  <Application>Microsoft Office PowerPoint</Application>
  <PresentationFormat>Panoramiczny</PresentationFormat>
  <Paragraphs>68</Paragraphs>
  <Slides>12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Motyw pakietu Office</vt:lpstr>
      <vt:lpstr>Pytania 61-64</vt:lpstr>
      <vt:lpstr>61. Metody uczenia sieci neuronowych</vt:lpstr>
      <vt:lpstr>Uczenie nadzorowane</vt:lpstr>
      <vt:lpstr>Uczenie nienadzorowane</vt:lpstr>
      <vt:lpstr>62. Mechanizm działania algorytmu genetycznego</vt:lpstr>
      <vt:lpstr>62. Mechanizm działania algorytmu genetycznego</vt:lpstr>
      <vt:lpstr>63. Definicja entropii informacji i wybrane zastosowanie tego pojęcia</vt:lpstr>
      <vt:lpstr>63. Obliczanie entropii</vt:lpstr>
      <vt:lpstr>63. Zastosowanie entropii</vt:lpstr>
      <vt:lpstr>64. Metody generacji reguł decyzyjnych</vt:lpstr>
      <vt:lpstr>64. Metody generacji reguł decyzyjnych </vt:lpstr>
      <vt:lpstr>64. Metody generacji reguł decyzyjnych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Pytania 61-64</dc:title>
  <dc:creator>admin</dc:creator>
  <cp:lastModifiedBy>admin</cp:lastModifiedBy>
  <cp:revision>79</cp:revision>
  <dcterms:created xsi:type="dcterms:W3CDTF">2024-11-03T22:17:24Z</dcterms:created>
  <dcterms:modified xsi:type="dcterms:W3CDTF">2024-11-25T08:22:23Z</dcterms:modified>
</cp:coreProperties>
</file>