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5"/>
  </p:notesMasterIdLst>
  <p:sldIdLst>
    <p:sldId id="256" r:id="rId2"/>
    <p:sldId id="257" r:id="rId3"/>
    <p:sldId id="258" r:id="rId4"/>
    <p:sldId id="259" r:id="rId5"/>
    <p:sldId id="260"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61" r:id="rId26"/>
    <p:sldId id="262" r:id="rId27"/>
    <p:sldId id="263" r:id="rId28"/>
    <p:sldId id="266" r:id="rId29"/>
    <p:sldId id="276" r:id="rId30"/>
    <p:sldId id="268" r:id="rId31"/>
    <p:sldId id="277" r:id="rId32"/>
    <p:sldId id="273" r:id="rId33"/>
    <p:sldId id="27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gf/NssJtfd1iy3OWo5g5kOJwhyA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767546-1078-4451-8EC7-F9DFC876B218}">
  <a:tblStyle styleId="{5C767546-1078-4451-8EC7-F9DFC876B21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71600" y="764282"/>
            <a:ext cx="5028477"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hdr" idx="3"/>
          </p:nvPr>
        </p:nvSpPr>
        <p:spPr>
          <a:xfrm>
            <a:off x="0" y="0"/>
            <a:ext cx="3372837" cy="502563"/>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 name="Google Shape;6;n"/>
          <p:cNvSpPr txBox="1">
            <a:spLocks noGrp="1"/>
          </p:cNvSpPr>
          <p:nvPr>
            <p:ph type="dt" idx="10"/>
          </p:nvPr>
        </p:nvSpPr>
        <p:spPr>
          <a:xfrm>
            <a:off x="4399196" y="0"/>
            <a:ext cx="3372837" cy="502563"/>
          </a:xfrm>
          <a:prstGeom prst="rect">
            <a:avLst/>
          </a:prstGeom>
          <a:noFill/>
          <a:ln>
            <a:noFill/>
          </a:ln>
        </p:spPr>
        <p:txBody>
          <a:bodyPr spcFirstLastPara="1" wrap="square" lIns="0" tIns="0" rIns="0" bIns="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555480"/>
            <a:ext cx="3372837" cy="502563"/>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399196" y="9555480"/>
            <a:ext cx="3372837" cy="502563"/>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2043792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04" name="Google Shape;104;p1: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dirty="0"/>
          </a:p>
        </p:txBody>
      </p:sp>
      <p:sp>
        <p:nvSpPr>
          <p:cNvPr id="105" name="Google Shape;105;p1: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435575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815006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273689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542370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738328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67852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496783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4022995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660700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9131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789474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 name="Google Shape;118;p2: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19" name="Google Shape;119;p2: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8566926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70739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60788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675813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0389640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906038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51" name="Google Shape;151;p6: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52" name="Google Shape;152;p6: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61051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61" name="Google Shape;161;p7: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9456188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69" name="Google Shape;169;p8: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9160170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7:notes"/>
          <p:cNvSpPr txBox="1">
            <a:spLocks noGrp="1"/>
          </p:cNvSpPr>
          <p:nvPr>
            <p:ph type="body" idx="1"/>
          </p:nvPr>
        </p:nvSpPr>
        <p:spPr>
          <a:xfrm>
            <a:off x="777240" y="4777557"/>
            <a:ext cx="6217563" cy="4525923"/>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9" name="Google Shape;189;p27: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56121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7:notes"/>
          <p:cNvSpPr txBox="1">
            <a:spLocks noGrp="1"/>
          </p:cNvSpPr>
          <p:nvPr>
            <p:ph type="body" idx="1"/>
          </p:nvPr>
        </p:nvSpPr>
        <p:spPr>
          <a:xfrm>
            <a:off x="777240" y="4777557"/>
            <a:ext cx="6217563" cy="4525923"/>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9" name="Google Shape;189;p27: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5752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27" name="Google Shape;127;p3: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493913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9: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202" name="Google Shape;202;p9: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7238208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9: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202" name="Google Shape;202;p9: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8239603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1: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242" name="Google Shape;242;p11: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146716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777240" y="4777557"/>
            <a:ext cx="6217563" cy="452592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endParaRPr/>
          </a:p>
        </p:txBody>
      </p:sp>
      <p:sp>
        <p:nvSpPr>
          <p:cNvPr id="135" name="Google Shape;135;p4: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391111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253408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872247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4781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68886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371600" y="763588"/>
            <a:ext cx="5029200"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41" name="Google Shape;141;p5:notes"/>
          <p:cNvSpPr txBox="1">
            <a:spLocks noGrp="1"/>
          </p:cNvSpPr>
          <p:nvPr>
            <p:ph type="body" idx="1"/>
          </p:nvPr>
        </p:nvSpPr>
        <p:spPr>
          <a:xfrm>
            <a:off x="777240" y="4777557"/>
            <a:ext cx="6217563" cy="4526280"/>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42" name="Google Shape;142;p5:notes"/>
          <p:cNvSpPr txBox="1"/>
          <p:nvPr/>
        </p:nvSpPr>
        <p:spPr>
          <a:xfrm>
            <a:off x="0" y="0"/>
            <a:ext cx="3372837" cy="50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23744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fld id="{00000000-1234-1234-1234-123412341234}" type="slidenum">
              <a:rPr lang="en-US" smtClean="0"/>
              <a:t>‹#›</a:t>
            </a:fld>
            <a:endParaRPr lang="en-US"/>
          </a:p>
        </p:txBody>
      </p:sp>
    </p:spTree>
    <p:extLst>
      <p:ext uri="{BB962C8B-B14F-4D97-AF65-F5344CB8AC3E}">
        <p14:creationId xmlns:p14="http://schemas.microsoft.com/office/powerpoint/2010/main" val="1528279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fld id="{00000000-1234-1234-1234-123412341234}" type="slidenum">
              <a:rPr lang="en-US" smtClean="0"/>
              <a:t>‹#›</a:t>
            </a:fld>
            <a:endParaRPr lang="en-US"/>
          </a:p>
        </p:txBody>
      </p:sp>
    </p:spTree>
    <p:extLst>
      <p:ext uri="{BB962C8B-B14F-4D97-AF65-F5344CB8AC3E}">
        <p14:creationId xmlns:p14="http://schemas.microsoft.com/office/powerpoint/2010/main" val="125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fld id="{00000000-1234-1234-1234-123412341234}" type="slidenum">
              <a:rPr lang="en-US" smtClean="0"/>
              <a:t>‹#›</a:t>
            </a:fld>
            <a:endParaRPr lang="en-US"/>
          </a:p>
        </p:txBody>
      </p:sp>
    </p:spTree>
    <p:extLst>
      <p:ext uri="{BB962C8B-B14F-4D97-AF65-F5344CB8AC3E}">
        <p14:creationId xmlns:p14="http://schemas.microsoft.com/office/powerpoint/2010/main" val="1886197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fld id="{00000000-1234-1234-1234-123412341234}" type="slidenum">
              <a:rPr lang="en-US" smtClean="0"/>
              <a:t>‹#›</a:t>
            </a:fld>
            <a:endParaRPr lang="en-US"/>
          </a:p>
        </p:txBody>
      </p:sp>
    </p:spTree>
    <p:extLst>
      <p:ext uri="{BB962C8B-B14F-4D97-AF65-F5344CB8AC3E}">
        <p14:creationId xmlns:p14="http://schemas.microsoft.com/office/powerpoint/2010/main" val="3140038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fld id="{00000000-1234-1234-1234-123412341234}" type="slidenum">
              <a:rPr lang="en-US" smtClean="0"/>
              <a:t>‹#›</a:t>
            </a:fld>
            <a:endParaRPr lang="en-US"/>
          </a:p>
        </p:txBody>
      </p:sp>
    </p:spTree>
    <p:extLst>
      <p:ext uri="{BB962C8B-B14F-4D97-AF65-F5344CB8AC3E}">
        <p14:creationId xmlns:p14="http://schemas.microsoft.com/office/powerpoint/2010/main" val="2850434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fld id="{00000000-1234-1234-1234-123412341234}" type="slidenum">
              <a:rPr lang="en-US" smtClean="0"/>
              <a:t>‹#›</a:t>
            </a:fld>
            <a:endParaRPr lang="en-US"/>
          </a:p>
        </p:txBody>
      </p:sp>
    </p:spTree>
    <p:extLst>
      <p:ext uri="{BB962C8B-B14F-4D97-AF65-F5344CB8AC3E}">
        <p14:creationId xmlns:p14="http://schemas.microsoft.com/office/powerpoint/2010/main" val="333783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fld id="{00000000-1234-1234-1234-123412341234}" type="slidenum">
              <a:rPr lang="en-US" smtClean="0"/>
              <a:t>‹#›</a:t>
            </a:fld>
            <a:endParaRPr lang="en-US"/>
          </a:p>
        </p:txBody>
      </p:sp>
    </p:spTree>
    <p:extLst>
      <p:ext uri="{BB962C8B-B14F-4D97-AF65-F5344CB8AC3E}">
        <p14:creationId xmlns:p14="http://schemas.microsoft.com/office/powerpoint/2010/main" val="432664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fld id="{00000000-1234-1234-1234-123412341234}" type="slidenum">
              <a:rPr lang="en-US" smtClean="0"/>
              <a:t>‹#›</a:t>
            </a:fld>
            <a:endParaRPr lang="en-US"/>
          </a:p>
        </p:txBody>
      </p:sp>
    </p:spTree>
    <p:extLst>
      <p:ext uri="{BB962C8B-B14F-4D97-AF65-F5344CB8AC3E}">
        <p14:creationId xmlns:p14="http://schemas.microsoft.com/office/powerpoint/2010/main" val="3850870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fld id="{00000000-1234-1234-1234-123412341234}" type="slidenum">
              <a:rPr lang="en-US" smtClean="0"/>
              <a:t>‹#›</a:t>
            </a:fld>
            <a:endParaRPr lang="en-US"/>
          </a:p>
        </p:txBody>
      </p:sp>
    </p:spTree>
    <p:extLst>
      <p:ext uri="{BB962C8B-B14F-4D97-AF65-F5344CB8AC3E}">
        <p14:creationId xmlns:p14="http://schemas.microsoft.com/office/powerpoint/2010/main" val="553276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fld id="{00000000-1234-1234-1234-123412341234}" type="slidenum">
              <a:rPr lang="en-US" smtClean="0"/>
              <a:t>‹#›</a:t>
            </a:fld>
            <a:endParaRPr lang="en-US"/>
          </a:p>
        </p:txBody>
      </p:sp>
    </p:spTree>
    <p:extLst>
      <p:ext uri="{BB962C8B-B14F-4D97-AF65-F5344CB8AC3E}">
        <p14:creationId xmlns:p14="http://schemas.microsoft.com/office/powerpoint/2010/main" val="1341644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fld id="{00000000-1234-1234-1234-123412341234}" type="slidenum">
              <a:rPr lang="en-US" smtClean="0"/>
              <a:t>‹#›</a:t>
            </a:fld>
            <a:endParaRPr lang="en-US"/>
          </a:p>
        </p:txBody>
      </p:sp>
    </p:spTree>
    <p:extLst>
      <p:ext uri="{BB962C8B-B14F-4D97-AF65-F5344CB8AC3E}">
        <p14:creationId xmlns:p14="http://schemas.microsoft.com/office/powerpoint/2010/main" val="3396493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fld id="{00000000-1234-1234-1234-123412341234}" type="slidenum">
              <a:rPr lang="en-US" smtClean="0"/>
              <a:t>‹#›</a:t>
            </a:fld>
            <a:endParaRPr lang="en-US"/>
          </a:p>
        </p:txBody>
      </p:sp>
    </p:spTree>
    <p:extLst>
      <p:ext uri="{BB962C8B-B14F-4D97-AF65-F5344CB8AC3E}">
        <p14:creationId xmlns:p14="http://schemas.microsoft.com/office/powerpoint/2010/main" val="14125901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09" name="Google Shape;109;p1"/>
          <p:cNvSpPr/>
          <p:nvPr/>
        </p:nvSpPr>
        <p:spPr>
          <a:xfrm>
            <a:off x="315358" y="3886200"/>
            <a:ext cx="4266718" cy="89207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600"/>
              <a:buFont typeface="Times New Roman"/>
              <a:buNone/>
            </a:pPr>
            <a:r>
              <a:rPr lang="en-US" sz="1600" b="1" i="0" u="sng"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Calibri"/>
              <a:buNone/>
            </a:pPr>
            <a:endParaRPr sz="1600" b="1" i="0" u="sng"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Calibri"/>
              <a:buNone/>
            </a:pPr>
            <a:endParaRPr sz="1600" b="1" i="0" u="sng" strike="noStrike" cap="none">
              <a:solidFill>
                <a:srgbClr val="000000"/>
              </a:solidFill>
              <a:latin typeface="Times New Roman"/>
              <a:ea typeface="Times New Roman"/>
              <a:cs typeface="Times New Roman"/>
              <a:sym typeface="Times New Roman"/>
            </a:endParaRPr>
          </a:p>
        </p:txBody>
      </p:sp>
      <p:sp>
        <p:nvSpPr>
          <p:cNvPr id="110" name="Google Shape;110;p1"/>
          <p:cNvSpPr/>
          <p:nvPr/>
        </p:nvSpPr>
        <p:spPr>
          <a:xfrm>
            <a:off x="38157" y="152284"/>
            <a:ext cx="7697163" cy="838312"/>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C00000"/>
              </a:buClr>
              <a:buSzPts val="1800"/>
              <a:buFont typeface="Times New Roman"/>
              <a:buNone/>
            </a:pPr>
            <a:r>
              <a:rPr lang="en-US" sz="1800" b="1" i="0" u="none" strike="noStrike" cap="none">
                <a:solidFill>
                  <a:srgbClr val="C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111" name="Google Shape;111;p1"/>
          <p:cNvSpPr/>
          <p:nvPr/>
        </p:nvSpPr>
        <p:spPr>
          <a:xfrm>
            <a:off x="1415912" y="260649"/>
            <a:ext cx="7767246" cy="133955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000000"/>
              </a:buClr>
              <a:buSzPts val="2000"/>
              <a:buFont typeface="Times New Roman"/>
              <a:buNone/>
            </a:pPr>
            <a:endParaRPr sz="20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Times New Roman"/>
              <a:buNone/>
            </a:pPr>
            <a:endParaRPr sz="20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Calibri"/>
              <a:buNone/>
            </a:pPr>
            <a:endParaRPr sz="2000" b="1" i="0" u="none" strike="noStrike" cap="none" dirty="0">
              <a:solidFill>
                <a:srgbClr val="000000"/>
              </a:solidFill>
              <a:latin typeface="Times New Roman"/>
              <a:ea typeface="Times New Roman"/>
              <a:cs typeface="Times New Roman"/>
              <a:sym typeface="Times New Roman"/>
            </a:endParaRPr>
          </a:p>
        </p:txBody>
      </p:sp>
      <p:sp>
        <p:nvSpPr>
          <p:cNvPr id="112" name="Google Shape;112;p1"/>
          <p:cNvSpPr/>
          <p:nvPr/>
        </p:nvSpPr>
        <p:spPr>
          <a:xfrm>
            <a:off x="358611" y="3945213"/>
            <a:ext cx="4419064" cy="2409327"/>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rtl="0">
              <a:lnSpc>
                <a:spcPct val="100000"/>
              </a:lnSpc>
              <a:spcBef>
                <a:spcPts val="0"/>
              </a:spcBef>
              <a:spcAft>
                <a:spcPts val="0"/>
              </a:spcAft>
              <a:buClr>
                <a:srgbClr val="000000"/>
              </a:buClr>
              <a:buSzPts val="2000"/>
              <a:buFont typeface="Times New Roman"/>
              <a:buNone/>
            </a:pPr>
            <a:r>
              <a:rPr lang="en-US" sz="20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Presented by</a:t>
            </a:r>
            <a:endParaRPr lang="en-US" sz="2000" dirty="0">
              <a:solidFill>
                <a:srgbClr val="000000"/>
              </a:solidFill>
              <a:latin typeface="Times New Roman" panose="02020603050405020304" pitchFamily="18" charset="0"/>
              <a:ea typeface="Times New Roman"/>
              <a:cs typeface="Times New Roman" panose="02020603050405020304" pitchFamily="18" charset="0"/>
              <a:sym typeface="Arial"/>
            </a:endParaRPr>
          </a:p>
          <a:p>
            <a:r>
              <a:rPr lang="en-US" sz="2000" dirty="0" err="1">
                <a:solidFill>
                  <a:schemeClr val="tx1"/>
                </a:solidFill>
                <a:latin typeface="Times New Roman" panose="02020603050405020304" pitchFamily="18" charset="0"/>
                <a:cs typeface="Times New Roman" panose="02020603050405020304" pitchFamily="18" charset="0"/>
              </a:rPr>
              <a:t>Amarnath</a:t>
            </a:r>
            <a:r>
              <a:rPr lang="en-US" sz="2000" dirty="0">
                <a:solidFill>
                  <a:schemeClr val="tx1"/>
                </a:solidFill>
                <a:latin typeface="Times New Roman" panose="02020603050405020304" pitchFamily="18" charset="0"/>
                <a:cs typeface="Times New Roman" panose="02020603050405020304" pitchFamily="18" charset="0"/>
              </a:rPr>
              <a:t> R(4MH21IS006)</a:t>
            </a:r>
          </a:p>
          <a:p>
            <a:r>
              <a:rPr lang="en-US" sz="2000" dirty="0" err="1">
                <a:solidFill>
                  <a:schemeClr val="tx1"/>
                </a:solidFill>
                <a:latin typeface="Times New Roman" panose="02020603050405020304" pitchFamily="18" charset="0"/>
                <a:cs typeface="Times New Roman" panose="02020603050405020304" pitchFamily="18" charset="0"/>
              </a:rPr>
              <a:t>Ankith</a:t>
            </a:r>
            <a:r>
              <a:rPr lang="en-US" sz="2000" dirty="0">
                <a:solidFill>
                  <a:schemeClr val="tx1"/>
                </a:solidFill>
                <a:latin typeface="Times New Roman" panose="02020603050405020304" pitchFamily="18" charset="0"/>
                <a:cs typeface="Times New Roman" panose="02020603050405020304" pitchFamily="18" charset="0"/>
              </a:rPr>
              <a:t> TP(4MH21IS011)</a:t>
            </a:r>
          </a:p>
          <a:p>
            <a:r>
              <a:rPr lang="en-US" sz="2000" dirty="0" err="1">
                <a:solidFill>
                  <a:schemeClr val="tx1"/>
                </a:solidFill>
                <a:latin typeface="Times New Roman" panose="02020603050405020304" pitchFamily="18" charset="0"/>
                <a:cs typeface="Times New Roman" panose="02020603050405020304" pitchFamily="18" charset="0"/>
              </a:rPr>
              <a:t>Jagath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Ponnanna</a:t>
            </a:r>
            <a:r>
              <a:rPr lang="en-US" sz="2000" dirty="0">
                <a:solidFill>
                  <a:schemeClr val="tx1"/>
                </a:solidFill>
                <a:latin typeface="Times New Roman" panose="02020603050405020304" pitchFamily="18" charset="0"/>
                <a:cs typeface="Times New Roman" panose="02020603050405020304" pitchFamily="18" charset="0"/>
              </a:rPr>
              <a:t> P M(4MH21IS116)</a:t>
            </a:r>
          </a:p>
          <a:p>
            <a:r>
              <a:rPr lang="en-US" sz="2000" dirty="0" err="1">
                <a:solidFill>
                  <a:schemeClr val="tx1"/>
                </a:solidFill>
                <a:latin typeface="Times New Roman" panose="02020603050405020304" pitchFamily="18" charset="0"/>
                <a:cs typeface="Times New Roman" panose="02020603050405020304" pitchFamily="18" charset="0"/>
              </a:rPr>
              <a:t>Sandesh</a:t>
            </a:r>
            <a:r>
              <a:rPr lang="en-US" sz="2000" dirty="0">
                <a:solidFill>
                  <a:schemeClr val="tx1"/>
                </a:solidFill>
                <a:latin typeface="Times New Roman" panose="02020603050405020304" pitchFamily="18" charset="0"/>
                <a:cs typeface="Times New Roman" panose="02020603050405020304" pitchFamily="18" charset="0"/>
              </a:rPr>
              <a:t> K M(4MH22IS416)</a:t>
            </a:r>
          </a:p>
          <a:p>
            <a:pPr marL="0" marR="0" lvl="0" indent="0" rtl="0">
              <a:lnSpc>
                <a:spcPct val="100000"/>
              </a:lnSpc>
              <a:spcBef>
                <a:spcPts val="0"/>
              </a:spcBef>
              <a:spcAft>
                <a:spcPts val="0"/>
              </a:spcAft>
              <a:buClr>
                <a:srgbClr val="000000"/>
              </a:buClr>
              <a:buSzPts val="2000"/>
              <a:buFont typeface="Times New Roman"/>
              <a:buNone/>
            </a:pPr>
            <a:endParaRPr sz="20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457200" rtl="0">
              <a:lnSpc>
                <a:spcPct val="100000"/>
              </a:lnSpc>
              <a:spcBef>
                <a:spcPts val="0"/>
              </a:spcBef>
              <a:spcAft>
                <a:spcPts val="0"/>
              </a:spcAft>
              <a:buClr>
                <a:srgbClr val="000000"/>
              </a:buClr>
              <a:buSzPts val="2000"/>
              <a:buFont typeface="Times New Roman"/>
              <a:buNone/>
            </a:pPr>
            <a:r>
              <a:rPr lang="en-US" sz="20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t>
            </a:r>
            <a:endParaRPr sz="20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13" name="Google Shape;113;p1"/>
          <p:cNvSpPr txBox="1"/>
          <p:nvPr/>
        </p:nvSpPr>
        <p:spPr>
          <a:xfrm>
            <a:off x="8647270" y="6407941"/>
            <a:ext cx="365760"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p:txBody>
      </p:sp>
      <p:sp>
        <p:nvSpPr>
          <p:cNvPr id="114" name="Google Shape;114;p1"/>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2" name="Table 1"/>
          <p:cNvGraphicFramePr>
            <a:graphicFrameLocks noGrp="1"/>
          </p:cNvGraphicFramePr>
          <p:nvPr>
            <p:extLst>
              <p:ext uri="{D42A27DB-BD31-4B8C-83A1-F6EECF244321}">
                <p14:modId xmlns:p14="http://schemas.microsoft.com/office/powerpoint/2010/main" val="1445003765"/>
              </p:ext>
            </p:extLst>
          </p:nvPr>
        </p:nvGraphicFramePr>
        <p:xfrm>
          <a:off x="662875" y="667063"/>
          <a:ext cx="8229600" cy="610208"/>
        </p:xfrm>
        <a:graphic>
          <a:graphicData uri="http://schemas.openxmlformats.org/drawingml/2006/table">
            <a:tbl>
              <a:tblPr>
                <a:tableStyleId>{5C767546-1078-4451-8EC7-F9DFC876B218}</a:tableStyleId>
              </a:tblPr>
              <a:tblGrid>
                <a:gridCol w="8229600">
                  <a:extLst>
                    <a:ext uri="{9D8B030D-6E8A-4147-A177-3AD203B41FA5}">
                      <a16:colId xmlns:a16="http://schemas.microsoft.com/office/drawing/2014/main" val="20000"/>
                    </a:ext>
                  </a:extLst>
                </a:gridCol>
              </a:tblGrid>
              <a:tr h="610208">
                <a:tc>
                  <a:txBody>
                    <a:bodyPr/>
                    <a:lstStyle/>
                    <a:p>
                      <a:pPr marL="0" marR="0" algn="ctr">
                        <a:spcBef>
                          <a:spcPts val="0"/>
                        </a:spcBef>
                        <a:spcAft>
                          <a:spcPts val="0"/>
                        </a:spcAft>
                        <a:tabLst>
                          <a:tab pos="2971800" algn="ctr"/>
                          <a:tab pos="5943600" algn="r"/>
                        </a:tabLst>
                      </a:pPr>
                      <a:r>
                        <a:rPr lang="en-US" sz="1400" dirty="0">
                          <a:effectLst/>
                          <a:latin typeface="Times New Roman" panose="02020603050405020304" pitchFamily="18" charset="0"/>
                          <a:cs typeface="Times New Roman" panose="02020603050405020304" pitchFamily="18" charset="0"/>
                        </a:rPr>
                        <a:t>MAHARAJA INSTITUTE OF TECHNOLOGY MYSORE</a:t>
                      </a:r>
                    </a:p>
                    <a:p>
                      <a:pPr marL="0" marR="0" algn="ctr">
                        <a:spcBef>
                          <a:spcPts val="0"/>
                        </a:spcBef>
                        <a:spcAft>
                          <a:spcPts val="0"/>
                        </a:spcAft>
                        <a:tabLst>
                          <a:tab pos="2971800" algn="ctr"/>
                          <a:tab pos="5943600" algn="r"/>
                        </a:tabLst>
                      </a:pPr>
                      <a:r>
                        <a:rPr lang="en-US" sz="10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BELAWADI, NAGUVANAHALLI POST, SRIRANGAPATNA TALUK, MANDYA-571477, KARNATAKA</a:t>
                      </a:r>
                    </a:p>
                    <a:p>
                      <a:pPr marL="0" marR="0" algn="ctr">
                        <a:spcBef>
                          <a:spcPts val="0"/>
                        </a:spcBef>
                        <a:spcAft>
                          <a:spcPts val="0"/>
                        </a:spcAft>
                        <a:tabLst>
                          <a:tab pos="2971800" algn="ctr"/>
                          <a:tab pos="5943600" algn="r"/>
                        </a:tabLst>
                      </a:pPr>
                      <a:r>
                        <a:rPr lang="en-US" sz="1000" b="1" dirty="0">
                          <a:effectLst/>
                          <a:latin typeface="Times New Roman" panose="02020603050405020304" pitchFamily="18" charset="0"/>
                          <a:cs typeface="Times New Roman" panose="02020603050405020304" pitchFamily="18" charset="0"/>
                        </a:rPr>
                        <a:t>DEPARTMENT OF INFORMATION SCIENCE AND ENGINEERING</a:t>
                      </a:r>
                    </a:p>
                  </a:txBody>
                  <a:tcPr marL="114300" marR="114300" marT="0" marB="0"/>
                </a:tc>
                <a:extLst>
                  <a:ext uri="{0D108BD9-81ED-4DB2-BD59-A6C34878D82A}">
                    <a16:rowId xmlns:a16="http://schemas.microsoft.com/office/drawing/2014/main" val="10000"/>
                  </a:ext>
                </a:extLst>
              </a:tr>
            </a:tbl>
          </a:graphicData>
        </a:graphic>
      </p:graphicFrame>
      <p:pic>
        <p:nvPicPr>
          <p:cNvPr id="13" name="Picture 12" descr="Image result for mit mysore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2037" y="688171"/>
            <a:ext cx="523875" cy="484505"/>
          </a:xfrm>
          <a:prstGeom prst="rect">
            <a:avLst/>
          </a:prstGeom>
          <a:noFill/>
          <a:ln>
            <a:noFill/>
          </a:ln>
        </p:spPr>
      </p:pic>
      <p:sp>
        <p:nvSpPr>
          <p:cNvPr id="3" name="TextBox 2"/>
          <p:cNvSpPr txBox="1"/>
          <p:nvPr/>
        </p:nvSpPr>
        <p:spPr>
          <a:xfrm>
            <a:off x="5051252" y="3880818"/>
            <a:ext cx="3778898" cy="1631216"/>
          </a:xfrm>
          <a:prstGeom prst="rect">
            <a:avLst/>
          </a:prstGeom>
          <a:noFill/>
        </p:spPr>
        <p:txBody>
          <a:bodyPr wrap="square" rtlCol="0">
            <a:spAutoFit/>
          </a:bodyPr>
          <a:lstStyle/>
          <a:p>
            <a:pPr lvl="0" algn="ctr"/>
            <a:r>
              <a:rPr lang="en-US" sz="2000" b="1" dirty="0">
                <a:solidFill>
                  <a:srgbClr val="000000"/>
                </a:solidFill>
                <a:latin typeface="Times New Roman" panose="02020603050405020304" pitchFamily="18" charset="0"/>
                <a:ea typeface="Times New Roman"/>
                <a:cs typeface="Times New Roman" panose="02020603050405020304" pitchFamily="18" charset="0"/>
                <a:sym typeface="Times New Roman"/>
              </a:rPr>
              <a:t>Under the Guidance of</a:t>
            </a:r>
            <a:endParaRPr lang="en-US" sz="20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algn="ctr"/>
            <a:r>
              <a:rPr lang="en-IN" sz="2000" dirty="0" err="1">
                <a:latin typeface="Times New Roman" panose="02020603050405020304" pitchFamily="18" charset="0"/>
                <a:cs typeface="Times New Roman" panose="02020603050405020304" pitchFamily="18" charset="0"/>
              </a:rPr>
              <a:t>Prof.</a:t>
            </a:r>
            <a:r>
              <a:rPr lang="en-IN" sz="2000" dirty="0">
                <a:latin typeface="Times New Roman" panose="02020603050405020304" pitchFamily="18" charset="0"/>
                <a:cs typeface="Times New Roman" panose="02020603050405020304" pitchFamily="18" charset="0"/>
              </a:rPr>
              <a:t> Bhavyashree H D</a:t>
            </a:r>
          </a:p>
          <a:p>
            <a:pPr algn="ctr"/>
            <a:r>
              <a:rPr lang="en-IN" sz="2000" dirty="0">
                <a:latin typeface="Times New Roman" panose="02020603050405020304" pitchFamily="18" charset="0"/>
                <a:cs typeface="Times New Roman" panose="02020603050405020304" pitchFamily="18" charset="0"/>
              </a:rPr>
              <a:t>Asst. Professor</a:t>
            </a:r>
          </a:p>
          <a:p>
            <a:pPr algn="ctr"/>
            <a:r>
              <a:rPr lang="en-IN" sz="2000" dirty="0" err="1">
                <a:latin typeface="Times New Roman" panose="02020603050405020304" pitchFamily="18" charset="0"/>
                <a:cs typeface="Times New Roman" panose="02020603050405020304" pitchFamily="18" charset="0"/>
              </a:rPr>
              <a:t>Dept</a:t>
            </a:r>
            <a:r>
              <a:rPr lang="en-IN" sz="2000" dirty="0">
                <a:latin typeface="Times New Roman" panose="02020603050405020304" pitchFamily="18" charset="0"/>
                <a:cs typeface="Times New Roman" panose="02020603050405020304" pitchFamily="18" charset="0"/>
              </a:rPr>
              <a:t> of ISE</a:t>
            </a:r>
          </a:p>
          <a:p>
            <a:pPr algn="ctr"/>
            <a:endParaRPr lang="en-IN"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82316" y="1229314"/>
            <a:ext cx="7990717" cy="2677656"/>
          </a:xfrm>
          <a:prstGeom prst="rect">
            <a:avLst/>
          </a:prstGeom>
          <a:noFill/>
        </p:spPr>
        <p:txBody>
          <a:bodyPr wrap="square" rtlCol="0">
            <a:spAutoFit/>
          </a:bodyPr>
          <a:lstStyle/>
          <a:p>
            <a:pPr lvl="0" algn="ctr">
              <a:buClr>
                <a:srgbClr val="000000"/>
              </a:buClr>
              <a:buSzPts val="2400"/>
            </a:pPr>
            <a:endParaRPr lang="en-US" sz="2400" b="0" i="0" u="none" strike="noStrike" cap="none" dirty="0">
              <a:solidFill>
                <a:schemeClr val="tx2"/>
              </a:solidFill>
              <a:latin typeface="Times New Roman" panose="02020603050405020304" pitchFamily="18" charset="0"/>
              <a:ea typeface="Arial"/>
              <a:cs typeface="Times New Roman" panose="02020603050405020304" pitchFamily="18" charset="0"/>
              <a:sym typeface="Arial"/>
            </a:endParaRPr>
          </a:p>
          <a:p>
            <a:pPr lvl="0" algn="ctr">
              <a:buClr>
                <a:srgbClr val="000000"/>
              </a:buClr>
              <a:buSzPts val="2400"/>
            </a:pPr>
            <a:endParaRPr lang="en-US" sz="2400" b="0" i="0" u="none" strike="noStrike" cap="none" dirty="0">
              <a:solidFill>
                <a:schemeClr val="tx2"/>
              </a:solidFill>
              <a:latin typeface="Times New Roman" panose="02020603050405020304" pitchFamily="18" charset="0"/>
              <a:ea typeface="Arial"/>
              <a:cs typeface="Times New Roman" panose="02020603050405020304" pitchFamily="18" charset="0"/>
              <a:sym typeface="Arial"/>
            </a:endParaRPr>
          </a:p>
          <a:p>
            <a:pPr algn="ctr">
              <a:buClr>
                <a:srgbClr val="000000"/>
              </a:buClr>
              <a:buSzPts val="4000"/>
            </a:pPr>
            <a:r>
              <a:rPr lang="en-US" sz="4000" b="1" dirty="0">
                <a:solidFill>
                  <a:schemeClr val="tx2"/>
                </a:solidFill>
                <a:latin typeface="Times New Roman" panose="02020603050405020304" pitchFamily="18" charset="0"/>
                <a:ea typeface="Times New Roman"/>
                <a:cs typeface="Times New Roman" panose="02020603050405020304" pitchFamily="18" charset="0"/>
                <a:sym typeface="Times New Roman"/>
              </a:rPr>
              <a:t>“</a:t>
            </a:r>
            <a:r>
              <a:rPr lang="en-US" sz="4000" dirty="0">
                <a:solidFill>
                  <a:schemeClr val="tx2"/>
                </a:solidFill>
                <a:latin typeface="Times New Roman" panose="02020603050405020304" pitchFamily="18" charset="0"/>
                <a:cs typeface="Times New Roman" panose="02020603050405020304" pitchFamily="18" charset="0"/>
              </a:rPr>
              <a:t>Prediction of Brain Stroke using Machine Learning </a:t>
            </a:r>
            <a:r>
              <a:rPr lang="en-US" sz="4000" b="1" dirty="0">
                <a:solidFill>
                  <a:schemeClr val="tx2"/>
                </a:solidFill>
                <a:latin typeface="Times New Roman" panose="02020603050405020304" pitchFamily="18" charset="0"/>
                <a:ea typeface="Times New Roman"/>
                <a:cs typeface="Times New Roman" panose="02020603050405020304" pitchFamily="18" charset="0"/>
                <a:sym typeface="Times New Roman"/>
              </a:rPr>
              <a:t>”</a:t>
            </a:r>
            <a:endParaRPr lang="en-US" sz="1400" b="0" i="0" u="none" strike="noStrike" cap="none" dirty="0">
              <a:solidFill>
                <a:schemeClr val="tx2"/>
              </a:solidFill>
              <a:latin typeface="Times New Roman" panose="02020603050405020304" pitchFamily="18" charset="0"/>
              <a:ea typeface="Arial"/>
              <a:cs typeface="Times New Roman" panose="02020603050405020304" pitchFamily="18" charset="0"/>
              <a:sym typeface="Arial"/>
            </a:endParaRPr>
          </a:p>
          <a:p>
            <a:endParaRPr lang="en-IN"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214313"/>
            <a:ext cx="6876661" cy="85870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Survey </a:t>
            </a:r>
            <a:endParaRPr sz="3600" dirty="0">
              <a:solidFill>
                <a:srgbClr val="4E67C8"/>
              </a:solidFill>
              <a:latin typeface="Times New Roman"/>
              <a:ea typeface="Times New Roman"/>
              <a:cs typeface="Times New Roman"/>
              <a:sym typeface="Times New Roman"/>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148" name="Google Shape;148;p5"/>
          <p:cNvGraphicFramePr/>
          <p:nvPr>
            <p:extLst>
              <p:ext uri="{D42A27DB-BD31-4B8C-83A1-F6EECF244321}">
                <p14:modId xmlns:p14="http://schemas.microsoft.com/office/powerpoint/2010/main" val="2384468389"/>
              </p:ext>
            </p:extLst>
          </p:nvPr>
        </p:nvGraphicFramePr>
        <p:xfrm>
          <a:off x="192530" y="1863359"/>
          <a:ext cx="8820500" cy="3518501"/>
        </p:xfrm>
        <a:graphic>
          <a:graphicData uri="http://schemas.openxmlformats.org/drawingml/2006/table">
            <a:tbl>
              <a:tblPr>
                <a:noFill/>
                <a:tableStyleId>{5C767546-1078-4451-8EC7-F9DFC876B218}</a:tableStyleId>
              </a:tblPr>
              <a:tblGrid>
                <a:gridCol w="628564">
                  <a:extLst>
                    <a:ext uri="{9D8B030D-6E8A-4147-A177-3AD203B41FA5}">
                      <a16:colId xmlns:a16="http://schemas.microsoft.com/office/drawing/2014/main" val="20000"/>
                    </a:ext>
                  </a:extLst>
                </a:gridCol>
                <a:gridCol w="1856792">
                  <a:extLst>
                    <a:ext uri="{9D8B030D-6E8A-4147-A177-3AD203B41FA5}">
                      <a16:colId xmlns:a16="http://schemas.microsoft.com/office/drawing/2014/main" val="20001"/>
                    </a:ext>
                  </a:extLst>
                </a:gridCol>
                <a:gridCol w="1847519">
                  <a:extLst>
                    <a:ext uri="{9D8B030D-6E8A-4147-A177-3AD203B41FA5}">
                      <a16:colId xmlns:a16="http://schemas.microsoft.com/office/drawing/2014/main" val="20002"/>
                    </a:ext>
                  </a:extLst>
                </a:gridCol>
                <a:gridCol w="559779">
                  <a:extLst>
                    <a:ext uri="{9D8B030D-6E8A-4147-A177-3AD203B41FA5}">
                      <a16:colId xmlns:a16="http://schemas.microsoft.com/office/drawing/2014/main" val="20003"/>
                    </a:ext>
                  </a:extLst>
                </a:gridCol>
                <a:gridCol w="3927846">
                  <a:extLst>
                    <a:ext uri="{9D8B030D-6E8A-4147-A177-3AD203B41FA5}">
                      <a16:colId xmlns:a16="http://schemas.microsoft.com/office/drawing/2014/main" val="20004"/>
                    </a:ext>
                  </a:extLst>
                </a:gridCol>
              </a:tblGrid>
              <a:tr h="783713">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Sl. No. </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Title</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Author</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Year</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Contributions &amp; Drawbacks</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2734788">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6</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dirty="0">
                          <a:latin typeface="Times New Roman" panose="02020603050405020304" pitchFamily="18" charset="0"/>
                          <a:cs typeface="Times New Roman" panose="02020603050405020304" pitchFamily="18" charset="0"/>
                        </a:rPr>
                        <a:t>Machine Learning-Based Early Detection for Brain Stroke.</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IN" sz="1800" dirty="0">
                          <a:latin typeface="Times New Roman" panose="02020603050405020304" pitchFamily="18" charset="0"/>
                          <a:cs typeface="Times New Roman" panose="02020603050405020304" pitchFamily="18" charset="0"/>
                        </a:rPr>
                        <a:t>Abdullah Khan, </a:t>
                      </a:r>
                      <a:r>
                        <a:rPr lang="en-IN" sz="1800" dirty="0" err="1">
                          <a:latin typeface="Times New Roman" panose="02020603050405020304" pitchFamily="18" charset="0"/>
                          <a:cs typeface="Times New Roman" panose="02020603050405020304" pitchFamily="18" charset="0"/>
                        </a:rPr>
                        <a:t>Hasnain</a:t>
                      </a:r>
                      <a:r>
                        <a:rPr lang="en-IN" sz="1800" dirty="0">
                          <a:latin typeface="Times New Roman" panose="02020603050405020304" pitchFamily="18" charset="0"/>
                          <a:cs typeface="Times New Roman" panose="02020603050405020304" pitchFamily="18" charset="0"/>
                        </a:rPr>
                        <a:t> Abbas </a:t>
                      </a:r>
                      <a:r>
                        <a:rPr lang="en-IN" sz="1800" dirty="0" err="1">
                          <a:latin typeface="Times New Roman" panose="02020603050405020304" pitchFamily="18" charset="0"/>
                          <a:cs typeface="Times New Roman" panose="02020603050405020304" pitchFamily="18" charset="0"/>
                        </a:rPr>
                        <a:t>Sherazi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Nimra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Saleem</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Waqas</a:t>
                      </a:r>
                      <a:r>
                        <a:rPr lang="en-IN" sz="1800" dirty="0">
                          <a:latin typeface="Times New Roman" panose="02020603050405020304" pitchFamily="18" charset="0"/>
                          <a:cs typeface="Times New Roman" panose="02020603050405020304" pitchFamily="18" charset="0"/>
                        </a:rPr>
                        <a:t> Tariq </a:t>
                      </a:r>
                      <a:r>
                        <a:rPr lang="en-IN" sz="1800" dirty="0" err="1">
                          <a:latin typeface="Times New Roman" panose="02020603050405020304" pitchFamily="18" charset="0"/>
                          <a:cs typeface="Times New Roman" panose="02020603050405020304" pitchFamily="18" charset="0"/>
                        </a:rPr>
                        <a:t>Toor</a:t>
                      </a:r>
                      <a:r>
                        <a:rPr lang="en-IN" sz="1800" dirty="0">
                          <a:latin typeface="Times New Roman" panose="02020603050405020304" pitchFamily="18" charset="0"/>
                          <a:cs typeface="Times New Roman" panose="02020603050405020304" pitchFamily="18" charset="0"/>
                        </a:rPr>
                        <a:t>. </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2024</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The study highlights feature importance analysis, showing that factors like age and smoking status significantly influence stroke prediction</a:t>
                      </a:r>
                    </a:p>
                    <a:p>
                      <a:pPr marL="0" marR="0" lvl="0" indent="0" algn="l" rtl="0">
                        <a:lnSpc>
                          <a:spcPct val="100000"/>
                        </a:lnSpc>
                        <a:spcBef>
                          <a:spcPts val="0"/>
                        </a:spcBef>
                        <a:spcAft>
                          <a:spcPts val="0"/>
                        </a:spcAft>
                        <a:buClr>
                          <a:srgbClr val="000000"/>
                        </a:buClr>
                        <a:buSzPts val="900"/>
                        <a:buFont typeface="Arial"/>
                        <a:buNone/>
                      </a:pP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Certain ML models, like Logistic Regression, may not capture complex non-linear relationships in stroke risk factors</a:t>
                      </a: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extLst>
                  <a:ext uri="{0D108BD9-81ED-4DB2-BD59-A6C34878D82A}">
                    <a16:rowId xmlns:a16="http://schemas.microsoft.com/office/drawing/2014/main" val="10001"/>
                  </a:ext>
                </a:extLst>
              </a:tr>
            </a:tbl>
          </a:graphicData>
        </a:graphic>
      </p:graphicFrame>
      <p:sp>
        <p:nvSpPr>
          <p:cNvPr id="7" name="Google Shape;123;p2"/>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Page 9</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091324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214313"/>
            <a:ext cx="6876661" cy="85870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Survey </a:t>
            </a:r>
            <a:endParaRPr sz="3600" dirty="0">
              <a:solidFill>
                <a:srgbClr val="4E67C8"/>
              </a:solidFill>
              <a:latin typeface="Times New Roman"/>
              <a:ea typeface="Times New Roman"/>
              <a:cs typeface="Times New Roman"/>
              <a:sym typeface="Times New Roman"/>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148" name="Google Shape;148;p5"/>
          <p:cNvGraphicFramePr/>
          <p:nvPr>
            <p:extLst>
              <p:ext uri="{D42A27DB-BD31-4B8C-83A1-F6EECF244321}">
                <p14:modId xmlns:p14="http://schemas.microsoft.com/office/powerpoint/2010/main" val="1357418947"/>
              </p:ext>
            </p:extLst>
          </p:nvPr>
        </p:nvGraphicFramePr>
        <p:xfrm>
          <a:off x="192530" y="1863359"/>
          <a:ext cx="8820500" cy="3569713"/>
        </p:xfrm>
        <a:graphic>
          <a:graphicData uri="http://schemas.openxmlformats.org/drawingml/2006/table">
            <a:tbl>
              <a:tblPr>
                <a:noFill/>
                <a:tableStyleId>{5C767546-1078-4451-8EC7-F9DFC876B218}</a:tableStyleId>
              </a:tblPr>
              <a:tblGrid>
                <a:gridCol w="628564">
                  <a:extLst>
                    <a:ext uri="{9D8B030D-6E8A-4147-A177-3AD203B41FA5}">
                      <a16:colId xmlns:a16="http://schemas.microsoft.com/office/drawing/2014/main" val="20000"/>
                    </a:ext>
                  </a:extLst>
                </a:gridCol>
                <a:gridCol w="1856792">
                  <a:extLst>
                    <a:ext uri="{9D8B030D-6E8A-4147-A177-3AD203B41FA5}">
                      <a16:colId xmlns:a16="http://schemas.microsoft.com/office/drawing/2014/main" val="20001"/>
                    </a:ext>
                  </a:extLst>
                </a:gridCol>
                <a:gridCol w="1847519">
                  <a:extLst>
                    <a:ext uri="{9D8B030D-6E8A-4147-A177-3AD203B41FA5}">
                      <a16:colId xmlns:a16="http://schemas.microsoft.com/office/drawing/2014/main" val="20002"/>
                    </a:ext>
                  </a:extLst>
                </a:gridCol>
                <a:gridCol w="559779">
                  <a:extLst>
                    <a:ext uri="{9D8B030D-6E8A-4147-A177-3AD203B41FA5}">
                      <a16:colId xmlns:a16="http://schemas.microsoft.com/office/drawing/2014/main" val="20003"/>
                    </a:ext>
                  </a:extLst>
                </a:gridCol>
                <a:gridCol w="3927846">
                  <a:extLst>
                    <a:ext uri="{9D8B030D-6E8A-4147-A177-3AD203B41FA5}">
                      <a16:colId xmlns:a16="http://schemas.microsoft.com/office/drawing/2014/main" val="20004"/>
                    </a:ext>
                  </a:extLst>
                </a:gridCol>
              </a:tblGrid>
              <a:tr h="783713">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Sl. No. </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Title</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Author</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Year</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Contributions &amp; Drawbacks</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2734788">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7</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dirty="0">
                          <a:latin typeface="Times New Roman" panose="02020603050405020304" pitchFamily="18" charset="0"/>
                          <a:cs typeface="Times New Roman" panose="02020603050405020304" pitchFamily="18" charset="0"/>
                        </a:rPr>
                        <a:t>Early Prediction of Stroke using Machine Learning</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IN" sz="1800" dirty="0" err="1">
                          <a:latin typeface="Times New Roman" panose="02020603050405020304" pitchFamily="18" charset="0"/>
                          <a:cs typeface="Times New Roman" panose="02020603050405020304" pitchFamily="18" charset="0"/>
                        </a:rPr>
                        <a:t>Dr.</a:t>
                      </a:r>
                      <a:r>
                        <a:rPr lang="en-IN" sz="1800" dirty="0">
                          <a:latin typeface="Times New Roman" panose="02020603050405020304" pitchFamily="18" charset="0"/>
                          <a:cs typeface="Times New Roman" panose="02020603050405020304" pitchFamily="18" charset="0"/>
                        </a:rPr>
                        <a:t> G. </a:t>
                      </a:r>
                      <a:r>
                        <a:rPr lang="en-IN" sz="1800" dirty="0" err="1">
                          <a:latin typeface="Times New Roman" panose="02020603050405020304" pitchFamily="18" charset="0"/>
                          <a:cs typeface="Times New Roman" panose="02020603050405020304" pitchFamily="18" charset="0"/>
                        </a:rPr>
                        <a:t>Revathy</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Dr.</a:t>
                      </a:r>
                      <a:r>
                        <a:rPr lang="en-IN" sz="1800" dirty="0">
                          <a:latin typeface="Times New Roman" panose="02020603050405020304" pitchFamily="18" charset="0"/>
                          <a:cs typeface="Times New Roman" panose="02020603050405020304" pitchFamily="18" charset="0"/>
                        </a:rPr>
                        <a:t> U. </a:t>
                      </a:r>
                      <a:r>
                        <a:rPr lang="en-IN" sz="1800" dirty="0" err="1">
                          <a:latin typeface="Times New Roman" panose="02020603050405020304" pitchFamily="18" charset="0"/>
                          <a:cs typeface="Times New Roman" panose="02020603050405020304" pitchFamily="18" charset="0"/>
                        </a:rPr>
                        <a:t>Sesadri</a:t>
                      </a:r>
                      <a:r>
                        <a:rPr lang="en-IN" sz="1800" dirty="0">
                          <a:latin typeface="Times New Roman" panose="02020603050405020304" pitchFamily="18" charset="0"/>
                          <a:cs typeface="Times New Roman" panose="02020603050405020304" pitchFamily="18" charset="0"/>
                        </a:rPr>
                        <a:t>, Mrs. J. Justina </a:t>
                      </a:r>
                      <a:r>
                        <a:rPr lang="en-IN" sz="1800" dirty="0" err="1">
                          <a:latin typeface="Times New Roman" panose="02020603050405020304" pitchFamily="18" charset="0"/>
                          <a:cs typeface="Times New Roman" panose="02020603050405020304" pitchFamily="18" charset="0"/>
                        </a:rPr>
                        <a:t>Princy</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Thilagavathy</a:t>
                      </a:r>
                      <a:r>
                        <a:rPr lang="en-IN" sz="1800" dirty="0">
                          <a:latin typeface="Times New Roman" panose="02020603050405020304" pitchFamily="18" charset="0"/>
                          <a:cs typeface="Times New Roman" panose="02020603050405020304" pitchFamily="18" charset="0"/>
                        </a:rPr>
                        <a:t>, Mrs. S. </a:t>
                      </a:r>
                      <a:r>
                        <a:rPr lang="en-IN" sz="1800" dirty="0" err="1">
                          <a:latin typeface="Times New Roman" panose="02020603050405020304" pitchFamily="18" charset="0"/>
                          <a:cs typeface="Times New Roman" panose="02020603050405020304" pitchFamily="18" charset="0"/>
                        </a:rPr>
                        <a:t>Senthilvadivu</a:t>
                      </a:r>
                      <a:r>
                        <a:rPr lang="en-IN" sz="1800" dirty="0">
                          <a:latin typeface="Times New Roman" panose="02020603050405020304" pitchFamily="18" charset="0"/>
                          <a:cs typeface="Times New Roman" panose="02020603050405020304" pitchFamily="18" charset="0"/>
                        </a:rPr>
                        <a:t>, V. </a:t>
                      </a:r>
                      <a:r>
                        <a:rPr lang="en-IN" sz="1800" dirty="0" err="1">
                          <a:latin typeface="Times New Roman" panose="02020603050405020304" pitchFamily="18" charset="0"/>
                          <a:cs typeface="Times New Roman" panose="02020603050405020304" pitchFamily="18" charset="0"/>
                        </a:rPr>
                        <a:t>Senthil</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Murugan</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2023</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The dataset, is processed using Random Forest,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Support Vector Machine (SVM), and Logistic Regression to predict stroke risk. Random Forest achieves the highest accuracy of outperforming other models</a:t>
                      </a:r>
                    </a:p>
                    <a:p>
                      <a:pPr marL="0" marR="0" lvl="0" indent="0" algn="l" rtl="0">
                        <a:lnSpc>
                          <a:spcPct val="100000"/>
                        </a:lnSpc>
                        <a:spcBef>
                          <a:spcPts val="0"/>
                        </a:spcBef>
                        <a:spcAft>
                          <a:spcPts val="0"/>
                        </a:spcAft>
                        <a:buClr>
                          <a:srgbClr val="000000"/>
                        </a:buClr>
                        <a:buSzPts val="900"/>
                        <a:buFont typeface="Arial"/>
                        <a:buNone/>
                      </a:pP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Models, like Logistic Regression, struggle with complex non-linear relationships in stroke prediction.</a:t>
                      </a: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extLst>
                  <a:ext uri="{0D108BD9-81ED-4DB2-BD59-A6C34878D82A}">
                    <a16:rowId xmlns:a16="http://schemas.microsoft.com/office/drawing/2014/main" val="10001"/>
                  </a:ext>
                </a:extLst>
              </a:tr>
            </a:tbl>
          </a:graphicData>
        </a:graphic>
      </p:graphicFrame>
      <p:sp>
        <p:nvSpPr>
          <p:cNvPr id="7" name="Google Shape;123;p2"/>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Page 10</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757850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214313"/>
            <a:ext cx="6876661" cy="85870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Survey </a:t>
            </a:r>
            <a:endParaRPr sz="3600" dirty="0">
              <a:solidFill>
                <a:srgbClr val="4E67C8"/>
              </a:solidFill>
              <a:latin typeface="Times New Roman"/>
              <a:ea typeface="Times New Roman"/>
              <a:cs typeface="Times New Roman"/>
              <a:sym typeface="Times New Roman"/>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148" name="Google Shape;148;p5"/>
          <p:cNvGraphicFramePr/>
          <p:nvPr>
            <p:extLst>
              <p:ext uri="{D42A27DB-BD31-4B8C-83A1-F6EECF244321}">
                <p14:modId xmlns:p14="http://schemas.microsoft.com/office/powerpoint/2010/main" val="502692141"/>
              </p:ext>
            </p:extLst>
          </p:nvPr>
        </p:nvGraphicFramePr>
        <p:xfrm>
          <a:off x="192530" y="1269824"/>
          <a:ext cx="8820500" cy="4941313"/>
        </p:xfrm>
        <a:graphic>
          <a:graphicData uri="http://schemas.openxmlformats.org/drawingml/2006/table">
            <a:tbl>
              <a:tblPr>
                <a:noFill/>
                <a:tableStyleId>{5C767546-1078-4451-8EC7-F9DFC876B218}</a:tableStyleId>
              </a:tblPr>
              <a:tblGrid>
                <a:gridCol w="628564">
                  <a:extLst>
                    <a:ext uri="{9D8B030D-6E8A-4147-A177-3AD203B41FA5}">
                      <a16:colId xmlns:a16="http://schemas.microsoft.com/office/drawing/2014/main" val="20000"/>
                    </a:ext>
                  </a:extLst>
                </a:gridCol>
                <a:gridCol w="1856792">
                  <a:extLst>
                    <a:ext uri="{9D8B030D-6E8A-4147-A177-3AD203B41FA5}">
                      <a16:colId xmlns:a16="http://schemas.microsoft.com/office/drawing/2014/main" val="20001"/>
                    </a:ext>
                  </a:extLst>
                </a:gridCol>
                <a:gridCol w="1847519">
                  <a:extLst>
                    <a:ext uri="{9D8B030D-6E8A-4147-A177-3AD203B41FA5}">
                      <a16:colId xmlns:a16="http://schemas.microsoft.com/office/drawing/2014/main" val="20002"/>
                    </a:ext>
                  </a:extLst>
                </a:gridCol>
                <a:gridCol w="559779">
                  <a:extLst>
                    <a:ext uri="{9D8B030D-6E8A-4147-A177-3AD203B41FA5}">
                      <a16:colId xmlns:a16="http://schemas.microsoft.com/office/drawing/2014/main" val="20003"/>
                    </a:ext>
                  </a:extLst>
                </a:gridCol>
                <a:gridCol w="3927846">
                  <a:extLst>
                    <a:ext uri="{9D8B030D-6E8A-4147-A177-3AD203B41FA5}">
                      <a16:colId xmlns:a16="http://schemas.microsoft.com/office/drawing/2014/main" val="20004"/>
                    </a:ext>
                  </a:extLst>
                </a:gridCol>
              </a:tblGrid>
              <a:tr h="783713">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Sl. No. </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Title</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Author</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Year</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Contributions &amp; Drawbacks</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2734788">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8</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dirty="0">
                          <a:latin typeface="Times New Roman" panose="02020603050405020304" pitchFamily="18" charset="0"/>
                          <a:cs typeface="Times New Roman" panose="02020603050405020304" pitchFamily="18" charset="0"/>
                        </a:rPr>
                        <a:t>Predicting the Risks of Brain Stroke Using Machine Learning Models and Artificial Neural Network.</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IN" sz="1800" dirty="0" err="1">
                          <a:latin typeface="Times New Roman" panose="02020603050405020304" pitchFamily="18" charset="0"/>
                          <a:cs typeface="Times New Roman" panose="02020603050405020304" pitchFamily="18" charset="0"/>
                        </a:rPr>
                        <a:t>Nafiz</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Nahid</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Mehrab</a:t>
                      </a:r>
                      <a:r>
                        <a:rPr lang="en-IN" sz="1800" dirty="0">
                          <a:latin typeface="Times New Roman" panose="02020603050405020304" pitchFamily="18" charset="0"/>
                          <a:cs typeface="Times New Roman" panose="02020603050405020304" pitchFamily="18" charset="0"/>
                        </a:rPr>
                        <a:t> Hossain, </a:t>
                      </a:r>
                      <a:r>
                        <a:rPr lang="en-IN" sz="1800" dirty="0" err="1">
                          <a:latin typeface="Times New Roman" panose="02020603050405020304" pitchFamily="18" charset="0"/>
                          <a:cs typeface="Times New Roman" panose="02020603050405020304" pitchFamily="18" charset="0"/>
                        </a:rPr>
                        <a:t>Ariful</a:t>
                      </a:r>
                      <a:r>
                        <a:rPr lang="en-IN" sz="1800" dirty="0">
                          <a:latin typeface="Times New Roman" panose="02020603050405020304" pitchFamily="18" charset="0"/>
                          <a:cs typeface="Times New Roman" panose="02020603050405020304" pitchFamily="18" charset="0"/>
                        </a:rPr>
                        <a:t> Islam </a:t>
                      </a:r>
                      <a:r>
                        <a:rPr lang="en-IN" sz="1800" dirty="0" err="1">
                          <a:latin typeface="Times New Roman" panose="02020603050405020304" pitchFamily="18" charset="0"/>
                          <a:cs typeface="Times New Roman" panose="02020603050405020304" pitchFamily="18" charset="0"/>
                        </a:rPr>
                        <a:t>Rifat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Meher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Durdana</a:t>
                      </a:r>
                      <a:r>
                        <a:rPr lang="en-IN" sz="1800" dirty="0">
                          <a:latin typeface="Times New Roman" panose="02020603050405020304" pitchFamily="18" charset="0"/>
                          <a:cs typeface="Times New Roman" panose="02020603050405020304" pitchFamily="18" charset="0"/>
                        </a:rPr>
                        <a:t> Khan </a:t>
                      </a:r>
                      <a:r>
                        <a:rPr lang="en-IN" sz="1800" dirty="0" err="1">
                          <a:latin typeface="Times New Roman" panose="02020603050405020304" pitchFamily="18" charset="0"/>
                          <a:cs typeface="Times New Roman" panose="02020603050405020304" pitchFamily="18" charset="0"/>
                        </a:rPr>
                        <a:t>Raisa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Ashraful</a:t>
                      </a:r>
                      <a:r>
                        <a:rPr lang="en-IN" sz="1800" dirty="0">
                          <a:latin typeface="Times New Roman" panose="02020603050405020304" pitchFamily="18" charset="0"/>
                          <a:cs typeface="Times New Roman" panose="02020603050405020304" pitchFamily="18" charset="0"/>
                        </a:rPr>
                        <a:t> Islam.</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2023</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This study explores machine learning (ML) and artificial neural networks (ANN) for brain stroke risk prediction, and the custom ANN model reached the maximum accuracy with the SGD optimizer and batch size of 128</a:t>
                      </a:r>
                    </a:p>
                    <a:p>
                      <a:pPr marL="0" marR="0" lvl="0" indent="0" algn="l" rtl="0">
                        <a:lnSpc>
                          <a:spcPct val="100000"/>
                        </a:lnSpc>
                        <a:spcBef>
                          <a:spcPts val="0"/>
                        </a:spcBef>
                        <a:spcAft>
                          <a:spcPts val="0"/>
                        </a:spcAft>
                        <a:buClr>
                          <a:srgbClr val="000000"/>
                        </a:buClr>
                        <a:buSzPts val="900"/>
                        <a:buFont typeface="Arial"/>
                        <a:buNone/>
                      </a:pP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To address data imbalance, SMOTEENN (Synthetic Minority Oversampling Technique with Edited Nearest Neighbors) was used</a:t>
                      </a:r>
                    </a:p>
                    <a:p>
                      <a:pPr marL="0" marR="0" lvl="0" indent="0" algn="l" rtl="0">
                        <a:lnSpc>
                          <a:spcPct val="100000"/>
                        </a:lnSpc>
                        <a:spcBef>
                          <a:spcPts val="0"/>
                        </a:spcBef>
                        <a:spcAft>
                          <a:spcPts val="0"/>
                        </a:spcAft>
                        <a:buClr>
                          <a:srgbClr val="000000"/>
                        </a:buClr>
                        <a:buSzPts val="900"/>
                        <a:buFont typeface="Arial"/>
                        <a:buNone/>
                      </a:pP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ANN models require high computational resources, making real-time deployment challenging</a:t>
                      </a: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extLst>
                  <a:ext uri="{0D108BD9-81ED-4DB2-BD59-A6C34878D82A}">
                    <a16:rowId xmlns:a16="http://schemas.microsoft.com/office/drawing/2014/main" val="10001"/>
                  </a:ext>
                </a:extLst>
              </a:tr>
            </a:tbl>
          </a:graphicData>
        </a:graphic>
      </p:graphicFrame>
      <p:sp>
        <p:nvSpPr>
          <p:cNvPr id="7" name="Google Shape;123;p2"/>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Page 11</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549363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214313"/>
            <a:ext cx="6876661" cy="85870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Survey </a:t>
            </a:r>
            <a:endParaRPr sz="3600" dirty="0">
              <a:solidFill>
                <a:srgbClr val="4E67C8"/>
              </a:solidFill>
              <a:latin typeface="Times New Roman"/>
              <a:ea typeface="Times New Roman"/>
              <a:cs typeface="Times New Roman"/>
              <a:sym typeface="Times New Roman"/>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148" name="Google Shape;148;p5"/>
          <p:cNvGraphicFramePr/>
          <p:nvPr>
            <p:extLst>
              <p:ext uri="{D42A27DB-BD31-4B8C-83A1-F6EECF244321}">
                <p14:modId xmlns:p14="http://schemas.microsoft.com/office/powerpoint/2010/main" val="3219149502"/>
              </p:ext>
            </p:extLst>
          </p:nvPr>
        </p:nvGraphicFramePr>
        <p:xfrm>
          <a:off x="192530" y="1863359"/>
          <a:ext cx="8820500" cy="3569713"/>
        </p:xfrm>
        <a:graphic>
          <a:graphicData uri="http://schemas.openxmlformats.org/drawingml/2006/table">
            <a:tbl>
              <a:tblPr>
                <a:noFill/>
                <a:tableStyleId>{5C767546-1078-4451-8EC7-F9DFC876B218}</a:tableStyleId>
              </a:tblPr>
              <a:tblGrid>
                <a:gridCol w="628564">
                  <a:extLst>
                    <a:ext uri="{9D8B030D-6E8A-4147-A177-3AD203B41FA5}">
                      <a16:colId xmlns:a16="http://schemas.microsoft.com/office/drawing/2014/main" val="20000"/>
                    </a:ext>
                  </a:extLst>
                </a:gridCol>
                <a:gridCol w="1856792">
                  <a:extLst>
                    <a:ext uri="{9D8B030D-6E8A-4147-A177-3AD203B41FA5}">
                      <a16:colId xmlns:a16="http://schemas.microsoft.com/office/drawing/2014/main" val="20001"/>
                    </a:ext>
                  </a:extLst>
                </a:gridCol>
                <a:gridCol w="1847519">
                  <a:extLst>
                    <a:ext uri="{9D8B030D-6E8A-4147-A177-3AD203B41FA5}">
                      <a16:colId xmlns:a16="http://schemas.microsoft.com/office/drawing/2014/main" val="20002"/>
                    </a:ext>
                  </a:extLst>
                </a:gridCol>
                <a:gridCol w="559779">
                  <a:extLst>
                    <a:ext uri="{9D8B030D-6E8A-4147-A177-3AD203B41FA5}">
                      <a16:colId xmlns:a16="http://schemas.microsoft.com/office/drawing/2014/main" val="20003"/>
                    </a:ext>
                  </a:extLst>
                </a:gridCol>
                <a:gridCol w="3927846">
                  <a:extLst>
                    <a:ext uri="{9D8B030D-6E8A-4147-A177-3AD203B41FA5}">
                      <a16:colId xmlns:a16="http://schemas.microsoft.com/office/drawing/2014/main" val="20004"/>
                    </a:ext>
                  </a:extLst>
                </a:gridCol>
              </a:tblGrid>
              <a:tr h="783713">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Sl. No. </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Title</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Author</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Year</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Contributions &amp; Drawbacks</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2734788">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9</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dirty="0">
                          <a:latin typeface="Times New Roman" panose="02020603050405020304" pitchFamily="18" charset="0"/>
                          <a:cs typeface="Times New Roman" panose="02020603050405020304" pitchFamily="18" charset="0"/>
                        </a:rPr>
                        <a:t>Optimizing Stroke Diagnosis: Application of Machine Learning Algorithms for Early Detection. </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IN" sz="1800" dirty="0" err="1">
                          <a:latin typeface="Times New Roman" panose="02020603050405020304" pitchFamily="18" charset="0"/>
                          <a:cs typeface="Times New Roman" panose="02020603050405020304" pitchFamily="18" charset="0"/>
                        </a:rPr>
                        <a:t>Chetan</a:t>
                      </a:r>
                      <a:r>
                        <a:rPr lang="en-IN" sz="1800" dirty="0">
                          <a:latin typeface="Times New Roman" panose="02020603050405020304" pitchFamily="18" charset="0"/>
                          <a:cs typeface="Times New Roman" panose="02020603050405020304" pitchFamily="18" charset="0"/>
                        </a:rPr>
                        <a:t> Sharma, </a:t>
                      </a:r>
                      <a:r>
                        <a:rPr lang="en-IN" sz="1800" dirty="0" err="1">
                          <a:latin typeface="Times New Roman" panose="02020603050405020304" pitchFamily="18" charset="0"/>
                          <a:cs typeface="Times New Roman" panose="02020603050405020304" pitchFamily="18" charset="0"/>
                        </a:rPr>
                        <a:t>Anooja</a:t>
                      </a:r>
                      <a:r>
                        <a:rPr lang="en-IN" sz="1800" dirty="0">
                          <a:latin typeface="Times New Roman" panose="02020603050405020304" pitchFamily="18" charset="0"/>
                          <a:cs typeface="Times New Roman" panose="02020603050405020304" pitchFamily="18" charset="0"/>
                        </a:rPr>
                        <a:t> A, </a:t>
                      </a:r>
                      <a:r>
                        <a:rPr lang="en-IN" sz="1800" dirty="0" err="1">
                          <a:latin typeface="Times New Roman" panose="02020603050405020304" pitchFamily="18" charset="0"/>
                          <a:cs typeface="Times New Roman" panose="02020603050405020304" pitchFamily="18" charset="0"/>
                        </a:rPr>
                        <a:t>Jaydeep</a:t>
                      </a:r>
                      <a:r>
                        <a:rPr lang="en-IN" sz="1800" dirty="0">
                          <a:latin typeface="Times New Roman" panose="02020603050405020304" pitchFamily="18" charset="0"/>
                          <a:cs typeface="Times New Roman" panose="02020603050405020304" pitchFamily="18" charset="0"/>
                        </a:rPr>
                        <a:t> Kishore, </a:t>
                      </a:r>
                      <a:r>
                        <a:rPr lang="en-IN" sz="1800" dirty="0" err="1">
                          <a:latin typeface="Times New Roman" panose="02020603050405020304" pitchFamily="18" charset="0"/>
                          <a:cs typeface="Times New Roman" panose="02020603050405020304" pitchFamily="18" charset="0"/>
                        </a:rPr>
                        <a:t>Vivek</a:t>
                      </a:r>
                      <a:r>
                        <a:rPr lang="en-IN" sz="1800" dirty="0">
                          <a:latin typeface="Times New Roman" panose="02020603050405020304" pitchFamily="18" charset="0"/>
                          <a:cs typeface="Times New Roman" panose="02020603050405020304" pitchFamily="18" charset="0"/>
                        </a:rPr>
                        <a:t> Bhardwaj. </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2023</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Other ML</a:t>
                      </a:r>
                      <a:r>
                        <a:rPr lang="en-US" sz="1800" baseline="0" dirty="0">
                          <a:latin typeface="Times New Roman" panose="02020603050405020304" pitchFamily="18" charset="0"/>
                          <a:cs typeface="Times New Roman" panose="02020603050405020304" pitchFamily="18" charset="0"/>
                        </a:rPr>
                        <a:t> models like </a:t>
                      </a:r>
                      <a:r>
                        <a:rPr lang="en-US" sz="1800" baseline="0" dirty="0" err="1">
                          <a:latin typeface="Times New Roman" panose="02020603050405020304" pitchFamily="18" charset="0"/>
                          <a:cs typeface="Times New Roman" panose="02020603050405020304" pitchFamily="18" charset="0"/>
                        </a:rPr>
                        <a:t>XGBoost</a:t>
                      </a:r>
                      <a:r>
                        <a:rPr lang="en-US" sz="1800" baseline="0" dirty="0">
                          <a:latin typeface="Times New Roman" panose="02020603050405020304" pitchFamily="18" charset="0"/>
                          <a:cs typeface="Times New Roman" panose="02020603050405020304" pitchFamily="18" charset="0"/>
                        </a:rPr>
                        <a:t> and Gradient Boost are explored along with </a:t>
                      </a:r>
                      <a:r>
                        <a:rPr lang="en-US" sz="1800" baseline="0" dirty="0" err="1">
                          <a:latin typeface="Times New Roman" panose="02020603050405020304" pitchFamily="18" charset="0"/>
                          <a:cs typeface="Times New Roman" panose="02020603050405020304" pitchFamily="18" charset="0"/>
                        </a:rPr>
                        <a:t>SVM,Decision</a:t>
                      </a:r>
                      <a:r>
                        <a:rPr lang="en-US" sz="1800" baseline="0" dirty="0">
                          <a:latin typeface="Times New Roman" panose="02020603050405020304" pitchFamily="18" charset="0"/>
                          <a:cs typeface="Times New Roman" panose="02020603050405020304" pitchFamily="18" charset="0"/>
                        </a:rPr>
                        <a:t> Tree</a:t>
                      </a: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It</a:t>
                      </a:r>
                      <a:r>
                        <a:rPr lang="en-US" sz="1800" baseline="0" dirty="0">
                          <a:latin typeface="Times New Roman" panose="02020603050405020304" pitchFamily="18" charset="0"/>
                          <a:cs typeface="Times New Roman" panose="02020603050405020304" pitchFamily="18" charset="0"/>
                        </a:rPr>
                        <a:t> also has a focus on data collection , feature engineering and attribute selection </a:t>
                      </a: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Models, like SVM, struggle with complex non-linear relationships.</a:t>
                      </a: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extLst>
                  <a:ext uri="{0D108BD9-81ED-4DB2-BD59-A6C34878D82A}">
                    <a16:rowId xmlns:a16="http://schemas.microsoft.com/office/drawing/2014/main" val="10001"/>
                  </a:ext>
                </a:extLst>
              </a:tr>
            </a:tbl>
          </a:graphicData>
        </a:graphic>
      </p:graphicFrame>
      <p:sp>
        <p:nvSpPr>
          <p:cNvPr id="7" name="Google Shape;123;p2"/>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Page 12</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05168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214313"/>
            <a:ext cx="6876661" cy="85870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Survey </a:t>
            </a:r>
            <a:endParaRPr sz="3600" dirty="0">
              <a:solidFill>
                <a:srgbClr val="4E67C8"/>
              </a:solidFill>
              <a:latin typeface="Times New Roman"/>
              <a:ea typeface="Times New Roman"/>
              <a:cs typeface="Times New Roman"/>
              <a:sym typeface="Times New Roman"/>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148" name="Google Shape;148;p5"/>
          <p:cNvGraphicFramePr/>
          <p:nvPr>
            <p:extLst>
              <p:ext uri="{D42A27DB-BD31-4B8C-83A1-F6EECF244321}">
                <p14:modId xmlns:p14="http://schemas.microsoft.com/office/powerpoint/2010/main" val="2725663404"/>
              </p:ext>
            </p:extLst>
          </p:nvPr>
        </p:nvGraphicFramePr>
        <p:xfrm>
          <a:off x="192530" y="1863359"/>
          <a:ext cx="8820500" cy="3518501"/>
        </p:xfrm>
        <a:graphic>
          <a:graphicData uri="http://schemas.openxmlformats.org/drawingml/2006/table">
            <a:tbl>
              <a:tblPr>
                <a:noFill/>
                <a:tableStyleId>{5C767546-1078-4451-8EC7-F9DFC876B218}</a:tableStyleId>
              </a:tblPr>
              <a:tblGrid>
                <a:gridCol w="628564">
                  <a:extLst>
                    <a:ext uri="{9D8B030D-6E8A-4147-A177-3AD203B41FA5}">
                      <a16:colId xmlns:a16="http://schemas.microsoft.com/office/drawing/2014/main" val="20000"/>
                    </a:ext>
                  </a:extLst>
                </a:gridCol>
                <a:gridCol w="1856792">
                  <a:extLst>
                    <a:ext uri="{9D8B030D-6E8A-4147-A177-3AD203B41FA5}">
                      <a16:colId xmlns:a16="http://schemas.microsoft.com/office/drawing/2014/main" val="20001"/>
                    </a:ext>
                  </a:extLst>
                </a:gridCol>
                <a:gridCol w="1847519">
                  <a:extLst>
                    <a:ext uri="{9D8B030D-6E8A-4147-A177-3AD203B41FA5}">
                      <a16:colId xmlns:a16="http://schemas.microsoft.com/office/drawing/2014/main" val="20002"/>
                    </a:ext>
                  </a:extLst>
                </a:gridCol>
                <a:gridCol w="559779">
                  <a:extLst>
                    <a:ext uri="{9D8B030D-6E8A-4147-A177-3AD203B41FA5}">
                      <a16:colId xmlns:a16="http://schemas.microsoft.com/office/drawing/2014/main" val="20003"/>
                    </a:ext>
                  </a:extLst>
                </a:gridCol>
                <a:gridCol w="3927846">
                  <a:extLst>
                    <a:ext uri="{9D8B030D-6E8A-4147-A177-3AD203B41FA5}">
                      <a16:colId xmlns:a16="http://schemas.microsoft.com/office/drawing/2014/main" val="20004"/>
                    </a:ext>
                  </a:extLst>
                </a:gridCol>
              </a:tblGrid>
              <a:tr h="783713">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Sl. No. </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Title</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Author</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Year</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Contributions &amp; Drawbacks</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2734788">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10</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dirty="0">
                          <a:latin typeface="Times New Roman" panose="02020603050405020304" pitchFamily="18" charset="0"/>
                          <a:cs typeface="Times New Roman" panose="02020603050405020304" pitchFamily="18" charset="0"/>
                        </a:rPr>
                        <a:t>Detection of Brain Stroke Using Machine Learning Algorithm.</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IN" sz="1800" dirty="0" err="1">
                          <a:latin typeface="Times New Roman" panose="02020603050405020304" pitchFamily="18" charset="0"/>
                          <a:cs typeface="Times New Roman" panose="02020603050405020304" pitchFamily="18" charset="0"/>
                        </a:rPr>
                        <a:t>Dr.</a:t>
                      </a:r>
                      <a:r>
                        <a:rPr lang="en-IN" sz="1800" dirty="0">
                          <a:latin typeface="Times New Roman" panose="02020603050405020304" pitchFamily="18" charset="0"/>
                          <a:cs typeface="Times New Roman" panose="02020603050405020304" pitchFamily="18" charset="0"/>
                        </a:rPr>
                        <a:t> E Sujatha, Monica D K.</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2023</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This paper explores models</a:t>
                      </a:r>
                      <a:r>
                        <a:rPr lang="en-US" sz="1800" baseline="0" dirty="0">
                          <a:latin typeface="Times New Roman" panose="02020603050405020304" pitchFamily="18" charset="0"/>
                          <a:cs typeface="Times New Roman" panose="02020603050405020304" pitchFamily="18" charset="0"/>
                        </a:rPr>
                        <a:t> like Naïve Bayes, MLP and SVC</a:t>
                      </a: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Robust methods for handling</a:t>
                      </a:r>
                      <a:r>
                        <a:rPr lang="en-US" sz="1800" baseline="0" dirty="0">
                          <a:latin typeface="Times New Roman" panose="02020603050405020304" pitchFamily="18" charset="0"/>
                          <a:cs typeface="Times New Roman" panose="02020603050405020304" pitchFamily="18" charset="0"/>
                        </a:rPr>
                        <a:t> missing values and normalization of data</a:t>
                      </a: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The study does not include imaging or genetic data, which could improve prediction accuracy. </a:t>
                      </a: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extLst>
                  <a:ext uri="{0D108BD9-81ED-4DB2-BD59-A6C34878D82A}">
                    <a16:rowId xmlns:a16="http://schemas.microsoft.com/office/drawing/2014/main" val="10001"/>
                  </a:ext>
                </a:extLst>
              </a:tr>
            </a:tbl>
          </a:graphicData>
        </a:graphic>
      </p:graphicFrame>
      <p:sp>
        <p:nvSpPr>
          <p:cNvPr id="7" name="Google Shape;123;p2"/>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Page 13</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307140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214313"/>
            <a:ext cx="6876661" cy="85870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Survey </a:t>
            </a:r>
            <a:endParaRPr sz="3600" dirty="0">
              <a:solidFill>
                <a:srgbClr val="4E67C8"/>
              </a:solidFill>
              <a:latin typeface="Times New Roman"/>
              <a:ea typeface="Times New Roman"/>
              <a:cs typeface="Times New Roman"/>
              <a:sym typeface="Times New Roman"/>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148" name="Google Shape;148;p5"/>
          <p:cNvGraphicFramePr/>
          <p:nvPr>
            <p:extLst>
              <p:ext uri="{D42A27DB-BD31-4B8C-83A1-F6EECF244321}">
                <p14:modId xmlns:p14="http://schemas.microsoft.com/office/powerpoint/2010/main" val="2594963419"/>
              </p:ext>
            </p:extLst>
          </p:nvPr>
        </p:nvGraphicFramePr>
        <p:xfrm>
          <a:off x="192530" y="1863359"/>
          <a:ext cx="8820500" cy="4118353"/>
        </p:xfrm>
        <a:graphic>
          <a:graphicData uri="http://schemas.openxmlformats.org/drawingml/2006/table">
            <a:tbl>
              <a:tblPr>
                <a:noFill/>
                <a:tableStyleId>{5C767546-1078-4451-8EC7-F9DFC876B218}</a:tableStyleId>
              </a:tblPr>
              <a:tblGrid>
                <a:gridCol w="628564">
                  <a:extLst>
                    <a:ext uri="{9D8B030D-6E8A-4147-A177-3AD203B41FA5}">
                      <a16:colId xmlns:a16="http://schemas.microsoft.com/office/drawing/2014/main" val="20000"/>
                    </a:ext>
                  </a:extLst>
                </a:gridCol>
                <a:gridCol w="1856792">
                  <a:extLst>
                    <a:ext uri="{9D8B030D-6E8A-4147-A177-3AD203B41FA5}">
                      <a16:colId xmlns:a16="http://schemas.microsoft.com/office/drawing/2014/main" val="20001"/>
                    </a:ext>
                  </a:extLst>
                </a:gridCol>
                <a:gridCol w="1847519">
                  <a:extLst>
                    <a:ext uri="{9D8B030D-6E8A-4147-A177-3AD203B41FA5}">
                      <a16:colId xmlns:a16="http://schemas.microsoft.com/office/drawing/2014/main" val="20002"/>
                    </a:ext>
                  </a:extLst>
                </a:gridCol>
                <a:gridCol w="559779">
                  <a:extLst>
                    <a:ext uri="{9D8B030D-6E8A-4147-A177-3AD203B41FA5}">
                      <a16:colId xmlns:a16="http://schemas.microsoft.com/office/drawing/2014/main" val="20003"/>
                    </a:ext>
                  </a:extLst>
                </a:gridCol>
                <a:gridCol w="3927846">
                  <a:extLst>
                    <a:ext uri="{9D8B030D-6E8A-4147-A177-3AD203B41FA5}">
                      <a16:colId xmlns:a16="http://schemas.microsoft.com/office/drawing/2014/main" val="20004"/>
                    </a:ext>
                  </a:extLst>
                </a:gridCol>
              </a:tblGrid>
              <a:tr h="783713">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Sl. No. </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Title</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Author</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Year</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Contributions &amp; Drawbacks</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2734788">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11</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dirty="0">
                          <a:latin typeface="Times New Roman" panose="02020603050405020304" pitchFamily="18" charset="0"/>
                          <a:cs typeface="Times New Roman" panose="02020603050405020304" pitchFamily="18" charset="0"/>
                        </a:rPr>
                        <a:t>Unveiling the Innate Potential of Ensemble Techniques in Advanced Brain Stroke Classification</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IN" sz="1800" dirty="0" err="1">
                          <a:latin typeface="Times New Roman" panose="02020603050405020304" pitchFamily="18" charset="0"/>
                          <a:cs typeface="Times New Roman" panose="02020603050405020304" pitchFamily="18" charset="0"/>
                        </a:rPr>
                        <a:t>Preet</a:t>
                      </a:r>
                      <a:r>
                        <a:rPr lang="en-IN" sz="1800" dirty="0">
                          <a:latin typeface="Times New Roman" panose="02020603050405020304" pitchFamily="18" charset="0"/>
                          <a:cs typeface="Times New Roman" panose="02020603050405020304" pitchFamily="18" charset="0"/>
                        </a:rPr>
                        <a:t> Singh, Taniya </a:t>
                      </a:r>
                      <a:r>
                        <a:rPr lang="en-IN" sz="1800" dirty="0" err="1">
                          <a:latin typeface="Times New Roman" panose="02020603050405020304" pitchFamily="18" charset="0"/>
                          <a:cs typeface="Times New Roman" panose="02020603050405020304" pitchFamily="18" charset="0"/>
                        </a:rPr>
                        <a:t>Hasija</a:t>
                      </a:r>
                      <a:r>
                        <a:rPr lang="en-IN" sz="1800" dirty="0">
                          <a:latin typeface="Times New Roman" panose="02020603050405020304" pitchFamily="18" charset="0"/>
                          <a:cs typeface="Times New Roman" panose="02020603050405020304" pitchFamily="18" charset="0"/>
                        </a:rPr>
                        <a:t>, KR </a:t>
                      </a:r>
                      <a:r>
                        <a:rPr lang="en-IN" sz="1800" dirty="0" err="1">
                          <a:latin typeface="Times New Roman" panose="02020603050405020304" pitchFamily="18" charset="0"/>
                          <a:cs typeface="Times New Roman" panose="02020603050405020304" pitchFamily="18" charset="0"/>
                        </a:rPr>
                        <a:t>Ramkumar</a:t>
                      </a:r>
                      <a:r>
                        <a:rPr lang="en-IN" sz="1800" dirty="0">
                          <a:latin typeface="Times New Roman" panose="02020603050405020304" pitchFamily="18" charset="0"/>
                          <a:cs typeface="Times New Roman" panose="02020603050405020304" pitchFamily="18" charset="0"/>
                        </a:rPr>
                        <a:t>, </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2024</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This study explores machine learning (ML) ensemble techniques, utilizing models like </a:t>
                      </a:r>
                      <a:r>
                        <a:rPr lang="en-US" sz="1800" dirty="0" err="1">
                          <a:latin typeface="Times New Roman" panose="02020603050405020304" pitchFamily="18" charset="0"/>
                          <a:cs typeface="Times New Roman" panose="02020603050405020304" pitchFamily="18" charset="0"/>
                        </a:rPr>
                        <a:t>CatBoost</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LightGBM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LGBoost</a:t>
                      </a:r>
                      <a:r>
                        <a:rPr lang="en-US" sz="1800" dirty="0">
                          <a:latin typeface="Times New Roman" panose="02020603050405020304" pitchFamily="18" charset="0"/>
                          <a:cs typeface="Times New Roman" panose="02020603050405020304" pitchFamily="18" charset="0"/>
                        </a:rPr>
                        <a:t>)</a:t>
                      </a:r>
                    </a:p>
                    <a:p>
                      <a:pPr marL="0" marR="0" lvl="0" indent="0" algn="l" rtl="0">
                        <a:lnSpc>
                          <a:spcPct val="100000"/>
                        </a:lnSpc>
                        <a:spcBef>
                          <a:spcPts val="0"/>
                        </a:spcBef>
                        <a:spcAft>
                          <a:spcPts val="0"/>
                        </a:spcAft>
                        <a:buClr>
                          <a:srgbClr val="000000"/>
                        </a:buClr>
                        <a:buSzPts val="900"/>
                        <a:buFont typeface="Arial"/>
                        <a:buNone/>
                      </a:pP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A Weighted Voting Ensemble Classifier is implemented to improve prediction accuracy by combining multiple models.</a:t>
                      </a:r>
                    </a:p>
                    <a:p>
                      <a:pPr marL="0" marR="0" lvl="0" indent="0" algn="l" rtl="0">
                        <a:lnSpc>
                          <a:spcPct val="100000"/>
                        </a:lnSpc>
                        <a:spcBef>
                          <a:spcPts val="0"/>
                        </a:spcBef>
                        <a:spcAft>
                          <a:spcPts val="0"/>
                        </a:spcAft>
                        <a:buClr>
                          <a:srgbClr val="000000"/>
                        </a:buClr>
                        <a:buSzPts val="900"/>
                        <a:buFont typeface="Arial"/>
                        <a:buNone/>
                      </a:pP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The study does not include imaging or genetic data, which could improve prediction accuracy. </a:t>
                      </a: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extLst>
                  <a:ext uri="{0D108BD9-81ED-4DB2-BD59-A6C34878D82A}">
                    <a16:rowId xmlns:a16="http://schemas.microsoft.com/office/drawing/2014/main" val="10001"/>
                  </a:ext>
                </a:extLst>
              </a:tr>
            </a:tbl>
          </a:graphicData>
        </a:graphic>
      </p:graphicFrame>
      <p:sp>
        <p:nvSpPr>
          <p:cNvPr id="7" name="Google Shape;123;p2"/>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Page 14</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589825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214313"/>
            <a:ext cx="6876661" cy="85870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Survey </a:t>
            </a:r>
            <a:endParaRPr sz="3600" dirty="0">
              <a:solidFill>
                <a:srgbClr val="4E67C8"/>
              </a:solidFill>
              <a:latin typeface="Times New Roman"/>
              <a:ea typeface="Times New Roman"/>
              <a:cs typeface="Times New Roman"/>
              <a:sym typeface="Times New Roman"/>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148" name="Google Shape;148;p5"/>
          <p:cNvGraphicFramePr/>
          <p:nvPr>
            <p:extLst>
              <p:ext uri="{D42A27DB-BD31-4B8C-83A1-F6EECF244321}">
                <p14:modId xmlns:p14="http://schemas.microsoft.com/office/powerpoint/2010/main" val="1200493605"/>
              </p:ext>
            </p:extLst>
          </p:nvPr>
        </p:nvGraphicFramePr>
        <p:xfrm>
          <a:off x="192530" y="1863359"/>
          <a:ext cx="8820500" cy="3844033"/>
        </p:xfrm>
        <a:graphic>
          <a:graphicData uri="http://schemas.openxmlformats.org/drawingml/2006/table">
            <a:tbl>
              <a:tblPr>
                <a:noFill/>
                <a:tableStyleId>{5C767546-1078-4451-8EC7-F9DFC876B218}</a:tableStyleId>
              </a:tblPr>
              <a:tblGrid>
                <a:gridCol w="628564">
                  <a:extLst>
                    <a:ext uri="{9D8B030D-6E8A-4147-A177-3AD203B41FA5}">
                      <a16:colId xmlns:a16="http://schemas.microsoft.com/office/drawing/2014/main" val="20000"/>
                    </a:ext>
                  </a:extLst>
                </a:gridCol>
                <a:gridCol w="1856792">
                  <a:extLst>
                    <a:ext uri="{9D8B030D-6E8A-4147-A177-3AD203B41FA5}">
                      <a16:colId xmlns:a16="http://schemas.microsoft.com/office/drawing/2014/main" val="20001"/>
                    </a:ext>
                  </a:extLst>
                </a:gridCol>
                <a:gridCol w="1847519">
                  <a:extLst>
                    <a:ext uri="{9D8B030D-6E8A-4147-A177-3AD203B41FA5}">
                      <a16:colId xmlns:a16="http://schemas.microsoft.com/office/drawing/2014/main" val="20002"/>
                    </a:ext>
                  </a:extLst>
                </a:gridCol>
                <a:gridCol w="559779">
                  <a:extLst>
                    <a:ext uri="{9D8B030D-6E8A-4147-A177-3AD203B41FA5}">
                      <a16:colId xmlns:a16="http://schemas.microsoft.com/office/drawing/2014/main" val="20003"/>
                    </a:ext>
                  </a:extLst>
                </a:gridCol>
                <a:gridCol w="3927846">
                  <a:extLst>
                    <a:ext uri="{9D8B030D-6E8A-4147-A177-3AD203B41FA5}">
                      <a16:colId xmlns:a16="http://schemas.microsoft.com/office/drawing/2014/main" val="20004"/>
                    </a:ext>
                  </a:extLst>
                </a:gridCol>
              </a:tblGrid>
              <a:tr h="783713">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Sl. No. </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Title</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Author</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Year</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Contributions &amp; Drawbacks</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2734788">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12</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dirty="0">
                          <a:latin typeface="Times New Roman" panose="02020603050405020304" pitchFamily="18" charset="0"/>
                          <a:cs typeface="Times New Roman" panose="02020603050405020304" pitchFamily="18" charset="0"/>
                        </a:rPr>
                        <a:t>Brain Stroke Prediction using Decision Tree Algorithm. </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IN" sz="1800" dirty="0" err="1">
                          <a:latin typeface="Times New Roman" panose="02020603050405020304" pitchFamily="18" charset="0"/>
                          <a:cs typeface="Times New Roman" panose="02020603050405020304" pitchFamily="18" charset="0"/>
                        </a:rPr>
                        <a:t>Viswanatha</a:t>
                      </a:r>
                      <a:r>
                        <a:rPr lang="en-IN" sz="1800" dirty="0">
                          <a:latin typeface="Times New Roman" panose="02020603050405020304" pitchFamily="18" charset="0"/>
                          <a:cs typeface="Times New Roman" panose="02020603050405020304" pitchFamily="18" charset="0"/>
                        </a:rPr>
                        <a:t> V, Ramachandra A C, </a:t>
                      </a:r>
                      <a:r>
                        <a:rPr lang="en-IN" sz="1800" dirty="0" err="1">
                          <a:latin typeface="Times New Roman" panose="02020603050405020304" pitchFamily="18" charset="0"/>
                          <a:cs typeface="Times New Roman" panose="02020603050405020304" pitchFamily="18" charset="0"/>
                        </a:rPr>
                        <a:t>Parameshachari</a:t>
                      </a:r>
                      <a:r>
                        <a:rPr lang="en-IN" sz="1800" dirty="0">
                          <a:latin typeface="Times New Roman" panose="02020603050405020304" pitchFamily="18" charset="0"/>
                          <a:cs typeface="Times New Roman" panose="02020603050405020304" pitchFamily="18" charset="0"/>
                        </a:rPr>
                        <a:t> B D, Aditya Kumar Sharma</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2023</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r>
                        <a:rPr lang="en-US" sz="1800" dirty="0">
                          <a:latin typeface="Times New Roman" panose="02020603050405020304" pitchFamily="18" charset="0"/>
                          <a:cs typeface="Times New Roman" panose="02020603050405020304" pitchFamily="18" charset="0"/>
                        </a:rPr>
                        <a:t>The Decision Tree classifier was trained with different tree depths (4, 9, and 16) to optimize accuracy</a:t>
                      </a:r>
                    </a:p>
                    <a:p>
                      <a:pPr marL="0" marR="0" lvl="0" indent="0" algn="l" rtl="0">
                        <a:lnSpc>
                          <a:spcPct val="100000"/>
                        </a:lnSpc>
                        <a:spcBef>
                          <a:spcPts val="0"/>
                        </a:spcBef>
                        <a:spcAft>
                          <a:spcPts val="0"/>
                        </a:spcAft>
                        <a:buClr>
                          <a:srgbClr val="000000"/>
                        </a:buClr>
                        <a:buSzPts val="900"/>
                        <a:buFont typeface="Arial"/>
                        <a:buNone/>
                      </a:pP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The model with depth 4 achieved the highest accuracy of 90%+, demonstrating that a simpler tree structure improves performance</a:t>
                      </a:r>
                    </a:p>
                    <a:p>
                      <a:pPr marL="0" marR="0" lvl="0" indent="0" algn="l" rtl="0">
                        <a:lnSpc>
                          <a:spcPct val="100000"/>
                        </a:lnSpc>
                        <a:spcBef>
                          <a:spcPts val="0"/>
                        </a:spcBef>
                        <a:spcAft>
                          <a:spcPts val="0"/>
                        </a:spcAft>
                        <a:buClr>
                          <a:srgbClr val="000000"/>
                        </a:buClr>
                        <a:buSzPts val="900"/>
                        <a:buFont typeface="Arial"/>
                        <a:buNone/>
                      </a:pP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Decision Trees are prone to overfitting, requiring careful parameter tuning.</a:t>
                      </a: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extLst>
                  <a:ext uri="{0D108BD9-81ED-4DB2-BD59-A6C34878D82A}">
                    <a16:rowId xmlns:a16="http://schemas.microsoft.com/office/drawing/2014/main" val="10001"/>
                  </a:ext>
                </a:extLst>
              </a:tr>
            </a:tbl>
          </a:graphicData>
        </a:graphic>
      </p:graphicFrame>
      <p:sp>
        <p:nvSpPr>
          <p:cNvPr id="7" name="Google Shape;123;p2"/>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Page </a:t>
            </a:r>
            <a:r>
              <a:rPr lang="en-US" sz="1000" dirty="0">
                <a:solidFill>
                  <a:srgbClr val="000000"/>
                </a:solidFill>
                <a:latin typeface="Lucida Sans"/>
                <a:ea typeface="Lucida Sans"/>
                <a:cs typeface="Lucida Sans"/>
                <a:sym typeface="Lucida Sans"/>
              </a:rPr>
              <a:t>15</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517327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214313"/>
            <a:ext cx="6876661" cy="85870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Survey </a:t>
            </a:r>
            <a:endParaRPr sz="3600" dirty="0">
              <a:solidFill>
                <a:srgbClr val="4E67C8"/>
              </a:solidFill>
              <a:latin typeface="Times New Roman"/>
              <a:ea typeface="Times New Roman"/>
              <a:cs typeface="Times New Roman"/>
              <a:sym typeface="Times New Roman"/>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148" name="Google Shape;148;p5"/>
          <p:cNvGraphicFramePr/>
          <p:nvPr>
            <p:extLst>
              <p:ext uri="{D42A27DB-BD31-4B8C-83A1-F6EECF244321}">
                <p14:modId xmlns:p14="http://schemas.microsoft.com/office/powerpoint/2010/main" val="1966410860"/>
              </p:ext>
            </p:extLst>
          </p:nvPr>
        </p:nvGraphicFramePr>
        <p:xfrm>
          <a:off x="192530" y="1863359"/>
          <a:ext cx="8820500" cy="4392673"/>
        </p:xfrm>
        <a:graphic>
          <a:graphicData uri="http://schemas.openxmlformats.org/drawingml/2006/table">
            <a:tbl>
              <a:tblPr>
                <a:noFill/>
                <a:tableStyleId>{5C767546-1078-4451-8EC7-F9DFC876B218}</a:tableStyleId>
              </a:tblPr>
              <a:tblGrid>
                <a:gridCol w="628564">
                  <a:extLst>
                    <a:ext uri="{9D8B030D-6E8A-4147-A177-3AD203B41FA5}">
                      <a16:colId xmlns:a16="http://schemas.microsoft.com/office/drawing/2014/main" val="20000"/>
                    </a:ext>
                  </a:extLst>
                </a:gridCol>
                <a:gridCol w="1856792">
                  <a:extLst>
                    <a:ext uri="{9D8B030D-6E8A-4147-A177-3AD203B41FA5}">
                      <a16:colId xmlns:a16="http://schemas.microsoft.com/office/drawing/2014/main" val="20001"/>
                    </a:ext>
                  </a:extLst>
                </a:gridCol>
                <a:gridCol w="1847519">
                  <a:extLst>
                    <a:ext uri="{9D8B030D-6E8A-4147-A177-3AD203B41FA5}">
                      <a16:colId xmlns:a16="http://schemas.microsoft.com/office/drawing/2014/main" val="20002"/>
                    </a:ext>
                  </a:extLst>
                </a:gridCol>
                <a:gridCol w="559779">
                  <a:extLst>
                    <a:ext uri="{9D8B030D-6E8A-4147-A177-3AD203B41FA5}">
                      <a16:colId xmlns:a16="http://schemas.microsoft.com/office/drawing/2014/main" val="20003"/>
                    </a:ext>
                  </a:extLst>
                </a:gridCol>
                <a:gridCol w="3927846">
                  <a:extLst>
                    <a:ext uri="{9D8B030D-6E8A-4147-A177-3AD203B41FA5}">
                      <a16:colId xmlns:a16="http://schemas.microsoft.com/office/drawing/2014/main" val="20004"/>
                    </a:ext>
                  </a:extLst>
                </a:gridCol>
              </a:tblGrid>
              <a:tr h="783713">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Sl. No. </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Title</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Author</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Year</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Contributions &amp; Drawbacks</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2734788">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13</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dirty="0">
                          <a:latin typeface="Times New Roman" panose="02020603050405020304" pitchFamily="18" charset="0"/>
                          <a:cs typeface="Times New Roman" panose="02020603050405020304" pitchFamily="18" charset="0"/>
                        </a:rPr>
                        <a:t>Predicting and Analyzing Early Onset of Stroke Using Advanced Machine Learning Classification Technique.</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IN" sz="1800" dirty="0">
                          <a:latin typeface="Times New Roman" panose="02020603050405020304" pitchFamily="18" charset="0"/>
                          <a:cs typeface="Times New Roman" panose="02020603050405020304" pitchFamily="18" charset="0"/>
                        </a:rPr>
                        <a:t>Puja </a:t>
                      </a:r>
                      <a:r>
                        <a:rPr lang="en-IN" sz="1800" dirty="0" err="1">
                          <a:latin typeface="Times New Roman" panose="02020603050405020304" pitchFamily="18" charset="0"/>
                          <a:cs typeface="Times New Roman" panose="02020603050405020304" pitchFamily="18" charset="0"/>
                        </a:rPr>
                        <a:t>Kumari</a:t>
                      </a:r>
                      <a:r>
                        <a:rPr lang="en-IN" sz="1800" dirty="0">
                          <a:latin typeface="Times New Roman" panose="02020603050405020304" pitchFamily="18" charset="0"/>
                          <a:cs typeface="Times New Roman" panose="02020603050405020304" pitchFamily="18" charset="0"/>
                        </a:rPr>
                        <a:t>, Bosco Paul </a:t>
                      </a:r>
                      <a:r>
                        <a:rPr lang="en-IN" sz="1800" dirty="0" err="1">
                          <a:latin typeface="Times New Roman" panose="02020603050405020304" pitchFamily="18" charset="0"/>
                          <a:cs typeface="Times New Roman" panose="02020603050405020304" pitchFamily="18" charset="0"/>
                        </a:rPr>
                        <a:t>Alapatt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Akhil</a:t>
                      </a:r>
                      <a:r>
                        <a:rPr lang="en-IN" sz="1800" dirty="0">
                          <a:latin typeface="Times New Roman" panose="02020603050405020304" pitchFamily="18" charset="0"/>
                          <a:cs typeface="Times New Roman" panose="02020603050405020304" pitchFamily="18" charset="0"/>
                        </a:rPr>
                        <a:t> M Nair, </a:t>
                      </a:r>
                      <a:r>
                        <a:rPr lang="en-IN" sz="1800" dirty="0" err="1">
                          <a:latin typeface="Times New Roman" panose="02020603050405020304" pitchFamily="18" charset="0"/>
                          <a:cs typeface="Times New Roman" panose="02020603050405020304" pitchFamily="18" charset="0"/>
                        </a:rPr>
                        <a:t>Jiby</a:t>
                      </a:r>
                      <a:r>
                        <a:rPr lang="en-IN" sz="1800" dirty="0">
                          <a:latin typeface="Times New Roman" panose="02020603050405020304" pitchFamily="18" charset="0"/>
                          <a:cs typeface="Times New Roman" panose="02020603050405020304" pitchFamily="18" charset="0"/>
                        </a:rPr>
                        <a:t> Jose, </a:t>
                      </a:r>
                      <a:r>
                        <a:rPr lang="en-IN" sz="1800" dirty="0" err="1">
                          <a:latin typeface="Times New Roman" panose="02020603050405020304" pitchFamily="18" charset="0"/>
                          <a:cs typeface="Times New Roman" panose="02020603050405020304" pitchFamily="18" charset="0"/>
                        </a:rPr>
                        <a:t>Jossy</a:t>
                      </a:r>
                      <a:r>
                        <a:rPr lang="en-IN" sz="1800" dirty="0">
                          <a:latin typeface="Times New Roman" panose="02020603050405020304" pitchFamily="18" charset="0"/>
                          <a:cs typeface="Times New Roman" panose="02020603050405020304" pitchFamily="18" charset="0"/>
                        </a:rPr>
                        <a:t> George, Riya Baby.</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2024</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r>
                        <a:rPr lang="en-US" sz="1800" dirty="0">
                          <a:latin typeface="Times New Roman" panose="02020603050405020304" pitchFamily="18" charset="0"/>
                          <a:cs typeface="Times New Roman" panose="02020603050405020304" pitchFamily="18" charset="0"/>
                        </a:rPr>
                        <a:t>A Bayes CV search-based hyper parameter tuning was used to optimize model performance. The research highlights the importance of feature selection, data balancing, and </a:t>
                      </a:r>
                      <a:r>
                        <a:rPr lang="en-US" sz="1800" dirty="0" err="1">
                          <a:latin typeface="Times New Roman" panose="02020603050405020304" pitchFamily="18" charset="0"/>
                          <a:cs typeface="Times New Roman" panose="02020603050405020304" pitchFamily="18" charset="0"/>
                        </a:rPr>
                        <a:t>hyperparameter</a:t>
                      </a:r>
                      <a:r>
                        <a:rPr lang="en-US" sz="1800" dirty="0">
                          <a:latin typeface="Times New Roman" panose="02020603050405020304" pitchFamily="18" charset="0"/>
                          <a:cs typeface="Times New Roman" panose="02020603050405020304" pitchFamily="18" charset="0"/>
                        </a:rPr>
                        <a:t> tuning in improving accuracy.</a:t>
                      </a:r>
                    </a:p>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The computational cost of </a:t>
                      </a:r>
                      <a:r>
                        <a:rPr lang="en-US" sz="1800" dirty="0" err="1">
                          <a:latin typeface="Times New Roman" panose="02020603050405020304" pitchFamily="18" charset="0"/>
                          <a:cs typeface="Times New Roman" panose="02020603050405020304" pitchFamily="18" charset="0"/>
                        </a:rPr>
                        <a:t>hyperparameter</a:t>
                      </a:r>
                      <a:r>
                        <a:rPr lang="en-US" sz="1800" dirty="0">
                          <a:latin typeface="Times New Roman" panose="02020603050405020304" pitchFamily="18" charset="0"/>
                          <a:cs typeface="Times New Roman" panose="02020603050405020304" pitchFamily="18" charset="0"/>
                        </a:rPr>
                        <a:t> tuning (Bayes CV search) is high, affecting real-time deployment. </a:t>
                      </a: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extLst>
                  <a:ext uri="{0D108BD9-81ED-4DB2-BD59-A6C34878D82A}">
                    <a16:rowId xmlns:a16="http://schemas.microsoft.com/office/drawing/2014/main" val="10001"/>
                  </a:ext>
                </a:extLst>
              </a:tr>
            </a:tbl>
          </a:graphicData>
        </a:graphic>
      </p:graphicFrame>
      <p:sp>
        <p:nvSpPr>
          <p:cNvPr id="7" name="Google Shape;123;p2"/>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Page 16</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382569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214313"/>
            <a:ext cx="6876661" cy="85870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Survey </a:t>
            </a:r>
            <a:endParaRPr sz="3600" dirty="0">
              <a:solidFill>
                <a:srgbClr val="4E67C8"/>
              </a:solidFill>
              <a:latin typeface="Times New Roman"/>
              <a:ea typeface="Times New Roman"/>
              <a:cs typeface="Times New Roman"/>
              <a:sym typeface="Times New Roman"/>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148" name="Google Shape;148;p5"/>
          <p:cNvGraphicFramePr/>
          <p:nvPr>
            <p:extLst>
              <p:ext uri="{D42A27DB-BD31-4B8C-83A1-F6EECF244321}">
                <p14:modId xmlns:p14="http://schemas.microsoft.com/office/powerpoint/2010/main" val="2605264156"/>
              </p:ext>
            </p:extLst>
          </p:nvPr>
        </p:nvGraphicFramePr>
        <p:xfrm>
          <a:off x="192530" y="1863359"/>
          <a:ext cx="8820500" cy="4392673"/>
        </p:xfrm>
        <a:graphic>
          <a:graphicData uri="http://schemas.openxmlformats.org/drawingml/2006/table">
            <a:tbl>
              <a:tblPr>
                <a:noFill/>
                <a:tableStyleId>{5C767546-1078-4451-8EC7-F9DFC876B218}</a:tableStyleId>
              </a:tblPr>
              <a:tblGrid>
                <a:gridCol w="628564">
                  <a:extLst>
                    <a:ext uri="{9D8B030D-6E8A-4147-A177-3AD203B41FA5}">
                      <a16:colId xmlns:a16="http://schemas.microsoft.com/office/drawing/2014/main" val="20000"/>
                    </a:ext>
                  </a:extLst>
                </a:gridCol>
                <a:gridCol w="1856792">
                  <a:extLst>
                    <a:ext uri="{9D8B030D-6E8A-4147-A177-3AD203B41FA5}">
                      <a16:colId xmlns:a16="http://schemas.microsoft.com/office/drawing/2014/main" val="20001"/>
                    </a:ext>
                  </a:extLst>
                </a:gridCol>
                <a:gridCol w="1847519">
                  <a:extLst>
                    <a:ext uri="{9D8B030D-6E8A-4147-A177-3AD203B41FA5}">
                      <a16:colId xmlns:a16="http://schemas.microsoft.com/office/drawing/2014/main" val="20002"/>
                    </a:ext>
                  </a:extLst>
                </a:gridCol>
                <a:gridCol w="559779">
                  <a:extLst>
                    <a:ext uri="{9D8B030D-6E8A-4147-A177-3AD203B41FA5}">
                      <a16:colId xmlns:a16="http://schemas.microsoft.com/office/drawing/2014/main" val="20003"/>
                    </a:ext>
                  </a:extLst>
                </a:gridCol>
                <a:gridCol w="3927846">
                  <a:extLst>
                    <a:ext uri="{9D8B030D-6E8A-4147-A177-3AD203B41FA5}">
                      <a16:colId xmlns:a16="http://schemas.microsoft.com/office/drawing/2014/main" val="20004"/>
                    </a:ext>
                  </a:extLst>
                </a:gridCol>
              </a:tblGrid>
              <a:tr h="783713">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Sl. No. </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Title</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Author</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Year</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Contributions &amp; Drawbacks</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2734788">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14</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dirty="0">
                          <a:latin typeface="Times New Roman" panose="02020603050405020304" pitchFamily="18" charset="0"/>
                          <a:cs typeface="Times New Roman" panose="02020603050405020304" pitchFamily="18" charset="0"/>
                        </a:rPr>
                        <a:t>Enhancing Stroke Prediction with Machine Learning in Smart Healthcare Systems.</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IN" sz="1800" dirty="0" err="1">
                          <a:latin typeface="Times New Roman" panose="02020603050405020304" pitchFamily="18" charset="0"/>
                          <a:cs typeface="Times New Roman" panose="02020603050405020304" pitchFamily="18" charset="0"/>
                        </a:rPr>
                        <a:t>Shivam</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Nayak</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Dr.</a:t>
                      </a:r>
                      <a:r>
                        <a:rPr lang="en-IN" sz="1800" dirty="0">
                          <a:latin typeface="Times New Roman" panose="02020603050405020304" pitchFamily="18" charset="0"/>
                          <a:cs typeface="Times New Roman" panose="02020603050405020304" pitchFamily="18" charset="0"/>
                        </a:rPr>
                        <a:t> Nishi Gupta. </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2024</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r>
                        <a:rPr lang="en-US" sz="1800" dirty="0">
                          <a:latin typeface="Times New Roman" panose="02020603050405020304" pitchFamily="18" charset="0"/>
                          <a:cs typeface="Times New Roman" panose="02020603050405020304" pitchFamily="18" charset="0"/>
                        </a:rPr>
                        <a:t>It focuses</a:t>
                      </a:r>
                      <a:r>
                        <a:rPr lang="en-US" sz="1800" baseline="0" dirty="0">
                          <a:latin typeface="Times New Roman" panose="02020603050405020304" pitchFamily="18" charset="0"/>
                          <a:cs typeface="Times New Roman" panose="02020603050405020304" pitchFamily="18" charset="0"/>
                        </a:rPr>
                        <a:t> on the integration of stroke prediction with smart healthcare systems</a:t>
                      </a:r>
                    </a:p>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endParaRPr lang="en-US" sz="1800" baseline="0" dirty="0">
                        <a:latin typeface="Times New Roman" panose="02020603050405020304" pitchFamily="18" charset="0"/>
                        <a:cs typeface="Times New Roman" panose="02020603050405020304" pitchFamily="18" charset="0"/>
                      </a:endParaRPr>
                    </a:p>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r>
                        <a:rPr lang="en-US" sz="1800" baseline="0" dirty="0">
                          <a:latin typeface="Times New Roman" panose="02020603050405020304" pitchFamily="18" charset="0"/>
                          <a:cs typeface="Times New Roman" panose="02020603050405020304" pitchFamily="18" charset="0"/>
                        </a:rPr>
                        <a:t>It implements only appropriate models like SVM, Random Forest, Neural Networks </a:t>
                      </a:r>
                      <a:endParaRPr lang="en-US" sz="1800" dirty="0">
                        <a:latin typeface="Times New Roman" panose="02020603050405020304" pitchFamily="18" charset="0"/>
                        <a:cs typeface="Times New Roman" panose="02020603050405020304" pitchFamily="18" charset="0"/>
                      </a:endParaRPr>
                    </a:p>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It</a:t>
                      </a:r>
                      <a:r>
                        <a:rPr lang="en-US" sz="1800" baseline="0" dirty="0">
                          <a:latin typeface="Times New Roman" panose="02020603050405020304" pitchFamily="18" charset="0"/>
                          <a:cs typeface="Times New Roman" panose="02020603050405020304" pitchFamily="18" charset="0"/>
                        </a:rPr>
                        <a:t> does not focus on the actual implementation of brain stroke prediction, but only focuses on its integration with smart healthcare systems.</a:t>
                      </a:r>
                      <a:endParaRPr lang="en-US" sz="1800"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extLst>
                  <a:ext uri="{0D108BD9-81ED-4DB2-BD59-A6C34878D82A}">
                    <a16:rowId xmlns:a16="http://schemas.microsoft.com/office/drawing/2014/main" val="10001"/>
                  </a:ext>
                </a:extLst>
              </a:tr>
            </a:tbl>
          </a:graphicData>
        </a:graphic>
      </p:graphicFrame>
      <p:sp>
        <p:nvSpPr>
          <p:cNvPr id="7" name="Google Shape;123;p2"/>
          <p:cNvSpPr txBox="1"/>
          <p:nvPr/>
        </p:nvSpPr>
        <p:spPr>
          <a:xfrm>
            <a:off x="8210551" y="6407941"/>
            <a:ext cx="802480"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Page  17</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83241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214313"/>
            <a:ext cx="6876661" cy="85870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Survey </a:t>
            </a:r>
            <a:endParaRPr sz="3600" dirty="0">
              <a:solidFill>
                <a:srgbClr val="4E67C8"/>
              </a:solidFill>
              <a:latin typeface="Times New Roman"/>
              <a:ea typeface="Times New Roman"/>
              <a:cs typeface="Times New Roman"/>
              <a:sym typeface="Times New Roman"/>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148" name="Google Shape;148;p5"/>
          <p:cNvGraphicFramePr/>
          <p:nvPr>
            <p:extLst>
              <p:ext uri="{D42A27DB-BD31-4B8C-83A1-F6EECF244321}">
                <p14:modId xmlns:p14="http://schemas.microsoft.com/office/powerpoint/2010/main" val="618410326"/>
              </p:ext>
            </p:extLst>
          </p:nvPr>
        </p:nvGraphicFramePr>
        <p:xfrm>
          <a:off x="192530" y="1863359"/>
          <a:ext cx="8820500" cy="3844033"/>
        </p:xfrm>
        <a:graphic>
          <a:graphicData uri="http://schemas.openxmlformats.org/drawingml/2006/table">
            <a:tbl>
              <a:tblPr>
                <a:noFill/>
                <a:tableStyleId>{5C767546-1078-4451-8EC7-F9DFC876B218}</a:tableStyleId>
              </a:tblPr>
              <a:tblGrid>
                <a:gridCol w="628564">
                  <a:extLst>
                    <a:ext uri="{9D8B030D-6E8A-4147-A177-3AD203B41FA5}">
                      <a16:colId xmlns:a16="http://schemas.microsoft.com/office/drawing/2014/main" val="20000"/>
                    </a:ext>
                  </a:extLst>
                </a:gridCol>
                <a:gridCol w="1856792">
                  <a:extLst>
                    <a:ext uri="{9D8B030D-6E8A-4147-A177-3AD203B41FA5}">
                      <a16:colId xmlns:a16="http://schemas.microsoft.com/office/drawing/2014/main" val="20001"/>
                    </a:ext>
                  </a:extLst>
                </a:gridCol>
                <a:gridCol w="1847519">
                  <a:extLst>
                    <a:ext uri="{9D8B030D-6E8A-4147-A177-3AD203B41FA5}">
                      <a16:colId xmlns:a16="http://schemas.microsoft.com/office/drawing/2014/main" val="20002"/>
                    </a:ext>
                  </a:extLst>
                </a:gridCol>
                <a:gridCol w="559779">
                  <a:extLst>
                    <a:ext uri="{9D8B030D-6E8A-4147-A177-3AD203B41FA5}">
                      <a16:colId xmlns:a16="http://schemas.microsoft.com/office/drawing/2014/main" val="20003"/>
                    </a:ext>
                  </a:extLst>
                </a:gridCol>
                <a:gridCol w="3927846">
                  <a:extLst>
                    <a:ext uri="{9D8B030D-6E8A-4147-A177-3AD203B41FA5}">
                      <a16:colId xmlns:a16="http://schemas.microsoft.com/office/drawing/2014/main" val="20004"/>
                    </a:ext>
                  </a:extLst>
                </a:gridCol>
              </a:tblGrid>
              <a:tr h="783713">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Sl. No. </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Title</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Author</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Year</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Contributions &amp; Drawbacks</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2734788">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15</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dirty="0">
                          <a:latin typeface="Times New Roman" panose="02020603050405020304" pitchFamily="18" charset="0"/>
                          <a:cs typeface="Times New Roman" panose="02020603050405020304" pitchFamily="18" charset="0"/>
                        </a:rPr>
                        <a:t>Application of Machine Learning in Stroke Prediction: A Systematic Review.</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IN" sz="1800" dirty="0">
                          <a:latin typeface="Times New Roman" panose="02020603050405020304" pitchFamily="18" charset="0"/>
                          <a:cs typeface="Times New Roman" panose="02020603050405020304" pitchFamily="18" charset="0"/>
                        </a:rPr>
                        <a:t>Shah </a:t>
                      </a:r>
                      <a:r>
                        <a:rPr lang="en-IN" sz="1800" dirty="0" err="1">
                          <a:latin typeface="Times New Roman" panose="02020603050405020304" pitchFamily="18" charset="0"/>
                          <a:cs typeface="Times New Roman" panose="02020603050405020304" pitchFamily="18" charset="0"/>
                        </a:rPr>
                        <a:t>Khushbu</a:t>
                      </a:r>
                      <a:r>
                        <a:rPr lang="en-IN" sz="1800" dirty="0">
                          <a:latin typeface="Times New Roman" panose="02020603050405020304" pitchFamily="18" charset="0"/>
                          <a:cs typeface="Times New Roman" panose="02020603050405020304" pitchFamily="18" charset="0"/>
                        </a:rPr>
                        <a:t>, Amit </a:t>
                      </a:r>
                      <a:r>
                        <a:rPr lang="en-IN" sz="1800" dirty="0" err="1">
                          <a:latin typeface="Times New Roman" panose="02020603050405020304" pitchFamily="18" charset="0"/>
                          <a:cs typeface="Times New Roman" panose="02020603050405020304" pitchFamily="18" charset="0"/>
                        </a:rPr>
                        <a:t>Ganatra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Chintan</a:t>
                      </a:r>
                      <a:r>
                        <a:rPr lang="en-IN" sz="1800" dirty="0">
                          <a:latin typeface="Times New Roman" panose="02020603050405020304" pitchFamily="18" charset="0"/>
                          <a:cs typeface="Times New Roman" panose="02020603050405020304" pitchFamily="18" charset="0"/>
                        </a:rPr>
                        <a:t> Thacker. </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2024</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r>
                        <a:rPr lang="en-US" sz="1800" dirty="0">
                          <a:latin typeface="Times New Roman" panose="02020603050405020304" pitchFamily="18" charset="0"/>
                          <a:cs typeface="Times New Roman" panose="02020603050405020304" pitchFamily="18" charset="0"/>
                        </a:rPr>
                        <a:t>Feature selection algorithms have been properly</a:t>
                      </a:r>
                      <a:r>
                        <a:rPr lang="en-US" sz="1800" baseline="0" dirty="0">
                          <a:latin typeface="Times New Roman" panose="02020603050405020304" pitchFamily="18" charset="0"/>
                          <a:cs typeface="Times New Roman" panose="02020603050405020304" pitchFamily="18" charset="0"/>
                        </a:rPr>
                        <a:t> implemented using correlation analysis and SMOTE algorithm </a:t>
                      </a:r>
                    </a:p>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endParaRPr lang="en-US" sz="1800" baseline="0" dirty="0">
                        <a:latin typeface="Times New Roman" panose="02020603050405020304" pitchFamily="18" charset="0"/>
                        <a:cs typeface="Times New Roman" panose="02020603050405020304" pitchFamily="18" charset="0"/>
                      </a:endParaRPr>
                    </a:p>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r>
                        <a:rPr lang="en-US" sz="1800" baseline="0" dirty="0">
                          <a:latin typeface="Times New Roman" panose="02020603050405020304" pitchFamily="18" charset="0"/>
                          <a:cs typeface="Times New Roman" panose="02020603050405020304" pitchFamily="18" charset="0"/>
                        </a:rPr>
                        <a:t>The stacked ensemble model of CNN achieved high accuracy</a:t>
                      </a:r>
                      <a:endParaRPr lang="en-US" sz="1800" dirty="0">
                        <a:latin typeface="Times New Roman" panose="02020603050405020304" pitchFamily="18" charset="0"/>
                        <a:cs typeface="Times New Roman" panose="02020603050405020304" pitchFamily="18" charset="0"/>
                      </a:endParaRPr>
                    </a:p>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The dataset lacks diversity, affecting generalizability across populations,</a:t>
                      </a:r>
                      <a:r>
                        <a:rPr lang="en-US" sz="1800" baseline="0" dirty="0">
                          <a:latin typeface="Times New Roman" panose="02020603050405020304" pitchFamily="18" charset="0"/>
                          <a:cs typeface="Times New Roman" panose="02020603050405020304" pitchFamily="18" charset="0"/>
                        </a:rPr>
                        <a:t> and also causes over-fitting</a:t>
                      </a:r>
                      <a:endParaRPr lang="en-US" sz="1800"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extLst>
                  <a:ext uri="{0D108BD9-81ED-4DB2-BD59-A6C34878D82A}">
                    <a16:rowId xmlns:a16="http://schemas.microsoft.com/office/drawing/2014/main" val="10001"/>
                  </a:ext>
                </a:extLst>
              </a:tr>
            </a:tbl>
          </a:graphicData>
        </a:graphic>
      </p:graphicFrame>
      <p:sp>
        <p:nvSpPr>
          <p:cNvPr id="7" name="Google Shape;123;p2"/>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Page 18</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168643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p:nvPr/>
        </p:nvSpPr>
        <p:spPr>
          <a:xfrm>
            <a:off x="1051217" y="472779"/>
            <a:ext cx="6657700" cy="7078821"/>
          </a:xfrm>
          <a:prstGeom prst="rect">
            <a:avLst/>
          </a:prstGeom>
          <a:noFill/>
          <a:ln>
            <a:noFill/>
          </a:ln>
        </p:spPr>
        <p:txBody>
          <a:bodyPr spcFirstLastPara="1" wrap="square" lIns="91425" tIns="45700" rIns="91425" bIns="45700" anchor="t" anchorCtr="0">
            <a:spAutoFit/>
          </a:bodyPr>
          <a:lstStyle/>
          <a:p>
            <a:pPr marL="0" marR="0" lvl="0" indent="-177800" algn="just" rtl="0">
              <a:lnSpc>
                <a:spcPct val="150000"/>
              </a:lnSpc>
              <a:spcBef>
                <a:spcPts val="0"/>
              </a:spcBef>
              <a:spcAft>
                <a:spcPts val="0"/>
              </a:spcAft>
              <a:buClr>
                <a:srgbClr val="000000"/>
              </a:buClr>
              <a:buSzPts val="2800"/>
              <a:buFont typeface="Arial"/>
              <a:buChar char="•"/>
            </a:pPr>
            <a:endParaRPr lang="en-US" sz="2000" b="0" i="0" u="none" strike="noStrike" cap="none" dirty="0">
              <a:solidFill>
                <a:srgbClr val="000000"/>
              </a:solidFill>
              <a:latin typeface="Times New Roman"/>
              <a:ea typeface="Times New Roman"/>
              <a:cs typeface="Times New Roman"/>
              <a:sym typeface="Times New Roman"/>
            </a:endParaRPr>
          </a:p>
          <a:p>
            <a:pPr marL="0" marR="0" lvl="0" indent="-177800" algn="just" rtl="0">
              <a:lnSpc>
                <a:spcPct val="150000"/>
              </a:lnSpc>
              <a:spcBef>
                <a:spcPts val="0"/>
              </a:spcBef>
              <a:spcAft>
                <a:spcPts val="0"/>
              </a:spcAft>
              <a:buClr>
                <a:srgbClr val="000000"/>
              </a:buClr>
              <a:buSzPts val="2800"/>
              <a:buFont typeface="Arial"/>
              <a:buChar char="•"/>
            </a:pPr>
            <a:r>
              <a:rPr lang="en-US" sz="2000" b="0" i="0" u="none" strike="noStrike" cap="none" dirty="0">
                <a:solidFill>
                  <a:srgbClr val="000000"/>
                </a:solidFill>
                <a:latin typeface="Times New Roman"/>
                <a:ea typeface="Times New Roman"/>
                <a:cs typeface="Times New Roman"/>
                <a:sym typeface="Times New Roman"/>
              </a:rPr>
              <a:t>Introduction</a:t>
            </a:r>
          </a:p>
          <a:p>
            <a:pPr indent="-177800" algn="just">
              <a:lnSpc>
                <a:spcPct val="150000"/>
              </a:lnSpc>
              <a:buSzPts val="2800"/>
              <a:buFont typeface="Arial"/>
              <a:buChar char="•"/>
            </a:pPr>
            <a:r>
              <a:rPr lang="en-US" sz="2000" dirty="0">
                <a:latin typeface="Times New Roman"/>
                <a:ea typeface="Times New Roman"/>
                <a:cs typeface="Times New Roman"/>
                <a:sym typeface="Times New Roman"/>
              </a:rPr>
              <a:t>Objectives</a:t>
            </a:r>
            <a:endParaRPr sz="2000" dirty="0">
              <a:latin typeface="Times New Roman"/>
              <a:ea typeface="Times New Roman"/>
              <a:cs typeface="Times New Roman"/>
            </a:endParaRPr>
          </a:p>
          <a:p>
            <a:pPr marL="0" marR="0" lvl="0" indent="-177800" algn="just" rtl="0">
              <a:lnSpc>
                <a:spcPct val="150000"/>
              </a:lnSpc>
              <a:spcBef>
                <a:spcPts val="0"/>
              </a:spcBef>
              <a:spcAft>
                <a:spcPts val="0"/>
              </a:spcAft>
              <a:buClr>
                <a:srgbClr val="000000"/>
              </a:buClr>
              <a:buSzPts val="2800"/>
              <a:buFont typeface="Arial"/>
              <a:buChar char="•"/>
            </a:pPr>
            <a:r>
              <a:rPr lang="en-US" sz="2000" b="0" i="0" u="none" strike="noStrike" cap="none" dirty="0">
                <a:solidFill>
                  <a:srgbClr val="000000"/>
                </a:solidFill>
                <a:latin typeface="Times New Roman"/>
                <a:ea typeface="Times New Roman"/>
                <a:cs typeface="Times New Roman"/>
                <a:sym typeface="Times New Roman"/>
              </a:rPr>
              <a:t>Literature Survey</a:t>
            </a:r>
          </a:p>
          <a:p>
            <a:pPr indent="-177800" algn="just">
              <a:lnSpc>
                <a:spcPct val="150000"/>
              </a:lnSpc>
              <a:buSzPts val="2800"/>
              <a:buFont typeface="Arial"/>
              <a:buChar char="•"/>
            </a:pPr>
            <a:r>
              <a:rPr lang="en-US" sz="2000" dirty="0">
                <a:latin typeface="Times New Roman"/>
                <a:ea typeface="Times New Roman"/>
                <a:cs typeface="Times New Roman"/>
                <a:sym typeface="Times New Roman"/>
              </a:rPr>
              <a:t>Drawbacks of Existing  System</a:t>
            </a:r>
          </a:p>
          <a:p>
            <a:pPr indent="-177800" algn="just">
              <a:lnSpc>
                <a:spcPct val="150000"/>
              </a:lnSpc>
              <a:buSzPts val="2800"/>
              <a:buFont typeface="Arial"/>
              <a:buChar char="•"/>
            </a:pPr>
            <a:r>
              <a:rPr lang="en-US" sz="2000" dirty="0">
                <a:latin typeface="Times New Roman"/>
                <a:ea typeface="Times New Roman"/>
                <a:cs typeface="Times New Roman"/>
                <a:sym typeface="Times New Roman"/>
              </a:rPr>
              <a:t>Problem Statement</a:t>
            </a:r>
          </a:p>
          <a:p>
            <a:pPr indent="-177800" algn="just">
              <a:lnSpc>
                <a:spcPct val="150000"/>
              </a:lnSpc>
              <a:buSzPts val="2800"/>
              <a:buFont typeface="Arial"/>
              <a:buChar char="•"/>
            </a:pPr>
            <a:r>
              <a:rPr lang="en-US" sz="2000" dirty="0">
                <a:latin typeface="Times New Roman"/>
                <a:ea typeface="Times New Roman"/>
                <a:cs typeface="Times New Roman"/>
                <a:sym typeface="Times New Roman"/>
              </a:rPr>
              <a:t>Proposed System</a:t>
            </a:r>
            <a:endParaRPr sz="2000" dirty="0">
              <a:latin typeface="Times New Roman"/>
              <a:ea typeface="Times New Roman"/>
              <a:cs typeface="Times New Roman"/>
            </a:endParaRPr>
          </a:p>
          <a:p>
            <a:pPr indent="-177800" algn="just">
              <a:lnSpc>
                <a:spcPct val="150000"/>
              </a:lnSpc>
              <a:buSzPts val="2800"/>
              <a:buFont typeface="Arial"/>
              <a:buChar char="•"/>
            </a:pPr>
            <a:r>
              <a:rPr lang="en-US" sz="2000" dirty="0">
                <a:latin typeface="Times New Roman"/>
                <a:ea typeface="Times New Roman"/>
                <a:cs typeface="Times New Roman"/>
                <a:sym typeface="Times New Roman"/>
              </a:rPr>
              <a:t>Software Requirements Specification</a:t>
            </a:r>
          </a:p>
          <a:p>
            <a:pPr lvl="0" indent="-177800" algn="just">
              <a:lnSpc>
                <a:spcPct val="150000"/>
              </a:lnSpc>
              <a:buSzPts val="2800"/>
              <a:buFont typeface="Arial"/>
              <a:buChar char="•"/>
            </a:pPr>
            <a:r>
              <a:rPr lang="en-US" sz="2000" b="0" i="0" u="none" strike="noStrike" cap="none" dirty="0">
                <a:solidFill>
                  <a:srgbClr val="252525"/>
                </a:solidFill>
                <a:latin typeface="Times New Roman"/>
                <a:ea typeface="Times New Roman"/>
                <a:cs typeface="Times New Roman"/>
                <a:sym typeface="Times New Roman"/>
              </a:rPr>
              <a:t>System Design</a:t>
            </a:r>
            <a:endParaRPr sz="2000" b="0" i="0" u="none" strike="noStrike" cap="none" dirty="0">
              <a:solidFill>
                <a:srgbClr val="000000"/>
              </a:solidFill>
              <a:latin typeface="Times New Roman"/>
              <a:ea typeface="Times New Roman"/>
              <a:cs typeface="Times New Roman"/>
              <a:sym typeface="Times New Roman"/>
            </a:endParaRPr>
          </a:p>
          <a:p>
            <a:pPr marL="0" marR="0" lvl="0" indent="-177800" algn="just" rtl="0">
              <a:lnSpc>
                <a:spcPct val="150000"/>
              </a:lnSpc>
              <a:spcBef>
                <a:spcPts val="0"/>
              </a:spcBef>
              <a:spcAft>
                <a:spcPts val="0"/>
              </a:spcAft>
              <a:buClr>
                <a:srgbClr val="000000"/>
              </a:buClr>
              <a:buSzPts val="2800"/>
              <a:buFont typeface="Arial"/>
              <a:buChar char="•"/>
            </a:pPr>
            <a:r>
              <a:rPr lang="en-US" sz="2000" b="0" i="0" u="none" strike="noStrike" cap="none" dirty="0">
                <a:solidFill>
                  <a:srgbClr val="000000"/>
                </a:solidFill>
                <a:latin typeface="Times New Roman"/>
                <a:ea typeface="Times New Roman"/>
                <a:cs typeface="Times New Roman"/>
                <a:sym typeface="Times New Roman"/>
              </a:rPr>
              <a:t>Applications </a:t>
            </a:r>
          </a:p>
          <a:p>
            <a:pPr marL="0" marR="0" lvl="0" indent="-177800" algn="just" rtl="0">
              <a:lnSpc>
                <a:spcPct val="150000"/>
              </a:lnSpc>
              <a:spcBef>
                <a:spcPts val="0"/>
              </a:spcBef>
              <a:spcAft>
                <a:spcPts val="0"/>
              </a:spcAft>
              <a:buClr>
                <a:srgbClr val="000000"/>
              </a:buClr>
              <a:buSzPts val="2800"/>
              <a:buFont typeface="Arial"/>
              <a:buChar char="•"/>
            </a:pPr>
            <a:r>
              <a:rPr lang="en-US" sz="2000" b="0" i="0" u="none" strike="noStrike" cap="none" dirty="0">
                <a:solidFill>
                  <a:srgbClr val="000000"/>
                </a:solidFill>
                <a:latin typeface="Times New Roman"/>
                <a:ea typeface="Times New Roman"/>
                <a:cs typeface="Times New Roman"/>
                <a:sym typeface="Times New Roman"/>
              </a:rPr>
              <a:t> Conclusion</a:t>
            </a:r>
          </a:p>
          <a:p>
            <a:pPr indent="-177800" algn="just">
              <a:lnSpc>
                <a:spcPct val="150000"/>
              </a:lnSpc>
              <a:buSzPts val="2800"/>
              <a:buFont typeface="Arial"/>
              <a:buChar char="•"/>
            </a:pPr>
            <a:r>
              <a:rPr lang="en-US" sz="2000" dirty="0">
                <a:latin typeface="Times New Roman"/>
                <a:ea typeface="Times New Roman"/>
                <a:cs typeface="Times New Roman"/>
                <a:sym typeface="Times New Roman"/>
              </a:rPr>
              <a:t>References</a:t>
            </a:r>
            <a:endParaRPr sz="2000" dirty="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br>
              <a:rPr lang="en-US" sz="1400" b="0" i="0" u="none" strike="noStrike" cap="none" dirty="0">
                <a:solidFill>
                  <a:srgbClr val="000000"/>
                </a:solidFill>
                <a:latin typeface="Arial"/>
                <a:ea typeface="Arial"/>
                <a:cs typeface="Arial"/>
                <a:sym typeface="Arial"/>
              </a:rPr>
            </a:br>
            <a:endParaRPr sz="1400" b="0" i="0" u="none" strike="noStrike" cap="none" dirty="0">
              <a:solidFill>
                <a:srgbClr val="252525"/>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1400" b="0" i="0" u="none" strike="noStrike" cap="none" dirty="0">
                <a:solidFill>
                  <a:srgbClr val="000000"/>
                </a:solidFill>
                <a:latin typeface="Arial"/>
                <a:ea typeface="Arial"/>
                <a:cs typeface="Arial"/>
                <a:sym typeface="Arial"/>
              </a:rPr>
            </a:br>
            <a:endParaRPr sz="2800" b="0" i="1" u="none" strike="noStrike" cap="none" dirty="0">
              <a:solidFill>
                <a:srgbClr val="000000"/>
              </a:solidFill>
              <a:latin typeface="Times New Roman"/>
              <a:ea typeface="Times New Roman"/>
              <a:cs typeface="Times New Roman"/>
              <a:sym typeface="Times New Roman"/>
            </a:endParaRPr>
          </a:p>
        </p:txBody>
      </p:sp>
      <p:sp>
        <p:nvSpPr>
          <p:cNvPr id="122" name="Google Shape;122;p2"/>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p:txBody>
      </p:sp>
      <p:sp>
        <p:nvSpPr>
          <p:cNvPr id="123" name="Google Shape;123;p2"/>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Page 1</a:t>
            </a:r>
            <a:endParaRPr sz="1400" b="0" i="0" u="none" strike="noStrike" cap="none" dirty="0">
              <a:solidFill>
                <a:srgbClr val="000000"/>
              </a:solidFill>
              <a:latin typeface="Arial"/>
              <a:ea typeface="Arial"/>
              <a:cs typeface="Arial"/>
              <a:sym typeface="Arial"/>
            </a:endParaRPr>
          </a:p>
        </p:txBody>
      </p:sp>
      <p:sp>
        <p:nvSpPr>
          <p:cNvPr id="124" name="Google Shape;124;p2"/>
          <p:cNvSpPr txBox="1">
            <a:spLocks noGrp="1"/>
          </p:cNvSpPr>
          <p:nvPr>
            <p:ph type="title"/>
          </p:nvPr>
        </p:nvSpPr>
        <p:spPr>
          <a:xfrm>
            <a:off x="457200" y="0"/>
            <a:ext cx="8229600" cy="761996"/>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70C0"/>
              </a:buClr>
              <a:buSzPts val="3600"/>
              <a:buFont typeface="Times New Roman"/>
              <a:buNone/>
            </a:pPr>
            <a:r>
              <a:rPr lang="en-US" sz="3600" dirty="0">
                <a:solidFill>
                  <a:srgbClr val="0070C0"/>
                </a:solidFill>
                <a:latin typeface="Times New Roman"/>
                <a:ea typeface="Times New Roman"/>
                <a:cs typeface="Times New Roman"/>
                <a:sym typeface="Times New Roman"/>
              </a:rPr>
              <a:t>Agenda</a:t>
            </a:r>
            <a:endParaRPr sz="3600" dirty="0">
              <a:solidFill>
                <a:srgbClr val="0070C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214313"/>
            <a:ext cx="6876661" cy="85870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Survey </a:t>
            </a:r>
            <a:endParaRPr sz="3600" dirty="0">
              <a:solidFill>
                <a:srgbClr val="4E67C8"/>
              </a:solidFill>
              <a:latin typeface="Times New Roman"/>
              <a:ea typeface="Times New Roman"/>
              <a:cs typeface="Times New Roman"/>
              <a:sym typeface="Times New Roman"/>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148" name="Google Shape;148;p5"/>
          <p:cNvGraphicFramePr/>
          <p:nvPr>
            <p:extLst>
              <p:ext uri="{D42A27DB-BD31-4B8C-83A1-F6EECF244321}">
                <p14:modId xmlns:p14="http://schemas.microsoft.com/office/powerpoint/2010/main" val="857008961"/>
              </p:ext>
            </p:extLst>
          </p:nvPr>
        </p:nvGraphicFramePr>
        <p:xfrm>
          <a:off x="192530" y="1863359"/>
          <a:ext cx="8820500" cy="4118353"/>
        </p:xfrm>
        <a:graphic>
          <a:graphicData uri="http://schemas.openxmlformats.org/drawingml/2006/table">
            <a:tbl>
              <a:tblPr>
                <a:noFill/>
                <a:tableStyleId>{5C767546-1078-4451-8EC7-F9DFC876B218}</a:tableStyleId>
              </a:tblPr>
              <a:tblGrid>
                <a:gridCol w="628564">
                  <a:extLst>
                    <a:ext uri="{9D8B030D-6E8A-4147-A177-3AD203B41FA5}">
                      <a16:colId xmlns:a16="http://schemas.microsoft.com/office/drawing/2014/main" val="20000"/>
                    </a:ext>
                  </a:extLst>
                </a:gridCol>
                <a:gridCol w="1856792">
                  <a:extLst>
                    <a:ext uri="{9D8B030D-6E8A-4147-A177-3AD203B41FA5}">
                      <a16:colId xmlns:a16="http://schemas.microsoft.com/office/drawing/2014/main" val="20001"/>
                    </a:ext>
                  </a:extLst>
                </a:gridCol>
                <a:gridCol w="1847519">
                  <a:extLst>
                    <a:ext uri="{9D8B030D-6E8A-4147-A177-3AD203B41FA5}">
                      <a16:colId xmlns:a16="http://schemas.microsoft.com/office/drawing/2014/main" val="20002"/>
                    </a:ext>
                  </a:extLst>
                </a:gridCol>
                <a:gridCol w="559779">
                  <a:extLst>
                    <a:ext uri="{9D8B030D-6E8A-4147-A177-3AD203B41FA5}">
                      <a16:colId xmlns:a16="http://schemas.microsoft.com/office/drawing/2014/main" val="20003"/>
                    </a:ext>
                  </a:extLst>
                </a:gridCol>
                <a:gridCol w="3927846">
                  <a:extLst>
                    <a:ext uri="{9D8B030D-6E8A-4147-A177-3AD203B41FA5}">
                      <a16:colId xmlns:a16="http://schemas.microsoft.com/office/drawing/2014/main" val="20004"/>
                    </a:ext>
                  </a:extLst>
                </a:gridCol>
              </a:tblGrid>
              <a:tr h="783713">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Sl. No. </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Title</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Author</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Year</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Contributions &amp; Drawbacks</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2734788">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16</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dirty="0">
                          <a:latin typeface="Times New Roman" panose="02020603050405020304" pitchFamily="18" charset="0"/>
                          <a:cs typeface="Times New Roman" panose="02020603050405020304" pitchFamily="18" charset="0"/>
                        </a:rPr>
                        <a:t>A Novel Hybrid Approach Integrating Machine Learning and ANN for Stroke Risk Assessment.</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IN" sz="1800" dirty="0" err="1">
                          <a:latin typeface="Times New Roman" panose="02020603050405020304" pitchFamily="18" charset="0"/>
                          <a:cs typeface="Times New Roman" panose="02020603050405020304" pitchFamily="18" charset="0"/>
                        </a:rPr>
                        <a:t>Dr.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Nagagopiraju</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Vullam</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Maddala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Janakidevi</a:t>
                      </a:r>
                      <a:r>
                        <a:rPr lang="en-IN" sz="1800" dirty="0">
                          <a:latin typeface="Times New Roman" panose="02020603050405020304" pitchFamily="18" charset="0"/>
                          <a:cs typeface="Times New Roman" panose="02020603050405020304" pitchFamily="18" charset="0"/>
                        </a:rPr>
                        <a:t>, S.V.V.D. </a:t>
                      </a:r>
                      <a:r>
                        <a:rPr lang="en-IN" sz="1800" dirty="0" err="1">
                          <a:latin typeface="Times New Roman" panose="02020603050405020304" pitchFamily="18" charset="0"/>
                          <a:cs typeface="Times New Roman" panose="02020603050405020304" pitchFamily="18" charset="0"/>
                        </a:rPr>
                        <a:t>Jagadeesh</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Dr.</a:t>
                      </a:r>
                      <a:r>
                        <a:rPr lang="en-IN" sz="1800" dirty="0">
                          <a:latin typeface="Times New Roman" panose="02020603050405020304" pitchFamily="18" charset="0"/>
                          <a:cs typeface="Times New Roman" panose="02020603050405020304" pitchFamily="18" charset="0"/>
                        </a:rPr>
                        <a:t> A. </a:t>
                      </a:r>
                      <a:r>
                        <a:rPr lang="en-IN" sz="1800" dirty="0" err="1">
                          <a:latin typeface="Times New Roman" panose="02020603050405020304" pitchFamily="18" charset="0"/>
                          <a:cs typeface="Times New Roman" panose="02020603050405020304" pitchFamily="18" charset="0"/>
                        </a:rPr>
                        <a:t>Lakshmanarao</a:t>
                      </a:r>
                      <a:r>
                        <a:rPr lang="en-IN" sz="1800" dirty="0">
                          <a:latin typeface="Times New Roman" panose="02020603050405020304" pitchFamily="18" charset="0"/>
                          <a:cs typeface="Times New Roman" panose="02020603050405020304" pitchFamily="18" charset="0"/>
                        </a:rPr>
                        <a:t>, K. Siva </a:t>
                      </a:r>
                      <a:r>
                        <a:rPr lang="en-IN" sz="1800" dirty="0" err="1">
                          <a:latin typeface="Times New Roman" panose="02020603050405020304" pitchFamily="18" charset="0"/>
                          <a:cs typeface="Times New Roman" panose="02020603050405020304" pitchFamily="18" charset="0"/>
                        </a:rPr>
                        <a:t>Pavani</a:t>
                      </a:r>
                      <a:r>
                        <a:rPr lang="en-IN" sz="1800" dirty="0">
                          <a:latin typeface="Times New Roman" panose="02020603050405020304" pitchFamily="18" charset="0"/>
                          <a:cs typeface="Times New Roman" panose="02020603050405020304" pitchFamily="18" charset="0"/>
                        </a:rPr>
                        <a:t>, Y. S. N. </a:t>
                      </a:r>
                      <a:r>
                        <a:rPr lang="en-IN" sz="1800" dirty="0" err="1">
                          <a:latin typeface="Times New Roman" panose="02020603050405020304" pitchFamily="18" charset="0"/>
                          <a:cs typeface="Times New Roman" panose="02020603050405020304" pitchFamily="18" charset="0"/>
                        </a:rPr>
                        <a:t>Chandreswari</a:t>
                      </a:r>
                      <a:r>
                        <a:rPr lang="en-IN" sz="1800" dirty="0">
                          <a:latin typeface="Times New Roman" panose="02020603050405020304" pitchFamily="18" charset="0"/>
                          <a:cs typeface="Times New Roman" panose="02020603050405020304" pitchFamily="18" charset="0"/>
                        </a:rPr>
                        <a:t>.</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2024</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r>
                        <a:rPr lang="en-US" sz="1800" dirty="0">
                          <a:latin typeface="Times New Roman" panose="02020603050405020304" pitchFamily="18" charset="0"/>
                          <a:cs typeface="Times New Roman" panose="02020603050405020304" pitchFamily="18" charset="0"/>
                        </a:rPr>
                        <a:t>To enhance accuracy, ensemble learning and deep learning-based ANN models were implemented. The hybrid ML-ANN model outperformed all individual ML models, demonstrating improved accuracy and reliability </a:t>
                      </a:r>
                    </a:p>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endParaRPr lang="en-US" sz="1800" baseline="0" dirty="0">
                        <a:latin typeface="Times New Roman" panose="02020603050405020304" pitchFamily="18" charset="0"/>
                        <a:cs typeface="Times New Roman" panose="02020603050405020304" pitchFamily="18" charset="0"/>
                      </a:endParaRPr>
                    </a:p>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r>
                        <a:rPr lang="en-US" sz="1800" dirty="0">
                          <a:latin typeface="Times New Roman" panose="02020603050405020304" pitchFamily="18" charset="0"/>
                          <a:cs typeface="Times New Roman" panose="02020603050405020304" pitchFamily="18" charset="0"/>
                        </a:rPr>
                        <a:t>Applying</a:t>
                      </a:r>
                      <a:r>
                        <a:rPr lang="en-US" sz="1800" baseline="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SMOTE and ADASYN techniques to balance the dataset. </a:t>
                      </a:r>
                    </a:p>
                    <a:p>
                      <a:pPr marL="0" marR="0" lvl="0" indent="0" algn="l" rtl="0">
                        <a:lnSpc>
                          <a:spcPct val="100000"/>
                        </a:lnSpc>
                        <a:spcBef>
                          <a:spcPts val="0"/>
                        </a:spcBef>
                        <a:spcAft>
                          <a:spcPts val="0"/>
                        </a:spcAft>
                        <a:buClr>
                          <a:srgbClr val="000000"/>
                        </a:buClr>
                        <a:buSzPts val="900"/>
                        <a:buFont typeface="Arial"/>
                        <a:buNone/>
                      </a:pP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The study does not include genetic</a:t>
                      </a:r>
                      <a:r>
                        <a:rPr lang="en-US" sz="1800" baseline="0" dirty="0">
                          <a:latin typeface="Times New Roman" panose="02020603050405020304" pitchFamily="18" charset="0"/>
                          <a:cs typeface="Times New Roman" panose="02020603050405020304" pitchFamily="18" charset="0"/>
                        </a:rPr>
                        <a:t> data, which may also be important feature</a:t>
                      </a:r>
                      <a:endParaRPr lang="en-US" sz="1800"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extLst>
                  <a:ext uri="{0D108BD9-81ED-4DB2-BD59-A6C34878D82A}">
                    <a16:rowId xmlns:a16="http://schemas.microsoft.com/office/drawing/2014/main" val="10001"/>
                  </a:ext>
                </a:extLst>
              </a:tr>
            </a:tbl>
          </a:graphicData>
        </a:graphic>
      </p:graphicFrame>
      <p:sp>
        <p:nvSpPr>
          <p:cNvPr id="7" name="Google Shape;123;p2"/>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Page 19</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661706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214313"/>
            <a:ext cx="6876661" cy="85870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Survey </a:t>
            </a:r>
            <a:endParaRPr sz="3600" dirty="0">
              <a:solidFill>
                <a:srgbClr val="4E67C8"/>
              </a:solidFill>
              <a:latin typeface="Times New Roman"/>
              <a:ea typeface="Times New Roman"/>
              <a:cs typeface="Times New Roman"/>
              <a:sym typeface="Times New Roman"/>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148" name="Google Shape;148;p5"/>
          <p:cNvGraphicFramePr/>
          <p:nvPr>
            <p:extLst>
              <p:ext uri="{D42A27DB-BD31-4B8C-83A1-F6EECF244321}">
                <p14:modId xmlns:p14="http://schemas.microsoft.com/office/powerpoint/2010/main" val="1349255872"/>
              </p:ext>
            </p:extLst>
          </p:nvPr>
        </p:nvGraphicFramePr>
        <p:xfrm>
          <a:off x="192530" y="1863359"/>
          <a:ext cx="8820500" cy="3518501"/>
        </p:xfrm>
        <a:graphic>
          <a:graphicData uri="http://schemas.openxmlformats.org/drawingml/2006/table">
            <a:tbl>
              <a:tblPr>
                <a:noFill/>
                <a:tableStyleId>{5C767546-1078-4451-8EC7-F9DFC876B218}</a:tableStyleId>
              </a:tblPr>
              <a:tblGrid>
                <a:gridCol w="628564">
                  <a:extLst>
                    <a:ext uri="{9D8B030D-6E8A-4147-A177-3AD203B41FA5}">
                      <a16:colId xmlns:a16="http://schemas.microsoft.com/office/drawing/2014/main" val="20000"/>
                    </a:ext>
                  </a:extLst>
                </a:gridCol>
                <a:gridCol w="1856792">
                  <a:extLst>
                    <a:ext uri="{9D8B030D-6E8A-4147-A177-3AD203B41FA5}">
                      <a16:colId xmlns:a16="http://schemas.microsoft.com/office/drawing/2014/main" val="20001"/>
                    </a:ext>
                  </a:extLst>
                </a:gridCol>
                <a:gridCol w="1847519">
                  <a:extLst>
                    <a:ext uri="{9D8B030D-6E8A-4147-A177-3AD203B41FA5}">
                      <a16:colId xmlns:a16="http://schemas.microsoft.com/office/drawing/2014/main" val="20002"/>
                    </a:ext>
                  </a:extLst>
                </a:gridCol>
                <a:gridCol w="559779">
                  <a:extLst>
                    <a:ext uri="{9D8B030D-6E8A-4147-A177-3AD203B41FA5}">
                      <a16:colId xmlns:a16="http://schemas.microsoft.com/office/drawing/2014/main" val="20003"/>
                    </a:ext>
                  </a:extLst>
                </a:gridCol>
                <a:gridCol w="3927846">
                  <a:extLst>
                    <a:ext uri="{9D8B030D-6E8A-4147-A177-3AD203B41FA5}">
                      <a16:colId xmlns:a16="http://schemas.microsoft.com/office/drawing/2014/main" val="20004"/>
                    </a:ext>
                  </a:extLst>
                </a:gridCol>
              </a:tblGrid>
              <a:tr h="783713">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Sl. No. </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Title</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Author</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Year</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Contributions &amp; Drawbacks</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2734788">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17</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dirty="0">
                          <a:latin typeface="Times New Roman" panose="02020603050405020304" pitchFamily="18" charset="0"/>
                          <a:cs typeface="Times New Roman" panose="02020603050405020304" pitchFamily="18" charset="0"/>
                        </a:rPr>
                        <a:t>Development of an Intelligent System for Brain Stroke Prediction using Ensemble Feature Selection and Machine Learning Technique. </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IN" sz="1800" dirty="0" err="1">
                          <a:latin typeface="Times New Roman" panose="02020603050405020304" pitchFamily="18" charset="0"/>
                          <a:cs typeface="Times New Roman" panose="02020603050405020304" pitchFamily="18" charset="0"/>
                        </a:rPr>
                        <a:t>Forhad</a:t>
                      </a:r>
                      <a:r>
                        <a:rPr lang="en-IN" sz="1800" dirty="0">
                          <a:latin typeface="Times New Roman" panose="02020603050405020304" pitchFamily="18" charset="0"/>
                          <a:cs typeface="Times New Roman" panose="02020603050405020304" pitchFamily="18" charset="0"/>
                        </a:rPr>
                        <a:t> Uddin Ahmed, </a:t>
                      </a:r>
                      <a:r>
                        <a:rPr lang="en-IN" sz="1800" dirty="0" err="1">
                          <a:latin typeface="Times New Roman" panose="02020603050405020304" pitchFamily="18" charset="0"/>
                          <a:cs typeface="Times New Roman" panose="02020603050405020304" pitchFamily="18" charset="0"/>
                        </a:rPr>
                        <a:t>Fahamida</a:t>
                      </a:r>
                      <a:r>
                        <a:rPr lang="en-IN" sz="1800" dirty="0">
                          <a:latin typeface="Times New Roman" panose="02020603050405020304" pitchFamily="18" charset="0"/>
                          <a:cs typeface="Times New Roman" panose="02020603050405020304" pitchFamily="18" charset="0"/>
                        </a:rPr>
                        <a:t> Hossain Mahi, </a:t>
                      </a:r>
                      <a:r>
                        <a:rPr lang="en-IN" sz="1800" dirty="0" err="1">
                          <a:latin typeface="Times New Roman" panose="02020603050405020304" pitchFamily="18" charset="0"/>
                          <a:cs typeface="Times New Roman" panose="02020603050405020304" pitchFamily="18" charset="0"/>
                        </a:rPr>
                        <a:t>Fahamida</a:t>
                      </a:r>
                      <a:r>
                        <a:rPr lang="en-IN" sz="1800" dirty="0">
                          <a:latin typeface="Times New Roman" panose="02020603050405020304" pitchFamily="18" charset="0"/>
                          <a:cs typeface="Times New Roman" panose="02020603050405020304" pitchFamily="18" charset="0"/>
                        </a:rPr>
                        <a:t> Hossain Mahi, Muhammad </a:t>
                      </a:r>
                      <a:r>
                        <a:rPr lang="en-IN" sz="1800" dirty="0" err="1">
                          <a:latin typeface="Times New Roman" panose="02020603050405020304" pitchFamily="18" charset="0"/>
                          <a:cs typeface="Times New Roman" panose="02020603050405020304" pitchFamily="18" charset="0"/>
                        </a:rPr>
                        <a:t>Nazrul</a:t>
                      </a:r>
                      <a:r>
                        <a:rPr lang="en-IN" sz="1800" dirty="0">
                          <a:latin typeface="Times New Roman" panose="02020603050405020304" pitchFamily="18" charset="0"/>
                          <a:cs typeface="Times New Roman" panose="02020603050405020304" pitchFamily="18" charset="0"/>
                        </a:rPr>
                        <a:t> Islam.</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2023</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r>
                        <a:rPr lang="en-US" sz="1800" b="0" i="0" kern="1200" dirty="0">
                          <a:solidFill>
                            <a:srgbClr val="000000"/>
                          </a:solidFill>
                          <a:effectLst/>
                          <a:latin typeface="Times New Roman" panose="02020603050405020304" pitchFamily="18" charset="0"/>
                          <a:ea typeface="Arial"/>
                          <a:cs typeface="Times New Roman" panose="02020603050405020304" pitchFamily="18" charset="0"/>
                        </a:rPr>
                        <a:t>Ensemble feature selection </a:t>
                      </a:r>
                      <a:r>
                        <a:rPr lang="en-US" sz="1800" dirty="0">
                          <a:latin typeface="Times New Roman" panose="02020603050405020304" pitchFamily="18" charset="0"/>
                          <a:cs typeface="Times New Roman" panose="02020603050405020304" pitchFamily="18" charset="0"/>
                        </a:rPr>
                        <a:t>combines multiple feature selection methods to identify a robust and stable subset of relevant features, aiming to improve model performance and reduce the risk of choosing an unstable subset</a:t>
                      </a:r>
                    </a:p>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endParaRPr lang="en-US" sz="1800" baseline="0" dirty="0">
                        <a:latin typeface="Times New Roman" panose="02020603050405020304" pitchFamily="18" charset="0"/>
                        <a:cs typeface="Times New Roman" panose="02020603050405020304" pitchFamily="18" charset="0"/>
                      </a:endParaRPr>
                    </a:p>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r>
                        <a:rPr lang="en-US" sz="1800" baseline="0" dirty="0">
                          <a:latin typeface="Times New Roman" panose="02020603050405020304" pitchFamily="18" charset="0"/>
                          <a:cs typeface="Times New Roman" panose="02020603050405020304" pitchFamily="18" charset="0"/>
                        </a:rPr>
                        <a:t>It uses logistic regression which may be ineffective with non-linear datasets.</a:t>
                      </a:r>
                      <a:endParaRPr lang="en-US" sz="1800"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extLst>
                  <a:ext uri="{0D108BD9-81ED-4DB2-BD59-A6C34878D82A}">
                    <a16:rowId xmlns:a16="http://schemas.microsoft.com/office/drawing/2014/main" val="10001"/>
                  </a:ext>
                </a:extLst>
              </a:tr>
            </a:tbl>
          </a:graphicData>
        </a:graphic>
      </p:graphicFrame>
      <p:sp>
        <p:nvSpPr>
          <p:cNvPr id="7" name="Google Shape;123;p2"/>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Page </a:t>
            </a:r>
            <a:r>
              <a:rPr lang="en-US" sz="1000" dirty="0">
                <a:solidFill>
                  <a:srgbClr val="000000"/>
                </a:solidFill>
                <a:latin typeface="Lucida Sans"/>
                <a:ea typeface="Lucida Sans"/>
                <a:cs typeface="Lucida Sans"/>
                <a:sym typeface="Lucida Sans"/>
              </a:rPr>
              <a:t>20</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576244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214313"/>
            <a:ext cx="6876661" cy="85870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Survey </a:t>
            </a:r>
            <a:endParaRPr sz="3600" dirty="0">
              <a:solidFill>
                <a:srgbClr val="4E67C8"/>
              </a:solidFill>
              <a:latin typeface="Times New Roman"/>
              <a:ea typeface="Times New Roman"/>
              <a:cs typeface="Times New Roman"/>
              <a:sym typeface="Times New Roman"/>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148" name="Google Shape;148;p5"/>
          <p:cNvGraphicFramePr/>
          <p:nvPr>
            <p:extLst>
              <p:ext uri="{D42A27DB-BD31-4B8C-83A1-F6EECF244321}">
                <p14:modId xmlns:p14="http://schemas.microsoft.com/office/powerpoint/2010/main" val="3132473639"/>
              </p:ext>
            </p:extLst>
          </p:nvPr>
        </p:nvGraphicFramePr>
        <p:xfrm>
          <a:off x="192530" y="1863359"/>
          <a:ext cx="8820500" cy="4118353"/>
        </p:xfrm>
        <a:graphic>
          <a:graphicData uri="http://schemas.openxmlformats.org/drawingml/2006/table">
            <a:tbl>
              <a:tblPr>
                <a:noFill/>
                <a:tableStyleId>{5C767546-1078-4451-8EC7-F9DFC876B218}</a:tableStyleId>
              </a:tblPr>
              <a:tblGrid>
                <a:gridCol w="628564">
                  <a:extLst>
                    <a:ext uri="{9D8B030D-6E8A-4147-A177-3AD203B41FA5}">
                      <a16:colId xmlns:a16="http://schemas.microsoft.com/office/drawing/2014/main" val="20000"/>
                    </a:ext>
                  </a:extLst>
                </a:gridCol>
                <a:gridCol w="1856792">
                  <a:extLst>
                    <a:ext uri="{9D8B030D-6E8A-4147-A177-3AD203B41FA5}">
                      <a16:colId xmlns:a16="http://schemas.microsoft.com/office/drawing/2014/main" val="20001"/>
                    </a:ext>
                  </a:extLst>
                </a:gridCol>
                <a:gridCol w="1847519">
                  <a:extLst>
                    <a:ext uri="{9D8B030D-6E8A-4147-A177-3AD203B41FA5}">
                      <a16:colId xmlns:a16="http://schemas.microsoft.com/office/drawing/2014/main" val="20002"/>
                    </a:ext>
                  </a:extLst>
                </a:gridCol>
                <a:gridCol w="559779">
                  <a:extLst>
                    <a:ext uri="{9D8B030D-6E8A-4147-A177-3AD203B41FA5}">
                      <a16:colId xmlns:a16="http://schemas.microsoft.com/office/drawing/2014/main" val="20003"/>
                    </a:ext>
                  </a:extLst>
                </a:gridCol>
                <a:gridCol w="3927846">
                  <a:extLst>
                    <a:ext uri="{9D8B030D-6E8A-4147-A177-3AD203B41FA5}">
                      <a16:colId xmlns:a16="http://schemas.microsoft.com/office/drawing/2014/main" val="20004"/>
                    </a:ext>
                  </a:extLst>
                </a:gridCol>
              </a:tblGrid>
              <a:tr h="783713">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Sl. No. </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Title</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Author</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Year</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Contributions &amp; Drawbacks</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2734788">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18</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dirty="0">
                          <a:latin typeface="Times New Roman" panose="02020603050405020304" pitchFamily="18" charset="0"/>
                          <a:cs typeface="Times New Roman" panose="02020603050405020304" pitchFamily="18" charset="0"/>
                        </a:rPr>
                        <a:t>An Improved Concatenation of Deep Learning Models for Predicting and Interpreting Ischemic Stroke.</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IN" sz="1800" dirty="0" err="1">
                          <a:latin typeface="Times New Roman" panose="02020603050405020304" pitchFamily="18" charset="0"/>
                          <a:cs typeface="Times New Roman" panose="02020603050405020304" pitchFamily="18" charset="0"/>
                        </a:rPr>
                        <a:t>Sapiah</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Sakri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Shakila</a:t>
                      </a:r>
                      <a:r>
                        <a:rPr lang="en-IN" sz="1800" dirty="0">
                          <a:latin typeface="Times New Roman" panose="02020603050405020304" pitchFamily="18" charset="0"/>
                          <a:cs typeface="Times New Roman" panose="02020603050405020304" pitchFamily="18" charset="0"/>
                        </a:rPr>
                        <a:t> Basheer, </a:t>
                      </a:r>
                      <a:r>
                        <a:rPr lang="en-IN" sz="1800" dirty="0" err="1">
                          <a:latin typeface="Times New Roman" panose="02020603050405020304" pitchFamily="18" charset="0"/>
                          <a:cs typeface="Times New Roman" panose="02020603050405020304" pitchFamily="18" charset="0"/>
                        </a:rPr>
                        <a:t>Zuhaira</a:t>
                      </a:r>
                      <a:r>
                        <a:rPr lang="en-IN" sz="1800" dirty="0">
                          <a:latin typeface="Times New Roman" panose="02020603050405020304" pitchFamily="18" charset="0"/>
                          <a:cs typeface="Times New Roman" panose="02020603050405020304" pitchFamily="18" charset="0"/>
                        </a:rPr>
                        <a:t> Muhammad Zain, </a:t>
                      </a:r>
                      <a:r>
                        <a:rPr lang="en-IN" sz="1800" dirty="0" err="1">
                          <a:latin typeface="Times New Roman" panose="02020603050405020304" pitchFamily="18" charset="0"/>
                          <a:cs typeface="Times New Roman" panose="02020603050405020304" pitchFamily="18" charset="0"/>
                        </a:rPr>
                        <a:t>Nurul</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Halimatul</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Asmak</a:t>
                      </a:r>
                      <a:r>
                        <a:rPr lang="en-IN" sz="1800" dirty="0">
                          <a:latin typeface="Times New Roman" panose="02020603050405020304" pitchFamily="18" charset="0"/>
                          <a:cs typeface="Times New Roman" panose="02020603050405020304" pitchFamily="18" charset="0"/>
                        </a:rPr>
                        <a:t> Ismail, </a:t>
                      </a:r>
                      <a:r>
                        <a:rPr lang="en-IN" sz="1800" dirty="0" err="1">
                          <a:latin typeface="Times New Roman" panose="02020603050405020304" pitchFamily="18" charset="0"/>
                          <a:cs typeface="Times New Roman" panose="02020603050405020304" pitchFamily="18" charset="0"/>
                        </a:rPr>
                        <a:t>Dua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Abdellatef</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Nassar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Ghadah</a:t>
                      </a:r>
                      <a:r>
                        <a:rPr lang="en-IN" sz="1800" dirty="0">
                          <a:latin typeface="Times New Roman" panose="02020603050405020304" pitchFamily="18" charset="0"/>
                          <a:cs typeface="Times New Roman" panose="02020603050405020304" pitchFamily="18" charset="0"/>
                        </a:rPr>
                        <a:t> Nasser </a:t>
                      </a:r>
                      <a:r>
                        <a:rPr lang="en-IN" sz="1800" dirty="0" err="1">
                          <a:latin typeface="Times New Roman" panose="02020603050405020304" pitchFamily="18" charset="0"/>
                          <a:cs typeface="Times New Roman" panose="02020603050405020304" pitchFamily="18" charset="0"/>
                        </a:rPr>
                        <a:t>Aldehim</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Mais</a:t>
                      </a:r>
                      <a:r>
                        <a:rPr lang="en-IN" sz="1800" dirty="0">
                          <a:latin typeface="Times New Roman" panose="02020603050405020304" pitchFamily="18" charset="0"/>
                          <a:cs typeface="Times New Roman" panose="02020603050405020304" pitchFamily="18" charset="0"/>
                        </a:rPr>
                        <a:t> Ayman </a:t>
                      </a:r>
                      <a:r>
                        <a:rPr lang="en-IN" sz="1800" dirty="0" err="1">
                          <a:latin typeface="Times New Roman" panose="02020603050405020304" pitchFamily="18" charset="0"/>
                          <a:cs typeface="Times New Roman" panose="02020603050405020304" pitchFamily="18" charset="0"/>
                        </a:rPr>
                        <a:t>Alharaki</a:t>
                      </a:r>
                      <a:r>
                        <a:rPr lang="en-IN" sz="1800" dirty="0">
                          <a:latin typeface="Times New Roman" panose="02020603050405020304" pitchFamily="18" charset="0"/>
                          <a:cs typeface="Times New Roman" panose="02020603050405020304" pitchFamily="18" charset="0"/>
                        </a:rPr>
                        <a:t>.</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2024</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r>
                        <a:rPr lang="en-US" sz="1800" dirty="0">
                          <a:latin typeface="Times New Roman" panose="02020603050405020304" pitchFamily="18" charset="0"/>
                          <a:cs typeface="Times New Roman" panose="02020603050405020304" pitchFamily="18" charset="0"/>
                        </a:rPr>
                        <a:t>This study presents a hybrid deep learning model combining a convolutional neural network (CNN) and a long short-term memory (LSTM) network for ischemic stroke prediction.</a:t>
                      </a:r>
                    </a:p>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endParaRPr lang="en-US" sz="1800" baseline="0" dirty="0">
                        <a:latin typeface="Times New Roman" panose="02020603050405020304" pitchFamily="18" charset="0"/>
                        <a:cs typeface="Times New Roman" panose="02020603050405020304" pitchFamily="18" charset="0"/>
                      </a:endParaRPr>
                    </a:p>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r>
                        <a:rPr lang="en-US" sz="1800" dirty="0">
                          <a:latin typeface="Times New Roman" panose="02020603050405020304" pitchFamily="18" charset="0"/>
                          <a:cs typeface="Times New Roman" panose="02020603050405020304" pitchFamily="18" charset="0"/>
                        </a:rPr>
                        <a:t>The CNN+LSTM model achieved 95% accuracy, outperforming all baseline models.</a:t>
                      </a:r>
                    </a:p>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endParaRPr lang="en-US" sz="1800" baseline="0" dirty="0">
                        <a:latin typeface="Times New Roman" panose="02020603050405020304" pitchFamily="18" charset="0"/>
                        <a:cs typeface="Times New Roman" panose="02020603050405020304" pitchFamily="18" charset="0"/>
                      </a:endParaRPr>
                    </a:p>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r>
                        <a:rPr lang="en-US" sz="1800" baseline="0" dirty="0">
                          <a:latin typeface="Times New Roman" panose="02020603050405020304" pitchFamily="18" charset="0"/>
                          <a:cs typeface="Times New Roman" panose="02020603050405020304" pitchFamily="18" charset="0"/>
                        </a:rPr>
                        <a:t>It only talks about ischemic stroke and does not consider </a:t>
                      </a:r>
                      <a:r>
                        <a:rPr lang="en-US" sz="1800" baseline="0" dirty="0" err="1">
                          <a:latin typeface="Times New Roman" panose="02020603050405020304" pitchFamily="18" charset="0"/>
                          <a:cs typeface="Times New Roman" panose="02020603050405020304" pitchFamily="18" charset="0"/>
                        </a:rPr>
                        <a:t>hemorhaghic</a:t>
                      </a:r>
                      <a:r>
                        <a:rPr lang="en-US" sz="1800" baseline="0" dirty="0">
                          <a:latin typeface="Times New Roman" panose="02020603050405020304" pitchFamily="18" charset="0"/>
                          <a:cs typeface="Times New Roman" panose="02020603050405020304" pitchFamily="18" charset="0"/>
                        </a:rPr>
                        <a:t> stroke</a:t>
                      </a:r>
                      <a:endParaRPr lang="en-US" sz="1800"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extLst>
                  <a:ext uri="{0D108BD9-81ED-4DB2-BD59-A6C34878D82A}">
                    <a16:rowId xmlns:a16="http://schemas.microsoft.com/office/drawing/2014/main" val="10001"/>
                  </a:ext>
                </a:extLst>
              </a:tr>
            </a:tbl>
          </a:graphicData>
        </a:graphic>
      </p:graphicFrame>
      <p:sp>
        <p:nvSpPr>
          <p:cNvPr id="7" name="Google Shape;123;p2"/>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Page 21</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228294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214313"/>
            <a:ext cx="6876661" cy="85870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Survey </a:t>
            </a:r>
            <a:endParaRPr sz="3600" dirty="0">
              <a:solidFill>
                <a:srgbClr val="4E67C8"/>
              </a:solidFill>
              <a:latin typeface="Times New Roman"/>
              <a:ea typeface="Times New Roman"/>
              <a:cs typeface="Times New Roman"/>
              <a:sym typeface="Times New Roman"/>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148" name="Google Shape;148;p5"/>
          <p:cNvGraphicFramePr/>
          <p:nvPr>
            <p:extLst>
              <p:ext uri="{D42A27DB-BD31-4B8C-83A1-F6EECF244321}">
                <p14:modId xmlns:p14="http://schemas.microsoft.com/office/powerpoint/2010/main" val="3629466034"/>
              </p:ext>
            </p:extLst>
          </p:nvPr>
        </p:nvGraphicFramePr>
        <p:xfrm>
          <a:off x="192530" y="1863359"/>
          <a:ext cx="8820500" cy="4666993"/>
        </p:xfrm>
        <a:graphic>
          <a:graphicData uri="http://schemas.openxmlformats.org/drawingml/2006/table">
            <a:tbl>
              <a:tblPr>
                <a:noFill/>
                <a:tableStyleId>{5C767546-1078-4451-8EC7-F9DFC876B218}</a:tableStyleId>
              </a:tblPr>
              <a:tblGrid>
                <a:gridCol w="628564">
                  <a:extLst>
                    <a:ext uri="{9D8B030D-6E8A-4147-A177-3AD203B41FA5}">
                      <a16:colId xmlns:a16="http://schemas.microsoft.com/office/drawing/2014/main" val="20000"/>
                    </a:ext>
                  </a:extLst>
                </a:gridCol>
                <a:gridCol w="1856792">
                  <a:extLst>
                    <a:ext uri="{9D8B030D-6E8A-4147-A177-3AD203B41FA5}">
                      <a16:colId xmlns:a16="http://schemas.microsoft.com/office/drawing/2014/main" val="20001"/>
                    </a:ext>
                  </a:extLst>
                </a:gridCol>
                <a:gridCol w="1847519">
                  <a:extLst>
                    <a:ext uri="{9D8B030D-6E8A-4147-A177-3AD203B41FA5}">
                      <a16:colId xmlns:a16="http://schemas.microsoft.com/office/drawing/2014/main" val="20002"/>
                    </a:ext>
                  </a:extLst>
                </a:gridCol>
                <a:gridCol w="559779">
                  <a:extLst>
                    <a:ext uri="{9D8B030D-6E8A-4147-A177-3AD203B41FA5}">
                      <a16:colId xmlns:a16="http://schemas.microsoft.com/office/drawing/2014/main" val="20003"/>
                    </a:ext>
                  </a:extLst>
                </a:gridCol>
                <a:gridCol w="3927846">
                  <a:extLst>
                    <a:ext uri="{9D8B030D-6E8A-4147-A177-3AD203B41FA5}">
                      <a16:colId xmlns:a16="http://schemas.microsoft.com/office/drawing/2014/main" val="20004"/>
                    </a:ext>
                  </a:extLst>
                </a:gridCol>
              </a:tblGrid>
              <a:tr h="783713">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Sl. No. </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Title</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Author</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Year</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Contributions &amp; Drawbacks</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2734788">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19</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dirty="0" err="1">
                          <a:latin typeface="Times New Roman" panose="02020603050405020304" pitchFamily="18" charset="0"/>
                          <a:cs typeface="Times New Roman" panose="02020603050405020304" pitchFamily="18" charset="0"/>
                        </a:rPr>
                        <a:t>Blockchain</a:t>
                      </a:r>
                      <a:r>
                        <a:rPr lang="en-US" sz="1800" dirty="0">
                          <a:latin typeface="Times New Roman" panose="02020603050405020304" pitchFamily="18" charset="0"/>
                          <a:cs typeface="Times New Roman" panose="02020603050405020304" pitchFamily="18" charset="0"/>
                        </a:rPr>
                        <a:t>-Enabled Digital Twin System for Brain Stroke Prediction</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IN" sz="1800" dirty="0" err="1">
                          <a:latin typeface="Times New Roman" panose="02020603050405020304" pitchFamily="18" charset="0"/>
                          <a:cs typeface="Times New Roman" panose="02020603050405020304" pitchFamily="18" charset="0"/>
                        </a:rPr>
                        <a:t>Venkatesh</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Upadrista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Sajid</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Nazir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Huaglory</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Tianfield</a:t>
                      </a:r>
                      <a:r>
                        <a:rPr lang="en-IN" sz="1800" dirty="0">
                          <a:latin typeface="Times New Roman" panose="02020603050405020304" pitchFamily="18" charset="0"/>
                          <a:cs typeface="Times New Roman" panose="02020603050405020304" pitchFamily="18" charset="0"/>
                        </a:rPr>
                        <a:t>. </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2025</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r>
                        <a:rPr lang="en-US" sz="1800" dirty="0">
                          <a:latin typeface="Times New Roman" panose="02020603050405020304" pitchFamily="18" charset="0"/>
                          <a:cs typeface="Times New Roman" panose="02020603050405020304" pitchFamily="18" charset="0"/>
                        </a:rPr>
                        <a:t>This</a:t>
                      </a:r>
                      <a:r>
                        <a:rPr lang="en-US" sz="1800" baseline="0" dirty="0">
                          <a:latin typeface="Times New Roman" panose="02020603050405020304" pitchFamily="18" charset="0"/>
                          <a:cs typeface="Times New Roman" panose="02020603050405020304" pitchFamily="18" charset="0"/>
                        </a:rPr>
                        <a:t> paper presents the new concept integration of health and </a:t>
                      </a:r>
                      <a:r>
                        <a:rPr lang="en-US" sz="1800" baseline="0" dirty="0" err="1">
                          <a:latin typeface="Times New Roman" panose="02020603050405020304" pitchFamily="18" charset="0"/>
                          <a:cs typeface="Times New Roman" panose="02020603050405020304" pitchFamily="18" charset="0"/>
                        </a:rPr>
                        <a:t>blockchain</a:t>
                      </a:r>
                      <a:r>
                        <a:rPr lang="en-US" sz="1800" baseline="0" dirty="0">
                          <a:latin typeface="Times New Roman" panose="02020603050405020304" pitchFamily="18" charset="0"/>
                          <a:cs typeface="Times New Roman" panose="02020603050405020304" pitchFamily="18" charset="0"/>
                        </a:rPr>
                        <a:t> technology</a:t>
                      </a:r>
                    </a:p>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endParaRPr lang="en-US" sz="1800" baseline="0" dirty="0">
                        <a:latin typeface="Times New Roman" panose="02020603050405020304" pitchFamily="18" charset="0"/>
                        <a:cs typeface="Times New Roman" panose="02020603050405020304" pitchFamily="18" charset="0"/>
                      </a:endParaRPr>
                    </a:p>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r>
                        <a:rPr lang="en-US" sz="1800" baseline="0" dirty="0">
                          <a:latin typeface="Times New Roman" panose="02020603050405020304" pitchFamily="18" charset="0"/>
                          <a:cs typeface="Times New Roman" panose="02020603050405020304" pitchFamily="18" charset="0"/>
                        </a:rPr>
                        <a:t>A digital twin is a virtual representation of a physical object/ being.</a:t>
                      </a:r>
                    </a:p>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endParaRPr lang="en-US" sz="1800" dirty="0">
                        <a:latin typeface="Times New Roman" panose="02020603050405020304" pitchFamily="18" charset="0"/>
                        <a:cs typeface="Times New Roman" panose="02020603050405020304" pitchFamily="18" charset="0"/>
                      </a:endParaRPr>
                    </a:p>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r>
                        <a:rPr lang="en-US" sz="1800" dirty="0">
                          <a:latin typeface="Times New Roman" panose="02020603050405020304" pitchFamily="18" charset="0"/>
                          <a:cs typeface="Times New Roman" panose="02020603050405020304" pitchFamily="18" charset="0"/>
                        </a:rPr>
                        <a:t>The system is also scalable and adaptable, allowing predictions for other conditions like heart attacks, cancers, and epilepsy with minimal modifications.</a:t>
                      </a:r>
                    </a:p>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endParaRPr lang="en-US" sz="1800" baseline="0" dirty="0">
                        <a:latin typeface="Times New Roman" panose="02020603050405020304" pitchFamily="18" charset="0"/>
                        <a:cs typeface="Times New Roman" panose="02020603050405020304" pitchFamily="18" charset="0"/>
                      </a:endParaRPr>
                    </a:p>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r>
                        <a:rPr lang="en-US" sz="1800" baseline="0" dirty="0">
                          <a:latin typeface="Times New Roman" panose="02020603050405020304" pitchFamily="18" charset="0"/>
                          <a:cs typeface="Times New Roman" panose="02020603050405020304" pitchFamily="18" charset="0"/>
                        </a:rPr>
                        <a:t>There are data privacy and security concerns </a:t>
                      </a: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extLst>
                  <a:ext uri="{0D108BD9-81ED-4DB2-BD59-A6C34878D82A}">
                    <a16:rowId xmlns:a16="http://schemas.microsoft.com/office/drawing/2014/main" val="10001"/>
                  </a:ext>
                </a:extLst>
              </a:tr>
            </a:tbl>
          </a:graphicData>
        </a:graphic>
      </p:graphicFrame>
      <p:sp>
        <p:nvSpPr>
          <p:cNvPr id="7" name="Google Shape;123;p2"/>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Page 22</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298668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214313"/>
            <a:ext cx="6876661" cy="85870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Survey </a:t>
            </a:r>
            <a:endParaRPr sz="3600" dirty="0">
              <a:solidFill>
                <a:srgbClr val="4E67C8"/>
              </a:solidFill>
              <a:latin typeface="Times New Roman"/>
              <a:ea typeface="Times New Roman"/>
              <a:cs typeface="Times New Roman"/>
              <a:sym typeface="Times New Roman"/>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148" name="Google Shape;148;p5"/>
          <p:cNvGraphicFramePr/>
          <p:nvPr>
            <p:extLst>
              <p:ext uri="{D42A27DB-BD31-4B8C-83A1-F6EECF244321}">
                <p14:modId xmlns:p14="http://schemas.microsoft.com/office/powerpoint/2010/main" val="1433098708"/>
              </p:ext>
            </p:extLst>
          </p:nvPr>
        </p:nvGraphicFramePr>
        <p:xfrm>
          <a:off x="192530" y="1230887"/>
          <a:ext cx="8820500" cy="4941313"/>
        </p:xfrm>
        <a:graphic>
          <a:graphicData uri="http://schemas.openxmlformats.org/drawingml/2006/table">
            <a:tbl>
              <a:tblPr>
                <a:noFill/>
                <a:tableStyleId>{5C767546-1078-4451-8EC7-F9DFC876B218}</a:tableStyleId>
              </a:tblPr>
              <a:tblGrid>
                <a:gridCol w="628564">
                  <a:extLst>
                    <a:ext uri="{9D8B030D-6E8A-4147-A177-3AD203B41FA5}">
                      <a16:colId xmlns:a16="http://schemas.microsoft.com/office/drawing/2014/main" val="20000"/>
                    </a:ext>
                  </a:extLst>
                </a:gridCol>
                <a:gridCol w="1856792">
                  <a:extLst>
                    <a:ext uri="{9D8B030D-6E8A-4147-A177-3AD203B41FA5}">
                      <a16:colId xmlns:a16="http://schemas.microsoft.com/office/drawing/2014/main" val="20001"/>
                    </a:ext>
                  </a:extLst>
                </a:gridCol>
                <a:gridCol w="1847519">
                  <a:extLst>
                    <a:ext uri="{9D8B030D-6E8A-4147-A177-3AD203B41FA5}">
                      <a16:colId xmlns:a16="http://schemas.microsoft.com/office/drawing/2014/main" val="20002"/>
                    </a:ext>
                  </a:extLst>
                </a:gridCol>
                <a:gridCol w="559779">
                  <a:extLst>
                    <a:ext uri="{9D8B030D-6E8A-4147-A177-3AD203B41FA5}">
                      <a16:colId xmlns:a16="http://schemas.microsoft.com/office/drawing/2014/main" val="20003"/>
                    </a:ext>
                  </a:extLst>
                </a:gridCol>
                <a:gridCol w="3927846">
                  <a:extLst>
                    <a:ext uri="{9D8B030D-6E8A-4147-A177-3AD203B41FA5}">
                      <a16:colId xmlns:a16="http://schemas.microsoft.com/office/drawing/2014/main" val="20004"/>
                    </a:ext>
                  </a:extLst>
                </a:gridCol>
              </a:tblGrid>
              <a:tr h="783713">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Sl. No. </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Title</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Author</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Year</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Contributions &amp; Drawbacks</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2734788">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20</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dirty="0">
                          <a:latin typeface="Times New Roman" panose="02020603050405020304" pitchFamily="18" charset="0"/>
                          <a:cs typeface="Times New Roman" panose="02020603050405020304" pitchFamily="18" charset="0"/>
                        </a:rPr>
                        <a:t>Utilizing Gradient Boosting Models to Identify Risk Factors for Stroke. </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IN" sz="1800" dirty="0" err="1">
                          <a:latin typeface="Times New Roman" panose="02020603050405020304" pitchFamily="18" charset="0"/>
                          <a:cs typeface="Times New Roman" panose="02020603050405020304" pitchFamily="18" charset="0"/>
                        </a:rPr>
                        <a:t>Tamilselvi</a:t>
                      </a:r>
                      <a:r>
                        <a:rPr lang="en-IN" sz="1800" dirty="0">
                          <a:latin typeface="Times New Roman" panose="02020603050405020304" pitchFamily="18" charset="0"/>
                          <a:cs typeface="Times New Roman" panose="02020603050405020304" pitchFamily="18" charset="0"/>
                        </a:rPr>
                        <a:t> P, P. V. </a:t>
                      </a:r>
                      <a:r>
                        <a:rPr lang="en-IN" sz="1800" dirty="0" err="1">
                          <a:latin typeface="Times New Roman" panose="02020603050405020304" pitchFamily="18" charset="0"/>
                          <a:cs typeface="Times New Roman" panose="02020603050405020304" pitchFamily="18" charset="0"/>
                        </a:rPr>
                        <a:t>Narasimha</a:t>
                      </a:r>
                      <a:r>
                        <a:rPr lang="en-IN" sz="1800" dirty="0">
                          <a:latin typeface="Times New Roman" panose="02020603050405020304" pitchFamily="18" charset="0"/>
                          <a:cs typeface="Times New Roman" panose="02020603050405020304" pitchFamily="18" charset="0"/>
                        </a:rPr>
                        <a:t> Raju, C. </a:t>
                      </a:r>
                      <a:r>
                        <a:rPr lang="en-IN" sz="1800" dirty="0" err="1">
                          <a:latin typeface="Times New Roman" panose="02020603050405020304" pitchFamily="18" charset="0"/>
                          <a:cs typeface="Times New Roman" panose="02020603050405020304" pitchFamily="18" charset="0"/>
                        </a:rPr>
                        <a:t>Harini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Subbulakshmi</a:t>
                      </a:r>
                      <a:r>
                        <a:rPr lang="en-IN" sz="1800" dirty="0">
                          <a:latin typeface="Times New Roman" panose="02020603050405020304" pitchFamily="18" charset="0"/>
                          <a:cs typeface="Times New Roman" panose="02020603050405020304" pitchFamily="18" charset="0"/>
                        </a:rPr>
                        <a:t> R, </a:t>
                      </a:r>
                      <a:r>
                        <a:rPr lang="en-IN" sz="1800" dirty="0" err="1">
                          <a:latin typeface="Times New Roman" panose="02020603050405020304" pitchFamily="18" charset="0"/>
                          <a:cs typeface="Times New Roman" panose="02020603050405020304" pitchFamily="18" charset="0"/>
                        </a:rPr>
                        <a:t>Guduri</a:t>
                      </a:r>
                      <a:r>
                        <a:rPr lang="en-IN" sz="1800" dirty="0">
                          <a:latin typeface="Times New Roman" panose="02020603050405020304" pitchFamily="18" charset="0"/>
                          <a:cs typeface="Times New Roman" panose="02020603050405020304" pitchFamily="18" charset="0"/>
                        </a:rPr>
                        <a:t> Padma Rao, </a:t>
                      </a:r>
                      <a:r>
                        <a:rPr lang="en-IN" sz="1800" dirty="0" err="1">
                          <a:latin typeface="Times New Roman" panose="02020603050405020304" pitchFamily="18" charset="0"/>
                          <a:cs typeface="Times New Roman" panose="02020603050405020304" pitchFamily="18" charset="0"/>
                        </a:rPr>
                        <a:t>Ugranada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Channabasava</a:t>
                      </a:r>
                      <a:r>
                        <a:rPr lang="en-IN" sz="1800" dirty="0">
                          <a:latin typeface="Times New Roman" panose="02020603050405020304" pitchFamily="18" charset="0"/>
                          <a:cs typeface="Times New Roman" panose="02020603050405020304" pitchFamily="18" charset="0"/>
                        </a:rPr>
                        <a:t>. </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2024</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r>
                        <a:rPr lang="en-US" sz="1800" dirty="0">
                          <a:latin typeface="Times New Roman" panose="02020603050405020304" pitchFamily="18" charset="0"/>
                          <a:cs typeface="Times New Roman" panose="02020603050405020304" pitchFamily="18" charset="0"/>
                        </a:rPr>
                        <a:t>The study found that age and hypertension are the most critical predictors, and the models provide personalized risk assessment for targeted interventions.</a:t>
                      </a:r>
                    </a:p>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endParaRPr lang="en-US" sz="1800" dirty="0">
                        <a:latin typeface="Times New Roman" panose="02020603050405020304" pitchFamily="18" charset="0"/>
                        <a:cs typeface="Times New Roman" panose="02020603050405020304" pitchFamily="18" charset="0"/>
                      </a:endParaRPr>
                    </a:p>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r>
                        <a:rPr lang="en-US" sz="1800" dirty="0">
                          <a:latin typeface="Times New Roman" panose="02020603050405020304" pitchFamily="18" charset="0"/>
                          <a:cs typeface="Times New Roman" panose="02020603050405020304" pitchFamily="18" charset="0"/>
                        </a:rPr>
                        <a:t>One key limitation is the complexity of machine learning models, which often lack interpretability, making clinical adoption difficult. </a:t>
                      </a:r>
                    </a:p>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endParaRPr lang="en-US" sz="1800" dirty="0">
                        <a:latin typeface="Times New Roman" panose="02020603050405020304" pitchFamily="18" charset="0"/>
                        <a:cs typeface="Times New Roman" panose="02020603050405020304" pitchFamily="18" charset="0"/>
                      </a:endParaRPr>
                    </a:p>
                    <a:p>
                      <a:pPr marL="0" marR="0" lvl="0" indent="0" algn="l" defTabSz="685800" rtl="0" eaLnBrk="1" fontAlgn="auto" latinLnBrk="0" hangingPunct="1">
                        <a:lnSpc>
                          <a:spcPct val="100000"/>
                        </a:lnSpc>
                        <a:spcBef>
                          <a:spcPts val="0"/>
                        </a:spcBef>
                        <a:spcAft>
                          <a:spcPts val="0"/>
                        </a:spcAft>
                        <a:buClr>
                          <a:srgbClr val="000000"/>
                        </a:buClr>
                        <a:buSzPts val="900"/>
                        <a:buFont typeface="Arial"/>
                        <a:buNone/>
                        <a:tabLst/>
                        <a:defRPr/>
                      </a:pPr>
                      <a:r>
                        <a:rPr lang="en-US" sz="1800" dirty="0">
                          <a:latin typeface="Times New Roman" panose="02020603050405020304" pitchFamily="18" charset="0"/>
                          <a:cs typeface="Times New Roman" panose="02020603050405020304" pitchFamily="18" charset="0"/>
                        </a:rPr>
                        <a:t>The study did not address real-world deployment challenges, such as integrating ML models into existing healthcare workflows</a:t>
                      </a:r>
                      <a:endParaRPr lang="en-US" sz="1800" baseline="0"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extLst>
                  <a:ext uri="{0D108BD9-81ED-4DB2-BD59-A6C34878D82A}">
                    <a16:rowId xmlns:a16="http://schemas.microsoft.com/office/drawing/2014/main" val="10001"/>
                  </a:ext>
                </a:extLst>
              </a:tr>
            </a:tbl>
          </a:graphicData>
        </a:graphic>
      </p:graphicFrame>
      <p:sp>
        <p:nvSpPr>
          <p:cNvPr id="7" name="Google Shape;123;p2"/>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Page 23</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202741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3"/>
        <p:cNvGrpSpPr/>
        <p:nvPr/>
      </p:nvGrpSpPr>
      <p:grpSpPr>
        <a:xfrm>
          <a:off x="0" y="0"/>
          <a:ext cx="0" cy="0"/>
          <a:chOff x="0" y="0"/>
          <a:chExt cx="0" cy="0"/>
        </a:xfrm>
      </p:grpSpPr>
      <p:sp>
        <p:nvSpPr>
          <p:cNvPr id="155" name="Google Shape;155;p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64646"/>
              </a:buClr>
              <a:buSzPts val="4100"/>
              <a:buFont typeface="Lucida Sans"/>
              <a:buNone/>
            </a:pPr>
            <a:r>
              <a:rPr lang="en-US" dirty="0"/>
              <a:t>           </a:t>
            </a:r>
            <a:endParaRPr dirty="0"/>
          </a:p>
        </p:txBody>
      </p:sp>
      <p:sp>
        <p:nvSpPr>
          <p:cNvPr id="156" name="Google Shape;156;p6"/>
          <p:cNvSpPr/>
          <p:nvPr/>
        </p:nvSpPr>
        <p:spPr>
          <a:xfrm>
            <a:off x="586678" y="488912"/>
            <a:ext cx="7422861" cy="79208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4E67C8"/>
              </a:buClr>
              <a:buSzPts val="3600"/>
              <a:buFont typeface="Times New Roman"/>
              <a:buNone/>
            </a:pPr>
            <a:r>
              <a:rPr lang="en-US" sz="3600" b="1" i="0" u="none" strike="noStrike" cap="none" dirty="0">
                <a:solidFill>
                  <a:srgbClr val="4E67C8"/>
                </a:solidFill>
                <a:latin typeface="Times New Roman"/>
                <a:ea typeface="Times New Roman"/>
                <a:cs typeface="Times New Roman"/>
                <a:sym typeface="Times New Roman"/>
              </a:rPr>
              <a:t>Drawbacks of Existing  System</a:t>
            </a:r>
            <a:endParaRPr sz="1400" b="0" i="0" u="none" strike="noStrike" cap="none" dirty="0">
              <a:solidFill>
                <a:srgbClr val="000000"/>
              </a:solidFill>
              <a:latin typeface="Arial"/>
              <a:ea typeface="Arial"/>
              <a:cs typeface="Arial"/>
              <a:sym typeface="Arial"/>
            </a:endParaRPr>
          </a:p>
        </p:txBody>
      </p:sp>
      <p:sp>
        <p:nvSpPr>
          <p:cNvPr id="158" name="Google Shape;158;p6"/>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 name="Rectangle 1"/>
          <p:cNvSpPr>
            <a:spLocks noGrp="1" noChangeArrowheads="1"/>
          </p:cNvSpPr>
          <p:nvPr>
            <p:ph idx="1"/>
          </p:nvPr>
        </p:nvSpPr>
        <p:spPr bwMode="auto">
          <a:xfrm>
            <a:off x="628649" y="1338632"/>
            <a:ext cx="8092563"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Real-time Prediction: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Many systems do not provide real-time risk assessment, delaying preventive actions.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Complexity in Implementation: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Some advanced models require high computational power and expertise to deploy.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Interpretability Challenges: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Many AI models, especially deep learning-based ones, function as "black boxes," making it difficult for doctors to trust their predictions. </a:t>
            </a:r>
            <a:endParaRPr lang="en-US" altLang="en-US" sz="2400" dirty="0">
              <a:latin typeface="Times New Roman" panose="02020603050405020304" pitchFamily="18" charset="0"/>
              <a:cs typeface="Times New Roman" panose="02020603050405020304" pitchFamily="18" charset="0"/>
            </a:endParaRPr>
          </a:p>
          <a:p>
            <a:pPr marL="0" lvl="0" indent="0" defTabSz="914400" eaLnBrk="0" fontAlgn="base" hangingPunct="0">
              <a:lnSpc>
                <a:spcPct val="100000"/>
              </a:lnSpc>
              <a:spcBef>
                <a:spcPct val="0"/>
              </a:spcBef>
              <a:spcAft>
                <a:spcPct val="0"/>
              </a:spcAft>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defTabSz="914400" eaLnBrk="0" fontAlgn="base" hangingPunct="0">
              <a:lnSpc>
                <a:spcPct val="100000"/>
              </a:lnSpc>
              <a:spcBef>
                <a:spcPct val="0"/>
              </a:spcBef>
              <a:spcAft>
                <a:spcPct val="0"/>
              </a:spcAft>
              <a:buFontTx/>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Availability Issues: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Stroke prediction requires large and diverse datasets, which are often limited or biased.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Google Shape;123;p2"/>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Page 24</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Problem Statement</a:t>
            </a:r>
            <a:endParaRPr sz="3600" dirty="0">
              <a:latin typeface="Times New Roman"/>
              <a:ea typeface="Times New Roman"/>
              <a:cs typeface="Times New Roman"/>
              <a:sym typeface="Times New Roman"/>
            </a:endParaRPr>
          </a:p>
        </p:txBody>
      </p:sp>
      <p:sp>
        <p:nvSpPr>
          <p:cNvPr id="163" name="Google Shape;163;p7"/>
          <p:cNvSpPr txBox="1">
            <a:spLocks noGrp="1"/>
          </p:cNvSpPr>
          <p:nvPr>
            <p:ph idx="1"/>
          </p:nvPr>
        </p:nvSpPr>
        <p:spPr>
          <a:xfrm>
            <a:off x="628650" y="1536376"/>
            <a:ext cx="7886700" cy="4351338"/>
          </a:xfrm>
          <a:prstGeom prst="rect">
            <a:avLst/>
          </a:prstGeom>
          <a:noFill/>
          <a:ln>
            <a:noFill/>
          </a:ln>
        </p:spPr>
        <p:txBody>
          <a:bodyPr spcFirstLastPara="1" wrap="square" lIns="91425" tIns="45700" rIns="91425" bIns="45700" anchor="t" anchorCtr="0">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 Stroke is the second leading cause of death worldwide. Stroke prediction is complex because it is dependence on numerous factors. A high stroke probability in data does not guarantee its occurrence due to genetic and biological factors ”</a:t>
            </a:r>
            <a:endParaRPr lang="en-IN" sz="2400" dirty="0">
              <a:latin typeface="Times New Roman" panose="02020603050405020304" pitchFamily="18" charset="0"/>
              <a:cs typeface="Times New Roman" panose="02020603050405020304" pitchFamily="18" charset="0"/>
            </a:endParaRPr>
          </a:p>
        </p:txBody>
      </p:sp>
      <p:sp>
        <p:nvSpPr>
          <p:cNvPr id="166" name="Google Shape;166;p7"/>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 name="Google Shape;123;p2"/>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Page </a:t>
            </a:r>
            <a:r>
              <a:rPr lang="en-US" sz="1000" dirty="0">
                <a:solidFill>
                  <a:srgbClr val="000000"/>
                </a:solidFill>
                <a:latin typeface="Lucida Sans"/>
                <a:ea typeface="Lucida Sans"/>
                <a:cs typeface="Lucida Sans"/>
                <a:sym typeface="Lucida Sans"/>
              </a:rPr>
              <a:t>25</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2" name="Google Shape;172;p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br>
              <a:rPr lang="en-US" sz="3600" dirty="0">
                <a:solidFill>
                  <a:srgbClr val="4E67C8"/>
                </a:solidFill>
                <a:latin typeface="Times New Roman"/>
                <a:ea typeface="Times New Roman"/>
                <a:cs typeface="Times New Roman"/>
                <a:sym typeface="Times New Roman"/>
              </a:rPr>
            </a:br>
            <a:r>
              <a:rPr lang="en-US" sz="3600" dirty="0">
                <a:solidFill>
                  <a:srgbClr val="4E67C8"/>
                </a:solidFill>
                <a:latin typeface="Times New Roman"/>
                <a:ea typeface="Times New Roman"/>
                <a:cs typeface="Times New Roman"/>
                <a:sym typeface="Times New Roman"/>
              </a:rPr>
              <a:t>Proposed System</a:t>
            </a:r>
            <a:br>
              <a:rPr lang="en-US" sz="3600" dirty="0">
                <a:solidFill>
                  <a:srgbClr val="4E67C8"/>
                </a:solidFill>
                <a:latin typeface="Times New Roman"/>
                <a:ea typeface="Times New Roman"/>
                <a:cs typeface="Times New Roman"/>
                <a:sym typeface="Times New Roman"/>
              </a:rPr>
            </a:br>
            <a:endParaRPr sz="3600" dirty="0"/>
          </a:p>
        </p:txBody>
      </p:sp>
      <p:sp>
        <p:nvSpPr>
          <p:cNvPr id="171" name="Google Shape;171;p8"/>
          <p:cNvSpPr txBox="1">
            <a:spLocks noGrp="1"/>
          </p:cNvSpPr>
          <p:nvPr>
            <p:ph idx="1"/>
          </p:nvPr>
        </p:nvSpPr>
        <p:spPr>
          <a:xfrm>
            <a:off x="422787" y="1383174"/>
            <a:ext cx="8092563" cy="4351338"/>
          </a:xfrm>
          <a:prstGeom prst="rect">
            <a:avLst/>
          </a:prstGeom>
          <a:noFill/>
          <a:ln>
            <a:noFill/>
          </a:ln>
        </p:spPr>
        <p:txBody>
          <a:bodyPr spcFirstLastPara="1" wrap="square" lIns="91425" tIns="45700" rIns="91425" bIns="45700" anchor="t" anchorCtr="0">
            <a:noAutofit/>
          </a:bodyPr>
          <a:lstStyle/>
          <a:p>
            <a:pPr marL="365760" lvl="0" indent="-256032" algn="just">
              <a:lnSpc>
                <a:spcPct val="100000"/>
              </a:lnSpc>
              <a:spcBef>
                <a:spcPts val="0"/>
              </a:spcBef>
              <a:buSzPts val="1904"/>
              <a:buNone/>
            </a:pPr>
            <a:r>
              <a:rPr lang="en-US" sz="2400" b="1" dirty="0">
                <a:latin typeface="Times New Roman" panose="02020603050405020304" pitchFamily="18" charset="0"/>
                <a:cs typeface="Times New Roman" panose="02020603050405020304" pitchFamily="18" charset="0"/>
              </a:rPr>
              <a:t>Feature Selection</a:t>
            </a:r>
            <a:r>
              <a:rPr lang="en-US" sz="2400" dirty="0">
                <a:latin typeface="Times New Roman" panose="02020603050405020304" pitchFamily="18" charset="0"/>
                <a:cs typeface="Times New Roman" panose="02020603050405020304" pitchFamily="18" charset="0"/>
              </a:rPr>
              <a:t>: Selecting the most relevant features from the dataset to improve model efficiency and accuracy. Reducing dimensionality to eliminate redundant or less important features.</a:t>
            </a:r>
          </a:p>
          <a:p>
            <a:pPr marL="365760" lvl="0" indent="-256032" algn="just">
              <a:lnSpc>
                <a:spcPct val="100000"/>
              </a:lnSpc>
              <a:spcBef>
                <a:spcPts val="0"/>
              </a:spcBef>
              <a:buSzPts val="1904"/>
              <a:buNone/>
            </a:pPr>
            <a:endParaRPr lang="en-US" sz="2400" dirty="0">
              <a:latin typeface="Times New Roman" panose="02020603050405020304" pitchFamily="18" charset="0"/>
              <a:cs typeface="Times New Roman" panose="02020603050405020304" pitchFamily="18" charset="0"/>
            </a:endParaRPr>
          </a:p>
          <a:p>
            <a:pPr marL="365760" lvl="0" indent="-256032" algn="just">
              <a:lnSpc>
                <a:spcPct val="100000"/>
              </a:lnSpc>
              <a:spcBef>
                <a:spcPts val="0"/>
              </a:spcBef>
              <a:buSzPts val="1904"/>
              <a:buNone/>
            </a:pPr>
            <a:r>
              <a:rPr lang="en-US" sz="2400" b="1" dirty="0">
                <a:latin typeface="Times New Roman" panose="02020603050405020304" pitchFamily="18" charset="0"/>
                <a:cs typeface="Times New Roman" panose="02020603050405020304" pitchFamily="18" charset="0"/>
              </a:rPr>
              <a:t>Model Evaluation Using K-Fold Cross-Validation</a:t>
            </a:r>
            <a:r>
              <a:rPr lang="en-US" sz="2400" dirty="0">
                <a:latin typeface="Times New Roman" panose="02020603050405020304" pitchFamily="18" charset="0"/>
                <a:cs typeface="Times New Roman" panose="02020603050405020304" pitchFamily="18" charset="0"/>
              </a:rPr>
              <a:t>: Splitting the dataset into multiple folds to ensure a robust evaluation of different models. Identifying the best-performing model based on average performance across all folds.</a:t>
            </a:r>
          </a:p>
          <a:p>
            <a:pPr marL="365760" lvl="0" indent="-256032" algn="just">
              <a:lnSpc>
                <a:spcPct val="100000"/>
              </a:lnSpc>
              <a:spcBef>
                <a:spcPts val="0"/>
              </a:spcBef>
              <a:buSzPts val="1904"/>
              <a:buNone/>
            </a:pPr>
            <a:endParaRPr lang="en-US" sz="2400" dirty="0">
              <a:latin typeface="Times New Roman" panose="02020603050405020304" pitchFamily="18" charset="0"/>
              <a:cs typeface="Times New Roman" panose="02020603050405020304" pitchFamily="18" charset="0"/>
            </a:endParaRPr>
          </a:p>
          <a:p>
            <a:pPr marL="365760" lvl="0" indent="-256032" algn="just">
              <a:lnSpc>
                <a:spcPct val="100000"/>
              </a:lnSpc>
              <a:spcBef>
                <a:spcPts val="0"/>
              </a:spcBef>
              <a:buSzPts val="1904"/>
              <a:buNone/>
            </a:pPr>
            <a:r>
              <a:rPr lang="en-US" sz="2400" b="1" dirty="0">
                <a:latin typeface="Times New Roman" panose="02020603050405020304" pitchFamily="18" charset="0"/>
                <a:cs typeface="Times New Roman" panose="02020603050405020304" pitchFamily="18" charset="0"/>
              </a:rPr>
              <a:t>Machine Learning Model Implementation</a:t>
            </a:r>
            <a:r>
              <a:rPr lang="en-US" sz="2400" dirty="0">
                <a:latin typeface="Times New Roman" panose="02020603050405020304" pitchFamily="18" charset="0"/>
                <a:cs typeface="Times New Roman" panose="02020603050405020304" pitchFamily="18" charset="0"/>
              </a:rPr>
              <a:t>: Training and testing different machine learning models to predict stroke risk. Comparing model performance to select the most accurate one.</a:t>
            </a:r>
          </a:p>
        </p:txBody>
      </p:sp>
      <p:sp>
        <p:nvSpPr>
          <p:cNvPr id="174" name="Google Shape;174;p8"/>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 name="Google Shape;123;p2"/>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Page </a:t>
            </a:r>
            <a:r>
              <a:rPr lang="en-US" sz="1000" dirty="0">
                <a:solidFill>
                  <a:srgbClr val="000000"/>
                </a:solidFill>
                <a:latin typeface="Lucida Sans"/>
                <a:ea typeface="Lucida Sans"/>
                <a:cs typeface="Lucida Sans"/>
                <a:sym typeface="Lucida Sans"/>
              </a:rPr>
              <a:t>26</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2" name="Google Shape;192;p27"/>
          <p:cNvSpPr txBox="1">
            <a:spLocks noGrp="1"/>
          </p:cNvSpPr>
          <p:nvPr>
            <p:ph type="title"/>
          </p:nvPr>
        </p:nvSpPr>
        <p:spPr>
          <a:xfrm>
            <a:off x="448772" y="410348"/>
            <a:ext cx="9131969"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64646"/>
              </a:buClr>
              <a:buSzPts val="4100"/>
              <a:buFont typeface="Lucida Sans"/>
              <a:buNone/>
            </a:pPr>
            <a:r>
              <a:rPr lang="en-US" sz="3600" dirty="0">
                <a:solidFill>
                  <a:srgbClr val="4E67C8"/>
                </a:solidFill>
                <a:latin typeface="Times New Roman"/>
                <a:ea typeface="Times New Roman"/>
                <a:cs typeface="Times New Roman"/>
                <a:sym typeface="Times New Roman"/>
              </a:rPr>
              <a:t>Software Requirements Specification</a:t>
            </a:r>
            <a:endParaRPr sz="3600" dirty="0">
              <a:solidFill>
                <a:srgbClr val="4E67C8"/>
              </a:solidFill>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1E20855B-D3F7-2505-2139-674FA4D56384}"/>
              </a:ext>
            </a:extLst>
          </p:cNvPr>
          <p:cNvSpPr txBox="1"/>
          <p:nvPr/>
        </p:nvSpPr>
        <p:spPr>
          <a:xfrm>
            <a:off x="448772" y="1689057"/>
            <a:ext cx="7249324" cy="1133965"/>
          </a:xfrm>
          <a:prstGeom prst="rect">
            <a:avLst/>
          </a:prstGeom>
          <a:noFill/>
        </p:spPr>
        <p:txBody>
          <a:bodyPr wrap="square" rtlCol="0">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Programming Language: Python</a:t>
            </a:r>
          </a:p>
          <a:p>
            <a:pPr algn="just">
              <a:lnSpc>
                <a:spcPct val="150000"/>
              </a:lnSpc>
            </a:pPr>
            <a:r>
              <a:rPr lang="en-IN" sz="2400" dirty="0">
                <a:latin typeface="Times New Roman" panose="02020603050405020304" pitchFamily="18" charset="0"/>
                <a:cs typeface="Times New Roman" panose="02020603050405020304" pitchFamily="18" charset="0"/>
              </a:rPr>
              <a:t>Libraries: TensorFlow, scikit-learn, Pandas, </a:t>
            </a:r>
            <a:r>
              <a:rPr lang="en-IN" sz="2400" dirty="0" err="1">
                <a:latin typeface="Times New Roman" panose="02020603050405020304" pitchFamily="18" charset="0"/>
                <a:cs typeface="Times New Roman" panose="02020603050405020304" pitchFamily="18" charset="0"/>
              </a:rPr>
              <a:t>Numpy</a:t>
            </a:r>
            <a:endParaRPr lang="en-IN" sz="2400" dirty="0">
              <a:latin typeface="Times New Roman" panose="02020603050405020304" pitchFamily="18" charset="0"/>
              <a:cs typeface="Times New Roman" panose="02020603050405020304" pitchFamily="18" charset="0"/>
            </a:endParaRPr>
          </a:p>
        </p:txBody>
      </p:sp>
      <p:sp>
        <p:nvSpPr>
          <p:cNvPr id="2" name="Rectangle 1"/>
          <p:cNvSpPr/>
          <p:nvPr/>
        </p:nvSpPr>
        <p:spPr>
          <a:xfrm>
            <a:off x="448772" y="2951905"/>
            <a:ext cx="8193783" cy="3226845"/>
          </a:xfrm>
          <a:prstGeom prst="rect">
            <a:avLst/>
          </a:prstGeom>
        </p:spPr>
        <p:txBody>
          <a:bodyPr wrap="square">
            <a:spAutoFit/>
          </a:bodyPr>
          <a:lstStyle/>
          <a:p>
            <a:pPr algn="just"/>
            <a:r>
              <a:rPr lang="en-IN" sz="2800" b="1" dirty="0">
                <a:latin typeface="Times New Roman" panose="02020603050405020304" pitchFamily="18" charset="0"/>
                <a:cs typeface="Times New Roman" panose="02020603050405020304" pitchFamily="18" charset="0"/>
              </a:rPr>
              <a:t>Functional Requirements:</a:t>
            </a:r>
          </a:p>
          <a:p>
            <a:pPr marL="457200" indent="-457200" algn="just">
              <a:lnSpc>
                <a:spcPct val="150000"/>
              </a:lnSpc>
              <a:buFont typeface="Arial" panose="020B0604020202020204" pitchFamily="34" charset="0"/>
              <a:buChar char="•"/>
            </a:pPr>
            <a:endParaRPr lang="en-IN" sz="2400" b="1"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Implement machine learning models </a:t>
            </a:r>
          </a:p>
          <a:p>
            <a:pPr marL="457200" indent="-4572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Perform real-time stroke prediction based on input data</a:t>
            </a:r>
          </a:p>
          <a:p>
            <a:pPr marL="457200" indent="-4572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Allow data preprocessing, feature selection, and model evaluation.</a:t>
            </a:r>
          </a:p>
        </p:txBody>
      </p:sp>
      <p:sp>
        <p:nvSpPr>
          <p:cNvPr id="5" name="Google Shape;123;p2"/>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Page 27</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2" name="Google Shape;192;p27"/>
          <p:cNvSpPr txBox="1">
            <a:spLocks noGrp="1"/>
          </p:cNvSpPr>
          <p:nvPr>
            <p:ph type="title"/>
          </p:nvPr>
        </p:nvSpPr>
        <p:spPr>
          <a:xfrm>
            <a:off x="132347" y="274640"/>
            <a:ext cx="9131969"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64646"/>
              </a:buClr>
              <a:buSzPts val="4100"/>
              <a:buFont typeface="Lucida Sans"/>
              <a:buNone/>
            </a:pPr>
            <a:r>
              <a:rPr lang="en-US" sz="3600" dirty="0">
                <a:solidFill>
                  <a:srgbClr val="4E67C8"/>
                </a:solidFill>
                <a:latin typeface="Times New Roman"/>
                <a:ea typeface="Times New Roman"/>
                <a:cs typeface="Times New Roman"/>
                <a:sym typeface="Times New Roman"/>
              </a:rPr>
              <a:t>Software Requirements Specification</a:t>
            </a:r>
            <a:endParaRPr sz="3600" dirty="0">
              <a:solidFill>
                <a:srgbClr val="4E67C8"/>
              </a:solidFill>
              <a:latin typeface="Times New Roman"/>
              <a:ea typeface="Times New Roman"/>
              <a:cs typeface="Times New Roman"/>
              <a:sym typeface="Times New Roman"/>
            </a:endParaRPr>
          </a:p>
        </p:txBody>
      </p:sp>
      <p:sp>
        <p:nvSpPr>
          <p:cNvPr id="191" name="Google Shape;191;p27"/>
          <p:cNvSpPr txBox="1">
            <a:spLocks noGrp="1"/>
          </p:cNvSpPr>
          <p:nvPr>
            <p:ph idx="1"/>
          </p:nvPr>
        </p:nvSpPr>
        <p:spPr>
          <a:xfrm>
            <a:off x="294773" y="1235522"/>
            <a:ext cx="8554453" cy="4525959"/>
          </a:xfrm>
          <a:prstGeom prst="rect">
            <a:avLst/>
          </a:prstGeom>
          <a:noFill/>
          <a:ln>
            <a:noFill/>
          </a:ln>
        </p:spPr>
        <p:txBody>
          <a:bodyPr spcFirstLastPara="1" wrap="square" lIns="91425" tIns="45700" rIns="91425" bIns="45700" anchor="t" anchorCtr="0">
            <a:noAutofit/>
          </a:bodyPr>
          <a:lstStyle/>
          <a:p>
            <a:pPr marL="0" indent="0" algn="just">
              <a:buNone/>
            </a:pPr>
            <a:r>
              <a:rPr lang="en-IN" sz="2400" b="1" dirty="0">
                <a:latin typeface="Times New Roman" panose="02020603050405020304" pitchFamily="18" charset="0"/>
                <a:cs typeface="Times New Roman" panose="02020603050405020304" pitchFamily="18" charset="0"/>
              </a:rPr>
              <a:t>Non-functional Requirements:</a:t>
            </a:r>
          </a:p>
          <a:p>
            <a:pPr marL="0" indent="0" algn="just">
              <a:buNone/>
            </a:pPr>
            <a:endParaRPr lang="en-IN"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Scalability: </a:t>
            </a:r>
            <a:r>
              <a:rPr lang="en-US" sz="2400" dirty="0">
                <a:latin typeface="Times New Roman" panose="02020603050405020304" pitchFamily="18" charset="0"/>
                <a:cs typeface="Times New Roman" panose="02020603050405020304" pitchFamily="18" charset="0"/>
              </a:rPr>
              <a:t>The system should efficiently handle increasing amounts of data without performance degradation.</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Usability: </a:t>
            </a:r>
            <a:r>
              <a:rPr lang="en-US" sz="2400" dirty="0">
                <a:latin typeface="Times New Roman" panose="02020603050405020304" pitchFamily="18" charset="0"/>
                <a:cs typeface="Times New Roman" panose="02020603050405020304" pitchFamily="18" charset="0"/>
              </a:rPr>
              <a:t>The interface should be user-friendly and intuitive for all users.</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Maintainability: </a:t>
            </a:r>
            <a:r>
              <a:rPr lang="en-US" sz="2400" dirty="0">
                <a:latin typeface="Times New Roman" panose="02020603050405020304" pitchFamily="18" charset="0"/>
                <a:cs typeface="Times New Roman" panose="02020603050405020304" pitchFamily="18" charset="0"/>
              </a:rPr>
              <a:t>The system should be easy to update, debug, and extend with minimal effort.</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Performance: </a:t>
            </a:r>
            <a:r>
              <a:rPr lang="en-US" sz="2400" dirty="0">
                <a:latin typeface="Times New Roman" panose="02020603050405020304" pitchFamily="18" charset="0"/>
                <a:cs typeface="Times New Roman" panose="02020603050405020304" pitchFamily="18" charset="0"/>
              </a:rPr>
              <a:t>The system should provide quick response times and process data efficiently under varying loads.</a:t>
            </a:r>
            <a:endParaRPr lang="en-IN" sz="2400" dirty="0">
              <a:latin typeface="Times New Roman" panose="02020603050405020304" pitchFamily="18" charset="0"/>
              <a:cs typeface="Times New Roman" panose="02020603050405020304" pitchFamily="18" charset="0"/>
            </a:endParaRPr>
          </a:p>
        </p:txBody>
      </p:sp>
      <p:sp>
        <p:nvSpPr>
          <p:cNvPr id="4" name="Google Shape;123;p2"/>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Page 28</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373698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3"/>
          <p:cNvSpPr txBox="1">
            <a:spLocks noGrp="1"/>
          </p:cNvSpPr>
          <p:nvPr>
            <p:ph type="title"/>
          </p:nvPr>
        </p:nvSpPr>
        <p:spPr>
          <a:xfrm>
            <a:off x="339402" y="166752"/>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br>
              <a:rPr lang="en-US" sz="3600" dirty="0">
                <a:solidFill>
                  <a:srgbClr val="4E67C8"/>
                </a:solidFill>
                <a:latin typeface="Times New Roman"/>
                <a:ea typeface="Times New Roman"/>
                <a:cs typeface="Times New Roman"/>
                <a:sym typeface="Times New Roman"/>
              </a:rPr>
            </a:br>
            <a:r>
              <a:rPr lang="en-US" sz="3600" dirty="0">
                <a:solidFill>
                  <a:srgbClr val="4E67C8"/>
                </a:solidFill>
                <a:latin typeface="Times New Roman"/>
                <a:ea typeface="Times New Roman"/>
                <a:cs typeface="Times New Roman"/>
                <a:sym typeface="Times New Roman"/>
              </a:rPr>
              <a:t>Introduction</a:t>
            </a:r>
            <a:br>
              <a:rPr lang="en-US" sz="3600" dirty="0">
                <a:solidFill>
                  <a:srgbClr val="4E67C8"/>
                </a:solidFill>
                <a:latin typeface="Times New Roman"/>
                <a:ea typeface="Times New Roman"/>
                <a:cs typeface="Times New Roman"/>
                <a:sym typeface="Times New Roman"/>
              </a:rPr>
            </a:br>
            <a:endParaRPr sz="3600" dirty="0"/>
          </a:p>
        </p:txBody>
      </p:sp>
      <p:sp>
        <p:nvSpPr>
          <p:cNvPr id="129" name="Google Shape;129;p3"/>
          <p:cNvSpPr txBox="1">
            <a:spLocks noGrp="1"/>
          </p:cNvSpPr>
          <p:nvPr>
            <p:ph idx="1"/>
          </p:nvPr>
        </p:nvSpPr>
        <p:spPr>
          <a:xfrm>
            <a:off x="339402" y="1443069"/>
            <a:ext cx="4549840" cy="4351338"/>
          </a:xfrm>
          <a:prstGeom prst="rect">
            <a:avLst/>
          </a:prstGeom>
          <a:noFill/>
          <a:ln>
            <a:noFill/>
          </a:ln>
        </p:spPr>
        <p:txBody>
          <a:bodyPr spcFirstLastPara="1" wrap="square" lIns="91425" tIns="45700" rIns="91425" bIns="45700" anchor="t" anchorCtr="0">
            <a:noAutofit/>
          </a:bodyPr>
          <a:lstStyle/>
          <a:p>
            <a:pPr marL="0" indent="0">
              <a:buNone/>
            </a:pPr>
            <a:r>
              <a:rPr lang="en-US" sz="2400" b="1" dirty="0">
                <a:latin typeface="Times New Roman" panose="02020603050405020304" pitchFamily="18" charset="0"/>
                <a:cs typeface="Times New Roman" panose="02020603050405020304" pitchFamily="18" charset="0"/>
              </a:rPr>
              <a:t>Brain Stroke: A Silent Threat</a:t>
            </a:r>
          </a:p>
          <a:p>
            <a:pPr marL="0" indent="0">
              <a:buNone/>
            </a:pP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stroke occurs when blood supply to the brain is interrupted, leading to potential brain damage.</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is one of the leading causes of disability and death worldwide.</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Early detection and prevention are crucial to reducing its impact.</a:t>
            </a:r>
          </a:p>
        </p:txBody>
      </p:sp>
      <p:sp>
        <p:nvSpPr>
          <p:cNvPr id="132" name="Google Shape;132;p3"/>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1026" name="Picture 2" descr="https://sukinohealthcare.com/wp-content/uploads/2024/03/Ischemic-Stroke.png"/>
          <p:cNvPicPr>
            <a:picLocks noChangeAspect="1" noChangeArrowheads="1"/>
          </p:cNvPicPr>
          <p:nvPr/>
        </p:nvPicPr>
        <p:blipFill rotWithShape="1">
          <a:blip r:embed="rId3">
            <a:extLst>
              <a:ext uri="{28A0092B-C50C-407E-A947-70E740481C1C}">
                <a14:useLocalDpi xmlns:a14="http://schemas.microsoft.com/office/drawing/2010/main" val="0"/>
              </a:ext>
            </a:extLst>
          </a:blip>
          <a:srcRect l="30801" t="27956" r="15811"/>
          <a:stretch/>
        </p:blipFill>
        <p:spPr bwMode="auto">
          <a:xfrm>
            <a:off x="5011542" y="2191576"/>
            <a:ext cx="3904947" cy="2854323"/>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23;p2"/>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Page 2</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5" name="Google Shape;205;p9"/>
          <p:cNvSpPr txBox="1">
            <a:spLocks noGrp="1"/>
          </p:cNvSpPr>
          <p:nvPr>
            <p:ph type="title"/>
          </p:nvPr>
        </p:nvSpPr>
        <p:spPr>
          <a:xfrm>
            <a:off x="517746" y="86706"/>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System Design : Architecture</a:t>
            </a:r>
            <a:endParaRPr sz="3600" dirty="0"/>
          </a:p>
        </p:txBody>
      </p:sp>
      <p:sp>
        <p:nvSpPr>
          <p:cNvPr id="207" name="Google Shape;207;p9"/>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5" name="Group 4"/>
          <p:cNvGrpSpPr/>
          <p:nvPr/>
        </p:nvGrpSpPr>
        <p:grpSpPr>
          <a:xfrm>
            <a:off x="783771" y="1418253"/>
            <a:ext cx="4394719" cy="1082351"/>
            <a:chOff x="783771" y="1418253"/>
            <a:chExt cx="4394719" cy="1082351"/>
          </a:xfrm>
        </p:grpSpPr>
        <p:sp>
          <p:nvSpPr>
            <p:cNvPr id="3" name="Rounded Rectangle 2"/>
            <p:cNvSpPr/>
            <p:nvPr/>
          </p:nvSpPr>
          <p:spPr>
            <a:xfrm>
              <a:off x="783771" y="1418253"/>
              <a:ext cx="3993502" cy="108235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1511560" y="1690689"/>
              <a:ext cx="366693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Data Preprocessing</a:t>
              </a:r>
              <a:endParaRPr lang="en-IN" sz="2400" dirty="0">
                <a:latin typeface="Times New Roman" panose="02020603050405020304" pitchFamily="18" charset="0"/>
                <a:cs typeface="Times New Roman" panose="02020603050405020304" pitchFamily="18" charset="0"/>
              </a:endParaRPr>
            </a:p>
          </p:txBody>
        </p:sp>
      </p:grpSp>
      <p:grpSp>
        <p:nvGrpSpPr>
          <p:cNvPr id="10" name="Group 9"/>
          <p:cNvGrpSpPr/>
          <p:nvPr/>
        </p:nvGrpSpPr>
        <p:grpSpPr>
          <a:xfrm>
            <a:off x="783771" y="2774762"/>
            <a:ext cx="3993502" cy="1082351"/>
            <a:chOff x="783771" y="1418253"/>
            <a:chExt cx="3993502" cy="1082351"/>
          </a:xfrm>
        </p:grpSpPr>
        <p:sp>
          <p:nvSpPr>
            <p:cNvPr id="11" name="Rounded Rectangle 10"/>
            <p:cNvSpPr/>
            <p:nvPr/>
          </p:nvSpPr>
          <p:spPr>
            <a:xfrm>
              <a:off x="783771" y="1418253"/>
              <a:ext cx="3993502" cy="108235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947057" y="1708525"/>
              <a:ext cx="366693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Model Creation</a:t>
              </a:r>
              <a:endParaRPr lang="en-IN" sz="2400" dirty="0">
                <a:latin typeface="Times New Roman" panose="02020603050405020304" pitchFamily="18" charset="0"/>
                <a:cs typeface="Times New Roman" panose="02020603050405020304" pitchFamily="18" charset="0"/>
              </a:endParaRPr>
            </a:p>
          </p:txBody>
        </p:sp>
      </p:grpSp>
      <p:grpSp>
        <p:nvGrpSpPr>
          <p:cNvPr id="13" name="Group 12"/>
          <p:cNvGrpSpPr/>
          <p:nvPr/>
        </p:nvGrpSpPr>
        <p:grpSpPr>
          <a:xfrm>
            <a:off x="783771" y="4105543"/>
            <a:ext cx="3993502" cy="1082351"/>
            <a:chOff x="783771" y="1418253"/>
            <a:chExt cx="3993502" cy="1082351"/>
          </a:xfrm>
        </p:grpSpPr>
        <p:sp>
          <p:nvSpPr>
            <p:cNvPr id="14" name="Rounded Rectangle 13"/>
            <p:cNvSpPr/>
            <p:nvPr/>
          </p:nvSpPr>
          <p:spPr>
            <a:xfrm>
              <a:off x="783771" y="1418253"/>
              <a:ext cx="3993502" cy="108235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947057" y="1688967"/>
              <a:ext cx="366693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Model Validation/Selection</a:t>
              </a:r>
              <a:endParaRPr lang="en-IN" sz="2400" dirty="0">
                <a:latin typeface="Times New Roman" panose="02020603050405020304" pitchFamily="18" charset="0"/>
                <a:cs typeface="Times New Roman" panose="02020603050405020304" pitchFamily="18" charset="0"/>
              </a:endParaRPr>
            </a:p>
          </p:txBody>
        </p:sp>
      </p:grpSp>
      <p:grpSp>
        <p:nvGrpSpPr>
          <p:cNvPr id="16" name="Group 15"/>
          <p:cNvGrpSpPr/>
          <p:nvPr/>
        </p:nvGrpSpPr>
        <p:grpSpPr>
          <a:xfrm>
            <a:off x="783771" y="5460330"/>
            <a:ext cx="3993502" cy="1082351"/>
            <a:chOff x="783771" y="1418253"/>
            <a:chExt cx="3993502" cy="1082351"/>
          </a:xfrm>
        </p:grpSpPr>
        <p:sp>
          <p:nvSpPr>
            <p:cNvPr id="17" name="Rounded Rectangle 16"/>
            <p:cNvSpPr/>
            <p:nvPr/>
          </p:nvSpPr>
          <p:spPr>
            <a:xfrm>
              <a:off x="783771" y="1418253"/>
              <a:ext cx="3993502" cy="108235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905070" y="1728595"/>
              <a:ext cx="366693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Brain Stroke Prediction</a:t>
              </a:r>
              <a:endParaRPr lang="en-IN" sz="2400" dirty="0">
                <a:latin typeface="Times New Roman" panose="02020603050405020304" pitchFamily="18" charset="0"/>
                <a:cs typeface="Times New Roman" panose="02020603050405020304" pitchFamily="18" charset="0"/>
              </a:endParaRPr>
            </a:p>
          </p:txBody>
        </p:sp>
      </p:grpSp>
      <p:cxnSp>
        <p:nvCxnSpPr>
          <p:cNvPr id="7" name="Straight Arrow Connector 6"/>
          <p:cNvCxnSpPr>
            <a:stCxn id="3" idx="2"/>
          </p:cNvCxnSpPr>
          <p:nvPr/>
        </p:nvCxnSpPr>
        <p:spPr>
          <a:xfrm>
            <a:off x="2780522" y="2500604"/>
            <a:ext cx="1" cy="310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780521" y="3817849"/>
            <a:ext cx="1" cy="310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780521" y="5168941"/>
            <a:ext cx="1" cy="310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00827" y="1586394"/>
            <a:ext cx="318863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Features include hypertension, Glucose level, Heart Disease</a:t>
            </a:r>
            <a:endParaRPr lang="en-IN" dirty="0">
              <a:latin typeface="Times New Roman" panose="02020603050405020304" pitchFamily="18" charset="0"/>
              <a:cs typeface="Times New Roman" panose="02020603050405020304" pitchFamily="18" charset="0"/>
            </a:endParaRPr>
          </a:p>
        </p:txBody>
      </p:sp>
      <p:sp>
        <p:nvSpPr>
          <p:cNvPr id="21" name="Left Arrow 20"/>
          <p:cNvSpPr/>
          <p:nvPr/>
        </p:nvSpPr>
        <p:spPr>
          <a:xfrm>
            <a:off x="4777274" y="1866293"/>
            <a:ext cx="623554" cy="147749"/>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5400826" y="2961653"/>
            <a:ext cx="318863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Different ML methods like ANN, Naïve Bayes, </a:t>
            </a:r>
            <a:r>
              <a:rPr lang="en-US" dirty="0" err="1">
                <a:latin typeface="Times New Roman" panose="02020603050405020304" pitchFamily="18" charset="0"/>
                <a:cs typeface="Times New Roman" panose="02020603050405020304" pitchFamily="18" charset="0"/>
              </a:rPr>
              <a:t>XGBoost</a:t>
            </a:r>
            <a:endParaRPr lang="en-IN" dirty="0">
              <a:latin typeface="Times New Roman" panose="02020603050405020304" pitchFamily="18" charset="0"/>
              <a:cs typeface="Times New Roman" panose="02020603050405020304" pitchFamily="18" charset="0"/>
            </a:endParaRPr>
          </a:p>
        </p:txBody>
      </p:sp>
      <p:sp>
        <p:nvSpPr>
          <p:cNvPr id="29" name="Left Arrow 28"/>
          <p:cNvSpPr/>
          <p:nvPr/>
        </p:nvSpPr>
        <p:spPr>
          <a:xfrm>
            <a:off x="4777273" y="3241552"/>
            <a:ext cx="623554" cy="147749"/>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p:cNvSpPr txBox="1"/>
          <p:nvPr/>
        </p:nvSpPr>
        <p:spPr>
          <a:xfrm>
            <a:off x="5400826" y="4302182"/>
            <a:ext cx="318863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Using k-cross validation and performance metrics</a:t>
            </a:r>
            <a:endParaRPr lang="en-IN" dirty="0">
              <a:latin typeface="Times New Roman" panose="02020603050405020304" pitchFamily="18" charset="0"/>
              <a:cs typeface="Times New Roman" panose="02020603050405020304" pitchFamily="18" charset="0"/>
            </a:endParaRPr>
          </a:p>
        </p:txBody>
      </p:sp>
      <p:sp>
        <p:nvSpPr>
          <p:cNvPr id="31" name="Left Arrow 30"/>
          <p:cNvSpPr/>
          <p:nvPr/>
        </p:nvSpPr>
        <p:spPr>
          <a:xfrm>
            <a:off x="4777273" y="4582081"/>
            <a:ext cx="623554" cy="147749"/>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5400826" y="5625392"/>
            <a:ext cx="318863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Predict Brain Stroke occurrence</a:t>
            </a:r>
            <a:endParaRPr lang="en-IN" dirty="0">
              <a:latin typeface="Times New Roman" panose="02020603050405020304" pitchFamily="18" charset="0"/>
              <a:cs typeface="Times New Roman" panose="02020603050405020304" pitchFamily="18" charset="0"/>
            </a:endParaRPr>
          </a:p>
        </p:txBody>
      </p:sp>
      <p:sp>
        <p:nvSpPr>
          <p:cNvPr id="33" name="Left Arrow 32"/>
          <p:cNvSpPr/>
          <p:nvPr/>
        </p:nvSpPr>
        <p:spPr>
          <a:xfrm>
            <a:off x="4777273" y="5905291"/>
            <a:ext cx="623554" cy="147749"/>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Google Shape;123;p2"/>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Page 29</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7" name="Google Shape;207;p9"/>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3" name="Picture 2"/>
          <p:cNvPicPr>
            <a:picLocks noChangeAspect="1"/>
          </p:cNvPicPr>
          <p:nvPr/>
        </p:nvPicPr>
        <p:blipFill>
          <a:blip r:embed="rId3"/>
          <a:stretch>
            <a:fillRect/>
          </a:stretch>
        </p:blipFill>
        <p:spPr>
          <a:xfrm>
            <a:off x="2586412" y="544479"/>
            <a:ext cx="4363059" cy="5582429"/>
          </a:xfrm>
          <a:prstGeom prst="rect">
            <a:avLst/>
          </a:prstGeom>
        </p:spPr>
      </p:pic>
      <p:sp>
        <p:nvSpPr>
          <p:cNvPr id="205" name="Google Shape;205;p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System Design</a:t>
            </a:r>
            <a:endParaRPr sz="3600" dirty="0"/>
          </a:p>
        </p:txBody>
      </p:sp>
      <p:sp>
        <p:nvSpPr>
          <p:cNvPr id="6" name="Google Shape;123;p2"/>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Page 30</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288968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1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a:solidFill>
                  <a:srgbClr val="4E67C8"/>
                </a:solidFill>
                <a:latin typeface="Times New Roman"/>
                <a:ea typeface="Times New Roman"/>
                <a:cs typeface="Times New Roman"/>
                <a:sym typeface="Times New Roman"/>
              </a:rPr>
              <a:t>Applications</a:t>
            </a:r>
            <a:endParaRPr sz="3600">
              <a:latin typeface="Times New Roman"/>
              <a:ea typeface="Times New Roman"/>
              <a:cs typeface="Times New Roman"/>
              <a:sym typeface="Times New Roman"/>
            </a:endParaRPr>
          </a:p>
        </p:txBody>
      </p:sp>
      <p:sp>
        <p:nvSpPr>
          <p:cNvPr id="244" name="Google Shape;244;p11"/>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457200" indent="-457200">
              <a:lnSpc>
                <a:spcPct val="150000"/>
              </a:lnSpc>
            </a:pPr>
            <a:r>
              <a:rPr lang="en-US" sz="2400" dirty="0">
                <a:latin typeface="Times New Roman" panose="02020603050405020304" pitchFamily="18" charset="0"/>
                <a:cs typeface="Times New Roman" panose="02020603050405020304" pitchFamily="18" charset="0"/>
              </a:rPr>
              <a:t>Healthcare Providers</a:t>
            </a:r>
          </a:p>
          <a:p>
            <a:pPr marL="457200" indent="-457200">
              <a:lnSpc>
                <a:spcPct val="150000"/>
              </a:lnSpc>
            </a:pPr>
            <a:r>
              <a:rPr lang="en-US" sz="2400" dirty="0">
                <a:latin typeface="Times New Roman" panose="02020603050405020304" pitchFamily="18" charset="0"/>
                <a:cs typeface="Times New Roman" panose="02020603050405020304" pitchFamily="18" charset="0"/>
              </a:rPr>
              <a:t>Personal Health Monitoring</a:t>
            </a:r>
          </a:p>
          <a:p>
            <a:pPr marL="457200" indent="-457200">
              <a:lnSpc>
                <a:spcPct val="150000"/>
              </a:lnSpc>
            </a:pPr>
            <a:r>
              <a:rPr lang="en-US" sz="2400" dirty="0">
                <a:latin typeface="Times New Roman" panose="02020603050405020304" pitchFamily="18" charset="0"/>
                <a:cs typeface="Times New Roman" panose="02020603050405020304" pitchFamily="18" charset="0"/>
              </a:rPr>
              <a:t>Hospitals &amp; Clinics</a:t>
            </a:r>
          </a:p>
          <a:p>
            <a:pPr marL="457200" indent="-457200">
              <a:lnSpc>
                <a:spcPct val="150000"/>
              </a:lnSpc>
            </a:pPr>
            <a:r>
              <a:rPr lang="en-US" sz="2400" dirty="0">
                <a:latin typeface="Times New Roman" panose="02020603050405020304" pitchFamily="18" charset="0"/>
                <a:cs typeface="Times New Roman" panose="02020603050405020304" pitchFamily="18" charset="0"/>
              </a:rPr>
              <a:t>Public Health Campaigns</a:t>
            </a:r>
          </a:p>
          <a:p>
            <a:pPr marL="457200" indent="-457200">
              <a:lnSpc>
                <a:spcPct val="150000"/>
              </a:lnSpc>
            </a:pPr>
            <a:r>
              <a:rPr lang="en-US" sz="2400" dirty="0">
                <a:latin typeface="Times New Roman" panose="02020603050405020304" pitchFamily="18" charset="0"/>
                <a:cs typeface="Times New Roman" panose="02020603050405020304" pitchFamily="18" charset="0"/>
              </a:rPr>
              <a:t>Health and Wellness Apps</a:t>
            </a:r>
            <a:endParaRPr lang="en-IN" sz="2400" dirty="0">
              <a:latin typeface="Times New Roman" panose="02020603050405020304" pitchFamily="18" charset="0"/>
              <a:cs typeface="Times New Roman" panose="02020603050405020304" pitchFamily="18" charset="0"/>
            </a:endParaRPr>
          </a:p>
        </p:txBody>
      </p:sp>
      <p:sp>
        <p:nvSpPr>
          <p:cNvPr id="247" name="Google Shape;247;p11"/>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 name="Google Shape;123;p2"/>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Page 31</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2980" y="2500604"/>
            <a:ext cx="6634065" cy="1446550"/>
          </a:xfrm>
          <a:prstGeom prst="rect">
            <a:avLst/>
          </a:prstGeom>
          <a:noFill/>
        </p:spPr>
        <p:txBody>
          <a:bodyPr wrap="square" rtlCol="0">
            <a:spAutoFit/>
          </a:bodyPr>
          <a:lstStyle/>
          <a:p>
            <a:pPr algn="ctr"/>
            <a:r>
              <a:rPr lang="en-US" sz="8800" dirty="0">
                <a:solidFill>
                  <a:schemeClr val="accent5"/>
                </a:solidFill>
                <a:latin typeface="Times New Roman" panose="02020603050405020304" pitchFamily="18" charset="0"/>
                <a:cs typeface="Times New Roman" panose="02020603050405020304" pitchFamily="18" charset="0"/>
              </a:rPr>
              <a:t>Thank You</a:t>
            </a:r>
            <a:endParaRPr lang="en-IN" sz="88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6145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6"/>
        <p:cNvGrpSpPr/>
        <p:nvPr/>
      </p:nvGrpSpPr>
      <p:grpSpPr>
        <a:xfrm>
          <a:off x="0" y="0"/>
          <a:ext cx="0" cy="0"/>
          <a:chOff x="0" y="0"/>
          <a:chExt cx="0" cy="0"/>
        </a:xfrm>
      </p:grpSpPr>
      <p:sp>
        <p:nvSpPr>
          <p:cNvPr id="138" name="Google Shape;138;p4"/>
          <p:cNvSpPr txBox="1">
            <a:spLocks noGrp="1"/>
          </p:cNvSpPr>
          <p:nvPr>
            <p:ph type="title"/>
          </p:nvPr>
        </p:nvSpPr>
        <p:spPr>
          <a:xfrm>
            <a:off x="391885" y="383787"/>
            <a:ext cx="7886700" cy="1325563"/>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Objectives				</a:t>
            </a:r>
            <a:endParaRPr sz="3600" dirty="0">
              <a:solidFill>
                <a:srgbClr val="4E67C8"/>
              </a:solidFill>
              <a:latin typeface="Times New Roman"/>
              <a:ea typeface="Times New Roman"/>
              <a:cs typeface="Times New Roman"/>
              <a:sym typeface="Times New Roman"/>
            </a:endParaRPr>
          </a:p>
        </p:txBody>
      </p:sp>
      <p:sp>
        <p:nvSpPr>
          <p:cNvPr id="137" name="Google Shape;137;p4"/>
          <p:cNvSpPr txBox="1">
            <a:spLocks noGrp="1"/>
          </p:cNvSpPr>
          <p:nvPr>
            <p:ph idx="1"/>
          </p:nvPr>
        </p:nvSpPr>
        <p:spPr>
          <a:xfrm>
            <a:off x="391885" y="1604660"/>
            <a:ext cx="8229600" cy="4525959"/>
          </a:xfrm>
          <a:prstGeom prst="rect">
            <a:avLst/>
          </a:prstGeom>
          <a:noFill/>
          <a:ln>
            <a:noFill/>
          </a:ln>
        </p:spPr>
        <p:txBody>
          <a:bodyPr spcFirstLastPara="1" wrap="square" lIns="91425" tIns="45700" rIns="91425" bIns="45700" anchor="t" anchorCtr="0">
            <a:noAutofit/>
          </a:bodyPr>
          <a:lstStyle/>
          <a:p>
            <a:pPr algn="just">
              <a:lnSpc>
                <a:spcPct val="150000"/>
              </a:lnSpc>
            </a:pPr>
            <a:r>
              <a:rPr lang="en-IN" sz="2400" dirty="0">
                <a:latin typeface="Times New Roman" panose="02020603050405020304" pitchFamily="18" charset="0"/>
                <a:cs typeface="Times New Roman" panose="02020603050405020304" pitchFamily="18" charset="0"/>
              </a:rPr>
              <a:t>To improve model accuracy using feature selection </a:t>
            </a:r>
          </a:p>
          <a:p>
            <a:pPr algn="just">
              <a:lnSpc>
                <a:spcPct val="150000"/>
              </a:lnSpc>
            </a:pPr>
            <a:r>
              <a:rPr lang="en-IN" sz="2400" dirty="0">
                <a:latin typeface="Times New Roman" panose="02020603050405020304" pitchFamily="18" charset="0"/>
                <a:cs typeface="Times New Roman" panose="02020603050405020304" pitchFamily="18" charset="0"/>
              </a:rPr>
              <a:t>To implement of multiple machine learning algorithms for better prediction</a:t>
            </a:r>
          </a:p>
          <a:p>
            <a:pPr algn="just">
              <a:lnSpc>
                <a:spcPct val="150000"/>
              </a:lnSpc>
            </a:pPr>
            <a:r>
              <a:rPr lang="en-IN" sz="2400" dirty="0">
                <a:latin typeface="Times New Roman" panose="02020603050405020304" pitchFamily="18" charset="0"/>
                <a:cs typeface="Times New Roman" panose="02020603050405020304" pitchFamily="18" charset="0"/>
              </a:rPr>
              <a:t>To improve reliability by reducing false positives and false negatives</a:t>
            </a:r>
          </a:p>
          <a:p>
            <a:pPr algn="just">
              <a:lnSpc>
                <a:spcPct val="150000"/>
              </a:lnSpc>
            </a:pPr>
            <a:r>
              <a:rPr lang="en-IN" sz="2400" dirty="0">
                <a:latin typeface="Times New Roman" panose="02020603050405020304" pitchFamily="18" charset="0"/>
                <a:cs typeface="Times New Roman" panose="02020603050405020304" pitchFamily="18" charset="0"/>
              </a:rPr>
              <a:t>A user-interface to input data and receive stroke risk assessment</a:t>
            </a:r>
          </a:p>
        </p:txBody>
      </p:sp>
      <p:sp>
        <p:nvSpPr>
          <p:cNvPr id="4" name="Google Shape;123;p2"/>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Page 3</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214313"/>
            <a:ext cx="6876661" cy="85870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Survey </a:t>
            </a:r>
            <a:endParaRPr sz="3600" dirty="0">
              <a:solidFill>
                <a:srgbClr val="4E67C8"/>
              </a:solidFill>
              <a:latin typeface="Times New Roman"/>
              <a:ea typeface="Times New Roman"/>
              <a:cs typeface="Times New Roman"/>
              <a:sym typeface="Times New Roman"/>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148" name="Google Shape;148;p5"/>
          <p:cNvGraphicFramePr/>
          <p:nvPr>
            <p:extLst>
              <p:ext uri="{D42A27DB-BD31-4B8C-83A1-F6EECF244321}">
                <p14:modId xmlns:p14="http://schemas.microsoft.com/office/powerpoint/2010/main" val="1968210503"/>
              </p:ext>
            </p:extLst>
          </p:nvPr>
        </p:nvGraphicFramePr>
        <p:xfrm>
          <a:off x="192530" y="1445385"/>
          <a:ext cx="8820500" cy="3844033"/>
        </p:xfrm>
        <a:graphic>
          <a:graphicData uri="http://schemas.openxmlformats.org/drawingml/2006/table">
            <a:tbl>
              <a:tblPr>
                <a:noFill/>
                <a:tableStyleId>{5C767546-1078-4451-8EC7-F9DFC876B218}</a:tableStyleId>
              </a:tblPr>
              <a:tblGrid>
                <a:gridCol w="628564">
                  <a:extLst>
                    <a:ext uri="{9D8B030D-6E8A-4147-A177-3AD203B41FA5}">
                      <a16:colId xmlns:a16="http://schemas.microsoft.com/office/drawing/2014/main" val="20000"/>
                    </a:ext>
                  </a:extLst>
                </a:gridCol>
                <a:gridCol w="1856792">
                  <a:extLst>
                    <a:ext uri="{9D8B030D-6E8A-4147-A177-3AD203B41FA5}">
                      <a16:colId xmlns:a16="http://schemas.microsoft.com/office/drawing/2014/main" val="20001"/>
                    </a:ext>
                  </a:extLst>
                </a:gridCol>
                <a:gridCol w="1847519">
                  <a:extLst>
                    <a:ext uri="{9D8B030D-6E8A-4147-A177-3AD203B41FA5}">
                      <a16:colId xmlns:a16="http://schemas.microsoft.com/office/drawing/2014/main" val="20002"/>
                    </a:ext>
                  </a:extLst>
                </a:gridCol>
                <a:gridCol w="559779">
                  <a:extLst>
                    <a:ext uri="{9D8B030D-6E8A-4147-A177-3AD203B41FA5}">
                      <a16:colId xmlns:a16="http://schemas.microsoft.com/office/drawing/2014/main" val="20003"/>
                    </a:ext>
                  </a:extLst>
                </a:gridCol>
                <a:gridCol w="3927846">
                  <a:extLst>
                    <a:ext uri="{9D8B030D-6E8A-4147-A177-3AD203B41FA5}">
                      <a16:colId xmlns:a16="http://schemas.microsoft.com/office/drawing/2014/main" val="20004"/>
                    </a:ext>
                  </a:extLst>
                </a:gridCol>
              </a:tblGrid>
              <a:tr h="783713">
                <a:tc>
                  <a:txBody>
                    <a:bodyPr/>
                    <a:lstStyle/>
                    <a:p>
                      <a:pPr marL="0" marR="0" lvl="0" indent="0" algn="l" rtl="0">
                        <a:lnSpc>
                          <a:spcPct val="100000"/>
                        </a:lnSpc>
                        <a:spcBef>
                          <a:spcPts val="0"/>
                        </a:spcBef>
                        <a:spcAft>
                          <a:spcPts val="0"/>
                        </a:spcAft>
                        <a:buNone/>
                      </a:pPr>
                      <a:r>
                        <a:rPr lang="en-US" sz="14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Sl. No. </a:t>
                      </a:r>
                      <a:endParaRPr sz="14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400" b="0" i="0" u="none" strike="noStrike" cap="none" dirty="0">
                          <a:solidFill>
                            <a:srgbClr val="FFFFFF"/>
                          </a:solidFill>
                          <a:latin typeface="Times New Roman" panose="02020603050405020304" pitchFamily="18" charset="0"/>
                          <a:ea typeface="Times New Roman"/>
                          <a:cs typeface="Times New Roman" panose="02020603050405020304" pitchFamily="18" charset="0"/>
                          <a:sym typeface="Times New Roman"/>
                        </a:rPr>
                        <a:t>Title</a:t>
                      </a:r>
                      <a:endParaRPr sz="14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4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Author</a:t>
                      </a:r>
                      <a:endParaRPr sz="14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400" b="0" i="0" u="none" strike="noStrike" cap="none" dirty="0">
                          <a:solidFill>
                            <a:srgbClr val="FFFFFF"/>
                          </a:solidFill>
                          <a:latin typeface="Times New Roman" panose="02020603050405020304" pitchFamily="18" charset="0"/>
                          <a:ea typeface="Times New Roman"/>
                          <a:cs typeface="Times New Roman" panose="02020603050405020304" pitchFamily="18" charset="0"/>
                          <a:sym typeface="Times New Roman"/>
                        </a:rPr>
                        <a:t>Year</a:t>
                      </a:r>
                      <a:endParaRPr sz="14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4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Contributions &amp; Drawbacks</a:t>
                      </a:r>
                      <a:endParaRPr sz="14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2734788">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1</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dirty="0">
                          <a:latin typeface="Times New Roman" panose="02020603050405020304" pitchFamily="18" charset="0"/>
                          <a:cs typeface="Times New Roman" panose="02020603050405020304" pitchFamily="18" charset="0"/>
                        </a:rPr>
                        <a:t>Brain Stroke Detection through Advanced Machine Learning and Enhanced Algorithms</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IN" sz="1800" dirty="0">
                          <a:latin typeface="Times New Roman" panose="02020603050405020304" pitchFamily="18" charset="0"/>
                          <a:cs typeface="Times New Roman" panose="02020603050405020304" pitchFamily="18" charset="0"/>
                        </a:rPr>
                        <a:t>P. </a:t>
                      </a:r>
                      <a:r>
                        <a:rPr lang="en-IN" sz="1800" dirty="0" err="1">
                          <a:latin typeface="Times New Roman" panose="02020603050405020304" pitchFamily="18" charset="0"/>
                          <a:cs typeface="Times New Roman" panose="02020603050405020304" pitchFamily="18" charset="0"/>
                        </a:rPr>
                        <a:t>Yogendra</a:t>
                      </a:r>
                      <a:r>
                        <a:rPr lang="en-IN" sz="1800" dirty="0">
                          <a:latin typeface="Times New Roman" panose="02020603050405020304" pitchFamily="18" charset="0"/>
                          <a:cs typeface="Times New Roman" panose="02020603050405020304" pitchFamily="18" charset="0"/>
                        </a:rPr>
                        <a:t> Prasad, </a:t>
                      </a:r>
                      <a:r>
                        <a:rPr lang="en-IN" sz="1800" dirty="0" err="1">
                          <a:latin typeface="Times New Roman" panose="02020603050405020304" pitchFamily="18" charset="0"/>
                          <a:cs typeface="Times New Roman" panose="02020603050405020304" pitchFamily="18" charset="0"/>
                        </a:rPr>
                        <a:t>Kothapalli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Lalasa</a:t>
                      </a:r>
                      <a:r>
                        <a:rPr lang="en-IN" sz="1800" dirty="0">
                          <a:latin typeface="Times New Roman" panose="02020603050405020304" pitchFamily="18" charset="0"/>
                          <a:cs typeface="Times New Roman" panose="02020603050405020304" pitchFamily="18" charset="0"/>
                        </a:rPr>
                        <a:t>, M. </a:t>
                      </a:r>
                      <a:r>
                        <a:rPr lang="en-IN" sz="1800" dirty="0" err="1">
                          <a:latin typeface="Times New Roman" panose="02020603050405020304" pitchFamily="18" charset="0"/>
                          <a:cs typeface="Times New Roman" panose="02020603050405020304" pitchFamily="18" charset="0"/>
                        </a:rPr>
                        <a:t>Ramu</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Dasari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Hasrith</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Komali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Anitha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Boggula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Aarthi</a:t>
                      </a:r>
                      <a:r>
                        <a:rPr lang="en-IN" sz="1800" dirty="0">
                          <a:latin typeface="Times New Roman" panose="02020603050405020304" pitchFamily="18" charset="0"/>
                          <a:cs typeface="Times New Roman" panose="02020603050405020304" pitchFamily="18" charset="0"/>
                        </a:rPr>
                        <a:t> Reddy. </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2024</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Train machine learning models, including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and LGBM</a:t>
                      </a:r>
                    </a:p>
                    <a:p>
                      <a:pPr marL="0" marR="0" lvl="0" indent="0" algn="l" rtl="0">
                        <a:lnSpc>
                          <a:spcPct val="100000"/>
                        </a:lnSpc>
                        <a:spcBef>
                          <a:spcPts val="0"/>
                        </a:spcBef>
                        <a:spcAft>
                          <a:spcPts val="0"/>
                        </a:spcAft>
                        <a:buClr>
                          <a:srgbClr val="000000"/>
                        </a:buClr>
                        <a:buSzPts val="900"/>
                        <a:buFont typeface="Arial"/>
                        <a:buNone/>
                      </a:pP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Handling</a:t>
                      </a:r>
                      <a:r>
                        <a:rPr lang="en-US" sz="1800" baseline="0" dirty="0">
                          <a:latin typeface="Times New Roman" panose="02020603050405020304" pitchFamily="18" charset="0"/>
                          <a:cs typeface="Times New Roman" panose="02020603050405020304" pitchFamily="18" charset="0"/>
                        </a:rPr>
                        <a:t> Missing data from collected data</a:t>
                      </a: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endParaRPr lang="en-US" sz="1800" u="none" strike="noStrike" cap="none"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High computational requirements make real-time processing in clinical settings challenging. </a:t>
                      </a:r>
                    </a:p>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The complexity of advanced algorithms like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reduces interpretability, </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extLst>
                  <a:ext uri="{0D108BD9-81ED-4DB2-BD59-A6C34878D82A}">
                    <a16:rowId xmlns:a16="http://schemas.microsoft.com/office/drawing/2014/main" val="10001"/>
                  </a:ext>
                </a:extLst>
              </a:tr>
            </a:tbl>
          </a:graphicData>
        </a:graphic>
      </p:graphicFrame>
      <p:sp>
        <p:nvSpPr>
          <p:cNvPr id="8" name="Google Shape;123;p2"/>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Page 4</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214313"/>
            <a:ext cx="6876661" cy="85870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Survey </a:t>
            </a:r>
            <a:endParaRPr sz="3600" dirty="0">
              <a:solidFill>
                <a:srgbClr val="4E67C8"/>
              </a:solidFill>
              <a:latin typeface="Times New Roman"/>
              <a:ea typeface="Times New Roman"/>
              <a:cs typeface="Times New Roman"/>
              <a:sym typeface="Times New Roman"/>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148" name="Google Shape;148;p5"/>
          <p:cNvGraphicFramePr/>
          <p:nvPr>
            <p:extLst>
              <p:ext uri="{D42A27DB-BD31-4B8C-83A1-F6EECF244321}">
                <p14:modId xmlns:p14="http://schemas.microsoft.com/office/powerpoint/2010/main" val="2683433479"/>
              </p:ext>
            </p:extLst>
          </p:nvPr>
        </p:nvGraphicFramePr>
        <p:xfrm>
          <a:off x="192530" y="1863359"/>
          <a:ext cx="8820500" cy="3518501"/>
        </p:xfrm>
        <a:graphic>
          <a:graphicData uri="http://schemas.openxmlformats.org/drawingml/2006/table">
            <a:tbl>
              <a:tblPr>
                <a:noFill/>
                <a:tableStyleId>{5C767546-1078-4451-8EC7-F9DFC876B218}</a:tableStyleId>
              </a:tblPr>
              <a:tblGrid>
                <a:gridCol w="628564">
                  <a:extLst>
                    <a:ext uri="{9D8B030D-6E8A-4147-A177-3AD203B41FA5}">
                      <a16:colId xmlns:a16="http://schemas.microsoft.com/office/drawing/2014/main" val="20000"/>
                    </a:ext>
                  </a:extLst>
                </a:gridCol>
                <a:gridCol w="1856792">
                  <a:extLst>
                    <a:ext uri="{9D8B030D-6E8A-4147-A177-3AD203B41FA5}">
                      <a16:colId xmlns:a16="http://schemas.microsoft.com/office/drawing/2014/main" val="20001"/>
                    </a:ext>
                  </a:extLst>
                </a:gridCol>
                <a:gridCol w="1847519">
                  <a:extLst>
                    <a:ext uri="{9D8B030D-6E8A-4147-A177-3AD203B41FA5}">
                      <a16:colId xmlns:a16="http://schemas.microsoft.com/office/drawing/2014/main" val="20002"/>
                    </a:ext>
                  </a:extLst>
                </a:gridCol>
                <a:gridCol w="559779">
                  <a:extLst>
                    <a:ext uri="{9D8B030D-6E8A-4147-A177-3AD203B41FA5}">
                      <a16:colId xmlns:a16="http://schemas.microsoft.com/office/drawing/2014/main" val="20003"/>
                    </a:ext>
                  </a:extLst>
                </a:gridCol>
                <a:gridCol w="3927846">
                  <a:extLst>
                    <a:ext uri="{9D8B030D-6E8A-4147-A177-3AD203B41FA5}">
                      <a16:colId xmlns:a16="http://schemas.microsoft.com/office/drawing/2014/main" val="20004"/>
                    </a:ext>
                  </a:extLst>
                </a:gridCol>
              </a:tblGrid>
              <a:tr h="783713">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Sl. No. </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Title</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Author</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Year</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Contributions &amp; Drawbacks</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2734788">
                <a:tc>
                  <a:txBody>
                    <a:bodyPr/>
                    <a:lstStyle/>
                    <a:p>
                      <a:pPr marL="0" marR="0" lvl="0" indent="0" algn="l" rtl="0">
                        <a:lnSpc>
                          <a:spcPct val="100000"/>
                        </a:lnSpc>
                        <a:spcBef>
                          <a:spcPts val="0"/>
                        </a:spcBef>
                        <a:spcAft>
                          <a:spcPts val="0"/>
                        </a:spcAft>
                        <a:buNone/>
                      </a:pPr>
                      <a:r>
                        <a:rPr lang="en-US" sz="1800" u="none" strike="noStrike" cap="none">
                          <a:latin typeface="Times New Roman" panose="02020603050405020304" pitchFamily="18" charset="0"/>
                          <a:cs typeface="Times New Roman" panose="02020603050405020304" pitchFamily="18" charset="0"/>
                        </a:rPr>
                        <a:t>2</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dirty="0">
                          <a:latin typeface="Times New Roman" panose="02020603050405020304" pitchFamily="18" charset="0"/>
                          <a:cs typeface="Times New Roman" panose="02020603050405020304" pitchFamily="18" charset="0"/>
                        </a:rPr>
                        <a:t>A Review on Predicting Brain Stroke using Machine Learning</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fi-FI" sz="1800" dirty="0">
                          <a:latin typeface="Times New Roman" panose="02020603050405020304" pitchFamily="18" charset="0"/>
                          <a:cs typeface="Times New Roman" panose="02020603050405020304" pitchFamily="18" charset="0"/>
                        </a:rPr>
                        <a:t>Shehzada Mushtaq, Kamaljit Singh Saini</a:t>
                      </a:r>
                      <a:r>
                        <a:rPr lang="en-IN" sz="1800" dirty="0">
                          <a:latin typeface="Times New Roman" panose="02020603050405020304" pitchFamily="18" charset="0"/>
                          <a:cs typeface="Times New Roman" panose="02020603050405020304" pitchFamily="18" charset="0"/>
                        </a:rPr>
                        <a:t> </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2023</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Use of models</a:t>
                      </a:r>
                      <a:r>
                        <a:rPr lang="en-US" sz="1800" baseline="0" dirty="0">
                          <a:latin typeface="Times New Roman" panose="02020603050405020304" pitchFamily="18" charset="0"/>
                          <a:cs typeface="Times New Roman" panose="02020603050405020304" pitchFamily="18" charset="0"/>
                        </a:rPr>
                        <a:t> like SVM, Random Forest and Artificial Neural Networks</a:t>
                      </a: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endParaRPr lang="en-US" sz="1800" u="none" strike="noStrike" cap="none"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It</a:t>
                      </a:r>
                      <a:r>
                        <a:rPr lang="en-US" sz="1800" baseline="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relies</a:t>
                      </a:r>
                      <a:r>
                        <a:rPr lang="en-US" sz="1800" baseline="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on imbalanced datasets, which may lead to biased predictions and reduced model effectiveness</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extLst>
                  <a:ext uri="{0D108BD9-81ED-4DB2-BD59-A6C34878D82A}">
                    <a16:rowId xmlns:a16="http://schemas.microsoft.com/office/drawing/2014/main" val="10001"/>
                  </a:ext>
                </a:extLst>
              </a:tr>
            </a:tbl>
          </a:graphicData>
        </a:graphic>
      </p:graphicFrame>
      <p:sp>
        <p:nvSpPr>
          <p:cNvPr id="7" name="Google Shape;123;p2"/>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Page 5</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904793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214313"/>
            <a:ext cx="6876661" cy="85870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Survey </a:t>
            </a:r>
            <a:endParaRPr sz="3600" dirty="0">
              <a:solidFill>
                <a:srgbClr val="4E67C8"/>
              </a:solidFill>
              <a:latin typeface="Times New Roman"/>
              <a:ea typeface="Times New Roman"/>
              <a:cs typeface="Times New Roman"/>
              <a:sym typeface="Times New Roman"/>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148" name="Google Shape;148;p5"/>
          <p:cNvGraphicFramePr/>
          <p:nvPr>
            <p:extLst>
              <p:ext uri="{D42A27DB-BD31-4B8C-83A1-F6EECF244321}">
                <p14:modId xmlns:p14="http://schemas.microsoft.com/office/powerpoint/2010/main" val="3259115881"/>
              </p:ext>
            </p:extLst>
          </p:nvPr>
        </p:nvGraphicFramePr>
        <p:xfrm>
          <a:off x="192530" y="1863359"/>
          <a:ext cx="8820500" cy="3569713"/>
        </p:xfrm>
        <a:graphic>
          <a:graphicData uri="http://schemas.openxmlformats.org/drawingml/2006/table">
            <a:tbl>
              <a:tblPr>
                <a:noFill/>
                <a:tableStyleId>{5C767546-1078-4451-8EC7-F9DFC876B218}</a:tableStyleId>
              </a:tblPr>
              <a:tblGrid>
                <a:gridCol w="628564">
                  <a:extLst>
                    <a:ext uri="{9D8B030D-6E8A-4147-A177-3AD203B41FA5}">
                      <a16:colId xmlns:a16="http://schemas.microsoft.com/office/drawing/2014/main" val="20000"/>
                    </a:ext>
                  </a:extLst>
                </a:gridCol>
                <a:gridCol w="1856792">
                  <a:extLst>
                    <a:ext uri="{9D8B030D-6E8A-4147-A177-3AD203B41FA5}">
                      <a16:colId xmlns:a16="http://schemas.microsoft.com/office/drawing/2014/main" val="20001"/>
                    </a:ext>
                  </a:extLst>
                </a:gridCol>
                <a:gridCol w="1847519">
                  <a:extLst>
                    <a:ext uri="{9D8B030D-6E8A-4147-A177-3AD203B41FA5}">
                      <a16:colId xmlns:a16="http://schemas.microsoft.com/office/drawing/2014/main" val="20002"/>
                    </a:ext>
                  </a:extLst>
                </a:gridCol>
                <a:gridCol w="559779">
                  <a:extLst>
                    <a:ext uri="{9D8B030D-6E8A-4147-A177-3AD203B41FA5}">
                      <a16:colId xmlns:a16="http://schemas.microsoft.com/office/drawing/2014/main" val="20003"/>
                    </a:ext>
                  </a:extLst>
                </a:gridCol>
                <a:gridCol w="3927846">
                  <a:extLst>
                    <a:ext uri="{9D8B030D-6E8A-4147-A177-3AD203B41FA5}">
                      <a16:colId xmlns:a16="http://schemas.microsoft.com/office/drawing/2014/main" val="20004"/>
                    </a:ext>
                  </a:extLst>
                </a:gridCol>
              </a:tblGrid>
              <a:tr h="783713">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Sl. No. </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Title</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Author</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Year</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Contributions &amp; Drawbacks</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2734788">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3</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dirty="0">
                          <a:latin typeface="Times New Roman" panose="02020603050405020304" pitchFamily="18" charset="0"/>
                          <a:cs typeface="Times New Roman" panose="02020603050405020304" pitchFamily="18" charset="0"/>
                        </a:rPr>
                        <a:t>A Novel Approach to Predict Brain Stroke using KNN in Machine Learning.</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IN" sz="1800" dirty="0" err="1">
                          <a:latin typeface="Times New Roman" panose="02020603050405020304" pitchFamily="18" charset="0"/>
                          <a:cs typeface="Times New Roman" panose="02020603050405020304" pitchFamily="18" charset="0"/>
                        </a:rPr>
                        <a:t>Dr.</a:t>
                      </a:r>
                      <a:r>
                        <a:rPr lang="en-IN" sz="1800" dirty="0">
                          <a:latin typeface="Times New Roman" panose="02020603050405020304" pitchFamily="18" charset="0"/>
                          <a:cs typeface="Times New Roman" panose="02020603050405020304" pitchFamily="18" charset="0"/>
                        </a:rPr>
                        <a:t> M </a:t>
                      </a:r>
                      <a:r>
                        <a:rPr lang="en-IN" sz="1800" dirty="0" err="1">
                          <a:latin typeface="Times New Roman" panose="02020603050405020304" pitchFamily="18" charset="0"/>
                          <a:cs typeface="Times New Roman" panose="02020603050405020304" pitchFamily="18" charset="0"/>
                        </a:rPr>
                        <a:t>Vasumathi</a:t>
                      </a:r>
                      <a:r>
                        <a:rPr lang="en-IN" sz="1800" dirty="0">
                          <a:latin typeface="Times New Roman" panose="02020603050405020304" pitchFamily="18" charset="0"/>
                          <a:cs typeface="Times New Roman" panose="02020603050405020304" pitchFamily="18" charset="0"/>
                        </a:rPr>
                        <a:t> Devi, S. </a:t>
                      </a:r>
                      <a:r>
                        <a:rPr lang="en-IN" sz="1800" dirty="0" err="1">
                          <a:latin typeface="Times New Roman" panose="02020603050405020304" pitchFamily="18" charset="0"/>
                          <a:cs typeface="Times New Roman" panose="02020603050405020304" pitchFamily="18" charset="0"/>
                        </a:rPr>
                        <a:t>Harshitha</a:t>
                      </a:r>
                      <a:r>
                        <a:rPr lang="en-IN" sz="1800" dirty="0">
                          <a:latin typeface="Times New Roman" panose="02020603050405020304" pitchFamily="18" charset="0"/>
                          <a:cs typeface="Times New Roman" panose="02020603050405020304" pitchFamily="18" charset="0"/>
                        </a:rPr>
                        <a:t>, K. Lakshmi </a:t>
                      </a:r>
                      <a:r>
                        <a:rPr lang="en-IN" sz="1800" dirty="0" err="1">
                          <a:latin typeface="Times New Roman" panose="02020603050405020304" pitchFamily="18" charset="0"/>
                          <a:cs typeface="Times New Roman" panose="02020603050405020304" pitchFamily="18" charset="0"/>
                        </a:rPr>
                        <a:t>Ramya</a:t>
                      </a:r>
                      <a:r>
                        <a:rPr lang="en-IN" sz="1800" dirty="0">
                          <a:latin typeface="Times New Roman" panose="02020603050405020304" pitchFamily="18" charset="0"/>
                          <a:cs typeface="Times New Roman" panose="02020603050405020304" pitchFamily="18" charset="0"/>
                        </a:rPr>
                        <a:t>, B. </a:t>
                      </a:r>
                      <a:r>
                        <a:rPr lang="en-IN" sz="1800" dirty="0" err="1">
                          <a:latin typeface="Times New Roman" panose="02020603050405020304" pitchFamily="18" charset="0"/>
                          <a:cs typeface="Times New Roman" panose="02020603050405020304" pitchFamily="18" charset="0"/>
                        </a:rPr>
                        <a:t>Hema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Latha</a:t>
                      </a:r>
                      <a:r>
                        <a:rPr lang="en-IN" sz="1800" dirty="0">
                          <a:latin typeface="Times New Roman" panose="02020603050405020304" pitchFamily="18" charset="0"/>
                          <a:cs typeface="Times New Roman" panose="02020603050405020304" pitchFamily="18" charset="0"/>
                        </a:rPr>
                        <a:t>, P. </a:t>
                      </a:r>
                      <a:r>
                        <a:rPr lang="en-IN" sz="1800" dirty="0" err="1">
                          <a:latin typeface="Times New Roman" panose="02020603050405020304" pitchFamily="18" charset="0"/>
                          <a:cs typeface="Times New Roman" panose="02020603050405020304" pitchFamily="18" charset="0"/>
                        </a:rPr>
                        <a:t>Pranathi</a:t>
                      </a:r>
                      <a:r>
                        <a:rPr lang="en-IN" sz="1800" dirty="0">
                          <a:latin typeface="Times New Roman" panose="02020603050405020304" pitchFamily="18" charset="0"/>
                          <a:cs typeface="Times New Roman" panose="02020603050405020304" pitchFamily="18" charset="0"/>
                        </a:rPr>
                        <a:t>. </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2023</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Train KNN and compare it with other models like Decision Trees and Neural Networks. </a:t>
                      </a:r>
                    </a:p>
                    <a:p>
                      <a:pPr marL="0" marR="0" lvl="0" indent="0" algn="l" rtl="0">
                        <a:lnSpc>
                          <a:spcPct val="100000"/>
                        </a:lnSpc>
                        <a:spcBef>
                          <a:spcPts val="0"/>
                        </a:spcBef>
                        <a:spcAft>
                          <a:spcPts val="0"/>
                        </a:spcAft>
                        <a:buClr>
                          <a:srgbClr val="000000"/>
                        </a:buClr>
                        <a:buSzPts val="900"/>
                        <a:buFont typeface="Arial"/>
                        <a:buNone/>
                      </a:pP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Evaluate model accuracy using metrics like precision, recall, F1-score,</a:t>
                      </a:r>
                    </a:p>
                    <a:p>
                      <a:pPr marL="0" marR="0" lvl="0" indent="0" algn="l" rtl="0">
                        <a:lnSpc>
                          <a:spcPct val="100000"/>
                        </a:lnSpc>
                        <a:spcBef>
                          <a:spcPts val="0"/>
                        </a:spcBef>
                        <a:spcAft>
                          <a:spcPts val="0"/>
                        </a:spcAft>
                        <a:buClr>
                          <a:srgbClr val="000000"/>
                        </a:buClr>
                        <a:buSzPts val="900"/>
                        <a:buFont typeface="Arial"/>
                        <a:buNone/>
                      </a:pPr>
                      <a:endParaRPr lang="en-US" sz="1800" u="none" strike="noStrike" cap="none"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The model lacks interpretability, making it difficult for healthcare professionals to understand decision-making processes.</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extLst>
                  <a:ext uri="{0D108BD9-81ED-4DB2-BD59-A6C34878D82A}">
                    <a16:rowId xmlns:a16="http://schemas.microsoft.com/office/drawing/2014/main" val="10001"/>
                  </a:ext>
                </a:extLst>
              </a:tr>
            </a:tbl>
          </a:graphicData>
        </a:graphic>
      </p:graphicFrame>
      <p:sp>
        <p:nvSpPr>
          <p:cNvPr id="7" name="Google Shape;123;p2"/>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Page 6</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3641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214313"/>
            <a:ext cx="6876661" cy="85870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Survey </a:t>
            </a:r>
            <a:endParaRPr sz="3600" dirty="0">
              <a:solidFill>
                <a:srgbClr val="4E67C8"/>
              </a:solidFill>
              <a:latin typeface="Times New Roman"/>
              <a:ea typeface="Times New Roman"/>
              <a:cs typeface="Times New Roman"/>
              <a:sym typeface="Times New Roman"/>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148" name="Google Shape;148;p5"/>
          <p:cNvGraphicFramePr/>
          <p:nvPr>
            <p:extLst>
              <p:ext uri="{D42A27DB-BD31-4B8C-83A1-F6EECF244321}">
                <p14:modId xmlns:p14="http://schemas.microsoft.com/office/powerpoint/2010/main" val="1291398018"/>
              </p:ext>
            </p:extLst>
          </p:nvPr>
        </p:nvGraphicFramePr>
        <p:xfrm>
          <a:off x="192530" y="1863359"/>
          <a:ext cx="8820500" cy="3518501"/>
        </p:xfrm>
        <a:graphic>
          <a:graphicData uri="http://schemas.openxmlformats.org/drawingml/2006/table">
            <a:tbl>
              <a:tblPr>
                <a:noFill/>
                <a:tableStyleId>{5C767546-1078-4451-8EC7-F9DFC876B218}</a:tableStyleId>
              </a:tblPr>
              <a:tblGrid>
                <a:gridCol w="628564">
                  <a:extLst>
                    <a:ext uri="{9D8B030D-6E8A-4147-A177-3AD203B41FA5}">
                      <a16:colId xmlns:a16="http://schemas.microsoft.com/office/drawing/2014/main" val="20000"/>
                    </a:ext>
                  </a:extLst>
                </a:gridCol>
                <a:gridCol w="1856792">
                  <a:extLst>
                    <a:ext uri="{9D8B030D-6E8A-4147-A177-3AD203B41FA5}">
                      <a16:colId xmlns:a16="http://schemas.microsoft.com/office/drawing/2014/main" val="20001"/>
                    </a:ext>
                  </a:extLst>
                </a:gridCol>
                <a:gridCol w="1847519">
                  <a:extLst>
                    <a:ext uri="{9D8B030D-6E8A-4147-A177-3AD203B41FA5}">
                      <a16:colId xmlns:a16="http://schemas.microsoft.com/office/drawing/2014/main" val="20002"/>
                    </a:ext>
                  </a:extLst>
                </a:gridCol>
                <a:gridCol w="559779">
                  <a:extLst>
                    <a:ext uri="{9D8B030D-6E8A-4147-A177-3AD203B41FA5}">
                      <a16:colId xmlns:a16="http://schemas.microsoft.com/office/drawing/2014/main" val="20003"/>
                    </a:ext>
                  </a:extLst>
                </a:gridCol>
                <a:gridCol w="3927846">
                  <a:extLst>
                    <a:ext uri="{9D8B030D-6E8A-4147-A177-3AD203B41FA5}">
                      <a16:colId xmlns:a16="http://schemas.microsoft.com/office/drawing/2014/main" val="20004"/>
                    </a:ext>
                  </a:extLst>
                </a:gridCol>
              </a:tblGrid>
              <a:tr h="783713">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Sl. No. </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Title</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Author</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Year</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8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Contributions &amp; Drawbacks</a:t>
                      </a:r>
                      <a:endParaRPr sz="18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2734788">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4</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dirty="0">
                          <a:latin typeface="Times New Roman" panose="02020603050405020304" pitchFamily="18" charset="0"/>
                          <a:cs typeface="Times New Roman" panose="02020603050405020304" pitchFamily="18" charset="0"/>
                        </a:rPr>
                        <a:t>Brain Stroke Prediction Using Machine Learning Techniques.</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IN" sz="1800" dirty="0">
                          <a:latin typeface="Times New Roman" panose="02020603050405020304" pitchFamily="18" charset="0"/>
                          <a:cs typeface="Times New Roman" panose="02020603050405020304" pitchFamily="18" charset="0"/>
                        </a:rPr>
                        <a:t>Ibrahim </a:t>
                      </a:r>
                      <a:r>
                        <a:rPr lang="en-IN" sz="1800" dirty="0" err="1">
                          <a:latin typeface="Times New Roman" panose="02020603050405020304" pitchFamily="18" charset="0"/>
                          <a:cs typeface="Times New Roman" panose="02020603050405020304" pitchFamily="18" charset="0"/>
                        </a:rPr>
                        <a:t>Almubark</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2023</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Apply </a:t>
                      </a:r>
                      <a:r>
                        <a:rPr lang="en-US" sz="1800" dirty="0" err="1">
                          <a:latin typeface="Times New Roman" panose="02020603050405020304" pitchFamily="18" charset="0"/>
                          <a:cs typeface="Times New Roman" panose="02020603050405020304" pitchFamily="18" charset="0"/>
                        </a:rPr>
                        <a:t>SelectKBest</a:t>
                      </a:r>
                      <a:r>
                        <a:rPr lang="en-US" sz="1800" dirty="0">
                          <a:latin typeface="Times New Roman" panose="02020603050405020304" pitchFamily="18" charset="0"/>
                          <a:cs typeface="Times New Roman" panose="02020603050405020304" pitchFamily="18" charset="0"/>
                        </a:rPr>
                        <a:t> (ANOVA test) for feature selection to retain the most relevant stroke predictors. </a:t>
                      </a:r>
                    </a:p>
                    <a:p>
                      <a:pPr marL="0" marR="0" lvl="0" indent="0" algn="l" rtl="0">
                        <a:lnSpc>
                          <a:spcPct val="100000"/>
                        </a:lnSpc>
                        <a:spcBef>
                          <a:spcPts val="0"/>
                        </a:spcBef>
                        <a:spcAft>
                          <a:spcPts val="0"/>
                        </a:spcAft>
                        <a:buClr>
                          <a:srgbClr val="000000"/>
                        </a:buClr>
                        <a:buSzPts val="900"/>
                        <a:buFont typeface="Arial"/>
                        <a:buNone/>
                      </a:pP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The model is trained only on physical and numerical data, lacking integration with medical imaging or genomic data for better clinical predictions</a:t>
                      </a: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extLst>
                  <a:ext uri="{0D108BD9-81ED-4DB2-BD59-A6C34878D82A}">
                    <a16:rowId xmlns:a16="http://schemas.microsoft.com/office/drawing/2014/main" val="10001"/>
                  </a:ext>
                </a:extLst>
              </a:tr>
            </a:tbl>
          </a:graphicData>
        </a:graphic>
      </p:graphicFrame>
      <p:sp>
        <p:nvSpPr>
          <p:cNvPr id="7" name="Google Shape;123;p2"/>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Page 7</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72004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45" name="Google Shape;145;p5"/>
          <p:cNvSpPr txBox="1">
            <a:spLocks noGrp="1"/>
          </p:cNvSpPr>
          <p:nvPr>
            <p:ph type="title" idx="4294967295"/>
          </p:nvPr>
        </p:nvSpPr>
        <p:spPr>
          <a:xfrm>
            <a:off x="0" y="214313"/>
            <a:ext cx="6876661" cy="85870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4E67C8"/>
              </a:buClr>
              <a:buSzPts val="3600"/>
              <a:buFont typeface="Times New Roman"/>
              <a:buNone/>
            </a:pPr>
            <a:r>
              <a:rPr lang="en-US" sz="3600" dirty="0">
                <a:solidFill>
                  <a:srgbClr val="4E67C8"/>
                </a:solidFill>
                <a:latin typeface="Times New Roman"/>
                <a:ea typeface="Times New Roman"/>
                <a:cs typeface="Times New Roman"/>
                <a:sym typeface="Times New Roman"/>
              </a:rPr>
              <a:t>    Literature Survey </a:t>
            </a:r>
            <a:endParaRPr sz="3600" dirty="0">
              <a:solidFill>
                <a:srgbClr val="4E67C8"/>
              </a:solidFill>
              <a:latin typeface="Times New Roman"/>
              <a:ea typeface="Times New Roman"/>
              <a:cs typeface="Times New Roman"/>
              <a:sym typeface="Times New Roman"/>
            </a:endParaRPr>
          </a:p>
        </p:txBody>
      </p:sp>
      <p:sp>
        <p:nvSpPr>
          <p:cNvPr id="147" name="Google Shape;147;p5"/>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aphicFrame>
        <p:nvGraphicFramePr>
          <p:cNvPr id="148" name="Google Shape;148;p5"/>
          <p:cNvGraphicFramePr/>
          <p:nvPr>
            <p:extLst>
              <p:ext uri="{D42A27DB-BD31-4B8C-83A1-F6EECF244321}">
                <p14:modId xmlns:p14="http://schemas.microsoft.com/office/powerpoint/2010/main" val="770169471"/>
              </p:ext>
            </p:extLst>
          </p:nvPr>
        </p:nvGraphicFramePr>
        <p:xfrm>
          <a:off x="192530" y="1863359"/>
          <a:ext cx="8820500" cy="3569713"/>
        </p:xfrm>
        <a:graphic>
          <a:graphicData uri="http://schemas.openxmlformats.org/drawingml/2006/table">
            <a:tbl>
              <a:tblPr>
                <a:noFill/>
                <a:tableStyleId>{5C767546-1078-4451-8EC7-F9DFC876B218}</a:tableStyleId>
              </a:tblPr>
              <a:tblGrid>
                <a:gridCol w="628564">
                  <a:extLst>
                    <a:ext uri="{9D8B030D-6E8A-4147-A177-3AD203B41FA5}">
                      <a16:colId xmlns:a16="http://schemas.microsoft.com/office/drawing/2014/main" val="20000"/>
                    </a:ext>
                  </a:extLst>
                </a:gridCol>
                <a:gridCol w="1856792">
                  <a:extLst>
                    <a:ext uri="{9D8B030D-6E8A-4147-A177-3AD203B41FA5}">
                      <a16:colId xmlns:a16="http://schemas.microsoft.com/office/drawing/2014/main" val="20001"/>
                    </a:ext>
                  </a:extLst>
                </a:gridCol>
                <a:gridCol w="1847519">
                  <a:extLst>
                    <a:ext uri="{9D8B030D-6E8A-4147-A177-3AD203B41FA5}">
                      <a16:colId xmlns:a16="http://schemas.microsoft.com/office/drawing/2014/main" val="20002"/>
                    </a:ext>
                  </a:extLst>
                </a:gridCol>
                <a:gridCol w="559779">
                  <a:extLst>
                    <a:ext uri="{9D8B030D-6E8A-4147-A177-3AD203B41FA5}">
                      <a16:colId xmlns:a16="http://schemas.microsoft.com/office/drawing/2014/main" val="20003"/>
                    </a:ext>
                  </a:extLst>
                </a:gridCol>
                <a:gridCol w="3927846">
                  <a:extLst>
                    <a:ext uri="{9D8B030D-6E8A-4147-A177-3AD203B41FA5}">
                      <a16:colId xmlns:a16="http://schemas.microsoft.com/office/drawing/2014/main" val="20004"/>
                    </a:ext>
                  </a:extLst>
                </a:gridCol>
              </a:tblGrid>
              <a:tr h="783713">
                <a:tc>
                  <a:txBody>
                    <a:bodyPr/>
                    <a:lstStyle/>
                    <a:p>
                      <a:pPr marL="0" marR="0" lvl="0" indent="0" algn="l" rtl="0">
                        <a:lnSpc>
                          <a:spcPct val="100000"/>
                        </a:lnSpc>
                        <a:spcBef>
                          <a:spcPts val="0"/>
                        </a:spcBef>
                        <a:spcAft>
                          <a:spcPts val="0"/>
                        </a:spcAft>
                        <a:buNone/>
                      </a:pPr>
                      <a:r>
                        <a:rPr lang="en-US" sz="14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Sl. No. </a:t>
                      </a:r>
                      <a:endParaRPr sz="14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4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Title</a:t>
                      </a:r>
                      <a:endParaRPr sz="14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4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Author</a:t>
                      </a:r>
                      <a:endParaRPr sz="14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4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Year</a:t>
                      </a:r>
                      <a:endParaRPr sz="14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None/>
                      </a:pPr>
                      <a:r>
                        <a:rPr lang="en-US" sz="1400" b="0" i="0" u="none" strike="noStrike" cap="none">
                          <a:solidFill>
                            <a:srgbClr val="FFFFFF"/>
                          </a:solidFill>
                          <a:latin typeface="Times New Roman" panose="02020603050405020304" pitchFamily="18" charset="0"/>
                          <a:ea typeface="Times New Roman"/>
                          <a:cs typeface="Times New Roman" panose="02020603050405020304" pitchFamily="18" charset="0"/>
                          <a:sym typeface="Times New Roman"/>
                        </a:rPr>
                        <a:t>Contributions &amp; Drawbacks</a:t>
                      </a:r>
                      <a:endParaRPr sz="1400" u="none" strike="noStrike" cap="none">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5400"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2734788">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5</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dirty="0">
                          <a:latin typeface="Times New Roman" panose="02020603050405020304" pitchFamily="18" charset="0"/>
                          <a:cs typeface="Times New Roman" panose="02020603050405020304" pitchFamily="18" charset="0"/>
                        </a:rPr>
                        <a:t>Optimizing Stroke Prediction with Ensemble Learning: A Comparative Study of </a:t>
                      </a:r>
                      <a:r>
                        <a:rPr lang="en-US" sz="1800" dirty="0" err="1">
                          <a:latin typeface="Times New Roman" panose="02020603050405020304" pitchFamily="18" charset="0"/>
                          <a:cs typeface="Times New Roman" panose="02020603050405020304" pitchFamily="18" charset="0"/>
                        </a:rPr>
                        <a:t>AdaBoost</a:t>
                      </a:r>
                      <a:r>
                        <a:rPr lang="en-US" sz="1800" dirty="0">
                          <a:latin typeface="Times New Roman" panose="02020603050405020304" pitchFamily="18" charset="0"/>
                          <a:cs typeface="Times New Roman" panose="02020603050405020304" pitchFamily="18" charset="0"/>
                        </a:rPr>
                        <a:t>, SVM, and KNN Models</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IN" sz="1800" dirty="0" err="1">
                          <a:latin typeface="Times New Roman" panose="02020603050405020304" pitchFamily="18" charset="0"/>
                          <a:cs typeface="Times New Roman" panose="02020603050405020304" pitchFamily="18" charset="0"/>
                        </a:rPr>
                        <a:t>Ankita</a:t>
                      </a:r>
                      <a:r>
                        <a:rPr lang="en-IN" sz="1800" dirty="0">
                          <a:latin typeface="Times New Roman" panose="02020603050405020304" pitchFamily="18" charset="0"/>
                          <a:cs typeface="Times New Roman" panose="02020603050405020304" pitchFamily="18" charset="0"/>
                        </a:rPr>
                        <a:t> Sharma, </a:t>
                      </a:r>
                      <a:r>
                        <a:rPr lang="en-IN" sz="1800" dirty="0" err="1">
                          <a:latin typeface="Times New Roman" panose="02020603050405020304" pitchFamily="18" charset="0"/>
                          <a:cs typeface="Times New Roman" panose="02020603050405020304" pitchFamily="18" charset="0"/>
                        </a:rPr>
                        <a:t>Sonam</a:t>
                      </a:r>
                      <a:r>
                        <a:rPr lang="en-IN" sz="1800" dirty="0">
                          <a:latin typeface="Times New Roman" panose="02020603050405020304" pitchFamily="18" charset="0"/>
                          <a:cs typeface="Times New Roman" panose="02020603050405020304" pitchFamily="18" charset="0"/>
                        </a:rPr>
                        <a:t> Mittal</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2024</a:t>
                      </a:r>
                      <a:endParaRPr sz="1800" u="none" strike="noStrike" cap="none" dirty="0">
                        <a:latin typeface="Times New Roman" panose="02020603050405020304" pitchFamily="18" charset="0"/>
                        <a:cs typeface="Times New Roman" panose="02020603050405020304" pitchFamily="18" charset="0"/>
                      </a:endParaRP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tc>
                  <a:txBody>
                    <a:bodyPr/>
                    <a:lstStyle/>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The research focuses on ensemble learning with a voting classifier</a:t>
                      </a:r>
                    </a:p>
                    <a:p>
                      <a:pPr marL="0" marR="0" lvl="0" indent="0" algn="l" rtl="0">
                        <a:lnSpc>
                          <a:spcPct val="100000"/>
                        </a:lnSpc>
                        <a:spcBef>
                          <a:spcPts val="0"/>
                        </a:spcBef>
                        <a:spcAft>
                          <a:spcPts val="0"/>
                        </a:spcAft>
                        <a:buClr>
                          <a:srgbClr val="000000"/>
                        </a:buClr>
                        <a:buSzPts val="900"/>
                        <a:buFont typeface="Arial"/>
                        <a:buNone/>
                      </a:pP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The Voting Classifier achieves the highest accuracy outperforming individual ML models.</a:t>
                      </a:r>
                    </a:p>
                    <a:p>
                      <a:pPr marL="0" marR="0" lvl="0" indent="0" algn="l" rtl="0">
                        <a:lnSpc>
                          <a:spcPct val="100000"/>
                        </a:lnSpc>
                        <a:spcBef>
                          <a:spcPts val="0"/>
                        </a:spcBef>
                        <a:spcAft>
                          <a:spcPts val="0"/>
                        </a:spcAft>
                        <a:buClr>
                          <a:srgbClr val="000000"/>
                        </a:buClr>
                        <a:buSzPts val="900"/>
                        <a:buFont typeface="Arial"/>
                        <a:buNone/>
                      </a:pPr>
                      <a:endParaRPr lang="en-US" sz="18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900"/>
                        <a:buFont typeface="Arial"/>
                        <a:buNone/>
                      </a:pPr>
                      <a:r>
                        <a:rPr lang="en-US" sz="1800" dirty="0">
                          <a:latin typeface="Times New Roman" panose="02020603050405020304" pitchFamily="18" charset="0"/>
                          <a:cs typeface="Times New Roman" panose="02020603050405020304" pitchFamily="18" charset="0"/>
                        </a:rPr>
                        <a:t>Ensemble learning increases computational complexity, making real-time deployment challenging.</a:t>
                      </a:r>
                    </a:p>
                  </a:txBody>
                  <a:tcPr marL="42800" marR="42800" marT="21400" marB="214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54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EEF"/>
                    </a:solidFill>
                  </a:tcPr>
                </a:tc>
                <a:extLst>
                  <a:ext uri="{0D108BD9-81ED-4DB2-BD59-A6C34878D82A}">
                    <a16:rowId xmlns:a16="http://schemas.microsoft.com/office/drawing/2014/main" val="10001"/>
                  </a:ext>
                </a:extLst>
              </a:tr>
            </a:tbl>
          </a:graphicData>
        </a:graphic>
      </p:graphicFrame>
      <p:sp>
        <p:nvSpPr>
          <p:cNvPr id="7" name="Google Shape;123;p2"/>
          <p:cNvSpPr txBox="1"/>
          <p:nvPr/>
        </p:nvSpPr>
        <p:spPr>
          <a:xfrm>
            <a:off x="8316413" y="6407941"/>
            <a:ext cx="696617"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Lucida Sans"/>
              <a:buNone/>
            </a:pPr>
            <a:r>
              <a:rPr lang="en-US" sz="1000" b="0" i="0" u="none" strike="noStrike" cap="none" dirty="0">
                <a:solidFill>
                  <a:srgbClr val="000000"/>
                </a:solidFill>
                <a:latin typeface="Lucida Sans"/>
                <a:ea typeface="Lucida Sans"/>
                <a:cs typeface="Lucida Sans"/>
                <a:sym typeface="Lucida Sans"/>
              </a:rPr>
              <a:t>Page 8</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156108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281</TotalTime>
  <Words>2430</Words>
  <Application>Microsoft Office PowerPoint</Application>
  <PresentationFormat>On-screen Show (4:3)</PresentationFormat>
  <Paragraphs>426</Paragraphs>
  <Slides>33</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Lucida Sans</vt:lpstr>
      <vt:lpstr>Times New Roman</vt:lpstr>
      <vt:lpstr>Trebuchet MS</vt:lpstr>
      <vt:lpstr>Office Theme</vt:lpstr>
      <vt:lpstr>PowerPoint Presentation</vt:lpstr>
      <vt:lpstr>Agenda</vt:lpstr>
      <vt:lpstr> Introduction </vt:lpstr>
      <vt:lpstr>Objectives    </vt:lpstr>
      <vt:lpstr>    Literature Survey </vt:lpstr>
      <vt:lpstr>    Literature Survey </vt:lpstr>
      <vt:lpstr>    Literature Survey </vt:lpstr>
      <vt:lpstr>    Literature Survey </vt:lpstr>
      <vt:lpstr>    Literature Survey </vt:lpstr>
      <vt:lpstr>    Literature Survey </vt:lpstr>
      <vt:lpstr>    Literature Survey </vt:lpstr>
      <vt:lpstr>    Literature Survey </vt:lpstr>
      <vt:lpstr>    Literature Survey </vt:lpstr>
      <vt:lpstr>    Literature Survey </vt:lpstr>
      <vt:lpstr>    Literature Survey </vt:lpstr>
      <vt:lpstr>    Literature Survey </vt:lpstr>
      <vt:lpstr>    Literature Survey </vt:lpstr>
      <vt:lpstr>    Literature Survey </vt:lpstr>
      <vt:lpstr>    Literature Survey </vt:lpstr>
      <vt:lpstr>    Literature Survey </vt:lpstr>
      <vt:lpstr>    Literature Survey </vt:lpstr>
      <vt:lpstr>    Literature Survey </vt:lpstr>
      <vt:lpstr>    Literature Survey </vt:lpstr>
      <vt:lpstr>    Literature Survey </vt:lpstr>
      <vt:lpstr>           </vt:lpstr>
      <vt:lpstr>Problem Statement</vt:lpstr>
      <vt:lpstr> Proposed System </vt:lpstr>
      <vt:lpstr>Software Requirements Specification</vt:lpstr>
      <vt:lpstr>Software Requirements Specification</vt:lpstr>
      <vt:lpstr>System Design : Architecture</vt:lpstr>
      <vt:lpstr>System Design</vt:lpstr>
      <vt:lpstr>Applications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Jagath jp</cp:lastModifiedBy>
  <cp:revision>27</cp:revision>
  <dcterms:created xsi:type="dcterms:W3CDTF">2017-05-05T07:01:18Z</dcterms:created>
  <dcterms:modified xsi:type="dcterms:W3CDTF">2025-03-28T00:47:22Z</dcterms:modified>
</cp:coreProperties>
</file>