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49bd55960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49bd55960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49bd55960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49bd55960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49bd55960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49bd55960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49bd55960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49bd55960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9bd5596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9bd5596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9bd55960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9bd5596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9bd55960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9bd55960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49bd55960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49bd55960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49bd55960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49bd55960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9bd55960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49bd55960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9bd55960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49bd55960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49bd55960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49bd55960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76100" y="1533600"/>
            <a:ext cx="59679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Problema de los Almacenes (VRP)</a:t>
            </a:r>
            <a:endParaRPr/>
          </a:p>
          <a:p>
            <a:pPr indent="0" lvl="0" marL="0" rtl="0" algn="l">
              <a:spcBef>
                <a:spcPts val="0"/>
              </a:spcBef>
              <a:spcAft>
                <a:spcPts val="0"/>
              </a:spcAft>
              <a:buNone/>
            </a:pPr>
            <a:r>
              <a:rPr lang="es-419" sz="1300"/>
              <a:t>Trabajo Final de Complejidad </a:t>
            </a:r>
            <a:r>
              <a:rPr lang="es-419" sz="1300"/>
              <a:t>Algorítmica</a:t>
            </a:r>
            <a:endParaRPr sz="1300"/>
          </a:p>
        </p:txBody>
      </p:sp>
      <p:sp>
        <p:nvSpPr>
          <p:cNvPr id="135" name="Google Shape;135;p13"/>
          <p:cNvSpPr txBox="1"/>
          <p:nvPr>
            <p:ph idx="1" type="subTitle"/>
          </p:nvPr>
        </p:nvSpPr>
        <p:spPr>
          <a:xfrm>
            <a:off x="4766575" y="3157300"/>
            <a:ext cx="3788100" cy="175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lang="es-419" sz="1200"/>
              <a:t>Integrantes</a:t>
            </a:r>
            <a:endParaRPr sz="1200"/>
          </a:p>
          <a:p>
            <a:pPr indent="-304800" lvl="0" marL="457200" rtl="0" algn="l">
              <a:lnSpc>
                <a:spcPct val="100000"/>
              </a:lnSpc>
              <a:spcBef>
                <a:spcPts val="0"/>
              </a:spcBef>
              <a:spcAft>
                <a:spcPts val="0"/>
              </a:spcAft>
              <a:buClr>
                <a:srgbClr val="4A86E8"/>
              </a:buClr>
              <a:buSzPts val="1200"/>
              <a:buChar char="●"/>
            </a:pPr>
            <a:r>
              <a:rPr lang="es-419" sz="1200"/>
              <a:t>Sebastián Martin Trujillo Hilares</a:t>
            </a:r>
            <a:endParaRPr sz="1200"/>
          </a:p>
          <a:p>
            <a:pPr indent="-304800" lvl="0" marL="457200" rtl="0" algn="l">
              <a:lnSpc>
                <a:spcPct val="100000"/>
              </a:lnSpc>
              <a:spcBef>
                <a:spcPts val="0"/>
              </a:spcBef>
              <a:spcAft>
                <a:spcPts val="0"/>
              </a:spcAft>
              <a:buClr>
                <a:srgbClr val="4A86E8"/>
              </a:buClr>
              <a:buSzPts val="1200"/>
              <a:buChar char="●"/>
            </a:pPr>
            <a:r>
              <a:rPr lang="es-419" sz="1200"/>
              <a:t>Julissa Karol Ponte Isminio</a:t>
            </a:r>
            <a:endParaRPr sz="1200"/>
          </a:p>
          <a:p>
            <a:pPr indent="-304800" lvl="0" marL="457200" rtl="0" algn="l">
              <a:lnSpc>
                <a:spcPct val="100000"/>
              </a:lnSpc>
              <a:spcBef>
                <a:spcPts val="0"/>
              </a:spcBef>
              <a:spcAft>
                <a:spcPts val="0"/>
              </a:spcAft>
              <a:buClr>
                <a:srgbClr val="4A86E8"/>
              </a:buClr>
              <a:buSzPts val="1200"/>
              <a:buChar char="●"/>
            </a:pPr>
            <a:r>
              <a:rPr lang="es-419" sz="1200"/>
              <a:t>Julio Enrique Barrios Aedo</a:t>
            </a:r>
            <a:endParaRPr sz="1200"/>
          </a:p>
          <a:p>
            <a:pPr indent="-304800" lvl="0" marL="457200" rtl="0" algn="l">
              <a:lnSpc>
                <a:spcPct val="100000"/>
              </a:lnSpc>
              <a:spcBef>
                <a:spcPts val="0"/>
              </a:spcBef>
              <a:spcAft>
                <a:spcPts val="0"/>
              </a:spcAft>
              <a:buClr>
                <a:srgbClr val="4A86E8"/>
              </a:buClr>
              <a:buSzPts val="1200"/>
              <a:buChar char="●"/>
            </a:pPr>
            <a:r>
              <a:rPr lang="es-419" sz="1200"/>
              <a:t>Paolo Manoel Pinzás R.</a:t>
            </a:r>
            <a:endParaRPr sz="1200"/>
          </a:p>
          <a:p>
            <a:pPr indent="0" lvl="0" marL="0" rtl="0" algn="l">
              <a:lnSpc>
                <a:spcPct val="100000"/>
              </a:lnSpc>
              <a:spcBef>
                <a:spcPts val="1000"/>
              </a:spcBef>
              <a:spcAft>
                <a:spcPts val="0"/>
              </a:spcAft>
              <a:buNone/>
            </a:pPr>
            <a:r>
              <a:rPr lang="es-419" sz="1200"/>
              <a:t>Sección</a:t>
            </a:r>
            <a:r>
              <a:rPr lang="es-419" sz="1200"/>
              <a:t>: CC41</a:t>
            </a:r>
            <a:endParaRPr sz="1200"/>
          </a:p>
          <a:p>
            <a:pPr indent="0" lvl="0" marL="0" rtl="0" algn="l">
              <a:lnSpc>
                <a:spcPct val="100000"/>
              </a:lnSpc>
              <a:spcBef>
                <a:spcPts val="1000"/>
              </a:spcBef>
              <a:spcAft>
                <a:spcPts val="0"/>
              </a:spcAft>
              <a:buNone/>
            </a:pPr>
            <a:r>
              <a:rPr lang="es-419" sz="1200"/>
              <a:t>Ciclo: 2021-2</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s-419"/>
              <a:t>Implementación de los Algoritmos: Algoritmo de </a:t>
            </a:r>
            <a:r>
              <a:rPr lang="es-419"/>
              <a:t>Prim</a:t>
            </a:r>
            <a:endParaRPr/>
          </a:p>
          <a:p>
            <a:pPr indent="0" lvl="0" marL="0" rtl="0" algn="l">
              <a:lnSpc>
                <a:spcPct val="125000"/>
              </a:lnSpc>
              <a:spcBef>
                <a:spcPts val="1800"/>
              </a:spcBef>
              <a:spcAft>
                <a:spcPts val="0"/>
              </a:spcAft>
              <a:buNone/>
            </a:pPr>
            <a:r>
              <a:t/>
            </a:r>
            <a:endParaRPr/>
          </a:p>
          <a:p>
            <a:pPr indent="0" lvl="0" marL="0" rtl="0" algn="l">
              <a:spcBef>
                <a:spcPts val="1200"/>
              </a:spcBef>
              <a:spcAft>
                <a:spcPts val="0"/>
              </a:spcAft>
              <a:buNone/>
            </a:pPr>
            <a:r>
              <a:t/>
            </a:r>
            <a:endParaRPr/>
          </a:p>
        </p:txBody>
      </p:sp>
      <p:pic>
        <p:nvPicPr>
          <p:cNvPr id="198" name="Google Shape;198;p22"/>
          <p:cNvPicPr preferRelativeResize="0"/>
          <p:nvPr/>
        </p:nvPicPr>
        <p:blipFill>
          <a:blip r:embed="rId3">
            <a:alphaModFix/>
          </a:blip>
          <a:stretch>
            <a:fillRect/>
          </a:stretch>
        </p:blipFill>
        <p:spPr>
          <a:xfrm>
            <a:off x="2556700" y="1370525"/>
            <a:ext cx="4030599" cy="348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s-419"/>
              <a:t>Implementación de los Algoritmos: Algoritmo de </a:t>
            </a:r>
            <a:r>
              <a:rPr lang="es-419"/>
              <a:t>Dijkstra</a:t>
            </a:r>
            <a:endParaRPr/>
          </a:p>
          <a:p>
            <a:pPr indent="0" lvl="0" marL="0" rtl="0" algn="l">
              <a:lnSpc>
                <a:spcPct val="125000"/>
              </a:lnSpc>
              <a:spcBef>
                <a:spcPts val="1800"/>
              </a:spcBef>
              <a:spcAft>
                <a:spcPts val="0"/>
              </a:spcAft>
              <a:buNone/>
            </a:pPr>
            <a:r>
              <a:t/>
            </a:r>
            <a:endParaRPr/>
          </a:p>
          <a:p>
            <a:pPr indent="0" lvl="0" marL="0" rtl="0" algn="l">
              <a:spcBef>
                <a:spcPts val="1200"/>
              </a:spcBef>
              <a:spcAft>
                <a:spcPts val="0"/>
              </a:spcAft>
              <a:buNone/>
            </a:pPr>
            <a:r>
              <a:t/>
            </a:r>
            <a:endParaRPr/>
          </a:p>
        </p:txBody>
      </p:sp>
      <p:pic>
        <p:nvPicPr>
          <p:cNvPr id="204" name="Google Shape;204;p23"/>
          <p:cNvPicPr preferRelativeResize="0"/>
          <p:nvPr/>
        </p:nvPicPr>
        <p:blipFill>
          <a:blip r:embed="rId3">
            <a:alphaModFix/>
          </a:blip>
          <a:stretch>
            <a:fillRect/>
          </a:stretch>
        </p:blipFill>
        <p:spPr>
          <a:xfrm>
            <a:off x="2854462" y="1307850"/>
            <a:ext cx="3435076"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Conclusiones</a:t>
            </a:r>
            <a:endParaRPr/>
          </a:p>
        </p:txBody>
      </p:sp>
      <p:sp>
        <p:nvSpPr>
          <p:cNvPr id="210" name="Google Shape;210;p24"/>
          <p:cNvSpPr txBox="1"/>
          <p:nvPr>
            <p:ph idx="1" type="body"/>
          </p:nvPr>
        </p:nvSpPr>
        <p:spPr>
          <a:xfrm>
            <a:off x="1297500" y="897475"/>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Lato"/>
              <a:buChar char="●"/>
            </a:pPr>
            <a:r>
              <a:rPr lang="es-419" sz="1200"/>
              <a:t>Tanto los algoritmos Bellman-Ford, Prim, Dijkstra y Floyd-Warshall son adecuados para la resolucion de este problema.</a:t>
            </a:r>
            <a:endParaRPr sz="1200"/>
          </a:p>
          <a:p>
            <a:pPr indent="-304800" lvl="0" marL="457200" rtl="0" algn="l">
              <a:spcBef>
                <a:spcPts val="0"/>
              </a:spcBef>
              <a:spcAft>
                <a:spcPts val="0"/>
              </a:spcAft>
              <a:buClr>
                <a:schemeClr val="lt1"/>
              </a:buClr>
              <a:buSzPts val="1200"/>
              <a:buFont typeface="Lato"/>
              <a:buChar char="●"/>
            </a:pPr>
            <a:r>
              <a:rPr lang="es-419" sz="1200"/>
              <a:t>Gracias a este trabajo, pudimos aprender masa sobre Phyton como lenguaje de programacion ,el cual hasta el principio del semestre era algo nuevo para nosotros.</a:t>
            </a:r>
            <a:endParaRPr sz="1200"/>
          </a:p>
          <a:p>
            <a:pPr indent="-304800" lvl="0" marL="457200" rtl="0" algn="l">
              <a:spcBef>
                <a:spcPts val="0"/>
              </a:spcBef>
              <a:spcAft>
                <a:spcPts val="0"/>
              </a:spcAft>
              <a:buClr>
                <a:schemeClr val="lt1"/>
              </a:buClr>
              <a:buSzPts val="1200"/>
              <a:buFont typeface="Lato"/>
              <a:buChar char="●"/>
            </a:pPr>
            <a:r>
              <a:rPr lang="es-419" sz="1200"/>
              <a:t>Finalmente el uso como tal de la plataforma de GitHub nos permitio conocer más acerca del uso de Issues y de los commits, lo cual nos ayudara muchisimo en futuros proyectos, ya sean proyectos pequeños o grandes.</a:t>
            </a:r>
            <a:endParaRPr sz="1200"/>
          </a:p>
          <a:p>
            <a:pPr indent="0" lvl="0" marL="0" rtl="0" algn="l">
              <a:spcBef>
                <a:spcPts val="1200"/>
              </a:spcBef>
              <a:spcAft>
                <a:spcPts val="1200"/>
              </a:spcAft>
              <a:buNone/>
            </a:pPr>
            <a:r>
              <a:t/>
            </a:r>
            <a:endParaRPr/>
          </a:p>
        </p:txBody>
      </p:sp>
      <p:pic>
        <p:nvPicPr>
          <p:cNvPr id="211" name="Google Shape;211;p24"/>
          <p:cNvPicPr preferRelativeResize="0"/>
          <p:nvPr/>
        </p:nvPicPr>
        <p:blipFill>
          <a:blip r:embed="rId3">
            <a:alphaModFix/>
          </a:blip>
          <a:stretch>
            <a:fillRect/>
          </a:stretch>
        </p:blipFill>
        <p:spPr>
          <a:xfrm>
            <a:off x="2133600" y="2639188"/>
            <a:ext cx="4876800" cy="237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Bibliografía</a:t>
            </a:r>
            <a:endParaRPr/>
          </a:p>
        </p:txBody>
      </p:sp>
      <p:sp>
        <p:nvSpPr>
          <p:cNvPr id="217" name="Google Shape;21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-Favtutor, Floyd Warshall Algorithm (Python) | Dynamic Programming.  </a:t>
            </a:r>
            <a:r>
              <a:rPr lang="es-419"/>
              <a:t>https://favtutor.com/blogs/floyd-warshall-algorithm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Introducción</a:t>
            </a:r>
            <a:endParaRPr/>
          </a:p>
        </p:txBody>
      </p:sp>
      <p:sp>
        <p:nvSpPr>
          <p:cNvPr id="141" name="Google Shape;141;p14"/>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sz="1200"/>
              <a:t>El problema de enrutamiento de </a:t>
            </a:r>
            <a:r>
              <a:rPr lang="es-419" sz="1200"/>
              <a:t>vehículos</a:t>
            </a:r>
            <a:r>
              <a:rPr lang="es-419" sz="1200"/>
              <a:t> (VRP) consiste en que se debe determinar el </a:t>
            </a:r>
            <a:r>
              <a:rPr lang="es-419" sz="1200"/>
              <a:t>conjunto</a:t>
            </a:r>
            <a:r>
              <a:rPr lang="es-419" sz="1200"/>
              <a:t> de caminos o rutas para un grupo de </a:t>
            </a:r>
            <a:r>
              <a:rPr lang="es-419" sz="1200"/>
              <a:t>vehículos</a:t>
            </a:r>
            <a:r>
              <a:rPr lang="es-419" sz="1200"/>
              <a:t> con base en uno o más depósitos para varias ciudades o clientes geográficamente dispersos en una ciudad. El objetivo del VRP es ofrecer un conjunto de clientes con demandas conocidas sobre rutas de vehículos de costo mínimo que se originan y terminan en un depósito.</a:t>
            </a:r>
            <a:endParaRPr/>
          </a:p>
        </p:txBody>
      </p:sp>
      <p:pic>
        <p:nvPicPr>
          <p:cNvPr id="142" name="Google Shape;142;p14"/>
          <p:cNvPicPr preferRelativeResize="0"/>
          <p:nvPr/>
        </p:nvPicPr>
        <p:blipFill>
          <a:blip r:embed="rId3">
            <a:alphaModFix/>
          </a:blip>
          <a:stretch>
            <a:fillRect/>
          </a:stretch>
        </p:blipFill>
        <p:spPr>
          <a:xfrm>
            <a:off x="3600200" y="2505475"/>
            <a:ext cx="2433475" cy="208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s-419"/>
              <a:t>Objetivos</a:t>
            </a:r>
            <a:endParaRPr b="1" sz="2300">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t/>
            </a:r>
            <a:endParaRPr/>
          </a:p>
        </p:txBody>
      </p:sp>
      <p:sp>
        <p:nvSpPr>
          <p:cNvPr id="148" name="Google Shape;148;p15"/>
          <p:cNvSpPr txBox="1"/>
          <p:nvPr>
            <p:ph idx="1" type="body"/>
          </p:nvPr>
        </p:nvSpPr>
        <p:spPr>
          <a:xfrm>
            <a:off x="1297500" y="1021550"/>
            <a:ext cx="7038900" cy="29112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4A86E8"/>
              </a:buClr>
              <a:buSzPts val="1200"/>
              <a:buFont typeface="Arial"/>
              <a:buChar char="●"/>
            </a:pPr>
            <a:r>
              <a:rPr lang="es-419" sz="1200"/>
              <a:t>Desarrollar la competencia general de razonamiento cuantitativo y la competencia específica de uso de técnicas y herramientas acorde a los objetivos del curso.</a:t>
            </a:r>
            <a:endParaRPr sz="1200"/>
          </a:p>
          <a:p>
            <a:pPr indent="-304800" lvl="0" marL="457200" rtl="0" algn="just">
              <a:spcBef>
                <a:spcPts val="0"/>
              </a:spcBef>
              <a:spcAft>
                <a:spcPts val="0"/>
              </a:spcAft>
              <a:buClr>
                <a:srgbClr val="4A86E8"/>
              </a:buClr>
              <a:buSzPts val="1200"/>
              <a:buFont typeface="Arial"/>
              <a:buChar char="●"/>
            </a:pPr>
            <a:r>
              <a:rPr lang="es-419" sz="1200"/>
              <a:t>Desarrollar algoritmos que permitan resolver completa o parcialmente el problema de enrutamiento de </a:t>
            </a:r>
            <a:r>
              <a:rPr lang="es-419" sz="1200"/>
              <a:t>vehículos</a:t>
            </a:r>
            <a:r>
              <a:rPr lang="es-419" sz="1200"/>
              <a:t>.</a:t>
            </a:r>
            <a:endParaRPr sz="1200"/>
          </a:p>
          <a:p>
            <a:pPr indent="-304800" lvl="0" marL="457200" rtl="0" algn="just">
              <a:spcBef>
                <a:spcPts val="0"/>
              </a:spcBef>
              <a:spcAft>
                <a:spcPts val="0"/>
              </a:spcAft>
              <a:buClr>
                <a:srgbClr val="4A86E8"/>
              </a:buClr>
              <a:buSzPts val="1200"/>
              <a:buFont typeface="Arial"/>
              <a:buChar char="●"/>
            </a:pPr>
            <a:r>
              <a:rPr lang="es-419" sz="1200"/>
              <a:t>Determinar la importancia de la aplicación de algoritmos eficientes a la hora de resolver un problema.</a:t>
            </a:r>
            <a:endParaRPr sz="1200"/>
          </a:p>
          <a:p>
            <a:pPr indent="-304800" lvl="0" marL="457200" rtl="0" algn="just">
              <a:spcBef>
                <a:spcPts val="0"/>
              </a:spcBef>
              <a:spcAft>
                <a:spcPts val="0"/>
              </a:spcAft>
              <a:buClr>
                <a:srgbClr val="4A86E8"/>
              </a:buClr>
              <a:buSzPts val="1200"/>
              <a:buFont typeface="Arial"/>
              <a:buChar char="●"/>
            </a:pPr>
            <a:r>
              <a:rPr lang="es-419" sz="1200"/>
              <a:t>Analizar la eficiencia y complejidad de los algoritmos planteados.</a:t>
            </a:r>
            <a:endParaRPr sz="1200"/>
          </a:p>
          <a:p>
            <a:pPr indent="0" lvl="0" marL="0" rtl="0" algn="just">
              <a:spcBef>
                <a:spcPts val="1200"/>
              </a:spcBef>
              <a:spcAft>
                <a:spcPts val="1200"/>
              </a:spcAft>
              <a:buNone/>
            </a:pPr>
            <a:r>
              <a:t/>
            </a:r>
            <a:endParaRPr sz="1200"/>
          </a:p>
        </p:txBody>
      </p:sp>
      <p:pic>
        <p:nvPicPr>
          <p:cNvPr id="149" name="Google Shape;149;p15"/>
          <p:cNvPicPr preferRelativeResize="0"/>
          <p:nvPr/>
        </p:nvPicPr>
        <p:blipFill>
          <a:blip r:embed="rId3">
            <a:alphaModFix/>
          </a:blip>
          <a:stretch>
            <a:fillRect/>
          </a:stretch>
        </p:blipFill>
        <p:spPr>
          <a:xfrm>
            <a:off x="3396811" y="2788975"/>
            <a:ext cx="2840277" cy="203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a:t>
            </a:r>
            <a:r>
              <a:rPr lang="es-419"/>
              <a:t>teórico</a:t>
            </a:r>
            <a:r>
              <a:rPr lang="es-419"/>
              <a:t>: </a:t>
            </a:r>
            <a:r>
              <a:rPr lang="es-419"/>
              <a:t>Algoritmo de Floyd-Warshall</a:t>
            </a:r>
            <a:endParaRPr/>
          </a:p>
        </p:txBody>
      </p:sp>
      <p:sp>
        <p:nvSpPr>
          <p:cNvPr id="155" name="Google Shape;155;p16"/>
          <p:cNvSpPr txBox="1"/>
          <p:nvPr>
            <p:ph idx="1" type="body"/>
          </p:nvPr>
        </p:nvSpPr>
        <p:spPr>
          <a:xfrm>
            <a:off x="1091425" y="978125"/>
            <a:ext cx="7885800" cy="2356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1200"/>
              <a:t>Fue descrito por primera vez por Bernard Roy en 1959, se trata de un algoritmo de análisis sobre grafos para encontrar el camino </a:t>
            </a:r>
            <a:r>
              <a:rPr lang="es-419" sz="1200"/>
              <a:t>mínimo</a:t>
            </a:r>
            <a:r>
              <a:rPr lang="es-419" sz="1200"/>
              <a:t> en grafos dirigidos. Este algoritmo encuentra el mejor camino de todos los pares de </a:t>
            </a:r>
            <a:r>
              <a:rPr lang="es-419" sz="1200"/>
              <a:t>vértices</a:t>
            </a:r>
            <a:r>
              <a:rPr lang="es-419" sz="1200"/>
              <a:t> en una sola ejecución y es un claro ejemplo de programación </a:t>
            </a:r>
            <a:r>
              <a:rPr lang="es-419" sz="1200"/>
              <a:t>dinámica</a:t>
            </a:r>
            <a:r>
              <a:rPr lang="es-419" sz="1200"/>
              <a:t>.</a:t>
            </a:r>
            <a:endParaRPr sz="1200"/>
          </a:p>
          <a:p>
            <a:pPr indent="0" lvl="0" marL="0" rtl="0" algn="just">
              <a:spcBef>
                <a:spcPts val="1200"/>
              </a:spcBef>
              <a:spcAft>
                <a:spcPts val="0"/>
              </a:spcAft>
              <a:buNone/>
            </a:pPr>
            <a:r>
              <a:rPr lang="es-419" sz="1200"/>
              <a:t>Se define un grafo G con </a:t>
            </a:r>
            <a:r>
              <a:rPr lang="es-419" sz="1200"/>
              <a:t>vértices</a:t>
            </a:r>
            <a:r>
              <a:rPr lang="es-419" sz="1200"/>
              <a:t> V numerados de 1 a N, y una funcion </a:t>
            </a:r>
            <a:r>
              <a:rPr lang="es-419" sz="1200">
                <a:solidFill>
                  <a:srgbClr val="4A86E8"/>
                </a:solidFill>
              </a:rPr>
              <a:t>CaminoMinimo</a:t>
            </a:r>
            <a:r>
              <a:rPr lang="es-419" sz="1200"/>
              <a:t>(i, j, k) que devuelve el camino </a:t>
            </a:r>
            <a:r>
              <a:rPr lang="es-419" sz="1200"/>
              <a:t>mínimo</a:t>
            </a:r>
            <a:r>
              <a:rPr lang="es-419" sz="1200"/>
              <a:t> de i a j (los cuales conforman V) utilizando solo los </a:t>
            </a:r>
            <a:r>
              <a:rPr lang="es-419" sz="1200"/>
              <a:t>vértices</a:t>
            </a:r>
            <a:r>
              <a:rPr lang="es-419" sz="1200"/>
              <a:t> de 1 a k como puntos intermedios en el camino. Dada esta función se procede a calcular el camino </a:t>
            </a:r>
            <a:r>
              <a:rPr lang="es-419" sz="1200"/>
              <a:t>mínimo</a:t>
            </a:r>
            <a:r>
              <a:rPr lang="es-419" sz="1200"/>
              <a:t> de i a j utilizando solo los </a:t>
            </a:r>
            <a:r>
              <a:rPr lang="es-419" sz="1200"/>
              <a:t>vértices</a:t>
            </a:r>
            <a:r>
              <a:rPr lang="es-419" sz="1200"/>
              <a:t> de 1 hasta a k+1.</a:t>
            </a:r>
            <a:endParaRPr sz="1200"/>
          </a:p>
          <a:p>
            <a:pPr indent="0" lvl="0" marL="0" rtl="0" algn="just">
              <a:spcBef>
                <a:spcPts val="1200"/>
              </a:spcBef>
              <a:spcAft>
                <a:spcPts val="1200"/>
              </a:spcAft>
              <a:buNone/>
            </a:pPr>
            <a:r>
              <a:rPr lang="es-419" sz="1200"/>
              <a:t>Una vez definido esto, se pueden presentar dos posibles situaciones; el camino </a:t>
            </a:r>
            <a:r>
              <a:rPr lang="es-419" sz="1200"/>
              <a:t>mínimo</a:t>
            </a:r>
            <a:r>
              <a:rPr lang="es-419" sz="1200"/>
              <a:t> se puede hallar directamente mediante la funcion </a:t>
            </a:r>
            <a:r>
              <a:rPr lang="es-419" sz="1200">
                <a:solidFill>
                  <a:srgbClr val="4A86E8"/>
                </a:solidFill>
              </a:rPr>
              <a:t>CaminoMinimo</a:t>
            </a:r>
            <a:r>
              <a:rPr lang="es-419" sz="1200"/>
              <a:t>(i, j, k) y se halla comprendido entre los </a:t>
            </a:r>
            <a:r>
              <a:rPr lang="es-419" sz="1200"/>
              <a:t>vértices</a:t>
            </a:r>
            <a:r>
              <a:rPr lang="es-419" sz="1200"/>
              <a:t> 1 a k+1; o se encuentra como el camino </a:t>
            </a:r>
            <a:r>
              <a:rPr lang="es-419" sz="1200"/>
              <a:t>mínimo</a:t>
            </a:r>
            <a:r>
              <a:rPr lang="es-419" sz="1200"/>
              <a:t> de k+1 a j, por lo cual se </a:t>
            </a:r>
            <a:r>
              <a:rPr lang="es-419" sz="1200"/>
              <a:t>debiesen</a:t>
            </a:r>
            <a:r>
              <a:rPr lang="es-419" sz="1200"/>
              <a:t> de concatenar dos caminos </a:t>
            </a:r>
            <a:r>
              <a:rPr lang="es-419" sz="1200"/>
              <a:t>mínimos</a:t>
            </a:r>
            <a:r>
              <a:rPr lang="es-419" sz="1200"/>
              <a:t> para formar el más </a:t>
            </a:r>
            <a:r>
              <a:rPr lang="es-419" sz="1200"/>
              <a:t>óptimo.</a:t>
            </a:r>
            <a:endParaRPr/>
          </a:p>
        </p:txBody>
      </p:sp>
      <p:pic>
        <p:nvPicPr>
          <p:cNvPr id="156" name="Google Shape;156;p16"/>
          <p:cNvPicPr preferRelativeResize="0"/>
          <p:nvPr/>
        </p:nvPicPr>
        <p:blipFill>
          <a:blip r:embed="rId3">
            <a:alphaModFix/>
          </a:blip>
          <a:stretch>
            <a:fillRect/>
          </a:stretch>
        </p:blipFill>
        <p:spPr>
          <a:xfrm>
            <a:off x="3164513" y="3415294"/>
            <a:ext cx="3304875" cy="153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25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teórico: Algoritmo de Bellman-Ford</a:t>
            </a:r>
            <a:endParaRPr/>
          </a:p>
        </p:txBody>
      </p:sp>
      <p:sp>
        <p:nvSpPr>
          <p:cNvPr id="162" name="Google Shape;162;p17"/>
          <p:cNvSpPr txBox="1"/>
          <p:nvPr>
            <p:ph idx="1" type="body"/>
          </p:nvPr>
        </p:nvSpPr>
        <p:spPr>
          <a:xfrm>
            <a:off x="1153475" y="724825"/>
            <a:ext cx="7693500" cy="2911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419" sz="1200"/>
              <a:t>Este algoritmo fue publicado por primera vez por Moore en 1957, y después de forma independiente por Bellman en 1958, quien usó la idea de la relajación de arcos, que había sido propuesta por Ford en 1956. Este algoritmo es conocido normalmente por Bellman-Ford. El algoritmo calcula la ruta más corta del nodo fuentes a todo nodo de la red i, además es eficiente incluso si en la red existen arcos con distancias negativas. También puede detectar la presencia de ciclos negativos.</a:t>
            </a:r>
            <a:endParaRPr sz="1200"/>
          </a:p>
          <a:p>
            <a:pPr indent="0" lvl="0" marL="0" rtl="0" algn="just">
              <a:spcBef>
                <a:spcPts val="1200"/>
              </a:spcBef>
              <a:spcAft>
                <a:spcPts val="0"/>
              </a:spcAft>
              <a:buNone/>
            </a:pPr>
            <a:r>
              <a:rPr lang="es-419" sz="1200"/>
              <a:t>Este método es iterativo y se basa en la etiquetación de nodos, donde en la iteración k, la etiqueta representa el costo de la ruta más corta del nodo fuentes a todo nodo i, la cual contiene k + 1 o menos arcos.</a:t>
            </a:r>
            <a:endParaRPr sz="1200"/>
          </a:p>
          <a:p>
            <a:pPr indent="0" lvl="0" marL="0" rtl="0" algn="just">
              <a:spcBef>
                <a:spcPts val="1200"/>
              </a:spcBef>
              <a:spcAft>
                <a:spcPts val="1200"/>
              </a:spcAft>
              <a:buNone/>
            </a:pPr>
            <a:r>
              <a:rPr lang="es-419" sz="1200"/>
              <a:t>Como necesitamos relajar los tiempos máximos de bordes V - 1, la complejidad del tiempo de este algoritmo será igual a O (V * E) donde E denota el número de bordes, si usamos la lista de adyacencia para representar el gráfico. Sin embargo, si se usa una matriz de adyacencia para representar el gráfico, la complejidad del tiempo será O (V ^ 3). La razón es que podemos iterar a través de todos los bordes en el tiempo O (E) cuando se usa la lista de adyacencia, pero toma el tiempo O (V ^ 2) cuando se usa la matriz de adyacencia.</a:t>
            </a:r>
            <a:endParaRPr/>
          </a:p>
        </p:txBody>
      </p:sp>
      <p:pic>
        <p:nvPicPr>
          <p:cNvPr id="163" name="Google Shape;163;p17"/>
          <p:cNvPicPr preferRelativeResize="0"/>
          <p:nvPr/>
        </p:nvPicPr>
        <p:blipFill>
          <a:blip r:embed="rId3">
            <a:alphaModFix/>
          </a:blip>
          <a:stretch>
            <a:fillRect/>
          </a:stretch>
        </p:blipFill>
        <p:spPr>
          <a:xfrm>
            <a:off x="3083087" y="3480897"/>
            <a:ext cx="3467723" cy="1432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teórico: Algoritmo de Prim</a:t>
            </a:r>
            <a:endParaRPr/>
          </a:p>
        </p:txBody>
      </p:sp>
      <p:sp>
        <p:nvSpPr>
          <p:cNvPr id="169" name="Google Shape;169;p18"/>
          <p:cNvSpPr txBox="1"/>
          <p:nvPr>
            <p:ph idx="1" type="body"/>
          </p:nvPr>
        </p:nvSpPr>
        <p:spPr>
          <a:xfrm>
            <a:off x="1116250" y="922275"/>
            <a:ext cx="77247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1200"/>
              <a:t>El algoritmo de Prim busca un árbol con expansión mínima que se haya encontrado en un Grafo. Esto funciona si los vértices del grafo son conexos y no dirigidos. El algoritmo busca los recorridos posibles con el menor peso posible que hay en las aristas.</a:t>
            </a:r>
            <a:endParaRPr sz="1200"/>
          </a:p>
          <a:p>
            <a:pPr indent="0" lvl="0" marL="0" rtl="0" algn="just">
              <a:spcBef>
                <a:spcPts val="1200"/>
              </a:spcBef>
              <a:spcAft>
                <a:spcPts val="1200"/>
              </a:spcAft>
              <a:buNone/>
            </a:pPr>
            <a:r>
              <a:rPr lang="es-419" sz="1200"/>
              <a:t>Al analizar las posibles acciones dentro del código. La complejidad algorítmica resulta ser de Big O(n^2) por la interacción de 2 bucles en el código que se usa para la asignación de los </a:t>
            </a:r>
            <a:r>
              <a:rPr lang="es-419" sz="1200"/>
              <a:t>vértices</a:t>
            </a:r>
            <a:r>
              <a:rPr lang="es-419" sz="1200"/>
              <a:t> y aristas visitados en el grafo.</a:t>
            </a:r>
            <a:endParaRPr/>
          </a:p>
        </p:txBody>
      </p:sp>
      <p:pic>
        <p:nvPicPr>
          <p:cNvPr id="170" name="Google Shape;170;p18"/>
          <p:cNvPicPr preferRelativeResize="0"/>
          <p:nvPr/>
        </p:nvPicPr>
        <p:blipFill>
          <a:blip r:embed="rId3">
            <a:alphaModFix/>
          </a:blip>
          <a:stretch>
            <a:fillRect/>
          </a:stretch>
        </p:blipFill>
        <p:spPr>
          <a:xfrm>
            <a:off x="3176763" y="2500450"/>
            <a:ext cx="2790475" cy="234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teórico: Algoritmo de Dijkstra</a:t>
            </a:r>
            <a:endParaRPr/>
          </a:p>
        </p:txBody>
      </p:sp>
      <p:sp>
        <p:nvSpPr>
          <p:cNvPr id="176" name="Google Shape;176;p19"/>
          <p:cNvSpPr txBox="1"/>
          <p:nvPr>
            <p:ph idx="1" type="body"/>
          </p:nvPr>
        </p:nvSpPr>
        <p:spPr>
          <a:xfrm>
            <a:off x="1116250" y="872650"/>
            <a:ext cx="7805100" cy="2332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s-419" sz="1200"/>
              <a:t>El algoritmo de Dijkstra es un algoritmo para la determinación del camino más corto, dado un vértice origen, hacia el resto de los vértices en un grafo que tiene pesos en cada arista.</a:t>
            </a:r>
            <a:endParaRPr sz="1200"/>
          </a:p>
          <a:p>
            <a:pPr indent="0" lvl="0" marL="0" rtl="0" algn="just">
              <a:spcBef>
                <a:spcPts val="1200"/>
              </a:spcBef>
              <a:spcAft>
                <a:spcPts val="0"/>
              </a:spcAft>
              <a:buNone/>
            </a:pPr>
            <a:r>
              <a:rPr lang="es-419" sz="1200"/>
              <a:t>La complejidad computacional del algoritmo de Dijkstra se puede calcular contando las operaciones realizadas:</a:t>
            </a:r>
            <a:endParaRPr sz="1200"/>
          </a:p>
          <a:p>
            <a:pPr indent="-304800" lvl="0" marL="457200" rtl="0" algn="just">
              <a:spcBef>
                <a:spcPts val="1200"/>
              </a:spcBef>
              <a:spcAft>
                <a:spcPts val="0"/>
              </a:spcAft>
              <a:buClr>
                <a:srgbClr val="4A86E8"/>
              </a:buClr>
              <a:buSzPts val="1200"/>
              <a:buFont typeface="Arial"/>
              <a:buChar char="●"/>
            </a:pPr>
            <a:r>
              <a:rPr lang="es-419" sz="1200"/>
              <a:t>El algoritmo consiste en n-1 iteraciones, como máximo. En cada iteración, se añade un vértice al conjunto distinguido.</a:t>
            </a:r>
            <a:endParaRPr sz="1200"/>
          </a:p>
          <a:p>
            <a:pPr indent="-304800" lvl="0" marL="457200" rtl="0" algn="just">
              <a:spcBef>
                <a:spcPts val="0"/>
              </a:spcBef>
              <a:spcAft>
                <a:spcPts val="0"/>
              </a:spcAft>
              <a:buClr>
                <a:srgbClr val="4A86E8"/>
              </a:buClr>
              <a:buSzPts val="1200"/>
              <a:buFont typeface="Arial"/>
              <a:buChar char="●"/>
            </a:pPr>
            <a:r>
              <a:rPr lang="es-419" sz="1200"/>
              <a:t>En cada iteración, se identifica el vértice con la menor etiqueta entre los que no están en Sk. El número de estas operaciones está acotado por n-1.</a:t>
            </a:r>
            <a:endParaRPr sz="1200"/>
          </a:p>
          <a:p>
            <a:pPr indent="-304800" lvl="0" marL="457200" rtl="0" algn="just">
              <a:spcBef>
                <a:spcPts val="0"/>
              </a:spcBef>
              <a:spcAft>
                <a:spcPts val="0"/>
              </a:spcAft>
              <a:buClr>
                <a:srgbClr val="4A86E8"/>
              </a:buClr>
              <a:buSzPts val="1200"/>
              <a:buFont typeface="Arial"/>
              <a:buChar char="●"/>
            </a:pPr>
            <a:r>
              <a:rPr lang="es-419" sz="1200"/>
              <a:t>Además, se realizan una suma y una comparación para actualizar la etiqueta de cada uno de los vértices que no están en Sk</a:t>
            </a:r>
            <a:endParaRPr sz="1200"/>
          </a:p>
          <a:p>
            <a:pPr indent="-304800" lvl="0" marL="457200" rtl="0" algn="just">
              <a:spcBef>
                <a:spcPts val="0"/>
              </a:spcBef>
              <a:spcAft>
                <a:spcPts val="0"/>
              </a:spcAft>
              <a:buClr>
                <a:srgbClr val="4A86E8"/>
              </a:buClr>
              <a:buSzPts val="1200"/>
              <a:buFont typeface="Arial"/>
              <a:buChar char="●"/>
            </a:pPr>
            <a:r>
              <a:rPr lang="es-419" sz="1200"/>
              <a:t>Luego, en cada iteración se realizan a lo sumo 2(n-1) operaciones.</a:t>
            </a:r>
            <a:endParaRPr/>
          </a:p>
        </p:txBody>
      </p:sp>
      <p:pic>
        <p:nvPicPr>
          <p:cNvPr id="177" name="Google Shape;177;p19"/>
          <p:cNvPicPr preferRelativeResize="0"/>
          <p:nvPr/>
        </p:nvPicPr>
        <p:blipFill>
          <a:blip r:embed="rId3">
            <a:alphaModFix/>
          </a:blip>
          <a:stretch>
            <a:fillRect/>
          </a:stretch>
        </p:blipFill>
        <p:spPr>
          <a:xfrm>
            <a:off x="2887613" y="3289000"/>
            <a:ext cx="3368763" cy="163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s-419"/>
              <a:t>Implementación</a:t>
            </a:r>
            <a:r>
              <a:rPr lang="es-419"/>
              <a:t> de los </a:t>
            </a:r>
            <a:r>
              <a:rPr lang="es-419"/>
              <a:t>Algoritmos: Algoritmo de Floyd-Warshall</a:t>
            </a:r>
            <a:endParaRPr/>
          </a:p>
          <a:p>
            <a:pPr indent="0" lvl="0" marL="0" rtl="0" algn="l">
              <a:lnSpc>
                <a:spcPct val="125000"/>
              </a:lnSpc>
              <a:spcBef>
                <a:spcPts val="1800"/>
              </a:spcBef>
              <a:spcAft>
                <a:spcPts val="0"/>
              </a:spcAft>
              <a:buNone/>
            </a:pPr>
            <a:r>
              <a:t/>
            </a:r>
            <a:endParaRPr/>
          </a:p>
          <a:p>
            <a:pPr indent="0" lvl="0" marL="0" rtl="0" algn="l">
              <a:spcBef>
                <a:spcPts val="1200"/>
              </a:spcBef>
              <a:spcAft>
                <a:spcPts val="0"/>
              </a:spcAft>
              <a:buNone/>
            </a:pPr>
            <a:r>
              <a:t/>
            </a:r>
            <a:endParaRPr/>
          </a:p>
        </p:txBody>
      </p:sp>
      <p:pic>
        <p:nvPicPr>
          <p:cNvPr id="183" name="Google Shape;183;p20"/>
          <p:cNvPicPr preferRelativeResize="0"/>
          <p:nvPr/>
        </p:nvPicPr>
        <p:blipFill>
          <a:blip r:embed="rId3">
            <a:alphaModFix/>
          </a:blip>
          <a:stretch>
            <a:fillRect/>
          </a:stretch>
        </p:blipFill>
        <p:spPr>
          <a:xfrm>
            <a:off x="495300" y="1438825"/>
            <a:ext cx="3424701" cy="3530850"/>
          </a:xfrm>
          <a:prstGeom prst="rect">
            <a:avLst/>
          </a:prstGeom>
          <a:noFill/>
          <a:ln>
            <a:noFill/>
          </a:ln>
        </p:spPr>
      </p:pic>
      <p:pic>
        <p:nvPicPr>
          <p:cNvPr id="184" name="Google Shape;184;p20"/>
          <p:cNvPicPr preferRelativeResize="0"/>
          <p:nvPr/>
        </p:nvPicPr>
        <p:blipFill>
          <a:blip r:embed="rId4">
            <a:alphaModFix/>
          </a:blip>
          <a:stretch>
            <a:fillRect/>
          </a:stretch>
        </p:blipFill>
        <p:spPr>
          <a:xfrm>
            <a:off x="4093851" y="1592238"/>
            <a:ext cx="4919199" cy="32240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s-419"/>
              <a:t>Implementación de los Algoritmos: Algoritmo de </a:t>
            </a:r>
            <a:r>
              <a:rPr lang="es-419"/>
              <a:t>Bellman-Ford</a:t>
            </a:r>
            <a:endParaRPr/>
          </a:p>
          <a:p>
            <a:pPr indent="0" lvl="0" marL="0" rtl="0" algn="l">
              <a:lnSpc>
                <a:spcPct val="125000"/>
              </a:lnSpc>
              <a:spcBef>
                <a:spcPts val="1800"/>
              </a:spcBef>
              <a:spcAft>
                <a:spcPts val="0"/>
              </a:spcAft>
              <a:buNone/>
            </a:pPr>
            <a:r>
              <a:t/>
            </a:r>
            <a:endParaRPr/>
          </a:p>
          <a:p>
            <a:pPr indent="0" lvl="0" marL="0" rtl="0" algn="l">
              <a:spcBef>
                <a:spcPts val="1200"/>
              </a:spcBef>
              <a:spcAft>
                <a:spcPts val="0"/>
              </a:spcAft>
              <a:buNone/>
            </a:pPr>
            <a:r>
              <a:t/>
            </a:r>
            <a:endParaRPr/>
          </a:p>
        </p:txBody>
      </p:sp>
      <p:pic>
        <p:nvPicPr>
          <p:cNvPr id="190" name="Google Shape;190;p21"/>
          <p:cNvPicPr preferRelativeResize="0"/>
          <p:nvPr/>
        </p:nvPicPr>
        <p:blipFill rotWithShape="1">
          <a:blip r:embed="rId3">
            <a:alphaModFix/>
          </a:blip>
          <a:srcRect b="57957" l="4080" r="55998" t="29587"/>
          <a:stretch/>
        </p:blipFill>
        <p:spPr>
          <a:xfrm>
            <a:off x="1297500" y="1415825"/>
            <a:ext cx="3274501" cy="578750"/>
          </a:xfrm>
          <a:prstGeom prst="rect">
            <a:avLst/>
          </a:prstGeom>
          <a:noFill/>
          <a:ln>
            <a:noFill/>
          </a:ln>
        </p:spPr>
      </p:pic>
      <p:pic>
        <p:nvPicPr>
          <p:cNvPr id="191" name="Google Shape;191;p21"/>
          <p:cNvPicPr preferRelativeResize="0"/>
          <p:nvPr/>
        </p:nvPicPr>
        <p:blipFill rotWithShape="1">
          <a:blip r:embed="rId4">
            <a:alphaModFix/>
          </a:blip>
          <a:srcRect b="9649" l="3843" r="54738" t="20732"/>
          <a:stretch/>
        </p:blipFill>
        <p:spPr>
          <a:xfrm>
            <a:off x="1297500" y="1961400"/>
            <a:ext cx="3250924" cy="3095726"/>
          </a:xfrm>
          <a:prstGeom prst="rect">
            <a:avLst/>
          </a:prstGeom>
          <a:noFill/>
          <a:ln>
            <a:noFill/>
          </a:ln>
        </p:spPr>
      </p:pic>
      <p:pic>
        <p:nvPicPr>
          <p:cNvPr id="192" name="Google Shape;192;p21"/>
          <p:cNvPicPr preferRelativeResize="0"/>
          <p:nvPr/>
        </p:nvPicPr>
        <p:blipFill rotWithShape="1">
          <a:blip r:embed="rId5">
            <a:alphaModFix/>
          </a:blip>
          <a:srcRect b="6518" l="3812" r="46870" t="26214"/>
          <a:stretch/>
        </p:blipFill>
        <p:spPr>
          <a:xfrm>
            <a:off x="4795875" y="1415825"/>
            <a:ext cx="3394452" cy="262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