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McWilliams" initials="CM" lastIdx="1" clrIdx="0">
    <p:extLst>
      <p:ext uri="{19B8F6BF-5375-455C-9EA6-DF929625EA0E}">
        <p15:presenceInfo xmlns:p15="http://schemas.microsoft.com/office/powerpoint/2012/main" userId="S::cm1788@bristol.ac.uk::ed9aeaee-1eae-451b-be7f-1d390e6cf6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4T15:48:33.99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FA7-1D2F-4204-8864-A342A65F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AF14F-5279-45D9-BC0A-1B3939F6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7D64-F3D8-43A6-9808-7AEB06B8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D91E-08CD-4367-88F5-FFA1888D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206-5696-40D8-AF11-23395CF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E78A-58F4-4D6B-9A2B-D21CD77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0E3C-66D0-433C-89B9-04D5F719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6D86-A80F-4A1D-A978-B6731FC0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C43D-1E00-471F-A99A-82C9E23B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F69E-0DF8-402E-A2EA-D0658F01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8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91A62-7BC6-48DF-97AA-1C4056B6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E167-19D2-4934-8D60-03427B42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5900-AB38-439B-8CC2-8AB3D442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971C-A320-4FFA-B9EC-7B5499CC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23BB-7584-4A4B-A126-800EC2A5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4864-B172-4881-9320-412A673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0E97-2B8F-426D-825C-74FECFA0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CA46-AE3A-4DA3-BAB8-61F701CC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E748-488D-4D8A-8825-EA34B35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7D03-3C0C-4924-98D3-572201CB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029D-9592-4888-9A39-18AC7B89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D256-051F-4C9F-919F-3D05FD45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3BBD-77C6-420A-AF60-984A7B26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C94F-3A89-4059-A9E5-CA9F5EF0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CED5-22BE-42F2-950E-6560CD27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C9EA-8F40-4A70-B3B2-7457345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D4D0-F7CC-4BED-B3B1-7F499ED2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76523-8980-4802-981A-47313522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F8E9-4024-443D-9EDA-E266D5A4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1133-B3E2-4603-A694-DAE7509D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C645-24EE-48FD-BDCE-CC6FA399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281-85C1-4504-9F8C-3BED3EFB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D446-D4A7-403B-8957-12613329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28B6-9941-4510-B7D8-A5541791E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C72BF-7E18-4AC0-86A9-48A7D4C3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2DDF-32A0-4B86-8928-6305FA037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3ADBB-03D5-43F8-88CD-6577E949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6A4BA-671B-49A0-9BDF-430E61E6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61329-7470-4C73-BE17-78FBA0A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1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A7EC-21AB-4339-A497-B5EADE8A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E595E-9DA2-496A-9D07-C648F452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0F55-E0E7-4F6E-8724-BCCEA638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B8FD-995B-42ED-A6C7-8A54202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3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BA9B9-BAD0-4ADC-A0BE-59315B3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DC8BD-EE68-4DBE-A07F-1B172A5C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7F585-C8F2-44F9-AB7A-804C9931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7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3154-3E20-482B-9385-4B95EAFE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51BA-EDAE-4282-AAC8-3AFACE97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6E054-D144-465B-8E4F-45773EF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06E9-A657-4722-85B0-0F9CDBC0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55581-4B3F-47D1-9CC9-59F1295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B3F8-FDDB-4354-9BC0-93B60E05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9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8DE6-2AEC-4954-9A71-AE475927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395C-45DD-4650-9B05-22407822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E6694-BA5F-4723-90FF-52078B803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5769-C174-42B5-B11B-233D5BA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EDEA-0D15-401E-93B6-DC13B1EA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777A3-54E5-4C08-BC27-94336B90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FE3C6-5C27-4137-BF47-1FAAB3D4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0375-C95E-45B6-A65C-6709DF88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8AB1-9465-433E-9F37-D4D2F485E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1256-3D2D-4EA5-AE15-948F8EC4B66F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33A9-8A59-4359-8A79-C86FC31E1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1B82-6353-4264-9EA1-BB68BB56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77D1-D4F7-4F47-9964-5C80DDD01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3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AF9A-9D9C-486E-AD68-5DA01CA1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Modelling Patient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265F-CDE9-4D3A-996C-1EFE79B09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MDM3 Project 2019</a:t>
            </a:r>
          </a:p>
          <a:p>
            <a:r>
              <a:rPr lang="en-GB"/>
              <a:t>Chris McWilliams</a:t>
            </a:r>
          </a:p>
          <a:p>
            <a:r>
              <a:rPr lang="en-GB"/>
              <a:t> University Hospitals NHS Foundation Trust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629EE-471E-4A92-A490-B29F2E5DB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2F65B-0649-42CB-8447-90349879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Daniel M. Bean 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Clive Stringer,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Neeraj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Beeknoo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James Teo 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Richard J. B. Dobson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CBB7C-C7BB-4AA7-A55D-5A6BF182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319126"/>
            <a:ext cx="6553545" cy="43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2F65B-0649-42CB-8447-90349879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Daniel M. Bean 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Clive Stringer,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Neeraj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Beeknoo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James Teo ,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Richard J. B. Dobson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CBB7C-C7BB-4AA7-A55D-5A6BF182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319126"/>
            <a:ext cx="6553545" cy="4341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D8E30-057C-4B14-B606-C8747F4B0F47}"/>
              </a:ext>
            </a:extLst>
          </p:cNvPr>
          <p:cNvSpPr/>
          <p:nvPr/>
        </p:nvSpPr>
        <p:spPr>
          <a:xfrm>
            <a:off x="5075256" y="4906060"/>
            <a:ext cx="6553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“Network analysis of patient flow in two UK acute care hospitals identifies key sub-networks for A&amp;E performance” [1]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34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556-89AC-4697-B0B9-F4EA689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0DE7E-AE03-4229-845A-B86A125A5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33" r="35547" b="15834"/>
          <a:stretch/>
        </p:blipFill>
        <p:spPr>
          <a:xfrm>
            <a:off x="1985962" y="2195510"/>
            <a:ext cx="7858125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C57F2-F9D1-432F-A97C-EBF1EA48C113}"/>
              </a:ext>
            </a:extLst>
          </p:cNvPr>
          <p:cNvSpPr txBox="1"/>
          <p:nvPr/>
        </p:nvSpPr>
        <p:spPr>
          <a:xfrm>
            <a:off x="933450" y="1342934"/>
            <a:ext cx="587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18 months – all intra-hospital transfer across two sites.</a:t>
            </a:r>
          </a:p>
        </p:txBody>
      </p:sp>
    </p:spTree>
    <p:extLst>
      <p:ext uri="{BB962C8B-B14F-4D97-AF65-F5344CB8AC3E}">
        <p14:creationId xmlns:p14="http://schemas.microsoft.com/office/powerpoint/2010/main" val="20862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, indoor, office, sitting&#10;&#10;Description automatically generated">
            <a:extLst>
              <a:ext uri="{FF2B5EF4-FFF2-40B4-BE49-F238E27FC236}">
                <a16:creationId xmlns:a16="http://schemas.microsoft.com/office/drawing/2014/main" id="{063EA64F-4D62-4B31-A2C5-D278F604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" b="706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3556-89AC-4697-B0B9-F4EA6890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The challenge…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EC57F2-F9D1-432F-A97C-EBF1EA48C113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Model patient flow across the hospital network.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Suggested approach: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Brief literature review.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Extract the network structure (and study it).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Define and </a:t>
            </a:r>
            <a:r>
              <a:rPr lang="en-US" sz="1500" dirty="0" err="1"/>
              <a:t>parameterise</a:t>
            </a:r>
            <a:r>
              <a:rPr lang="en-US" sz="1500" dirty="0"/>
              <a:t> model.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Simulate and </a:t>
            </a:r>
            <a:r>
              <a:rPr lang="en-US" sz="1500" dirty="0" err="1"/>
              <a:t>analyse</a:t>
            </a:r>
            <a:r>
              <a:rPr lang="en-US" sz="1500" dirty="0"/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280300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indoor, office, sitting&#10;&#10;Description automatically generated">
            <a:extLst>
              <a:ext uri="{FF2B5EF4-FFF2-40B4-BE49-F238E27FC236}">
                <a16:creationId xmlns:a16="http://schemas.microsoft.com/office/drawing/2014/main" id="{2F19CF73-3411-4369-A6CC-73BCE776B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" b="706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3556-89AC-4697-B0B9-F4EA6890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EC57F2-F9D1-432F-A97C-EBF1EA48C113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Bean DM, Stringer C, </a:t>
            </a:r>
            <a:r>
              <a:rPr lang="en-US" sz="1700" dirty="0" err="1"/>
              <a:t>Beeknoo</a:t>
            </a:r>
            <a:r>
              <a:rPr lang="en-US" sz="1700" dirty="0"/>
              <a:t> N, Teo J, Dobson RJ. Network analysis of patient flow in two UK acute care hospitals identifies key sub-networks for A&amp;E performance. </a:t>
            </a:r>
            <a:r>
              <a:rPr lang="en-US" sz="1700" dirty="0" err="1"/>
              <a:t>PloS</a:t>
            </a:r>
            <a:r>
              <a:rPr lang="en-US" sz="1700" dirty="0"/>
              <a:t> one. 2017 Oct 2;12(10):e0185912.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 Kohler K, </a:t>
            </a:r>
            <a:r>
              <a:rPr lang="en-US" sz="1700" dirty="0" err="1"/>
              <a:t>Ercole</a:t>
            </a:r>
            <a:r>
              <a:rPr lang="en-US" sz="1700" dirty="0"/>
              <a:t> A. </a:t>
            </a:r>
            <a:r>
              <a:rPr lang="en-US" sz="1700" dirty="0" err="1"/>
              <a:t>Characterising</a:t>
            </a:r>
            <a:r>
              <a:rPr lang="en-US" sz="1700" dirty="0"/>
              <a:t> complex healthcare systems using network science: The small world of emergency surgery. </a:t>
            </a:r>
            <a:r>
              <a:rPr lang="en-US" sz="1700" dirty="0" err="1"/>
              <a:t>arXiv</a:t>
            </a:r>
            <a:r>
              <a:rPr lang="en-US" sz="1700" dirty="0"/>
              <a:t> preprint arXiv:1908.01688. 2019 Aug 5.</a:t>
            </a:r>
          </a:p>
        </p:txBody>
      </p:sp>
    </p:spTree>
    <p:extLst>
      <p:ext uri="{BB962C8B-B14F-4D97-AF65-F5344CB8AC3E}">
        <p14:creationId xmlns:p14="http://schemas.microsoft.com/office/powerpoint/2010/main" val="10694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B72CA9335E5429849389F74421917" ma:contentTypeVersion="11" ma:contentTypeDescription="Create a new document." ma:contentTypeScope="" ma:versionID="c62d91e442bbcdda7de4501f0d4fe8e9">
  <xsd:schema xmlns:xsd="http://www.w3.org/2001/XMLSchema" xmlns:xs="http://www.w3.org/2001/XMLSchema" xmlns:p="http://schemas.microsoft.com/office/2006/metadata/properties" xmlns:ns3="e76e45a2-3e20-4b13-959e-046e3f4f8d78" xmlns:ns4="189510d4-a621-4546-b044-5278591ff74a" targetNamespace="http://schemas.microsoft.com/office/2006/metadata/properties" ma:root="true" ma:fieldsID="207ad73b1ef0250aa5ccdcc6a4b10c67" ns3:_="" ns4:_="">
    <xsd:import namespace="e76e45a2-3e20-4b13-959e-046e3f4f8d78"/>
    <xsd:import namespace="189510d4-a621-4546-b044-5278591ff7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e45a2-3e20-4b13-959e-046e3f4f8d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10d4-a621-4546-b044-5278591ff7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1B3835-99BA-4553-925D-642FAC582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e45a2-3e20-4b13-959e-046e3f4f8d78"/>
    <ds:schemaRef ds:uri="189510d4-a621-4546-b044-5278591f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B58D88-226D-45AE-A295-6B6324DC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8F6440-638F-4C06-BABB-41ECB8CB6C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Modelling Patient Flow</vt:lpstr>
      <vt:lpstr>PowerPoint Presentation</vt:lpstr>
      <vt:lpstr> Daniel M. Bean ,  Clive Stringer,  Neeraj Beeknoo,  James Teo ,  Richard J. B. Dobson  </vt:lpstr>
      <vt:lpstr> Daniel M. Bean ,  Clive Stringer,  Neeraj Beeknoo,  James Teo ,  Richard J. B. Dobson  </vt:lpstr>
      <vt:lpstr>The data…</vt:lpstr>
      <vt:lpstr>The challenge…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Patient Flow</dc:title>
  <dc:creator>Chris McWilliams</dc:creator>
  <cp:lastModifiedBy>Chris McWilliams</cp:lastModifiedBy>
  <cp:revision>1</cp:revision>
  <dcterms:created xsi:type="dcterms:W3CDTF">2019-10-04T15:31:19Z</dcterms:created>
  <dcterms:modified xsi:type="dcterms:W3CDTF">2019-10-04T15:33:43Z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0x0101003D5B72CA9335E5429849389F74421917</vt:lpwstr>
  </property>
</Properties>
</file>