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27C2943-857C-4693-9656-ED3047BF6A7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0F673E6-C966-4253-971F-AF12BC3193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9024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943-857C-4693-9656-ED3047BF6A7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73E6-C966-4253-971F-AF12BC31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1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943-857C-4693-9656-ED3047BF6A7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73E6-C966-4253-971F-AF12BC31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9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943-857C-4693-9656-ED3047BF6A7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73E6-C966-4253-971F-AF12BC31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0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943-857C-4693-9656-ED3047BF6A7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73E6-C966-4253-971F-AF12BC3193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125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943-857C-4693-9656-ED3047BF6A7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73E6-C966-4253-971F-AF12BC31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8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943-857C-4693-9656-ED3047BF6A7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73E6-C966-4253-971F-AF12BC31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9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943-857C-4693-9656-ED3047BF6A7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73E6-C966-4253-971F-AF12BC31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1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943-857C-4693-9656-ED3047BF6A7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73E6-C966-4253-971F-AF12BC31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6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943-857C-4693-9656-ED3047BF6A7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73E6-C966-4253-971F-AF12BC31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0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943-857C-4693-9656-ED3047BF6A7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73E6-C966-4253-971F-AF12BC31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7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27C2943-857C-4693-9656-ED3047BF6A7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0F673E6-C966-4253-971F-AF12BC31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0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nfogram.com/2019q2priciestneighborhoods-1h984wgnwp0z2p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3A07-3D83-4F12-90B1-4A7A101D93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Data Analysis of Manhattan Neighborhoods – Restaurants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6FB47-EA33-4636-A381-F1E7439B19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Pradeepa Jayachandran</a:t>
            </a:r>
          </a:p>
        </p:txBody>
      </p:sp>
    </p:spTree>
    <p:extLst>
      <p:ext uri="{BB962C8B-B14F-4D97-AF65-F5344CB8AC3E}">
        <p14:creationId xmlns:p14="http://schemas.microsoft.com/office/powerpoint/2010/main" val="1388058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22B92-5090-4386-B79A-625AC0D3E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Clusters – Folium map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488657-E65E-4808-8D2E-C53838C785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9075" y="1693545"/>
            <a:ext cx="7658100" cy="47986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172B5D-84BB-4EA5-963A-8A72FE411F5F}"/>
              </a:ext>
            </a:extLst>
          </p:cNvPr>
          <p:cNvSpPr txBox="1"/>
          <p:nvPr/>
        </p:nvSpPr>
        <p:spPr>
          <a:xfrm>
            <a:off x="8067675" y="3019425"/>
            <a:ext cx="28868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Radius of Circle represents the number of restaurants in the neighborhood</a:t>
            </a:r>
          </a:p>
        </p:txBody>
      </p:sp>
    </p:spTree>
    <p:extLst>
      <p:ext uri="{BB962C8B-B14F-4D97-AF65-F5344CB8AC3E}">
        <p14:creationId xmlns:p14="http://schemas.microsoft.com/office/powerpoint/2010/main" val="2721573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D62D3-5587-48D4-854D-F6F3C89DF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CDF7B-7912-44A7-A2CF-36D6235BA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clustering from the machine learning algorithm is well aligned with the detailed analysis done on the data. The data clearly shows the following two observations for any potential investor</a:t>
            </a:r>
          </a:p>
          <a:p>
            <a:pPr lvl="0">
              <a:lnSpc>
                <a:spcPct val="150000"/>
              </a:lnSpc>
            </a:pPr>
            <a:r>
              <a:rPr lang="en-US" sz="2000" b="1" dirty="0"/>
              <a:t>Recommendation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Lenox Hill has the least number of restaurants, least diversity in restaurants and has less representation of the popular categories (Italian, Japanese, American and French)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Chelsea has a good number of restaurants, but is less represented for the most popular category – Italian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36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F6545-042A-45AA-B2A8-B3031CF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 Feasibility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98EFB-252E-4048-9472-042201DCB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Objective</a:t>
            </a:r>
          </a:p>
          <a:p>
            <a:pPr lvl="1"/>
            <a:r>
              <a:rPr lang="en-US" sz="2400" dirty="0"/>
              <a:t>Analyzing NYC public data to look for the ideal neighborhood and restaurant type for maximum success</a:t>
            </a:r>
          </a:p>
          <a:p>
            <a:pPr marL="274320" lvl="1" indent="0">
              <a:buNone/>
            </a:pPr>
            <a:endParaRPr lang="en-US" sz="2400" dirty="0"/>
          </a:p>
          <a:p>
            <a:r>
              <a:rPr lang="en-US" sz="2600" dirty="0"/>
              <a:t>Problem Statement</a:t>
            </a:r>
          </a:p>
          <a:p>
            <a:pPr lvl="1"/>
            <a:r>
              <a:rPr lang="en-US" sz="2400" dirty="0"/>
              <a:t>With multiple Boroughs, Neighborhoods and large number of restaurant types – identifying the right neighborhood and restaurant type is a challenge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391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EEB5-F593-4D0E-A975-35AE4E04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&amp;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CB379-FF89-45BF-83CA-F8A6B95B0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NYC data for top neighborhoods based on Median sale price, number of transactions and y-o-y change </a:t>
            </a:r>
          </a:p>
          <a:p>
            <a:r>
              <a:rPr lang="en-US" sz="2400" dirty="0"/>
              <a:t>Filtered data to identify the top 10 expensive neighborhoods in </a:t>
            </a:r>
            <a:r>
              <a:rPr lang="en-US" sz="2400" dirty="0" err="1"/>
              <a:t>Manmhattan</a:t>
            </a:r>
            <a:endParaRPr lang="en-US" sz="2400" dirty="0"/>
          </a:p>
          <a:p>
            <a:r>
              <a:rPr lang="en-US" sz="2400" dirty="0"/>
              <a:t>Added </a:t>
            </a:r>
            <a:r>
              <a:rPr lang="en-US" sz="2400" dirty="0" err="1"/>
              <a:t>Lattitude</a:t>
            </a:r>
            <a:r>
              <a:rPr lang="en-US" sz="2400" dirty="0"/>
              <a:t> and Longitude information using Geocode</a:t>
            </a:r>
          </a:p>
          <a:p>
            <a:r>
              <a:rPr lang="en-US" sz="2400" dirty="0"/>
              <a:t>Used foursquare API to get the top 100 venues for each neighborhood</a:t>
            </a:r>
          </a:p>
          <a:p>
            <a:r>
              <a:rPr lang="en-US" sz="2400" dirty="0"/>
              <a:t>Filter venue categories to restaurants</a:t>
            </a:r>
          </a:p>
        </p:txBody>
      </p:sp>
      <p:sp>
        <p:nvSpPr>
          <p:cNvPr id="4" name="Arrow: Right 3">
            <a:hlinkClick r:id="rId2"/>
            <a:extLst>
              <a:ext uri="{FF2B5EF4-FFF2-40B4-BE49-F238E27FC236}">
                <a16:creationId xmlns:a16="http://schemas.microsoft.com/office/drawing/2014/main" id="{F39AE9B9-3814-4C42-929C-61D564437D3F}"/>
              </a:ext>
            </a:extLst>
          </p:cNvPr>
          <p:cNvSpPr/>
          <p:nvPr/>
        </p:nvSpPr>
        <p:spPr>
          <a:xfrm>
            <a:off x="8324850" y="2190750"/>
            <a:ext cx="523875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1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B23DD-BA84-4571-A0E4-0FB860B8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Lenox Hill &amp; Chelsea have least restaurant diversity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7F33B4-9F5A-4853-9A53-43660EDA8AB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925" y="1914525"/>
            <a:ext cx="5554400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0F3E9D-D478-4264-854E-C80F5E4138D4}"/>
              </a:ext>
            </a:extLst>
          </p:cNvPr>
          <p:cNvSpPr txBox="1"/>
          <p:nvPr/>
        </p:nvSpPr>
        <p:spPr>
          <a:xfrm>
            <a:off x="5486400" y="2476500"/>
            <a:ext cx="5000625" cy="2802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Murray Hill seems to be saturated with multiple types of restaurants – Not ideal for new venture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Lenox Hill and Chelsea lack variation in cuisine – opportunity </a:t>
            </a:r>
          </a:p>
        </p:txBody>
      </p:sp>
    </p:spTree>
    <p:extLst>
      <p:ext uri="{BB962C8B-B14F-4D97-AF65-F5344CB8AC3E}">
        <p14:creationId xmlns:p14="http://schemas.microsoft.com/office/powerpoint/2010/main" val="401396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B23DD-BA84-4571-A0E4-0FB860B8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Lenox Hill has least number of restaurants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0F3E9D-D478-4264-854E-C80F5E4138D4}"/>
              </a:ext>
            </a:extLst>
          </p:cNvPr>
          <p:cNvSpPr txBox="1"/>
          <p:nvPr/>
        </p:nvSpPr>
        <p:spPr>
          <a:xfrm>
            <a:off x="5486400" y="2476500"/>
            <a:ext cx="5000625" cy="2802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Murray Hill has largest number of restaurants – Not ideal for new venture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Lenox Hill has least number of restaurants – opportunity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43BABE-CA15-4087-BD4B-1F44041FD6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5750" y="1691322"/>
            <a:ext cx="5200650" cy="48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5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B23DD-BA84-4571-A0E4-0FB860B8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Italian and Japanese are the most popular category of restaurants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0F3E9D-D478-4264-854E-C80F5E4138D4}"/>
              </a:ext>
            </a:extLst>
          </p:cNvPr>
          <p:cNvSpPr txBox="1"/>
          <p:nvPr/>
        </p:nvSpPr>
        <p:spPr>
          <a:xfrm>
            <a:off x="5486400" y="2476500"/>
            <a:ext cx="5000625" cy="2802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Italian and Japanese are most represented type of restaurant, followed by American and French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Other restaurant types are less prevalent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802472-4F34-4BB6-8C59-CAFB1A991B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" y="1691322"/>
            <a:ext cx="5200650" cy="496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66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B23DD-BA84-4571-A0E4-0FB860B8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372" y="270510"/>
            <a:ext cx="9692640" cy="1325562"/>
          </a:xfrm>
        </p:spPr>
        <p:txBody>
          <a:bodyPr/>
          <a:lstStyle/>
          <a:p>
            <a:r>
              <a:rPr lang="en-US" dirty="0"/>
              <a:t>Most common restaurants in the top 10 neighborhoods of Manhattan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AE6416-C36E-4D66-8D5E-33DEA152EA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28774" y="1596072"/>
            <a:ext cx="6867525" cy="516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990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7C337-4894-4542-A08C-56EC00CA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(k-means clustering)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65914D-B2A6-4513-BA0B-0C3E1FBF8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1 </a:t>
            </a:r>
          </a:p>
          <a:p>
            <a:pPr lvl="1"/>
            <a:r>
              <a:rPr lang="en-US" dirty="0"/>
              <a:t>The first cluster combines neighborhoods which have a trend of being filled with the most restaurants and most popular restaurant types. Italian and Asian restaurants were the most popular types in this cluster. </a:t>
            </a:r>
          </a:p>
          <a:p>
            <a:pPr marL="274320" lvl="1" indent="0">
              <a:buNone/>
            </a:pP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F6D9F7-F462-458F-BF6E-DDC07E1B6F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95450" y="2998152"/>
            <a:ext cx="6800850" cy="365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80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7C337-4894-4542-A08C-56EC00CA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(k-means clustering)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65914D-B2A6-4513-BA0B-0C3E1FBF8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2</a:t>
            </a:r>
          </a:p>
          <a:p>
            <a:pPr lvl="1"/>
            <a:r>
              <a:rPr lang="en-US" dirty="0"/>
              <a:t>Cluster 2 picked the neighborhood with the least restaurants and the least representation of the popular restaurants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Cluster 3</a:t>
            </a:r>
          </a:p>
          <a:p>
            <a:pPr lvl="1"/>
            <a:r>
              <a:rPr lang="en-US" dirty="0"/>
              <a:t>Cluster 3 picked the neighborhood with a representation of mostly restaurants from the lesser popular categories</a:t>
            </a:r>
          </a:p>
          <a:p>
            <a:pPr lvl="1"/>
            <a:endParaRPr lang="en-US" sz="1400" dirty="0"/>
          </a:p>
          <a:p>
            <a:pPr marL="274320" lvl="1" indent="0">
              <a:buNone/>
            </a:pP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E3398F-2703-4BA5-B1B9-CC09B0DAB7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38375" y="2834322"/>
            <a:ext cx="5943600" cy="8274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CD5FDE-5EE3-4B36-8003-8BA929889D5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38375" y="5303520"/>
            <a:ext cx="5943600" cy="80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2748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39</TotalTime>
  <Words>400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View</vt:lpstr>
      <vt:lpstr>Data Analysis of Manhattan Neighborhoods – Restaurants</vt:lpstr>
      <vt:lpstr>Restaurant Feasibility</vt:lpstr>
      <vt:lpstr>Data Source &amp; Cleaning</vt:lpstr>
      <vt:lpstr>Lenox Hill &amp; Chelsea have least restaurant diversity</vt:lpstr>
      <vt:lpstr>Lenox Hill has least number of restaurants</vt:lpstr>
      <vt:lpstr>Italian and Japanese are the most popular category of restaurants</vt:lpstr>
      <vt:lpstr>Most common restaurants in the top 10 neighborhoods of Manhattan</vt:lpstr>
      <vt:lpstr>Machine learning (k-means clustering)</vt:lpstr>
      <vt:lpstr>Machine learning (k-means clustering)</vt:lpstr>
      <vt:lpstr>Visualization of Clusters – Folium map</vt:lpstr>
      <vt:lpstr>Conclusion &amp;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of Manhattan Neighborhoods – Restaurants</dc:title>
  <dc:creator>Pradeepa Jayachandran</dc:creator>
  <cp:lastModifiedBy>Pradeepa Jayachandran</cp:lastModifiedBy>
  <cp:revision>8</cp:revision>
  <dcterms:created xsi:type="dcterms:W3CDTF">2019-09-29T01:15:16Z</dcterms:created>
  <dcterms:modified xsi:type="dcterms:W3CDTF">2019-09-29T01:55:15Z</dcterms:modified>
</cp:coreProperties>
</file>