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6F94-C2B6-FC49-F8E7-337A88F26E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648545-EE30-350E-93F7-90D5DB8FB6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A68BF9-B717-D12D-EEB0-42AEAE20FB94}"/>
              </a:ext>
            </a:extLst>
          </p:cNvPr>
          <p:cNvSpPr>
            <a:spLocks noGrp="1"/>
          </p:cNvSpPr>
          <p:nvPr>
            <p:ph type="dt" sz="half" idx="10"/>
          </p:nvPr>
        </p:nvSpPr>
        <p:spPr/>
        <p:txBody>
          <a:bodyPr/>
          <a:lstStyle/>
          <a:p>
            <a:fld id="{BC78AFAE-569A-42F8-8774-7A917B14E878}" type="datetimeFigureOut">
              <a:rPr lang="en-IN" smtClean="0"/>
              <a:t>15-10-2023</a:t>
            </a:fld>
            <a:endParaRPr lang="en-IN"/>
          </a:p>
        </p:txBody>
      </p:sp>
      <p:sp>
        <p:nvSpPr>
          <p:cNvPr id="5" name="Footer Placeholder 4">
            <a:extLst>
              <a:ext uri="{FF2B5EF4-FFF2-40B4-BE49-F238E27FC236}">
                <a16:creationId xmlns:a16="http://schemas.microsoft.com/office/drawing/2014/main" id="{02E1C729-D011-F981-9B5E-76EEEB128F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94D1C9-DE4A-72F9-1D1F-5A9CA483507E}"/>
              </a:ext>
            </a:extLst>
          </p:cNvPr>
          <p:cNvSpPr>
            <a:spLocks noGrp="1"/>
          </p:cNvSpPr>
          <p:nvPr>
            <p:ph type="sldNum" sz="quarter" idx="12"/>
          </p:nvPr>
        </p:nvSpPr>
        <p:spPr/>
        <p:txBody>
          <a:bodyPr/>
          <a:lstStyle/>
          <a:p>
            <a:fld id="{4FE27928-C979-4D45-8F1F-C032E5EC62AC}" type="slidenum">
              <a:rPr lang="en-IN" smtClean="0"/>
              <a:t>‹#›</a:t>
            </a:fld>
            <a:endParaRPr lang="en-IN"/>
          </a:p>
        </p:txBody>
      </p:sp>
    </p:spTree>
    <p:extLst>
      <p:ext uri="{BB962C8B-B14F-4D97-AF65-F5344CB8AC3E}">
        <p14:creationId xmlns:p14="http://schemas.microsoft.com/office/powerpoint/2010/main" val="2248036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6653A-1487-F8A9-B049-9C4B05AB31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2E8A56-BF27-FA10-A854-985491BDD7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D4AFBC-DCE4-45C6-C545-89C604D5DF4F}"/>
              </a:ext>
            </a:extLst>
          </p:cNvPr>
          <p:cNvSpPr>
            <a:spLocks noGrp="1"/>
          </p:cNvSpPr>
          <p:nvPr>
            <p:ph type="dt" sz="half" idx="10"/>
          </p:nvPr>
        </p:nvSpPr>
        <p:spPr/>
        <p:txBody>
          <a:bodyPr/>
          <a:lstStyle/>
          <a:p>
            <a:fld id="{BC78AFAE-569A-42F8-8774-7A917B14E878}" type="datetimeFigureOut">
              <a:rPr lang="en-IN" smtClean="0"/>
              <a:t>15-10-2023</a:t>
            </a:fld>
            <a:endParaRPr lang="en-IN"/>
          </a:p>
        </p:txBody>
      </p:sp>
      <p:sp>
        <p:nvSpPr>
          <p:cNvPr id="5" name="Footer Placeholder 4">
            <a:extLst>
              <a:ext uri="{FF2B5EF4-FFF2-40B4-BE49-F238E27FC236}">
                <a16:creationId xmlns:a16="http://schemas.microsoft.com/office/drawing/2014/main" id="{171263F5-95CA-3B60-CD88-C35DCABFD5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2FD8CE-664D-6DD8-B12F-F0A62EFC5F4B}"/>
              </a:ext>
            </a:extLst>
          </p:cNvPr>
          <p:cNvSpPr>
            <a:spLocks noGrp="1"/>
          </p:cNvSpPr>
          <p:nvPr>
            <p:ph type="sldNum" sz="quarter" idx="12"/>
          </p:nvPr>
        </p:nvSpPr>
        <p:spPr/>
        <p:txBody>
          <a:bodyPr/>
          <a:lstStyle/>
          <a:p>
            <a:fld id="{4FE27928-C979-4D45-8F1F-C032E5EC62AC}" type="slidenum">
              <a:rPr lang="en-IN" smtClean="0"/>
              <a:t>‹#›</a:t>
            </a:fld>
            <a:endParaRPr lang="en-IN"/>
          </a:p>
        </p:txBody>
      </p:sp>
    </p:spTree>
    <p:extLst>
      <p:ext uri="{BB962C8B-B14F-4D97-AF65-F5344CB8AC3E}">
        <p14:creationId xmlns:p14="http://schemas.microsoft.com/office/powerpoint/2010/main" val="2746775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119E32-0FC4-9D47-AD1B-A6EAFF5D3C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5DFBA3-139C-44AD-92DE-97795FF316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08D14A-6D19-8C9B-B2F8-29955C45F325}"/>
              </a:ext>
            </a:extLst>
          </p:cNvPr>
          <p:cNvSpPr>
            <a:spLocks noGrp="1"/>
          </p:cNvSpPr>
          <p:nvPr>
            <p:ph type="dt" sz="half" idx="10"/>
          </p:nvPr>
        </p:nvSpPr>
        <p:spPr/>
        <p:txBody>
          <a:bodyPr/>
          <a:lstStyle/>
          <a:p>
            <a:fld id="{BC78AFAE-569A-42F8-8774-7A917B14E878}" type="datetimeFigureOut">
              <a:rPr lang="en-IN" smtClean="0"/>
              <a:t>15-10-2023</a:t>
            </a:fld>
            <a:endParaRPr lang="en-IN"/>
          </a:p>
        </p:txBody>
      </p:sp>
      <p:sp>
        <p:nvSpPr>
          <p:cNvPr id="5" name="Footer Placeholder 4">
            <a:extLst>
              <a:ext uri="{FF2B5EF4-FFF2-40B4-BE49-F238E27FC236}">
                <a16:creationId xmlns:a16="http://schemas.microsoft.com/office/drawing/2014/main" id="{C563CF06-8D88-C2B7-6893-33C6C7969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16C5A6-F155-0626-02EA-56FFD2E5234F}"/>
              </a:ext>
            </a:extLst>
          </p:cNvPr>
          <p:cNvSpPr>
            <a:spLocks noGrp="1"/>
          </p:cNvSpPr>
          <p:nvPr>
            <p:ph type="sldNum" sz="quarter" idx="12"/>
          </p:nvPr>
        </p:nvSpPr>
        <p:spPr/>
        <p:txBody>
          <a:bodyPr/>
          <a:lstStyle/>
          <a:p>
            <a:fld id="{4FE27928-C979-4D45-8F1F-C032E5EC62AC}" type="slidenum">
              <a:rPr lang="en-IN" smtClean="0"/>
              <a:t>‹#›</a:t>
            </a:fld>
            <a:endParaRPr lang="en-IN"/>
          </a:p>
        </p:txBody>
      </p:sp>
    </p:spTree>
    <p:extLst>
      <p:ext uri="{BB962C8B-B14F-4D97-AF65-F5344CB8AC3E}">
        <p14:creationId xmlns:p14="http://schemas.microsoft.com/office/powerpoint/2010/main" val="361149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E342-6FBD-29D6-B2AB-6E42F8A5CC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B77A2B-7193-684E-67DE-A595F3F58C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0AB07-594D-CB58-AD5A-6D10A410785A}"/>
              </a:ext>
            </a:extLst>
          </p:cNvPr>
          <p:cNvSpPr>
            <a:spLocks noGrp="1"/>
          </p:cNvSpPr>
          <p:nvPr>
            <p:ph type="dt" sz="half" idx="10"/>
          </p:nvPr>
        </p:nvSpPr>
        <p:spPr/>
        <p:txBody>
          <a:bodyPr/>
          <a:lstStyle/>
          <a:p>
            <a:fld id="{BC78AFAE-569A-42F8-8774-7A917B14E878}" type="datetimeFigureOut">
              <a:rPr lang="en-IN" smtClean="0"/>
              <a:t>15-10-2023</a:t>
            </a:fld>
            <a:endParaRPr lang="en-IN"/>
          </a:p>
        </p:txBody>
      </p:sp>
      <p:sp>
        <p:nvSpPr>
          <p:cNvPr id="5" name="Footer Placeholder 4">
            <a:extLst>
              <a:ext uri="{FF2B5EF4-FFF2-40B4-BE49-F238E27FC236}">
                <a16:creationId xmlns:a16="http://schemas.microsoft.com/office/drawing/2014/main" id="{320333B8-14E2-15F7-3DE2-ADF355FF0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C17163-D70C-F1DC-B830-D920AC88CF8C}"/>
              </a:ext>
            </a:extLst>
          </p:cNvPr>
          <p:cNvSpPr>
            <a:spLocks noGrp="1"/>
          </p:cNvSpPr>
          <p:nvPr>
            <p:ph type="sldNum" sz="quarter" idx="12"/>
          </p:nvPr>
        </p:nvSpPr>
        <p:spPr/>
        <p:txBody>
          <a:bodyPr/>
          <a:lstStyle/>
          <a:p>
            <a:fld id="{4FE27928-C979-4D45-8F1F-C032E5EC62AC}" type="slidenum">
              <a:rPr lang="en-IN" smtClean="0"/>
              <a:t>‹#›</a:t>
            </a:fld>
            <a:endParaRPr lang="en-IN"/>
          </a:p>
        </p:txBody>
      </p:sp>
    </p:spTree>
    <p:extLst>
      <p:ext uri="{BB962C8B-B14F-4D97-AF65-F5344CB8AC3E}">
        <p14:creationId xmlns:p14="http://schemas.microsoft.com/office/powerpoint/2010/main" val="406001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9F1D3-86BA-A9CC-6F72-2DDB8D1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46D7B0-62A0-A0CD-975E-7E5DD04358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D04337-4CA1-87F2-9E19-D730C07BEF15}"/>
              </a:ext>
            </a:extLst>
          </p:cNvPr>
          <p:cNvSpPr>
            <a:spLocks noGrp="1"/>
          </p:cNvSpPr>
          <p:nvPr>
            <p:ph type="dt" sz="half" idx="10"/>
          </p:nvPr>
        </p:nvSpPr>
        <p:spPr/>
        <p:txBody>
          <a:bodyPr/>
          <a:lstStyle/>
          <a:p>
            <a:fld id="{BC78AFAE-569A-42F8-8774-7A917B14E878}" type="datetimeFigureOut">
              <a:rPr lang="en-IN" smtClean="0"/>
              <a:t>15-10-2023</a:t>
            </a:fld>
            <a:endParaRPr lang="en-IN"/>
          </a:p>
        </p:txBody>
      </p:sp>
      <p:sp>
        <p:nvSpPr>
          <p:cNvPr id="5" name="Footer Placeholder 4">
            <a:extLst>
              <a:ext uri="{FF2B5EF4-FFF2-40B4-BE49-F238E27FC236}">
                <a16:creationId xmlns:a16="http://schemas.microsoft.com/office/drawing/2014/main" id="{AB4DCFCE-94E9-95D0-C3D2-0253859991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66FEA7-2482-388C-0D7E-80D7585F8227}"/>
              </a:ext>
            </a:extLst>
          </p:cNvPr>
          <p:cNvSpPr>
            <a:spLocks noGrp="1"/>
          </p:cNvSpPr>
          <p:nvPr>
            <p:ph type="sldNum" sz="quarter" idx="12"/>
          </p:nvPr>
        </p:nvSpPr>
        <p:spPr/>
        <p:txBody>
          <a:bodyPr/>
          <a:lstStyle/>
          <a:p>
            <a:fld id="{4FE27928-C979-4D45-8F1F-C032E5EC62AC}" type="slidenum">
              <a:rPr lang="en-IN" smtClean="0"/>
              <a:t>‹#›</a:t>
            </a:fld>
            <a:endParaRPr lang="en-IN"/>
          </a:p>
        </p:txBody>
      </p:sp>
    </p:spTree>
    <p:extLst>
      <p:ext uri="{BB962C8B-B14F-4D97-AF65-F5344CB8AC3E}">
        <p14:creationId xmlns:p14="http://schemas.microsoft.com/office/powerpoint/2010/main" val="983958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B355-8BC9-12CB-116F-AEEE63D812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458090-8080-25FD-40E9-0C34C953D9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D1224A-E18A-EEBB-69A4-3872010076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6B45F7-5478-A35C-6A5C-D1FA5EEF85DC}"/>
              </a:ext>
            </a:extLst>
          </p:cNvPr>
          <p:cNvSpPr>
            <a:spLocks noGrp="1"/>
          </p:cNvSpPr>
          <p:nvPr>
            <p:ph type="dt" sz="half" idx="10"/>
          </p:nvPr>
        </p:nvSpPr>
        <p:spPr/>
        <p:txBody>
          <a:bodyPr/>
          <a:lstStyle/>
          <a:p>
            <a:fld id="{BC78AFAE-569A-42F8-8774-7A917B14E878}" type="datetimeFigureOut">
              <a:rPr lang="en-IN" smtClean="0"/>
              <a:t>15-10-2023</a:t>
            </a:fld>
            <a:endParaRPr lang="en-IN"/>
          </a:p>
        </p:txBody>
      </p:sp>
      <p:sp>
        <p:nvSpPr>
          <p:cNvPr id="6" name="Footer Placeholder 5">
            <a:extLst>
              <a:ext uri="{FF2B5EF4-FFF2-40B4-BE49-F238E27FC236}">
                <a16:creationId xmlns:a16="http://schemas.microsoft.com/office/drawing/2014/main" id="{B4778865-D76E-D8D0-02C6-7700369E30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002F6F-8307-FA4A-4C32-02112FE87586}"/>
              </a:ext>
            </a:extLst>
          </p:cNvPr>
          <p:cNvSpPr>
            <a:spLocks noGrp="1"/>
          </p:cNvSpPr>
          <p:nvPr>
            <p:ph type="sldNum" sz="quarter" idx="12"/>
          </p:nvPr>
        </p:nvSpPr>
        <p:spPr/>
        <p:txBody>
          <a:bodyPr/>
          <a:lstStyle/>
          <a:p>
            <a:fld id="{4FE27928-C979-4D45-8F1F-C032E5EC62AC}" type="slidenum">
              <a:rPr lang="en-IN" smtClean="0"/>
              <a:t>‹#›</a:t>
            </a:fld>
            <a:endParaRPr lang="en-IN"/>
          </a:p>
        </p:txBody>
      </p:sp>
    </p:spTree>
    <p:extLst>
      <p:ext uri="{BB962C8B-B14F-4D97-AF65-F5344CB8AC3E}">
        <p14:creationId xmlns:p14="http://schemas.microsoft.com/office/powerpoint/2010/main" val="281019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5A68-FE34-0089-4F27-3B5BD6DD98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767A3B-0007-EFD3-8F95-65377C80D5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85B620-F069-7ADB-7A13-A7B468A3E3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1557F0-DD2A-A8A7-B56C-9BF5540F39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0A567F-4EB3-B6B7-BF17-C29374CA21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061381-774E-CFB3-445A-5712C0B9FF18}"/>
              </a:ext>
            </a:extLst>
          </p:cNvPr>
          <p:cNvSpPr>
            <a:spLocks noGrp="1"/>
          </p:cNvSpPr>
          <p:nvPr>
            <p:ph type="dt" sz="half" idx="10"/>
          </p:nvPr>
        </p:nvSpPr>
        <p:spPr/>
        <p:txBody>
          <a:bodyPr/>
          <a:lstStyle/>
          <a:p>
            <a:fld id="{BC78AFAE-569A-42F8-8774-7A917B14E878}" type="datetimeFigureOut">
              <a:rPr lang="en-IN" smtClean="0"/>
              <a:t>15-10-2023</a:t>
            </a:fld>
            <a:endParaRPr lang="en-IN"/>
          </a:p>
        </p:txBody>
      </p:sp>
      <p:sp>
        <p:nvSpPr>
          <p:cNvPr id="8" name="Footer Placeholder 7">
            <a:extLst>
              <a:ext uri="{FF2B5EF4-FFF2-40B4-BE49-F238E27FC236}">
                <a16:creationId xmlns:a16="http://schemas.microsoft.com/office/drawing/2014/main" id="{A695C113-4963-5AC9-C3B9-F9B5E62BF0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9E6411-8A73-BB4C-B3E0-4A47E5AA7FA8}"/>
              </a:ext>
            </a:extLst>
          </p:cNvPr>
          <p:cNvSpPr>
            <a:spLocks noGrp="1"/>
          </p:cNvSpPr>
          <p:nvPr>
            <p:ph type="sldNum" sz="quarter" idx="12"/>
          </p:nvPr>
        </p:nvSpPr>
        <p:spPr/>
        <p:txBody>
          <a:bodyPr/>
          <a:lstStyle/>
          <a:p>
            <a:fld id="{4FE27928-C979-4D45-8F1F-C032E5EC62AC}" type="slidenum">
              <a:rPr lang="en-IN" smtClean="0"/>
              <a:t>‹#›</a:t>
            </a:fld>
            <a:endParaRPr lang="en-IN"/>
          </a:p>
        </p:txBody>
      </p:sp>
    </p:spTree>
    <p:extLst>
      <p:ext uri="{BB962C8B-B14F-4D97-AF65-F5344CB8AC3E}">
        <p14:creationId xmlns:p14="http://schemas.microsoft.com/office/powerpoint/2010/main" val="158432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CB32-4E47-EC3B-70DD-444EB543F4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518DB4-0A2E-B39C-F80C-F52C0E6578E8}"/>
              </a:ext>
            </a:extLst>
          </p:cNvPr>
          <p:cNvSpPr>
            <a:spLocks noGrp="1"/>
          </p:cNvSpPr>
          <p:nvPr>
            <p:ph type="dt" sz="half" idx="10"/>
          </p:nvPr>
        </p:nvSpPr>
        <p:spPr/>
        <p:txBody>
          <a:bodyPr/>
          <a:lstStyle/>
          <a:p>
            <a:fld id="{BC78AFAE-569A-42F8-8774-7A917B14E878}" type="datetimeFigureOut">
              <a:rPr lang="en-IN" smtClean="0"/>
              <a:t>15-10-2023</a:t>
            </a:fld>
            <a:endParaRPr lang="en-IN"/>
          </a:p>
        </p:txBody>
      </p:sp>
      <p:sp>
        <p:nvSpPr>
          <p:cNvPr id="4" name="Footer Placeholder 3">
            <a:extLst>
              <a:ext uri="{FF2B5EF4-FFF2-40B4-BE49-F238E27FC236}">
                <a16:creationId xmlns:a16="http://schemas.microsoft.com/office/drawing/2014/main" id="{CA6FA4C8-EC24-1552-1967-29EF2F3041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719302-EB8F-2BD2-DE5B-FF1D08CD6101}"/>
              </a:ext>
            </a:extLst>
          </p:cNvPr>
          <p:cNvSpPr>
            <a:spLocks noGrp="1"/>
          </p:cNvSpPr>
          <p:nvPr>
            <p:ph type="sldNum" sz="quarter" idx="12"/>
          </p:nvPr>
        </p:nvSpPr>
        <p:spPr/>
        <p:txBody>
          <a:bodyPr/>
          <a:lstStyle/>
          <a:p>
            <a:fld id="{4FE27928-C979-4D45-8F1F-C032E5EC62AC}" type="slidenum">
              <a:rPr lang="en-IN" smtClean="0"/>
              <a:t>‹#›</a:t>
            </a:fld>
            <a:endParaRPr lang="en-IN"/>
          </a:p>
        </p:txBody>
      </p:sp>
    </p:spTree>
    <p:extLst>
      <p:ext uri="{BB962C8B-B14F-4D97-AF65-F5344CB8AC3E}">
        <p14:creationId xmlns:p14="http://schemas.microsoft.com/office/powerpoint/2010/main" val="3511740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484A00-64AB-11C4-256A-87986F86A220}"/>
              </a:ext>
            </a:extLst>
          </p:cNvPr>
          <p:cNvSpPr>
            <a:spLocks noGrp="1"/>
          </p:cNvSpPr>
          <p:nvPr>
            <p:ph type="dt" sz="half" idx="10"/>
          </p:nvPr>
        </p:nvSpPr>
        <p:spPr/>
        <p:txBody>
          <a:bodyPr/>
          <a:lstStyle/>
          <a:p>
            <a:fld id="{BC78AFAE-569A-42F8-8774-7A917B14E878}" type="datetimeFigureOut">
              <a:rPr lang="en-IN" smtClean="0"/>
              <a:t>15-10-2023</a:t>
            </a:fld>
            <a:endParaRPr lang="en-IN"/>
          </a:p>
        </p:txBody>
      </p:sp>
      <p:sp>
        <p:nvSpPr>
          <p:cNvPr id="3" name="Footer Placeholder 2">
            <a:extLst>
              <a:ext uri="{FF2B5EF4-FFF2-40B4-BE49-F238E27FC236}">
                <a16:creationId xmlns:a16="http://schemas.microsoft.com/office/drawing/2014/main" id="{2B99A45D-A665-131A-4F4F-5CA37AB401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DCA2E0-0800-31BA-F80C-52B3A2A5DF0E}"/>
              </a:ext>
            </a:extLst>
          </p:cNvPr>
          <p:cNvSpPr>
            <a:spLocks noGrp="1"/>
          </p:cNvSpPr>
          <p:nvPr>
            <p:ph type="sldNum" sz="quarter" idx="12"/>
          </p:nvPr>
        </p:nvSpPr>
        <p:spPr/>
        <p:txBody>
          <a:bodyPr/>
          <a:lstStyle/>
          <a:p>
            <a:fld id="{4FE27928-C979-4D45-8F1F-C032E5EC62AC}" type="slidenum">
              <a:rPr lang="en-IN" smtClean="0"/>
              <a:t>‹#›</a:t>
            </a:fld>
            <a:endParaRPr lang="en-IN"/>
          </a:p>
        </p:txBody>
      </p:sp>
    </p:spTree>
    <p:extLst>
      <p:ext uri="{BB962C8B-B14F-4D97-AF65-F5344CB8AC3E}">
        <p14:creationId xmlns:p14="http://schemas.microsoft.com/office/powerpoint/2010/main" val="1288748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86201-271D-8757-5157-B96A5B418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C30012-D493-F1E1-B136-FA5161266F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34B920-E4B1-0C0F-D739-C870DAB3F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E1DC71-38DE-A38E-C61A-A1CC0EC5A140}"/>
              </a:ext>
            </a:extLst>
          </p:cNvPr>
          <p:cNvSpPr>
            <a:spLocks noGrp="1"/>
          </p:cNvSpPr>
          <p:nvPr>
            <p:ph type="dt" sz="half" idx="10"/>
          </p:nvPr>
        </p:nvSpPr>
        <p:spPr/>
        <p:txBody>
          <a:bodyPr/>
          <a:lstStyle/>
          <a:p>
            <a:fld id="{BC78AFAE-569A-42F8-8774-7A917B14E878}" type="datetimeFigureOut">
              <a:rPr lang="en-IN" smtClean="0"/>
              <a:t>15-10-2023</a:t>
            </a:fld>
            <a:endParaRPr lang="en-IN"/>
          </a:p>
        </p:txBody>
      </p:sp>
      <p:sp>
        <p:nvSpPr>
          <p:cNvPr id="6" name="Footer Placeholder 5">
            <a:extLst>
              <a:ext uri="{FF2B5EF4-FFF2-40B4-BE49-F238E27FC236}">
                <a16:creationId xmlns:a16="http://schemas.microsoft.com/office/drawing/2014/main" id="{29BED48D-35D7-BFAA-C57F-A8A2DAD284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C0D4CE-A4DD-A7E1-3ACE-6752A1BD79EF}"/>
              </a:ext>
            </a:extLst>
          </p:cNvPr>
          <p:cNvSpPr>
            <a:spLocks noGrp="1"/>
          </p:cNvSpPr>
          <p:nvPr>
            <p:ph type="sldNum" sz="quarter" idx="12"/>
          </p:nvPr>
        </p:nvSpPr>
        <p:spPr/>
        <p:txBody>
          <a:bodyPr/>
          <a:lstStyle/>
          <a:p>
            <a:fld id="{4FE27928-C979-4D45-8F1F-C032E5EC62AC}" type="slidenum">
              <a:rPr lang="en-IN" smtClean="0"/>
              <a:t>‹#›</a:t>
            </a:fld>
            <a:endParaRPr lang="en-IN"/>
          </a:p>
        </p:txBody>
      </p:sp>
    </p:spTree>
    <p:extLst>
      <p:ext uri="{BB962C8B-B14F-4D97-AF65-F5344CB8AC3E}">
        <p14:creationId xmlns:p14="http://schemas.microsoft.com/office/powerpoint/2010/main" val="2946732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D8B6-C20D-98DA-5150-9D68EF074B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9DEFAA-88FD-7FFA-BA95-4FB3971B80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342692-0986-505E-0205-A399ED70A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15A763-019D-18B5-DAFB-2DCD9E698183}"/>
              </a:ext>
            </a:extLst>
          </p:cNvPr>
          <p:cNvSpPr>
            <a:spLocks noGrp="1"/>
          </p:cNvSpPr>
          <p:nvPr>
            <p:ph type="dt" sz="half" idx="10"/>
          </p:nvPr>
        </p:nvSpPr>
        <p:spPr/>
        <p:txBody>
          <a:bodyPr/>
          <a:lstStyle/>
          <a:p>
            <a:fld id="{BC78AFAE-569A-42F8-8774-7A917B14E878}" type="datetimeFigureOut">
              <a:rPr lang="en-IN" smtClean="0"/>
              <a:t>15-10-2023</a:t>
            </a:fld>
            <a:endParaRPr lang="en-IN"/>
          </a:p>
        </p:txBody>
      </p:sp>
      <p:sp>
        <p:nvSpPr>
          <p:cNvPr id="6" name="Footer Placeholder 5">
            <a:extLst>
              <a:ext uri="{FF2B5EF4-FFF2-40B4-BE49-F238E27FC236}">
                <a16:creationId xmlns:a16="http://schemas.microsoft.com/office/drawing/2014/main" id="{2C49D57E-A5A5-A662-7E33-2C8906B3D2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9B4380-1F18-E52D-223F-4B30BC8193A8}"/>
              </a:ext>
            </a:extLst>
          </p:cNvPr>
          <p:cNvSpPr>
            <a:spLocks noGrp="1"/>
          </p:cNvSpPr>
          <p:nvPr>
            <p:ph type="sldNum" sz="quarter" idx="12"/>
          </p:nvPr>
        </p:nvSpPr>
        <p:spPr/>
        <p:txBody>
          <a:bodyPr/>
          <a:lstStyle/>
          <a:p>
            <a:fld id="{4FE27928-C979-4D45-8F1F-C032E5EC62AC}" type="slidenum">
              <a:rPr lang="en-IN" smtClean="0"/>
              <a:t>‹#›</a:t>
            </a:fld>
            <a:endParaRPr lang="en-IN"/>
          </a:p>
        </p:txBody>
      </p:sp>
    </p:spTree>
    <p:extLst>
      <p:ext uri="{BB962C8B-B14F-4D97-AF65-F5344CB8AC3E}">
        <p14:creationId xmlns:p14="http://schemas.microsoft.com/office/powerpoint/2010/main" val="4219750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FC8E3C-499C-7515-FEDB-778E3C94DC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6D5808-378D-3856-43CA-A400EA2100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B72AD4-54F4-49AC-1325-A2CFA2D55C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78AFAE-569A-42F8-8774-7A917B14E878}" type="datetimeFigureOut">
              <a:rPr lang="en-IN" smtClean="0"/>
              <a:t>15-10-2023</a:t>
            </a:fld>
            <a:endParaRPr lang="en-IN"/>
          </a:p>
        </p:txBody>
      </p:sp>
      <p:sp>
        <p:nvSpPr>
          <p:cNvPr id="5" name="Footer Placeholder 4">
            <a:extLst>
              <a:ext uri="{FF2B5EF4-FFF2-40B4-BE49-F238E27FC236}">
                <a16:creationId xmlns:a16="http://schemas.microsoft.com/office/drawing/2014/main" id="{B42172D4-1C78-001A-6E7C-83BC016B40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AD6412-E4F2-9302-7367-0DC20ABC96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27928-C979-4D45-8F1F-C032E5EC62AC}" type="slidenum">
              <a:rPr lang="en-IN" smtClean="0"/>
              <a:t>‹#›</a:t>
            </a:fld>
            <a:endParaRPr lang="en-IN"/>
          </a:p>
        </p:txBody>
      </p:sp>
    </p:spTree>
    <p:extLst>
      <p:ext uri="{BB962C8B-B14F-4D97-AF65-F5344CB8AC3E}">
        <p14:creationId xmlns:p14="http://schemas.microsoft.com/office/powerpoint/2010/main" val="3750833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57DA41-04B6-4ED7-777F-6355D9B52559}"/>
              </a:ext>
            </a:extLst>
          </p:cNvPr>
          <p:cNvSpPr>
            <a:spLocks noGrp="1"/>
          </p:cNvSpPr>
          <p:nvPr>
            <p:ph type="ctrTitle"/>
          </p:nvPr>
        </p:nvSpPr>
        <p:spPr>
          <a:xfrm>
            <a:off x="4038600" y="1939159"/>
            <a:ext cx="7644627" cy="2751086"/>
          </a:xfrm>
        </p:spPr>
        <p:txBody>
          <a:bodyPr>
            <a:normAutofit fontScale="90000"/>
          </a:bodyPr>
          <a:lstStyle/>
          <a:p>
            <a:pPr algn="r"/>
            <a:r>
              <a:rPr lang="en-IN" dirty="0"/>
              <a:t>VPC with 2 EC2 Instances(Web /App Servers)</a:t>
            </a:r>
            <a:br>
              <a:rPr lang="en-IN" dirty="0"/>
            </a:br>
            <a:r>
              <a:rPr lang="en-IN" sz="2200" b="1" i="1" dirty="0"/>
              <a:t>L Prasanna Devi</a:t>
            </a:r>
          </a:p>
        </p:txBody>
      </p:sp>
    </p:spTree>
    <p:extLst>
      <p:ext uri="{BB962C8B-B14F-4D97-AF65-F5344CB8AC3E}">
        <p14:creationId xmlns:p14="http://schemas.microsoft.com/office/powerpoint/2010/main" val="3079112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2891-7FED-94B5-903E-C7906591BAF8}"/>
              </a:ext>
            </a:extLst>
          </p:cNvPr>
          <p:cNvSpPr>
            <a:spLocks noGrp="1"/>
          </p:cNvSpPr>
          <p:nvPr>
            <p:ph type="title"/>
          </p:nvPr>
        </p:nvSpPr>
        <p:spPr/>
        <p:txBody>
          <a:bodyPr>
            <a:normAutofit fontScale="90000"/>
          </a:bodyPr>
          <a:lstStyle/>
          <a:p>
            <a:r>
              <a:rPr lang="en-IN" sz="2400" b="1" dirty="0">
                <a:highlight>
                  <a:srgbClr val="FFFF00"/>
                </a:highlight>
              </a:rPr>
              <a:t>Access Linux2(App Server) from Linux1(Web Server):  Since default Route is open between Private subnet(Application server) and Public Subnet(Web server) in same VPC, We can access App server from Web server. (</a:t>
            </a:r>
            <a:r>
              <a:rPr lang="en-IN" sz="2400" b="1" dirty="0" err="1">
                <a:highlight>
                  <a:srgbClr val="FFFF00"/>
                </a:highlight>
              </a:rPr>
              <a:t>i.e</a:t>
            </a:r>
            <a:r>
              <a:rPr lang="en-IN" sz="2400" b="1" dirty="0">
                <a:highlight>
                  <a:srgbClr val="FFFF00"/>
                </a:highlight>
              </a:rPr>
              <a:t>)</a:t>
            </a:r>
            <a:br>
              <a:rPr lang="en-IN" sz="2400" b="1" dirty="0">
                <a:highlight>
                  <a:srgbClr val="FFFF00"/>
                </a:highlight>
              </a:rPr>
            </a:br>
            <a:r>
              <a:rPr lang="en-IN" sz="2400" b="1" dirty="0">
                <a:highlight>
                  <a:srgbClr val="FFFF00"/>
                </a:highlight>
              </a:rPr>
              <a:t>SSH to Linux server (Web server) &gt; Upload Pem file of App server&gt; </a:t>
            </a:r>
            <a:r>
              <a:rPr lang="en-IN" sz="2400" b="1" dirty="0" err="1">
                <a:highlight>
                  <a:srgbClr val="FFFF00"/>
                </a:highlight>
              </a:rPr>
              <a:t>ssh</a:t>
            </a:r>
            <a:r>
              <a:rPr lang="en-IN" sz="2400" b="1" dirty="0">
                <a:highlight>
                  <a:srgbClr val="FFFF00"/>
                </a:highlight>
              </a:rPr>
              <a:t> to App server</a:t>
            </a:r>
            <a:br>
              <a:rPr lang="en-IN" sz="2400" b="1" dirty="0">
                <a:highlight>
                  <a:srgbClr val="FFFF00"/>
                </a:highlight>
              </a:rPr>
            </a:br>
            <a:endParaRPr lang="en-IN" sz="2400" b="1" dirty="0">
              <a:highlight>
                <a:srgbClr val="FFFF00"/>
              </a:highlight>
            </a:endParaRPr>
          </a:p>
        </p:txBody>
      </p:sp>
      <p:pic>
        <p:nvPicPr>
          <p:cNvPr id="3" name="Picture 2" descr="A computer screen with text&#10;&#10;Description automatically generated">
            <a:extLst>
              <a:ext uri="{FF2B5EF4-FFF2-40B4-BE49-F238E27FC236}">
                <a16:creationId xmlns:a16="http://schemas.microsoft.com/office/drawing/2014/main" id="{02074BEA-F577-6E61-A1A6-5B971E39563A}"/>
              </a:ext>
            </a:extLst>
          </p:cNvPr>
          <p:cNvPicPr>
            <a:picLocks noChangeAspect="1"/>
          </p:cNvPicPr>
          <p:nvPr/>
        </p:nvPicPr>
        <p:blipFill>
          <a:blip r:embed="rId2"/>
          <a:stretch>
            <a:fillRect/>
          </a:stretch>
        </p:blipFill>
        <p:spPr>
          <a:xfrm>
            <a:off x="838199" y="1532255"/>
            <a:ext cx="9944100" cy="2353946"/>
          </a:xfrm>
          <a:prstGeom prst="rect">
            <a:avLst/>
          </a:prstGeom>
        </p:spPr>
      </p:pic>
      <p:pic>
        <p:nvPicPr>
          <p:cNvPr id="4" name="Picture 3" descr="A computer screen with many small colored lines&#10;&#10;Description automatically generated">
            <a:extLst>
              <a:ext uri="{FF2B5EF4-FFF2-40B4-BE49-F238E27FC236}">
                <a16:creationId xmlns:a16="http://schemas.microsoft.com/office/drawing/2014/main" id="{1D7D0D8E-868D-5230-E3C0-0C7958717502}"/>
              </a:ext>
            </a:extLst>
          </p:cNvPr>
          <p:cNvPicPr>
            <a:picLocks noChangeAspect="1"/>
          </p:cNvPicPr>
          <p:nvPr/>
        </p:nvPicPr>
        <p:blipFill>
          <a:blip r:embed="rId3"/>
          <a:stretch>
            <a:fillRect/>
          </a:stretch>
        </p:blipFill>
        <p:spPr>
          <a:xfrm>
            <a:off x="838198" y="3648075"/>
            <a:ext cx="9944100" cy="3133725"/>
          </a:xfrm>
          <a:prstGeom prst="rect">
            <a:avLst/>
          </a:prstGeom>
        </p:spPr>
      </p:pic>
    </p:spTree>
    <p:extLst>
      <p:ext uri="{BB962C8B-B14F-4D97-AF65-F5344CB8AC3E}">
        <p14:creationId xmlns:p14="http://schemas.microsoft.com/office/powerpoint/2010/main" val="3070829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2FCB-2BC5-94FC-7A6B-2DCD33931625}"/>
              </a:ext>
            </a:extLst>
          </p:cNvPr>
          <p:cNvSpPr>
            <a:spLocks noGrp="1"/>
          </p:cNvSpPr>
          <p:nvPr>
            <p:ph type="title"/>
          </p:nvPr>
        </p:nvSpPr>
        <p:spPr/>
        <p:txBody>
          <a:bodyPr>
            <a:normAutofit fontScale="90000"/>
          </a:bodyPr>
          <a:lstStyle/>
          <a:p>
            <a:r>
              <a:rPr lang="en-IN" sz="2400" b="1" u="sng" dirty="0">
                <a:highlight>
                  <a:srgbClr val="FFFF00"/>
                </a:highlight>
              </a:rPr>
              <a:t>Open communication for Web server &gt; </a:t>
            </a:r>
            <a:r>
              <a:rPr lang="en-IN" sz="2400" dirty="0"/>
              <a:t>App server: We want to open a dedicated communication between Web server to App server then we will add the Private IP (Web server) in Security Group of (App server). Basically, by adding this route will allow both server to communicate.</a:t>
            </a:r>
          </a:p>
        </p:txBody>
      </p:sp>
      <p:pic>
        <p:nvPicPr>
          <p:cNvPr id="3" name="Picture 2" descr="A screenshot of a computer&#10;&#10;Description automatically generated">
            <a:extLst>
              <a:ext uri="{FF2B5EF4-FFF2-40B4-BE49-F238E27FC236}">
                <a16:creationId xmlns:a16="http://schemas.microsoft.com/office/drawing/2014/main" id="{91AA4DD5-42B9-8D2E-896E-724A250ABC01}"/>
              </a:ext>
            </a:extLst>
          </p:cNvPr>
          <p:cNvPicPr>
            <a:picLocks noChangeAspect="1"/>
          </p:cNvPicPr>
          <p:nvPr/>
        </p:nvPicPr>
        <p:blipFill>
          <a:blip r:embed="rId2"/>
          <a:stretch>
            <a:fillRect/>
          </a:stretch>
        </p:blipFill>
        <p:spPr>
          <a:xfrm>
            <a:off x="838199" y="1971286"/>
            <a:ext cx="11331433" cy="2610240"/>
          </a:xfrm>
          <a:prstGeom prst="rect">
            <a:avLst/>
          </a:prstGeom>
        </p:spPr>
      </p:pic>
      <p:pic>
        <p:nvPicPr>
          <p:cNvPr id="4" name="Picture 3" descr="A computer screen with white text&#10;&#10;Description automatically generated">
            <a:extLst>
              <a:ext uri="{FF2B5EF4-FFF2-40B4-BE49-F238E27FC236}">
                <a16:creationId xmlns:a16="http://schemas.microsoft.com/office/drawing/2014/main" id="{C062B8C8-E174-414A-DA0D-24094030C429}"/>
              </a:ext>
            </a:extLst>
          </p:cNvPr>
          <p:cNvPicPr>
            <a:picLocks noChangeAspect="1"/>
          </p:cNvPicPr>
          <p:nvPr/>
        </p:nvPicPr>
        <p:blipFill>
          <a:blip r:embed="rId3"/>
          <a:stretch>
            <a:fillRect/>
          </a:stretch>
        </p:blipFill>
        <p:spPr>
          <a:xfrm>
            <a:off x="838199" y="4604965"/>
            <a:ext cx="11125201" cy="2253035"/>
          </a:xfrm>
          <a:prstGeom prst="rect">
            <a:avLst/>
          </a:prstGeom>
        </p:spPr>
      </p:pic>
    </p:spTree>
    <p:extLst>
      <p:ext uri="{BB962C8B-B14F-4D97-AF65-F5344CB8AC3E}">
        <p14:creationId xmlns:p14="http://schemas.microsoft.com/office/powerpoint/2010/main" val="1161972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8A46-F702-441E-EBC0-F65D850436C5}"/>
              </a:ext>
            </a:extLst>
          </p:cNvPr>
          <p:cNvSpPr>
            <a:spLocks noGrp="1"/>
          </p:cNvSpPr>
          <p:nvPr>
            <p:ph type="title"/>
          </p:nvPr>
        </p:nvSpPr>
        <p:spPr/>
        <p:txBody>
          <a:bodyPr>
            <a:normAutofit/>
          </a:bodyPr>
          <a:lstStyle/>
          <a:p>
            <a:r>
              <a:rPr lang="en-IN" sz="2400" b="1" u="sng" dirty="0">
                <a:highlight>
                  <a:srgbClr val="FFFF00"/>
                </a:highlight>
              </a:rPr>
              <a:t>Install Http service in Linux1(Web Server): In order to create html, we need to install Http Service package  in Web server by using “yum install”</a:t>
            </a:r>
          </a:p>
        </p:txBody>
      </p:sp>
      <p:pic>
        <p:nvPicPr>
          <p:cNvPr id="3" name="Picture 2" descr="A screenshot of a computer&#10;&#10;Description automatically generated">
            <a:extLst>
              <a:ext uri="{FF2B5EF4-FFF2-40B4-BE49-F238E27FC236}">
                <a16:creationId xmlns:a16="http://schemas.microsoft.com/office/drawing/2014/main" id="{BAF25421-EAA7-AD75-2289-C6C9A8ABC0A2}"/>
              </a:ext>
            </a:extLst>
          </p:cNvPr>
          <p:cNvPicPr>
            <a:picLocks noChangeAspect="1"/>
          </p:cNvPicPr>
          <p:nvPr/>
        </p:nvPicPr>
        <p:blipFill>
          <a:blip r:embed="rId2"/>
          <a:stretch>
            <a:fillRect/>
          </a:stretch>
        </p:blipFill>
        <p:spPr>
          <a:xfrm>
            <a:off x="838200" y="1404302"/>
            <a:ext cx="10515599" cy="5287645"/>
          </a:xfrm>
          <a:prstGeom prst="rect">
            <a:avLst/>
          </a:prstGeom>
        </p:spPr>
      </p:pic>
    </p:spTree>
    <p:extLst>
      <p:ext uri="{BB962C8B-B14F-4D97-AF65-F5344CB8AC3E}">
        <p14:creationId xmlns:p14="http://schemas.microsoft.com/office/powerpoint/2010/main" val="2167667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6CE8-4EC3-95FD-0519-EC1ACF377B62}"/>
              </a:ext>
            </a:extLst>
          </p:cNvPr>
          <p:cNvSpPr>
            <a:spLocks noGrp="1"/>
          </p:cNvSpPr>
          <p:nvPr>
            <p:ph type="title"/>
          </p:nvPr>
        </p:nvSpPr>
        <p:spPr/>
        <p:txBody>
          <a:bodyPr>
            <a:normAutofit/>
          </a:bodyPr>
          <a:lstStyle/>
          <a:p>
            <a:r>
              <a:rPr lang="en-IN" sz="2400" b="1" u="sng" dirty="0">
                <a:highlight>
                  <a:srgbClr val="FFFF00"/>
                </a:highlight>
              </a:rPr>
              <a:t>Start the httpd service:  </a:t>
            </a:r>
            <a:r>
              <a:rPr lang="en-IN" sz="2400" dirty="0"/>
              <a:t>After </a:t>
            </a:r>
            <a:r>
              <a:rPr lang="en-IN" sz="2400" dirty="0" err="1"/>
              <a:t>Installaling</a:t>
            </a:r>
            <a:r>
              <a:rPr lang="en-IN" sz="2400" dirty="0"/>
              <a:t> http package, start the httpd service by below command.</a:t>
            </a:r>
          </a:p>
        </p:txBody>
      </p:sp>
      <p:pic>
        <p:nvPicPr>
          <p:cNvPr id="3" name="Picture 2">
            <a:extLst>
              <a:ext uri="{FF2B5EF4-FFF2-40B4-BE49-F238E27FC236}">
                <a16:creationId xmlns:a16="http://schemas.microsoft.com/office/drawing/2014/main" id="{5C453216-FD37-9F5A-7FA3-D49BC3589614}"/>
              </a:ext>
            </a:extLst>
          </p:cNvPr>
          <p:cNvPicPr>
            <a:picLocks noChangeAspect="1"/>
          </p:cNvPicPr>
          <p:nvPr/>
        </p:nvPicPr>
        <p:blipFill>
          <a:blip r:embed="rId2"/>
          <a:stretch>
            <a:fillRect/>
          </a:stretch>
        </p:blipFill>
        <p:spPr>
          <a:xfrm>
            <a:off x="734695" y="2087879"/>
            <a:ext cx="11428072" cy="2417445"/>
          </a:xfrm>
          <a:prstGeom prst="rect">
            <a:avLst/>
          </a:prstGeom>
        </p:spPr>
      </p:pic>
    </p:spTree>
    <p:extLst>
      <p:ext uri="{BB962C8B-B14F-4D97-AF65-F5344CB8AC3E}">
        <p14:creationId xmlns:p14="http://schemas.microsoft.com/office/powerpoint/2010/main" val="3162414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9E55-5081-441B-4E00-3FD4DFDF99E4}"/>
              </a:ext>
            </a:extLst>
          </p:cNvPr>
          <p:cNvSpPr>
            <a:spLocks noGrp="1"/>
          </p:cNvSpPr>
          <p:nvPr>
            <p:ph type="title"/>
          </p:nvPr>
        </p:nvSpPr>
        <p:spPr/>
        <p:txBody>
          <a:bodyPr/>
          <a:lstStyle/>
          <a:p>
            <a:r>
              <a:rPr lang="en-IN" sz="2400" b="1" u="sng" dirty="0">
                <a:highlight>
                  <a:srgbClr val="FFFF00"/>
                </a:highlight>
              </a:rPr>
              <a:t>Write HTML code</a:t>
            </a:r>
            <a:r>
              <a:rPr lang="en-IN" dirty="0"/>
              <a:t>: </a:t>
            </a:r>
            <a:r>
              <a:rPr lang="en-IN" sz="2400" dirty="0"/>
              <a:t>Update the Code/comments in Index.html file in vim editor and save it. Validate the same before accessing.</a:t>
            </a:r>
          </a:p>
        </p:txBody>
      </p:sp>
      <p:pic>
        <p:nvPicPr>
          <p:cNvPr id="3" name="Picture 2" descr="A black screen with white text&#10;&#10;Description automatically generated">
            <a:extLst>
              <a:ext uri="{FF2B5EF4-FFF2-40B4-BE49-F238E27FC236}">
                <a16:creationId xmlns:a16="http://schemas.microsoft.com/office/drawing/2014/main" id="{492830E0-1A53-247B-BD2F-DFD844934DA1}"/>
              </a:ext>
            </a:extLst>
          </p:cNvPr>
          <p:cNvPicPr>
            <a:picLocks noChangeAspect="1"/>
          </p:cNvPicPr>
          <p:nvPr/>
        </p:nvPicPr>
        <p:blipFill>
          <a:blip r:embed="rId2"/>
          <a:stretch>
            <a:fillRect/>
          </a:stretch>
        </p:blipFill>
        <p:spPr>
          <a:xfrm>
            <a:off x="670554" y="1890714"/>
            <a:ext cx="11121388" cy="1985962"/>
          </a:xfrm>
          <a:prstGeom prst="rect">
            <a:avLst/>
          </a:prstGeom>
        </p:spPr>
      </p:pic>
    </p:spTree>
    <p:extLst>
      <p:ext uri="{BB962C8B-B14F-4D97-AF65-F5344CB8AC3E}">
        <p14:creationId xmlns:p14="http://schemas.microsoft.com/office/powerpoint/2010/main" val="501665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85BC3-F6EB-C9FA-A93D-514ACC459EFF}"/>
              </a:ext>
            </a:extLst>
          </p:cNvPr>
          <p:cNvSpPr>
            <a:spLocks noGrp="1"/>
          </p:cNvSpPr>
          <p:nvPr>
            <p:ph type="title"/>
          </p:nvPr>
        </p:nvSpPr>
        <p:spPr/>
        <p:txBody>
          <a:bodyPr>
            <a:normAutofit fontScale="90000"/>
          </a:bodyPr>
          <a:lstStyle/>
          <a:p>
            <a:r>
              <a:rPr lang="en-IN" sz="2400" b="1" u="sng" dirty="0">
                <a:highlight>
                  <a:srgbClr val="FFFF00"/>
                </a:highlight>
              </a:rPr>
              <a:t>Access the Web Page:  </a:t>
            </a:r>
            <a:r>
              <a:rPr lang="en-IN" sz="2400" dirty="0"/>
              <a:t>Try accessing the Public IP of Linux1(Web server). This means Linux2(Web server) is communication with external Internet on port 80.</a:t>
            </a:r>
            <a:br>
              <a:rPr lang="en-IN" sz="2400" dirty="0"/>
            </a:br>
            <a:br>
              <a:rPr lang="en-IN" sz="2400" dirty="0"/>
            </a:br>
            <a:r>
              <a:rPr lang="en-IN" sz="2400" dirty="0"/>
              <a:t>We can see the HTML code executed.</a:t>
            </a:r>
          </a:p>
        </p:txBody>
      </p:sp>
      <p:pic>
        <p:nvPicPr>
          <p:cNvPr id="3" name="Picture 2" descr="A white and blue screen&#10;&#10;Description automatically generated with medium confidence">
            <a:extLst>
              <a:ext uri="{FF2B5EF4-FFF2-40B4-BE49-F238E27FC236}">
                <a16:creationId xmlns:a16="http://schemas.microsoft.com/office/drawing/2014/main" id="{CD7BD17F-A772-2350-4DDC-33F1A0BBF01F}"/>
              </a:ext>
            </a:extLst>
          </p:cNvPr>
          <p:cNvPicPr>
            <a:picLocks noChangeAspect="1"/>
          </p:cNvPicPr>
          <p:nvPr/>
        </p:nvPicPr>
        <p:blipFill>
          <a:blip r:embed="rId2"/>
          <a:stretch>
            <a:fillRect/>
          </a:stretch>
        </p:blipFill>
        <p:spPr>
          <a:xfrm>
            <a:off x="153495" y="2014538"/>
            <a:ext cx="12216312" cy="3700461"/>
          </a:xfrm>
          <a:prstGeom prst="rect">
            <a:avLst/>
          </a:prstGeom>
        </p:spPr>
      </p:pic>
    </p:spTree>
    <p:extLst>
      <p:ext uri="{BB962C8B-B14F-4D97-AF65-F5344CB8AC3E}">
        <p14:creationId xmlns:p14="http://schemas.microsoft.com/office/powerpoint/2010/main" val="110830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F335-8093-DB9A-367F-6F85F7E3CFAF}"/>
              </a:ext>
            </a:extLst>
          </p:cNvPr>
          <p:cNvSpPr>
            <a:spLocks noGrp="1"/>
          </p:cNvSpPr>
          <p:nvPr>
            <p:ph type="title"/>
          </p:nvPr>
        </p:nvSpPr>
        <p:spPr/>
        <p:txBody>
          <a:bodyPr/>
          <a:lstStyle/>
          <a:p>
            <a:r>
              <a:rPr lang="en-IN" sz="2400" b="1" u="sng" dirty="0">
                <a:highlight>
                  <a:srgbClr val="FFFF00"/>
                </a:highlight>
              </a:rPr>
              <a:t>VPC Creation</a:t>
            </a:r>
            <a:r>
              <a:rPr lang="en-IN" dirty="0"/>
              <a:t>: </a:t>
            </a:r>
            <a:r>
              <a:rPr lang="en-IN" sz="2400" dirty="0"/>
              <a:t>Lets create a VPC</a:t>
            </a:r>
          </a:p>
        </p:txBody>
      </p:sp>
      <p:pic>
        <p:nvPicPr>
          <p:cNvPr id="4" name="Content Placeholder 4" descr="A screenshot of a computer&#10;&#10;Description automatically generated">
            <a:extLst>
              <a:ext uri="{FF2B5EF4-FFF2-40B4-BE49-F238E27FC236}">
                <a16:creationId xmlns:a16="http://schemas.microsoft.com/office/drawing/2014/main" id="{F803B0AF-CC52-7014-EFB2-26543D41178E}"/>
              </a:ext>
            </a:extLst>
          </p:cNvPr>
          <p:cNvPicPr>
            <a:picLocks noChangeAspect="1"/>
          </p:cNvPicPr>
          <p:nvPr/>
        </p:nvPicPr>
        <p:blipFill>
          <a:blip r:embed="rId2"/>
          <a:stretch>
            <a:fillRect/>
          </a:stretch>
        </p:blipFill>
        <p:spPr>
          <a:xfrm>
            <a:off x="914400" y="1483460"/>
            <a:ext cx="11193852" cy="4202965"/>
          </a:xfrm>
          <a:prstGeom prst="rect">
            <a:avLst/>
          </a:prstGeom>
        </p:spPr>
      </p:pic>
    </p:spTree>
    <p:extLst>
      <p:ext uri="{BB962C8B-B14F-4D97-AF65-F5344CB8AC3E}">
        <p14:creationId xmlns:p14="http://schemas.microsoft.com/office/powerpoint/2010/main" val="65881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62A3-7732-E990-8472-90ADAB075583}"/>
              </a:ext>
            </a:extLst>
          </p:cNvPr>
          <p:cNvSpPr>
            <a:spLocks noGrp="1"/>
          </p:cNvSpPr>
          <p:nvPr>
            <p:ph type="title"/>
          </p:nvPr>
        </p:nvSpPr>
        <p:spPr/>
        <p:txBody>
          <a:bodyPr>
            <a:normAutofit/>
          </a:bodyPr>
          <a:lstStyle/>
          <a:p>
            <a:r>
              <a:rPr lang="en-IN" sz="2400" b="1" u="sng" dirty="0">
                <a:highlight>
                  <a:srgbClr val="FFFF00"/>
                </a:highlight>
              </a:rPr>
              <a:t>Subnet Creation</a:t>
            </a:r>
            <a:r>
              <a:rPr lang="en-IN" sz="2400" dirty="0"/>
              <a:t>: Let's create 2 Subnets</a:t>
            </a:r>
            <a:br>
              <a:rPr lang="en-IN" sz="2400" dirty="0"/>
            </a:br>
            <a:r>
              <a:rPr lang="en-IN" sz="2400" dirty="0"/>
              <a:t>1 Public (For Webserver) and 1 Private(For Application Server). </a:t>
            </a:r>
          </a:p>
        </p:txBody>
      </p:sp>
      <p:pic>
        <p:nvPicPr>
          <p:cNvPr id="3" name="Picture 2" descr="A screenshot of a computer&#10;&#10;Description automatically generated">
            <a:extLst>
              <a:ext uri="{FF2B5EF4-FFF2-40B4-BE49-F238E27FC236}">
                <a16:creationId xmlns:a16="http://schemas.microsoft.com/office/drawing/2014/main" id="{F6544F22-3774-4A1E-EAF0-7D350261BD33}"/>
              </a:ext>
            </a:extLst>
          </p:cNvPr>
          <p:cNvPicPr>
            <a:picLocks noChangeAspect="1"/>
          </p:cNvPicPr>
          <p:nvPr/>
        </p:nvPicPr>
        <p:blipFill>
          <a:blip r:embed="rId2"/>
          <a:stretch>
            <a:fillRect/>
          </a:stretch>
        </p:blipFill>
        <p:spPr>
          <a:xfrm>
            <a:off x="1068069" y="1854199"/>
            <a:ext cx="10352405" cy="2248029"/>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089FCEB6-6D8F-0FDF-36A4-1BD82C5D8539}"/>
              </a:ext>
            </a:extLst>
          </p:cNvPr>
          <p:cNvPicPr>
            <a:picLocks noChangeAspect="1"/>
          </p:cNvPicPr>
          <p:nvPr/>
        </p:nvPicPr>
        <p:blipFill>
          <a:blip r:embed="rId3"/>
          <a:stretch>
            <a:fillRect/>
          </a:stretch>
        </p:blipFill>
        <p:spPr>
          <a:xfrm>
            <a:off x="1068068" y="4380230"/>
            <a:ext cx="10476231" cy="2198314"/>
          </a:xfrm>
          <a:prstGeom prst="rect">
            <a:avLst/>
          </a:prstGeom>
        </p:spPr>
      </p:pic>
    </p:spTree>
    <p:extLst>
      <p:ext uri="{BB962C8B-B14F-4D97-AF65-F5344CB8AC3E}">
        <p14:creationId xmlns:p14="http://schemas.microsoft.com/office/powerpoint/2010/main" val="240954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5505-FE33-B446-BDB6-B5D824755E2A}"/>
              </a:ext>
            </a:extLst>
          </p:cNvPr>
          <p:cNvSpPr>
            <a:spLocks noGrp="1"/>
          </p:cNvSpPr>
          <p:nvPr>
            <p:ph type="title"/>
          </p:nvPr>
        </p:nvSpPr>
        <p:spPr/>
        <p:txBody>
          <a:bodyPr>
            <a:normAutofit/>
          </a:bodyPr>
          <a:lstStyle/>
          <a:p>
            <a:r>
              <a:rPr lang="en-IN" sz="2400" b="1" u="sng" dirty="0">
                <a:highlight>
                  <a:srgbClr val="FFFF00"/>
                </a:highlight>
              </a:rPr>
              <a:t>Internet Gateway Creation</a:t>
            </a:r>
            <a:r>
              <a:rPr lang="en-IN" sz="2400" b="1" dirty="0"/>
              <a:t>: </a:t>
            </a:r>
            <a:r>
              <a:rPr lang="en-IN" sz="2400" dirty="0"/>
              <a:t>In order to make communication between Public Subnet to External Internet world, we need to create Internet gateway and attach  to VPC which we created.</a:t>
            </a:r>
            <a:endParaRPr lang="en-IN" sz="2400" b="1" dirty="0"/>
          </a:p>
        </p:txBody>
      </p:sp>
      <p:pic>
        <p:nvPicPr>
          <p:cNvPr id="3" name="Picture 2" descr="A screenshot of a computer&#10;&#10;Description automatically generated">
            <a:extLst>
              <a:ext uri="{FF2B5EF4-FFF2-40B4-BE49-F238E27FC236}">
                <a16:creationId xmlns:a16="http://schemas.microsoft.com/office/drawing/2014/main" id="{C3453BE8-9E26-171C-0918-BBB832DD6B34}"/>
              </a:ext>
            </a:extLst>
          </p:cNvPr>
          <p:cNvPicPr>
            <a:picLocks noChangeAspect="1"/>
          </p:cNvPicPr>
          <p:nvPr/>
        </p:nvPicPr>
        <p:blipFill>
          <a:blip r:embed="rId2"/>
          <a:stretch>
            <a:fillRect/>
          </a:stretch>
        </p:blipFill>
        <p:spPr>
          <a:xfrm>
            <a:off x="1029970" y="1855152"/>
            <a:ext cx="11032772" cy="4078923"/>
          </a:xfrm>
          <a:prstGeom prst="rect">
            <a:avLst/>
          </a:prstGeom>
        </p:spPr>
      </p:pic>
    </p:spTree>
    <p:extLst>
      <p:ext uri="{BB962C8B-B14F-4D97-AF65-F5344CB8AC3E}">
        <p14:creationId xmlns:p14="http://schemas.microsoft.com/office/powerpoint/2010/main" val="2738894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D010-3D20-4469-A3D0-F1FB0939942A}"/>
              </a:ext>
            </a:extLst>
          </p:cNvPr>
          <p:cNvSpPr>
            <a:spLocks noGrp="1"/>
          </p:cNvSpPr>
          <p:nvPr>
            <p:ph type="title"/>
          </p:nvPr>
        </p:nvSpPr>
        <p:spPr/>
        <p:txBody>
          <a:bodyPr>
            <a:normAutofit fontScale="90000"/>
          </a:bodyPr>
          <a:lstStyle/>
          <a:p>
            <a:r>
              <a:rPr lang="en-IN" sz="2400" b="1" u="sng" dirty="0">
                <a:highlight>
                  <a:srgbClr val="FFFF00"/>
                </a:highlight>
              </a:rPr>
              <a:t>Route Table updates</a:t>
            </a:r>
            <a:r>
              <a:rPr lang="en-IN" dirty="0"/>
              <a:t>: </a:t>
            </a:r>
            <a:r>
              <a:rPr lang="en-IN" sz="2400" dirty="0"/>
              <a:t>Create  new Route table for Private Subnet,</a:t>
            </a:r>
            <a:br>
              <a:rPr lang="en-IN" sz="2400" dirty="0"/>
            </a:br>
            <a:r>
              <a:rPr lang="en-IN" sz="2400" dirty="0"/>
              <a:t>Associate Subnet’s to both Route tables. (</a:t>
            </a:r>
            <a:r>
              <a:rPr lang="en-IN" sz="2400" dirty="0" err="1"/>
              <a:t>i.e</a:t>
            </a:r>
            <a:r>
              <a:rPr lang="en-IN" sz="2400" dirty="0"/>
              <a:t>). Association makes communication easy</a:t>
            </a:r>
            <a:br>
              <a:rPr lang="en-IN" sz="2400" dirty="0"/>
            </a:br>
            <a:r>
              <a:rPr lang="en-IN" sz="2400" b="1" dirty="0"/>
              <a:t>Public Route Table &gt;&gt; Public Subnet</a:t>
            </a:r>
            <a:br>
              <a:rPr lang="en-IN" sz="2400" dirty="0"/>
            </a:br>
            <a:r>
              <a:rPr lang="en-IN" sz="2400" b="1" dirty="0"/>
              <a:t>Private Route Table &gt;&gt; Private Subnet</a:t>
            </a:r>
          </a:p>
        </p:txBody>
      </p:sp>
      <p:pic>
        <p:nvPicPr>
          <p:cNvPr id="3" name="Picture 2" descr="A screenshot of a computer&#10;&#10;Description automatically generated">
            <a:extLst>
              <a:ext uri="{FF2B5EF4-FFF2-40B4-BE49-F238E27FC236}">
                <a16:creationId xmlns:a16="http://schemas.microsoft.com/office/drawing/2014/main" id="{022DF4AE-0DFE-5BB9-40F1-C2BC6AD4730D}"/>
              </a:ext>
            </a:extLst>
          </p:cNvPr>
          <p:cNvPicPr>
            <a:picLocks noChangeAspect="1"/>
          </p:cNvPicPr>
          <p:nvPr/>
        </p:nvPicPr>
        <p:blipFill>
          <a:blip r:embed="rId2"/>
          <a:stretch>
            <a:fillRect/>
          </a:stretch>
        </p:blipFill>
        <p:spPr>
          <a:xfrm>
            <a:off x="105365" y="1919289"/>
            <a:ext cx="12077110" cy="4573586"/>
          </a:xfrm>
          <a:prstGeom prst="rect">
            <a:avLst/>
          </a:prstGeom>
        </p:spPr>
      </p:pic>
    </p:spTree>
    <p:extLst>
      <p:ext uri="{BB962C8B-B14F-4D97-AF65-F5344CB8AC3E}">
        <p14:creationId xmlns:p14="http://schemas.microsoft.com/office/powerpoint/2010/main" val="342084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9F1C-7422-C389-1ED4-158F360ED787}"/>
              </a:ext>
            </a:extLst>
          </p:cNvPr>
          <p:cNvSpPr>
            <a:spLocks noGrp="1"/>
          </p:cNvSpPr>
          <p:nvPr>
            <p:ph type="title"/>
          </p:nvPr>
        </p:nvSpPr>
        <p:spPr/>
        <p:txBody>
          <a:bodyPr>
            <a:normAutofit/>
          </a:bodyPr>
          <a:lstStyle/>
          <a:p>
            <a:r>
              <a:rPr lang="en-IN" sz="2400" b="1" u="sng" dirty="0">
                <a:highlight>
                  <a:srgbClr val="FFFF00"/>
                </a:highlight>
              </a:rPr>
              <a:t>Route open for Internet Gateway</a:t>
            </a:r>
            <a:r>
              <a:rPr lang="en-IN" sz="2400" b="1" dirty="0">
                <a:highlight>
                  <a:srgbClr val="FFFF00"/>
                </a:highlight>
              </a:rPr>
              <a:t>:</a:t>
            </a:r>
            <a:r>
              <a:rPr lang="en-IN" sz="2400" dirty="0">
                <a:highlight>
                  <a:srgbClr val="FFFF00"/>
                </a:highlight>
              </a:rPr>
              <a:t>  </a:t>
            </a:r>
            <a:r>
              <a:rPr lang="en-IN" sz="2400" dirty="0"/>
              <a:t>In order to make communication (Internet) between I.G and Public subnet, we need to add route entry for Internet Gateway.</a:t>
            </a:r>
            <a:endParaRPr lang="en-IN" sz="2400" b="1" dirty="0"/>
          </a:p>
        </p:txBody>
      </p:sp>
      <p:pic>
        <p:nvPicPr>
          <p:cNvPr id="3" name="Picture 2" descr="A screenshot of a computer&#10;&#10;Description automatically generated">
            <a:extLst>
              <a:ext uri="{FF2B5EF4-FFF2-40B4-BE49-F238E27FC236}">
                <a16:creationId xmlns:a16="http://schemas.microsoft.com/office/drawing/2014/main" id="{A6CD35F8-F412-7DD0-6C3F-ABA45B598F3F}"/>
              </a:ext>
            </a:extLst>
          </p:cNvPr>
          <p:cNvPicPr>
            <a:picLocks noChangeAspect="1"/>
          </p:cNvPicPr>
          <p:nvPr/>
        </p:nvPicPr>
        <p:blipFill>
          <a:blip r:embed="rId2"/>
          <a:stretch>
            <a:fillRect/>
          </a:stretch>
        </p:blipFill>
        <p:spPr>
          <a:xfrm>
            <a:off x="335553" y="2171701"/>
            <a:ext cx="11520894" cy="4181474"/>
          </a:xfrm>
          <a:prstGeom prst="rect">
            <a:avLst/>
          </a:prstGeom>
        </p:spPr>
      </p:pic>
    </p:spTree>
    <p:extLst>
      <p:ext uri="{BB962C8B-B14F-4D97-AF65-F5344CB8AC3E}">
        <p14:creationId xmlns:p14="http://schemas.microsoft.com/office/powerpoint/2010/main" val="3788024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DE77-C863-659C-82F4-06A26F8987EB}"/>
              </a:ext>
            </a:extLst>
          </p:cNvPr>
          <p:cNvSpPr>
            <a:spLocks noGrp="1"/>
          </p:cNvSpPr>
          <p:nvPr>
            <p:ph type="title"/>
          </p:nvPr>
        </p:nvSpPr>
        <p:spPr/>
        <p:txBody>
          <a:bodyPr>
            <a:normAutofit fontScale="90000"/>
          </a:bodyPr>
          <a:lstStyle/>
          <a:p>
            <a:r>
              <a:rPr lang="en-IN" sz="2400" b="1" u="sng" dirty="0">
                <a:highlight>
                  <a:srgbClr val="FFFF00"/>
                </a:highlight>
              </a:rPr>
              <a:t>Create 2 EC2 Instances</a:t>
            </a:r>
            <a:r>
              <a:rPr lang="en-IN" sz="2400" b="1" dirty="0">
                <a:highlight>
                  <a:srgbClr val="FFFF00"/>
                </a:highlight>
              </a:rPr>
              <a:t>: </a:t>
            </a:r>
            <a:r>
              <a:rPr lang="en-IN" sz="2400" dirty="0"/>
              <a:t>Create 2 EC2 Instances </a:t>
            </a:r>
            <a:br>
              <a:rPr lang="en-IN" sz="2400" dirty="0"/>
            </a:br>
            <a:r>
              <a:rPr lang="en-IN" sz="2400" b="1" u="sng" dirty="0"/>
              <a:t>Linux1 EC2</a:t>
            </a:r>
            <a:r>
              <a:rPr lang="en-IN" sz="2400" dirty="0"/>
              <a:t>: For Web Server in Public Subnet </a:t>
            </a:r>
            <a:r>
              <a:rPr lang="en-IN" sz="2400" b="1" i="1" dirty="0">
                <a:effectLst>
                  <a:outerShdw blurRad="38100" dist="38100" dir="2700000" algn="tl">
                    <a:srgbClr val="000000">
                      <a:alpha val="43137"/>
                    </a:srgbClr>
                  </a:outerShdw>
                </a:effectLst>
              </a:rPr>
              <a:t>(with HTTP port 80)</a:t>
            </a:r>
            <a:br>
              <a:rPr lang="en-IN" sz="2400" dirty="0"/>
            </a:br>
            <a:r>
              <a:rPr lang="en-IN" sz="2400" b="1" u="sng" dirty="0"/>
              <a:t>Linux2 EC2</a:t>
            </a:r>
            <a:r>
              <a:rPr lang="en-IN" sz="2400" dirty="0"/>
              <a:t>: For Application Server in Private Subnet(Due to Security reason we will keep it in Private Subnets)</a:t>
            </a:r>
          </a:p>
        </p:txBody>
      </p:sp>
      <p:pic>
        <p:nvPicPr>
          <p:cNvPr id="3" name="Picture 2" descr="A screenshot of a computer&#10;&#10;Description automatically generated">
            <a:extLst>
              <a:ext uri="{FF2B5EF4-FFF2-40B4-BE49-F238E27FC236}">
                <a16:creationId xmlns:a16="http://schemas.microsoft.com/office/drawing/2014/main" id="{E51B78AE-599A-B7AB-B30A-A620BA4C598C}"/>
              </a:ext>
            </a:extLst>
          </p:cNvPr>
          <p:cNvPicPr>
            <a:picLocks noChangeAspect="1"/>
          </p:cNvPicPr>
          <p:nvPr/>
        </p:nvPicPr>
        <p:blipFill>
          <a:blip r:embed="rId2"/>
          <a:stretch>
            <a:fillRect/>
          </a:stretch>
        </p:blipFill>
        <p:spPr>
          <a:xfrm>
            <a:off x="457200" y="2088196"/>
            <a:ext cx="11382375" cy="4198303"/>
          </a:xfrm>
          <a:prstGeom prst="rect">
            <a:avLst/>
          </a:prstGeom>
        </p:spPr>
      </p:pic>
    </p:spTree>
    <p:extLst>
      <p:ext uri="{BB962C8B-B14F-4D97-AF65-F5344CB8AC3E}">
        <p14:creationId xmlns:p14="http://schemas.microsoft.com/office/powerpoint/2010/main" val="39081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C8291-57A4-926C-DE10-E36B4298BF83}"/>
              </a:ext>
            </a:extLst>
          </p:cNvPr>
          <p:cNvSpPr>
            <a:spLocks noGrp="1"/>
          </p:cNvSpPr>
          <p:nvPr>
            <p:ph type="title"/>
          </p:nvPr>
        </p:nvSpPr>
        <p:spPr/>
        <p:txBody>
          <a:bodyPr>
            <a:normAutofit/>
          </a:bodyPr>
          <a:lstStyle/>
          <a:p>
            <a:r>
              <a:rPr lang="en-IN" sz="2400" b="1" u="sng" dirty="0">
                <a:highlight>
                  <a:srgbClr val="FFFF00"/>
                </a:highlight>
              </a:rPr>
              <a:t>Access Linux1(Web Server): </a:t>
            </a:r>
            <a:r>
              <a:rPr lang="en-IN" sz="2400" dirty="0"/>
              <a:t>As we have EC2 (Web server) ready, lets access it using SSH Protocol.</a:t>
            </a:r>
          </a:p>
        </p:txBody>
      </p:sp>
      <p:pic>
        <p:nvPicPr>
          <p:cNvPr id="3" name="Picture 2" descr="A screenshot of a computer&#10;&#10;Description automatically generated">
            <a:extLst>
              <a:ext uri="{FF2B5EF4-FFF2-40B4-BE49-F238E27FC236}">
                <a16:creationId xmlns:a16="http://schemas.microsoft.com/office/drawing/2014/main" id="{8E772637-1E1B-1684-D652-1C752BE6A462}"/>
              </a:ext>
            </a:extLst>
          </p:cNvPr>
          <p:cNvPicPr>
            <a:picLocks noChangeAspect="1"/>
          </p:cNvPicPr>
          <p:nvPr/>
        </p:nvPicPr>
        <p:blipFill>
          <a:blip r:embed="rId2"/>
          <a:stretch>
            <a:fillRect/>
          </a:stretch>
        </p:blipFill>
        <p:spPr>
          <a:xfrm>
            <a:off x="906144" y="1414462"/>
            <a:ext cx="11019156" cy="5619441"/>
          </a:xfrm>
          <a:prstGeom prst="rect">
            <a:avLst/>
          </a:prstGeom>
        </p:spPr>
      </p:pic>
    </p:spTree>
    <p:extLst>
      <p:ext uri="{BB962C8B-B14F-4D97-AF65-F5344CB8AC3E}">
        <p14:creationId xmlns:p14="http://schemas.microsoft.com/office/powerpoint/2010/main" val="2923981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73262-9153-CC8D-2A24-D2D29B27734D}"/>
              </a:ext>
            </a:extLst>
          </p:cNvPr>
          <p:cNvSpPr>
            <a:spLocks noGrp="1"/>
          </p:cNvSpPr>
          <p:nvPr>
            <p:ph type="title"/>
          </p:nvPr>
        </p:nvSpPr>
        <p:spPr/>
        <p:txBody>
          <a:bodyPr>
            <a:normAutofit/>
          </a:bodyPr>
          <a:lstStyle/>
          <a:p>
            <a:r>
              <a:rPr lang="en-IN" sz="2400" b="1" u="sng" dirty="0">
                <a:highlight>
                  <a:srgbClr val="FFFF00"/>
                </a:highlight>
              </a:rPr>
              <a:t>Access Linux2(Application Server): </a:t>
            </a:r>
            <a:r>
              <a:rPr lang="en-IN" sz="2400" dirty="0"/>
              <a:t>Let's try to access Linux2 Server(App). This will not work as the server is in Private Subnet and not exposed to External Internet</a:t>
            </a:r>
            <a:r>
              <a:rPr lang="en-IN" sz="2400" b="1" u="sng" dirty="0"/>
              <a:t>. </a:t>
            </a:r>
            <a:r>
              <a:rPr lang="en-IN" sz="2400" dirty="0"/>
              <a:t>This is expected.</a:t>
            </a:r>
          </a:p>
        </p:txBody>
      </p:sp>
      <p:pic>
        <p:nvPicPr>
          <p:cNvPr id="3" name="Picture 2" descr="A screenshot of a computer&#10;&#10;Description automatically generated">
            <a:extLst>
              <a:ext uri="{FF2B5EF4-FFF2-40B4-BE49-F238E27FC236}">
                <a16:creationId xmlns:a16="http://schemas.microsoft.com/office/drawing/2014/main" id="{18F869AB-16EB-D1E7-D887-59FBB5F71096}"/>
              </a:ext>
            </a:extLst>
          </p:cNvPr>
          <p:cNvPicPr>
            <a:picLocks noChangeAspect="1"/>
          </p:cNvPicPr>
          <p:nvPr/>
        </p:nvPicPr>
        <p:blipFill>
          <a:blip r:embed="rId2"/>
          <a:stretch>
            <a:fillRect/>
          </a:stretch>
        </p:blipFill>
        <p:spPr>
          <a:xfrm>
            <a:off x="1086628" y="1933186"/>
            <a:ext cx="10660962" cy="4219964"/>
          </a:xfrm>
          <a:prstGeom prst="rect">
            <a:avLst/>
          </a:prstGeom>
        </p:spPr>
      </p:pic>
    </p:spTree>
    <p:extLst>
      <p:ext uri="{BB962C8B-B14F-4D97-AF65-F5344CB8AC3E}">
        <p14:creationId xmlns:p14="http://schemas.microsoft.com/office/powerpoint/2010/main" val="2783337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501</Words>
  <Application>Microsoft Office PowerPoint</Application>
  <PresentationFormat>Widescreen</PresentationFormat>
  <Paragraphs>15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VPC with 2 EC2 Instances(Web /App Servers) L Prasanna Devi</vt:lpstr>
      <vt:lpstr>VPC Creation: Lets create a VPC</vt:lpstr>
      <vt:lpstr>Subnet Creation: Let's create 2 Subnets 1 Public (For Webserver) and 1 Private(For Application Server). </vt:lpstr>
      <vt:lpstr>Internet Gateway Creation: In order to make communication between Public Subnet to External Internet world, we need to create Internet gateway and attach  to VPC which we created.</vt:lpstr>
      <vt:lpstr>Route Table updates: Create  new Route table for Private Subnet, Associate Subnet’s to both Route tables. (i.e). Association makes communication easy Public Route Table &gt;&gt; Public Subnet Private Route Table &gt;&gt; Private Subnet</vt:lpstr>
      <vt:lpstr>Route open for Internet Gateway:  In order to make communication (Internet) between I.G and Public subnet, we need to add route entry for Internet Gateway.</vt:lpstr>
      <vt:lpstr>Create 2 EC2 Instances: Create 2 EC2 Instances  Linux1 EC2: For Web Server in Public Subnet (with HTTP port 80) Linux2 EC2: For Application Server in Private Subnet(Due to Security reason we will keep it in Private Subnets)</vt:lpstr>
      <vt:lpstr>Access Linux1(Web Server): As we have EC2 (Web server) ready, lets access it using SSH Protocol.</vt:lpstr>
      <vt:lpstr>Access Linux2(Application Server): Let's try to access Linux2 Server(App). This will not work as the server is in Private Subnet and not exposed to External Internet. This is expected.</vt:lpstr>
      <vt:lpstr>Access Linux2(App Server) from Linux1(Web Server):  Since default Route is open between Private subnet(Application server) and Public Subnet(Web server) in same VPC, We can access App server from Web server. (i.e) SSH to Linux server (Web server) &gt; Upload Pem file of App server&gt; ssh to App server </vt:lpstr>
      <vt:lpstr>Open communication for Web server &gt; App server: We want to open a dedicated communication between Web server to App server then we will add the Private IP (Web server) in Security Group of (App server). Basically, by adding this route will allow both server to communicate.</vt:lpstr>
      <vt:lpstr>Install Http service in Linux1(Web Server): In order to create html, we need to install Http Service package  in Web server by using “yum install”</vt:lpstr>
      <vt:lpstr>Start the httpd service:  After Installaling http package, start the httpd service by below command.</vt:lpstr>
      <vt:lpstr>Write HTML code: Update the Code/comments in Index.html file in vim editor and save it. Validate the same before accessing.</vt:lpstr>
      <vt:lpstr>Access the Web Page:  Try accessing the Public IP of Linux1(Web server). This means Linux2(Web server) is communication with external Internet on port 80.  We can see the HTML code executed.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VPC with 2 EC2 Instances(Web /App Servers)</dc:title>
  <dc:creator>Bodasingu, Ram;Prasanna Devi J</dc:creator>
  <cp:lastModifiedBy>Prasanna Devi</cp:lastModifiedBy>
  <cp:revision>49</cp:revision>
  <dcterms:created xsi:type="dcterms:W3CDTF">2023-10-15T19:59:17Z</dcterms:created>
  <dcterms:modified xsi:type="dcterms:W3CDTF">2023-10-15T21:42:51Z</dcterms:modified>
</cp:coreProperties>
</file>