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70" r:id="rId5"/>
    <p:sldId id="259" r:id="rId6"/>
    <p:sldId id="263" r:id="rId7"/>
    <p:sldId id="260" r:id="rId8"/>
    <p:sldId id="269" r:id="rId9"/>
    <p:sldId id="261" r:id="rId10"/>
    <p:sldId id="272" r:id="rId11"/>
    <p:sldId id="262" r:id="rId12"/>
    <p:sldId id="264" r:id="rId13"/>
    <p:sldId id="267" r:id="rId14"/>
    <p:sldId id="265" r:id="rId15"/>
    <p:sldId id="268"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3" y="29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10/16/2025</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10/16/2025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a:t>
            </a:fld>
            <a:endParaRPr lang="en-US"/>
          </a:p>
        </p:txBody>
      </p:sp>
    </p:spTree>
    <p:extLst>
      <p:ext uri="{BB962C8B-B14F-4D97-AF65-F5344CB8AC3E}">
        <p14:creationId xmlns:p14="http://schemas.microsoft.com/office/powerpoint/2010/main" val="1048590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1016/j.mlwa.2023.100508" TargetMode="External"/><Relationship Id="rId3" Type="http://schemas.openxmlformats.org/officeDocument/2006/relationships/hyperlink" Target="https://doi.org/10.1109/ICCEA53728.2021.00022" TargetMode="External"/><Relationship Id="rId7" Type="http://schemas.openxmlformats.org/officeDocument/2006/relationships/hyperlink" Target="https://doi.org/10.1109/ICAIC60265.2024.10433843" TargetMode="External"/><Relationship Id="rId2" Type="http://schemas.openxmlformats.org/officeDocument/2006/relationships/hyperlink" Target="https://doi.org/10.48550/arXiv.2502.06847" TargetMode="External"/><Relationship Id="rId1" Type="http://schemas.openxmlformats.org/officeDocument/2006/relationships/slideLayout" Target="../slideLayouts/slideLayout2.xml"/><Relationship Id="rId6" Type="http://schemas.openxmlformats.org/officeDocument/2006/relationships/hyperlink" Target="https://doi.org/10.47738/jcrb.v1i1.11" TargetMode="External"/><Relationship Id="rId5" Type="http://schemas.openxmlformats.org/officeDocument/2006/relationships/hyperlink" Target="https://doi.org/10.21608/ijci.2023.236052.1128" TargetMode="External"/><Relationship Id="rId10" Type="http://schemas.openxmlformats.org/officeDocument/2006/relationships/hyperlink" Target="http://arxiv.org/abs/2502.14897" TargetMode="External"/><Relationship Id="rId4" Type="http://schemas.openxmlformats.org/officeDocument/2006/relationships/hyperlink" Target="https://doi.org/10.1109/ACCESS.2020.3024750" TargetMode="External"/><Relationship Id="rId9" Type="http://schemas.openxmlformats.org/officeDocument/2006/relationships/hyperlink" Target="https://doi.org/10.1016/j.irfa.2024.103291"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datasets/ankurzing/sentiment-analysis-for-financial-news" TargetMode="External"/><Relationship Id="rId13" Type="http://schemas.openxmlformats.org/officeDocument/2006/relationships/hyperlink" Target="https://dataverse.nl/dataset.xhtml?persistentId=doi:10.34894/TJE0D0" TargetMode="External"/><Relationship Id="rId3" Type="http://schemas.openxmlformats.org/officeDocument/2006/relationships/hyperlink" Target="https://doi.org/10.1145/3649451" TargetMode="External"/><Relationship Id="rId7" Type="http://schemas.openxmlformats.org/officeDocument/2006/relationships/hyperlink" Target="https://positivepsychology.com/emotion-wheel/" TargetMode="External"/><Relationship Id="rId12" Type="http://schemas.openxmlformats.org/officeDocument/2006/relationships/hyperlink" Target="https://huggingface.co/datasets/TimKoornstra/synthetic-financial-tweets-sentiment" TargetMode="External"/><Relationship Id="rId2" Type="http://schemas.openxmlformats.org/officeDocument/2006/relationships/hyperlink" Target="https://doi.org/10.3390/ijfs13020075" TargetMode="External"/><Relationship Id="rId1" Type="http://schemas.openxmlformats.org/officeDocument/2006/relationships/slideLayout" Target="../slideLayouts/slideLayout2.xml"/><Relationship Id="rId6" Type="http://schemas.openxmlformats.org/officeDocument/2006/relationships/hyperlink" Target="https://www.6seconds.org/2025/02/06/plutchik-wheel-emotions/" TargetMode="External"/><Relationship Id="rId11" Type="http://schemas.openxmlformats.org/officeDocument/2006/relationships/hyperlink" Target="https://huggingface.co/datasets/takala/financial_phrasebank" TargetMode="External"/><Relationship Id="rId5" Type="http://schemas.openxmlformats.org/officeDocument/2006/relationships/hyperlink" Target="https://rivery.io/blog/big-data-statistics-how-much-data-is-there-in-the-world/" TargetMode="External"/><Relationship Id="rId10" Type="http://schemas.openxmlformats.org/officeDocument/2006/relationships/hyperlink" Target="https://www.kaggle.com/datasets/vivekrathi055/sentiment-analysis-on-financial-tweets/data" TargetMode="External"/><Relationship Id="rId4" Type="http://schemas.openxmlformats.org/officeDocument/2006/relationships/hyperlink" Target="https://doi.org/10.48550/arXiv.1908.10063" TargetMode="External"/><Relationship Id="rId9" Type="http://schemas.openxmlformats.org/officeDocument/2006/relationships/hyperlink" Target="https://www.kaggle.com/datasets/borhanitrash/twitter-financial-news-sentiment-data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3267856" y="2539905"/>
            <a:ext cx="12336905" cy="1778190"/>
          </a:xfrm>
        </p:spPr>
        <p:txBody>
          <a:bodyPr/>
          <a:lstStyle/>
          <a:p>
            <a:pPr algn="l" rtl="0" fontAlgn="base">
              <a:lnSpc>
                <a:spcPts val="1875"/>
              </a:lnSpc>
              <a:buNone/>
            </a:pPr>
            <a:r>
              <a:rPr lang="en-US" b="1" dirty="0">
                <a:solidFill>
                  <a:schemeClr val="accent5">
                    <a:lumMod val="50000"/>
                  </a:schemeClr>
                </a:solidFill>
              </a:rPr>
              <a:t>Team#11  </a:t>
            </a:r>
            <a:r>
              <a:rPr lang="en-US" b="1" i="1" dirty="0">
                <a:solidFill>
                  <a:schemeClr val="accent5">
                    <a:lumMod val="50000"/>
                  </a:schemeClr>
                </a:solidFill>
                <a:effectLst/>
                <a:latin typeface="Times New Roman" panose="02020603050405020304" pitchFamily="18" charset="0"/>
              </a:rPr>
              <a:t>​​</a:t>
            </a:r>
          </a:p>
          <a:p>
            <a:pPr fontAlgn="base">
              <a:lnSpc>
                <a:spcPts val="1650"/>
              </a:lnSpc>
            </a:pPr>
            <a:r>
              <a:rPr lang="en-US" b="1" dirty="0">
                <a:solidFill>
                  <a:schemeClr val="accent5">
                    <a:lumMod val="50000"/>
                  </a:schemeClr>
                </a:solidFill>
                <a:latin typeface="Times New Roman" panose="02020603050405020304" pitchFamily="18" charset="0"/>
              </a:rPr>
              <a:t>John Pretz</a:t>
            </a:r>
          </a:p>
          <a:p>
            <a:pPr fontAlgn="base">
              <a:lnSpc>
                <a:spcPts val="1650"/>
              </a:lnSpc>
            </a:pPr>
            <a:r>
              <a:rPr lang="en-US" b="1" dirty="0">
                <a:solidFill>
                  <a:schemeClr val="accent5">
                    <a:lumMod val="50000"/>
                  </a:schemeClr>
                </a:solidFill>
                <a:latin typeface="Times New Roman" panose="02020603050405020304" pitchFamily="18" charset="0"/>
              </a:rPr>
              <a:t>Manas Sahoo </a:t>
            </a:r>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393845" y="464017"/>
            <a:ext cx="9788434" cy="1507606"/>
          </a:xfrm>
        </p:spPr>
        <p:txBody>
          <a:bodyPr/>
          <a:lstStyle/>
          <a:p>
            <a:r>
              <a:rPr lang="en-US" i="1" dirty="0"/>
              <a:t>Financial Sentiment Analysis Using Statistical and Neural NLP Approaches</a:t>
            </a:r>
            <a:endParaRPr lang="en-US" i="1" dirty="0">
              <a:solidFill>
                <a:srgbClr val="002060"/>
              </a:solidFill>
            </a:endParaRP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393845" y="4806139"/>
            <a:ext cx="5444359" cy="66885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accent5">
                    <a:lumMod val="50000"/>
                  </a:schemeClr>
                </a:solidFill>
                <a:latin typeface="Times New Roman"/>
                <a:cs typeface="Times New Roman"/>
              </a:rPr>
              <a:t>Natural Language Processing (NLP)|  AI574| (Fall, 2025)</a:t>
            </a:r>
          </a:p>
          <a:p>
            <a:pPr algn="l">
              <a:spcBef>
                <a:spcPts val="450"/>
              </a:spcBef>
              <a:spcAft>
                <a:spcPts val="450"/>
              </a:spcAft>
            </a:pPr>
            <a:r>
              <a:rPr lang="en-US" sz="1800" dirty="0">
                <a:solidFill>
                  <a:schemeClr val="accent5">
                    <a:lumMod val="50000"/>
                  </a:schemeClr>
                </a:solidFill>
                <a:latin typeface="Times New Roman"/>
                <a:cs typeface="Times New Roman"/>
              </a:rPr>
              <a:t>  Instructor’s Name: Prof. Bard</a:t>
            </a:r>
            <a:r>
              <a:rPr lang="en-US" sz="1800" i="0" dirty="0">
                <a:solidFill>
                  <a:schemeClr val="accent5">
                    <a:lumMod val="50000"/>
                  </a:schemeClr>
                </a:solidFill>
                <a:effectLst/>
                <a:latin typeface="Times New Roman"/>
                <a:cs typeface="Times New Roman"/>
              </a:rPr>
              <a:t> </a:t>
            </a:r>
          </a:p>
          <a:p>
            <a:pPr algn="just" rtl="0" fontAlgn="base">
              <a:lnSpc>
                <a:spcPts val="1650"/>
              </a:lnSpc>
              <a:buNone/>
            </a:pPr>
            <a:endParaRPr lang="en-US" sz="1400" b="0" i="0" dirty="0">
              <a:solidFill>
                <a:schemeClr val="accent5">
                  <a:lumMod val="50000"/>
                </a:schemeClr>
              </a:solidFill>
              <a:effectLst/>
              <a:latin typeface="Segoe UI" panose="020B0502040204020203" pitchFamily="34" charset="0"/>
            </a:endParaRPr>
          </a:p>
          <a:p>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dirty="0">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a:xfrm>
            <a:off x="67733" y="1154411"/>
            <a:ext cx="10515599" cy="5517322"/>
          </a:xfrm>
        </p:spPr>
        <p:txBody>
          <a:bodyPr/>
          <a:lstStyle/>
          <a:p>
            <a:pPr marL="0" indent="0">
              <a:buNone/>
            </a:pPr>
            <a:r>
              <a:rPr lang="en-US" sz="1200" b="1" dirty="0">
                <a:latin typeface="Arial" panose="020B0604020202020204" pitchFamily="34" charset="0"/>
                <a:cs typeface="Arial" panose="020B0604020202020204" pitchFamily="34" charset="0"/>
              </a:rPr>
              <a:t>1. Statistical NLP Model</a:t>
            </a:r>
            <a:r>
              <a:rPr lang="en-US" sz="1200" dirty="0">
                <a:latin typeface="Arial" panose="020B0604020202020204" pitchFamily="34" charset="0"/>
                <a:cs typeface="Arial" panose="020B0604020202020204" pitchFamily="34" charset="0"/>
              </a:rPr>
              <a:t> – </a:t>
            </a:r>
            <a:r>
              <a:rPr lang="en-US" sz="1200" b="1" dirty="0">
                <a:latin typeface="Arial" panose="020B0604020202020204" pitchFamily="34" charset="0"/>
                <a:cs typeface="Arial" panose="020B0604020202020204" pitchFamily="34" charset="0"/>
              </a:rPr>
              <a:t>TF-IDF + Logistic Regression</a:t>
            </a:r>
            <a:endParaRPr lang="en-US" sz="1200" dirty="0">
              <a:latin typeface="Arial" panose="020B0604020202020204" pitchFamily="34" charset="0"/>
              <a:cs typeface="Arial" panose="020B0604020202020204" pitchFamily="34" charset="0"/>
            </a:endParaRPr>
          </a:p>
          <a:p>
            <a:pPr lvl="1"/>
            <a:r>
              <a:rPr lang="en-US" sz="1200" b="1" dirty="0">
                <a:latin typeface="Arial" panose="020B0604020202020204" pitchFamily="34" charset="0"/>
                <a:cs typeface="Arial" panose="020B0604020202020204" pitchFamily="34" charset="0"/>
              </a:rPr>
              <a:t>Vectorization:</a:t>
            </a:r>
            <a:r>
              <a:rPr lang="en-US" sz="1200" dirty="0">
                <a:latin typeface="Arial" panose="020B0604020202020204" pitchFamily="34" charset="0"/>
                <a:cs typeface="Arial" panose="020B0604020202020204" pitchFamily="34" charset="0"/>
              </a:rPr>
              <a:t> TF-IDF with unigrams and bigrams (</a:t>
            </a:r>
            <a:r>
              <a:rPr lang="en-US" sz="1200" dirty="0" err="1">
                <a:latin typeface="Arial" panose="020B0604020202020204" pitchFamily="34" charset="0"/>
                <a:cs typeface="Arial" panose="020B0604020202020204" pitchFamily="34" charset="0"/>
              </a:rPr>
              <a:t>ngram_range</a:t>
            </a:r>
            <a:r>
              <a:rPr lang="en-US" sz="1200" dirty="0">
                <a:latin typeface="Arial" panose="020B0604020202020204" pitchFamily="34" charset="0"/>
                <a:cs typeface="Arial" panose="020B0604020202020204" pitchFamily="34" charset="0"/>
              </a:rPr>
              <a:t>=(1,2))</a:t>
            </a:r>
          </a:p>
          <a:p>
            <a:pPr lvl="1"/>
            <a:r>
              <a:rPr lang="en-US" sz="1200" b="1" dirty="0">
                <a:latin typeface="Arial" panose="020B0604020202020204" pitchFamily="34" charset="0"/>
                <a:cs typeface="Arial" panose="020B0604020202020204" pitchFamily="34" charset="0"/>
              </a:rPr>
              <a:t>Max Features:</a:t>
            </a:r>
            <a:r>
              <a:rPr lang="en-US" sz="1200" dirty="0">
                <a:latin typeface="Arial" panose="020B0604020202020204" pitchFamily="34" charset="0"/>
                <a:cs typeface="Arial" panose="020B0604020202020204" pitchFamily="34" charset="0"/>
              </a:rPr>
              <a:t> 30,000</a:t>
            </a:r>
          </a:p>
          <a:p>
            <a:pPr lvl="1"/>
            <a:r>
              <a:rPr lang="en-US" sz="1200" b="1" dirty="0">
                <a:latin typeface="Arial" panose="020B0604020202020204" pitchFamily="34" charset="0"/>
                <a:cs typeface="Arial" panose="020B0604020202020204" pitchFamily="34" charset="0"/>
              </a:rPr>
              <a:t>Stop Words:</a:t>
            </a:r>
            <a:r>
              <a:rPr lang="en-US" sz="1200" dirty="0">
                <a:latin typeface="Arial" panose="020B0604020202020204" pitchFamily="34" charset="0"/>
                <a:cs typeface="Arial" panose="020B0604020202020204" pitchFamily="34" charset="0"/>
              </a:rPr>
              <a:t> English</a:t>
            </a:r>
          </a:p>
          <a:p>
            <a:pPr lvl="1"/>
            <a:r>
              <a:rPr lang="en-US" sz="1200" b="1" dirty="0">
                <a:latin typeface="Arial" panose="020B0604020202020204" pitchFamily="34" charset="0"/>
                <a:cs typeface="Arial" panose="020B0604020202020204" pitchFamily="34" charset="0"/>
              </a:rPr>
              <a:t>Classifier:</a:t>
            </a:r>
            <a:r>
              <a:rPr lang="en-US" sz="1200" dirty="0">
                <a:latin typeface="Arial" panose="020B0604020202020204" pitchFamily="34" charset="0"/>
                <a:cs typeface="Arial" panose="020B0604020202020204" pitchFamily="34" charset="0"/>
              </a:rPr>
              <a:t> Logistic Regression</a:t>
            </a:r>
          </a:p>
          <a:p>
            <a:pPr lvl="2"/>
            <a:r>
              <a:rPr lang="en-US" sz="1200" b="1" dirty="0">
                <a:latin typeface="Arial" panose="020B0604020202020204" pitchFamily="34" charset="0"/>
                <a:cs typeface="Arial" panose="020B0604020202020204" pitchFamily="34" charset="0"/>
              </a:rPr>
              <a:t>Solver: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liblinear</a:t>
            </a:r>
            <a:endParaRPr lang="en-US" sz="1200" dirty="0">
              <a:latin typeface="Arial" panose="020B0604020202020204" pitchFamily="34" charset="0"/>
              <a:cs typeface="Arial" panose="020B0604020202020204" pitchFamily="34" charset="0"/>
            </a:endParaRPr>
          </a:p>
          <a:p>
            <a:pPr lvl="2"/>
            <a:r>
              <a:rPr lang="en-US" sz="1200" b="1" dirty="0">
                <a:latin typeface="Arial" panose="020B0604020202020204" pitchFamily="34" charset="0"/>
                <a:cs typeface="Arial" panose="020B0604020202020204" pitchFamily="34" charset="0"/>
              </a:rPr>
              <a:t>Class Weight:</a:t>
            </a:r>
            <a:r>
              <a:rPr lang="en-US" sz="1200" dirty="0">
                <a:latin typeface="Arial" panose="020B0604020202020204" pitchFamily="34" charset="0"/>
                <a:cs typeface="Arial" panose="020B0604020202020204" pitchFamily="34" charset="0"/>
              </a:rPr>
              <a:t> balanced to handle imbalance</a:t>
            </a:r>
          </a:p>
          <a:p>
            <a:pPr lvl="2"/>
            <a:r>
              <a:rPr lang="en-US" sz="1200" b="1" dirty="0">
                <a:latin typeface="Arial" panose="020B0604020202020204" pitchFamily="34" charset="0"/>
                <a:cs typeface="Arial" panose="020B0604020202020204" pitchFamily="34" charset="0"/>
              </a:rPr>
              <a:t>Max Iterations:</a:t>
            </a:r>
            <a:r>
              <a:rPr lang="en-US" sz="1200" dirty="0">
                <a:latin typeface="Arial" panose="020B0604020202020204" pitchFamily="34" charset="0"/>
                <a:cs typeface="Arial" panose="020B0604020202020204" pitchFamily="34" charset="0"/>
              </a:rPr>
              <a:t> 1000</a:t>
            </a:r>
          </a:p>
          <a:p>
            <a:pPr lvl="1"/>
            <a:r>
              <a:rPr lang="en-US" sz="1200" b="1" dirty="0">
                <a:latin typeface="Arial" panose="020B0604020202020204" pitchFamily="34" charset="0"/>
                <a:cs typeface="Arial" panose="020B0604020202020204" pitchFamily="34" charset="0"/>
              </a:rPr>
              <a:t>Imbalance Handling:</a:t>
            </a:r>
            <a:r>
              <a:rPr lang="en-US" sz="1200" dirty="0">
                <a:latin typeface="Arial" panose="020B0604020202020204" pitchFamily="34" charset="0"/>
                <a:cs typeface="Arial" panose="020B0604020202020204" pitchFamily="34" charset="0"/>
              </a:rPr>
              <a:t> SMOTE for oversampling minority classes</a:t>
            </a:r>
          </a:p>
          <a:p>
            <a:pPr lvl="1"/>
            <a:endParaRPr lang="en-US" sz="1200" dirty="0">
              <a:latin typeface="Arial" panose="020B0604020202020204" pitchFamily="34" charset="0"/>
              <a:cs typeface="Arial" panose="020B0604020202020204" pitchFamily="34" charset="0"/>
            </a:endParaRPr>
          </a:p>
          <a:p>
            <a:pPr marL="0" indent="0">
              <a:buNone/>
            </a:pPr>
            <a:r>
              <a:rPr lang="en-US" sz="1200" b="1" dirty="0"/>
              <a:t>2. Neural NLP Model</a:t>
            </a:r>
            <a:r>
              <a:rPr lang="en-US" sz="1200" dirty="0"/>
              <a:t> – </a:t>
            </a:r>
            <a:r>
              <a:rPr lang="en-US" sz="1200" b="1" dirty="0" err="1"/>
              <a:t>FinBERT</a:t>
            </a:r>
            <a:r>
              <a:rPr lang="en-US" sz="1200" b="1" dirty="0"/>
              <a:t> (Transformer)</a:t>
            </a:r>
            <a:endParaRPr lang="en-US" sz="1200" dirty="0"/>
          </a:p>
          <a:p>
            <a:pPr lvl="1"/>
            <a:r>
              <a:rPr lang="en-US" sz="1200" b="1" dirty="0"/>
              <a:t>Pre-trained model:</a:t>
            </a:r>
            <a:r>
              <a:rPr lang="en-US" sz="1200" dirty="0"/>
              <a:t> </a:t>
            </a:r>
            <a:r>
              <a:rPr lang="en-US" sz="1200" dirty="0" err="1"/>
              <a:t>yiyanghkust</a:t>
            </a:r>
            <a:r>
              <a:rPr lang="en-US" sz="1200" dirty="0"/>
              <a:t>/</a:t>
            </a:r>
            <a:r>
              <a:rPr lang="en-US" sz="1200" dirty="0" err="1"/>
              <a:t>finbert</a:t>
            </a:r>
            <a:r>
              <a:rPr lang="en-US" sz="1200" dirty="0"/>
              <a:t>-tone</a:t>
            </a:r>
          </a:p>
          <a:p>
            <a:pPr lvl="1"/>
            <a:r>
              <a:rPr lang="en-US" sz="1200" b="1" dirty="0"/>
              <a:t>Task:</a:t>
            </a:r>
            <a:r>
              <a:rPr lang="en-US" sz="1200" dirty="0"/>
              <a:t> Multi-class sentiment classification (Negative, Neutral, Positive)</a:t>
            </a:r>
          </a:p>
          <a:p>
            <a:pPr lvl="1"/>
            <a:r>
              <a:rPr lang="en-US" sz="1200" b="1" dirty="0"/>
              <a:t>Pipeline:</a:t>
            </a:r>
            <a:r>
              <a:rPr lang="en-US" sz="1200" dirty="0"/>
              <a:t> Hugging Face pipeline("sentiment-analysis")</a:t>
            </a:r>
          </a:p>
          <a:p>
            <a:pPr lvl="1"/>
            <a:r>
              <a:rPr lang="en-US" sz="1200" b="1" dirty="0"/>
              <a:t>Input:</a:t>
            </a:r>
            <a:r>
              <a:rPr lang="en-US" sz="1200" dirty="0"/>
              <a:t> Raw financial texts</a:t>
            </a:r>
          </a:p>
          <a:p>
            <a:pPr lvl="1"/>
            <a:r>
              <a:rPr lang="en-US" sz="1200" b="1" dirty="0"/>
              <a:t>Output:</a:t>
            </a:r>
            <a:r>
              <a:rPr lang="en-US" sz="1200" dirty="0"/>
              <a:t> Predicted sentiment label per text</a:t>
            </a:r>
          </a:p>
          <a:p>
            <a:pPr lvl="1"/>
            <a:endParaRPr lang="en-US" sz="1200" dirty="0"/>
          </a:p>
          <a:p>
            <a:pPr lvl="1"/>
            <a:endParaRPr lang="en-US" sz="1200" dirty="0"/>
          </a:p>
          <a:p>
            <a:pPr lvl="1"/>
            <a:endParaRPr lang="en-US" sz="1200" dirty="0"/>
          </a:p>
          <a:p>
            <a:pPr marL="457200" lvl="1" indent="0">
              <a:buNone/>
            </a:pPr>
            <a:endParaRPr lang="en-US" sz="1200" dirty="0"/>
          </a:p>
          <a:p>
            <a:pPr marL="0" indent="0">
              <a:buNone/>
            </a:pPr>
            <a:r>
              <a:rPr lang="en-US" sz="1200" b="1" dirty="0">
                <a:latin typeface="Arial" panose="020B0604020202020204" pitchFamily="34" charset="0"/>
                <a:cs typeface="Arial" panose="020B0604020202020204" pitchFamily="34" charset="0"/>
              </a:rPr>
              <a:t>3. Rationale for Selection:</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Logistic Regression: Simple, interpretable baseline for large-scale text data.</a:t>
            </a:r>
          </a:p>
          <a:p>
            <a:pPr lvl="1"/>
            <a:r>
              <a:rPr lang="en-US" sz="1200" dirty="0" err="1">
                <a:latin typeface="Arial" panose="020B0604020202020204" pitchFamily="34" charset="0"/>
                <a:cs typeface="Arial" panose="020B0604020202020204" pitchFamily="34" charset="0"/>
              </a:rPr>
              <a:t>FinBERT</a:t>
            </a:r>
            <a:r>
              <a:rPr lang="en-US" sz="1200" dirty="0">
                <a:latin typeface="Arial" panose="020B0604020202020204" pitchFamily="34" charset="0"/>
                <a:cs typeface="Arial" panose="020B0604020202020204" pitchFamily="34" charset="0"/>
              </a:rPr>
              <a:t>: Captures domain-specific nuances and contextual semantics not captured by statistical models.</a:t>
            </a:r>
          </a:p>
          <a:p>
            <a:pPr marL="457200" lvl="1" indent="0">
              <a:buNone/>
            </a:pPr>
            <a:endParaRPr lang="en-US" sz="1200" dirty="0"/>
          </a:p>
          <a:p>
            <a:pPr marL="0" indent="0">
              <a:buNone/>
            </a:pP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7B99BAB-D386-C5D3-9666-C6DEC3BC6040}"/>
              </a:ext>
            </a:extLst>
          </p:cNvPr>
          <p:cNvPicPr>
            <a:picLocks noChangeAspect="1"/>
          </p:cNvPicPr>
          <p:nvPr/>
        </p:nvPicPr>
        <p:blipFill>
          <a:blip r:embed="rId2"/>
          <a:stretch>
            <a:fillRect/>
          </a:stretch>
        </p:blipFill>
        <p:spPr>
          <a:xfrm>
            <a:off x="5805900" y="1391478"/>
            <a:ext cx="6233700" cy="2194252"/>
          </a:xfrm>
          <a:prstGeom prst="rect">
            <a:avLst/>
          </a:prstGeom>
        </p:spPr>
      </p:pic>
      <p:pic>
        <p:nvPicPr>
          <p:cNvPr id="6" name="Picture 5">
            <a:extLst>
              <a:ext uri="{FF2B5EF4-FFF2-40B4-BE49-F238E27FC236}">
                <a16:creationId xmlns:a16="http://schemas.microsoft.com/office/drawing/2014/main" id="{68879D2F-9537-A192-FB3B-AE58A7B51EB4}"/>
              </a:ext>
            </a:extLst>
          </p:cNvPr>
          <p:cNvPicPr>
            <a:picLocks noChangeAspect="1"/>
          </p:cNvPicPr>
          <p:nvPr/>
        </p:nvPicPr>
        <p:blipFill>
          <a:blip r:embed="rId3"/>
          <a:stretch>
            <a:fillRect/>
          </a:stretch>
        </p:blipFill>
        <p:spPr>
          <a:xfrm>
            <a:off x="172426" y="4966990"/>
            <a:ext cx="6767146" cy="815411"/>
          </a:xfrm>
          <a:prstGeom prst="rect">
            <a:avLst/>
          </a:prstGeom>
        </p:spPr>
      </p:pic>
    </p:spTree>
    <p:extLst>
      <p:ext uri="{BB962C8B-B14F-4D97-AF65-F5344CB8AC3E}">
        <p14:creationId xmlns:p14="http://schemas.microsoft.com/office/powerpoint/2010/main" val="28458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lIns="91440" tIns="45720" rIns="91440" bIns="45720" anchor="ctr"/>
          <a:lstStyle/>
          <a:p>
            <a:r>
              <a:rPr lang="en-US" dirty="0">
                <a:latin typeface="Franklin Gothic Medium"/>
              </a:rPr>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a:xfrm>
            <a:off x="135468" y="1247545"/>
            <a:ext cx="10684932" cy="4785485"/>
          </a:xfrm>
        </p:spPr>
        <p:txBody>
          <a:bodyPr/>
          <a:lstStyle/>
          <a:p>
            <a:pPr marL="0" indent="0">
              <a:buNone/>
            </a:pPr>
            <a:r>
              <a:rPr lang="en-US" sz="1200" b="1" dirty="0">
                <a:latin typeface="Arial" panose="020B0604020202020204" pitchFamily="34" charset="0"/>
                <a:cs typeface="Arial" panose="020B0604020202020204" pitchFamily="34" charset="0"/>
              </a:rPr>
              <a:t>1. Data Splitting</a:t>
            </a:r>
            <a:endParaRPr lang="en-US" sz="1200" dirty="0">
              <a:latin typeface="Arial" panose="020B0604020202020204" pitchFamily="34" charset="0"/>
              <a:cs typeface="Arial" panose="020B0604020202020204" pitchFamily="34" charset="0"/>
            </a:endParaRPr>
          </a:p>
          <a:p>
            <a:pPr lvl="1"/>
            <a:r>
              <a:rPr lang="en-US" sz="800" b="1" dirty="0">
                <a:latin typeface="Arial" panose="020B0604020202020204" pitchFamily="34" charset="0"/>
                <a:cs typeface="Arial" panose="020B0604020202020204" pitchFamily="34" charset="0"/>
              </a:rPr>
              <a:t>Train/Test Split:</a:t>
            </a:r>
            <a:r>
              <a:rPr lang="en-US" sz="800" dirty="0">
                <a:latin typeface="Arial" panose="020B0604020202020204" pitchFamily="34" charset="0"/>
                <a:cs typeface="Arial" panose="020B0604020202020204" pitchFamily="34" charset="0"/>
              </a:rPr>
              <a:t> 80% training, 20% testing</a:t>
            </a:r>
          </a:p>
          <a:p>
            <a:pPr lvl="1"/>
            <a:r>
              <a:rPr lang="en-US" sz="800" b="1" dirty="0">
                <a:latin typeface="Arial" panose="020B0604020202020204" pitchFamily="34" charset="0"/>
                <a:cs typeface="Arial" panose="020B0604020202020204" pitchFamily="34" charset="0"/>
              </a:rPr>
              <a:t>Stratified Sampling:</a:t>
            </a:r>
            <a:r>
              <a:rPr lang="en-US" sz="800" dirty="0">
                <a:latin typeface="Arial" panose="020B0604020202020204" pitchFamily="34" charset="0"/>
                <a:cs typeface="Arial" panose="020B0604020202020204" pitchFamily="34" charset="0"/>
              </a:rPr>
              <a:t> Ensures proportional distribution of Negative, Neutral, and Positive classes</a:t>
            </a:r>
          </a:p>
          <a:p>
            <a:pPr lvl="1"/>
            <a:r>
              <a:rPr lang="en-US" sz="800" b="1" dirty="0">
                <a:latin typeface="Arial" panose="020B0604020202020204" pitchFamily="34" charset="0"/>
                <a:cs typeface="Arial" panose="020B0604020202020204" pitchFamily="34" charset="0"/>
              </a:rPr>
              <a:t>Sample Size:</a:t>
            </a:r>
            <a:endParaRPr lang="en-US" sz="800" dirty="0">
              <a:latin typeface="Arial" panose="020B0604020202020204" pitchFamily="34" charset="0"/>
              <a:cs typeface="Arial" panose="020B0604020202020204" pitchFamily="34" charset="0"/>
            </a:endParaRPr>
          </a:p>
          <a:p>
            <a:pPr lvl="2"/>
            <a:r>
              <a:rPr lang="en-US" sz="800" dirty="0">
                <a:latin typeface="Arial" panose="020B0604020202020204" pitchFamily="34" charset="0"/>
                <a:cs typeface="Arial" panose="020B0604020202020204" pitchFamily="34" charset="0"/>
              </a:rPr>
              <a:t>Training: 3,876 texts</a:t>
            </a:r>
          </a:p>
          <a:p>
            <a:pPr lvl="2"/>
            <a:r>
              <a:rPr lang="en-US" sz="800" dirty="0">
                <a:latin typeface="Arial" panose="020B0604020202020204" pitchFamily="34" charset="0"/>
                <a:cs typeface="Arial" panose="020B0604020202020204" pitchFamily="34" charset="0"/>
              </a:rPr>
              <a:t>Testing: 969 texts</a:t>
            </a:r>
          </a:p>
          <a:p>
            <a:endParaRPr lang="en-US" sz="1200" b="1"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2. TF-IDF + Logistic Regression</a:t>
            </a:r>
            <a:endParaRPr lang="en-US" sz="1200" dirty="0">
              <a:latin typeface="Arial" panose="020B0604020202020204" pitchFamily="34" charset="0"/>
              <a:cs typeface="Arial" panose="020B0604020202020204" pitchFamily="34" charset="0"/>
            </a:endParaRPr>
          </a:p>
          <a:p>
            <a:pPr lvl="1"/>
            <a:r>
              <a:rPr lang="en-US" sz="800" b="1" dirty="0">
                <a:latin typeface="Arial" panose="020B0604020202020204" pitchFamily="34" charset="0"/>
                <a:cs typeface="Arial" panose="020B0604020202020204" pitchFamily="34" charset="0"/>
              </a:rPr>
              <a:t>Training:</a:t>
            </a:r>
            <a:r>
              <a:rPr lang="en-US" sz="800" dirty="0">
                <a:latin typeface="Arial" panose="020B0604020202020204" pitchFamily="34" charset="0"/>
                <a:cs typeface="Arial" panose="020B0604020202020204" pitchFamily="34" charset="0"/>
              </a:rPr>
              <a:t> Logistic Regression trained on TF-IDF vectors</a:t>
            </a:r>
          </a:p>
          <a:p>
            <a:pPr lvl="1"/>
            <a:r>
              <a:rPr lang="en-US" sz="800" b="1" dirty="0">
                <a:latin typeface="Arial" panose="020B0604020202020204" pitchFamily="34" charset="0"/>
                <a:cs typeface="Arial" panose="020B0604020202020204" pitchFamily="34" charset="0"/>
              </a:rPr>
              <a:t>Oversampling:</a:t>
            </a:r>
            <a:r>
              <a:rPr lang="en-US" sz="800" dirty="0">
                <a:latin typeface="Arial" panose="020B0604020202020204" pitchFamily="34" charset="0"/>
                <a:cs typeface="Arial" panose="020B0604020202020204" pitchFamily="34" charset="0"/>
              </a:rPr>
              <a:t> SMOTE is used to balance the class distribution in the training set</a:t>
            </a:r>
          </a:p>
          <a:p>
            <a:pPr marL="0" indent="0">
              <a:buNone/>
            </a:pPr>
            <a:r>
              <a:rPr lang="en-US" sz="1200" b="1" dirty="0">
                <a:latin typeface="Arial" panose="020B0604020202020204" pitchFamily="34" charset="0"/>
                <a:cs typeface="Arial" panose="020B0604020202020204" pitchFamily="34" charset="0"/>
              </a:rPr>
              <a:t>3. </a:t>
            </a:r>
            <a:r>
              <a:rPr lang="en-US" sz="1200" b="1" dirty="0" err="1">
                <a:latin typeface="Arial" panose="020B0604020202020204" pitchFamily="34" charset="0"/>
                <a:cs typeface="Arial" panose="020B0604020202020204" pitchFamily="34" charset="0"/>
              </a:rPr>
              <a:t>FinBERT</a:t>
            </a:r>
            <a:r>
              <a:rPr lang="en-US" sz="1200" b="1" dirty="0">
                <a:latin typeface="Arial" panose="020B0604020202020204" pitchFamily="34" charset="0"/>
                <a:cs typeface="Arial" panose="020B0604020202020204" pitchFamily="34" charset="0"/>
              </a:rPr>
              <a:t> (Neural Network)</a:t>
            </a:r>
            <a:endParaRPr lang="en-US" sz="1200" dirty="0">
              <a:latin typeface="Arial" panose="020B0604020202020204" pitchFamily="34" charset="0"/>
              <a:cs typeface="Arial" panose="020B0604020202020204" pitchFamily="34" charset="0"/>
            </a:endParaRPr>
          </a:p>
          <a:p>
            <a:pPr lvl="1"/>
            <a:r>
              <a:rPr lang="en-US" sz="800" b="1" dirty="0">
                <a:latin typeface="Arial" panose="020B0604020202020204" pitchFamily="34" charset="0"/>
                <a:cs typeface="Arial" panose="020B0604020202020204" pitchFamily="34" charset="0"/>
              </a:rPr>
              <a:t>Training:</a:t>
            </a:r>
            <a:r>
              <a:rPr lang="en-US" sz="800" dirty="0">
                <a:latin typeface="Arial" panose="020B0604020202020204" pitchFamily="34" charset="0"/>
                <a:cs typeface="Arial" panose="020B0604020202020204" pitchFamily="34" charset="0"/>
              </a:rPr>
              <a:t> Pre-trained model, fine-tuned for 3-class sentiment</a:t>
            </a:r>
          </a:p>
          <a:p>
            <a:pPr lvl="1"/>
            <a:r>
              <a:rPr lang="en-US" sz="800" b="1" dirty="0">
                <a:latin typeface="Arial" panose="020B0604020202020204" pitchFamily="34" charset="0"/>
                <a:cs typeface="Arial" panose="020B0604020202020204" pitchFamily="34" charset="0"/>
              </a:rPr>
              <a:t>Validation:</a:t>
            </a:r>
            <a:r>
              <a:rPr lang="en-US" sz="800" dirty="0">
                <a:latin typeface="Arial" panose="020B0604020202020204" pitchFamily="34" charset="0"/>
                <a:cs typeface="Arial" panose="020B0604020202020204" pitchFamily="34" charset="0"/>
              </a:rPr>
              <a:t> Tested on the same 20% split (pipeline handles tokenization and prediction)</a:t>
            </a:r>
          </a:p>
          <a:p>
            <a:pPr lvl="1"/>
            <a:r>
              <a:rPr lang="en-US" sz="800" b="1" dirty="0">
                <a:latin typeface="Arial" panose="020B0604020202020204" pitchFamily="34" charset="0"/>
                <a:cs typeface="Arial" panose="020B0604020202020204" pitchFamily="34" charset="0"/>
              </a:rPr>
              <a:t>Advantages:</a:t>
            </a:r>
            <a:r>
              <a:rPr lang="en-US" sz="800" dirty="0">
                <a:latin typeface="Arial" panose="020B0604020202020204" pitchFamily="34" charset="0"/>
                <a:cs typeface="Arial" panose="020B0604020202020204" pitchFamily="34" charset="0"/>
              </a:rPr>
              <a:t> Captures context and financial jargon</a:t>
            </a:r>
          </a:p>
          <a:p>
            <a:pPr marL="0" indent="0">
              <a:buNone/>
            </a:pPr>
            <a:endParaRPr lang="en-US" sz="1200" b="1" dirty="0">
              <a:latin typeface="Arial" panose="020B0604020202020204" pitchFamily="34" charset="0"/>
              <a:cs typeface="Arial" panose="020B0604020202020204" pitchFamily="34" charset="0"/>
            </a:endParaRPr>
          </a:p>
          <a:p>
            <a:pPr marL="0" indent="0">
              <a:buNone/>
            </a:pPr>
            <a:endParaRPr lang="en-US" sz="1200" b="1" dirty="0">
              <a:latin typeface="Arial" panose="020B0604020202020204" pitchFamily="34" charset="0"/>
              <a:cs typeface="Arial" panose="020B0604020202020204" pitchFamily="34" charset="0"/>
            </a:endParaRPr>
          </a:p>
          <a:p>
            <a:pPr marL="0" indent="0">
              <a:buNone/>
            </a:pPr>
            <a:endParaRPr lang="en-US" sz="1200" b="1"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4. Testing and Evaluation</a:t>
            </a:r>
            <a:endParaRPr lang="en-US" sz="1200" dirty="0">
              <a:latin typeface="Arial" panose="020B0604020202020204" pitchFamily="34" charset="0"/>
              <a:cs typeface="Arial" panose="020B0604020202020204" pitchFamily="34" charset="0"/>
            </a:endParaRPr>
          </a:p>
          <a:p>
            <a:pPr lvl="1"/>
            <a:r>
              <a:rPr lang="en-US" sz="800" b="1" dirty="0">
                <a:latin typeface="Arial" panose="020B0604020202020204" pitchFamily="34" charset="0"/>
                <a:cs typeface="Arial" panose="020B0604020202020204" pitchFamily="34" charset="0"/>
              </a:rPr>
              <a:t>Tested on:</a:t>
            </a:r>
            <a:r>
              <a:rPr lang="en-US" sz="800" dirty="0">
                <a:latin typeface="Arial" panose="020B0604020202020204" pitchFamily="34" charset="0"/>
                <a:cs typeface="Arial" panose="020B0604020202020204" pitchFamily="34" charset="0"/>
              </a:rPr>
              <a:t> 969 unseen samples</a:t>
            </a:r>
          </a:p>
          <a:p>
            <a:pPr lvl="1"/>
            <a:r>
              <a:rPr lang="en-US" sz="800" b="1" dirty="0">
                <a:latin typeface="Arial" panose="020B0604020202020204" pitchFamily="34" charset="0"/>
                <a:cs typeface="Arial" panose="020B0604020202020204" pitchFamily="34" charset="0"/>
              </a:rPr>
              <a:t>Metrics Evaluated:</a:t>
            </a:r>
            <a:r>
              <a:rPr lang="en-US" sz="800" dirty="0">
                <a:latin typeface="Arial" panose="020B0604020202020204" pitchFamily="34" charset="0"/>
                <a:cs typeface="Arial" panose="020B0604020202020204" pitchFamily="34" charset="0"/>
              </a:rPr>
              <a:t> Accuracy, F1-score, ROC-AUC, Confusion Matrix</a:t>
            </a:r>
          </a:p>
          <a:p>
            <a:pPr lvl="1"/>
            <a:r>
              <a:rPr lang="en-US" sz="800" b="1" dirty="0">
                <a:latin typeface="Arial" panose="020B0604020202020204" pitchFamily="34" charset="0"/>
                <a:cs typeface="Arial" panose="020B0604020202020204" pitchFamily="34" charset="0"/>
              </a:rPr>
              <a:t>Visualization:</a:t>
            </a:r>
            <a:r>
              <a:rPr lang="en-US" sz="800" dirty="0">
                <a:latin typeface="Arial" panose="020B0604020202020204" pitchFamily="34" charset="0"/>
                <a:cs typeface="Arial" panose="020B0604020202020204" pitchFamily="34" charset="0"/>
              </a:rPr>
              <a:t> Class distribution, ROC curves, F1-score comparison</a:t>
            </a:r>
          </a:p>
          <a:p>
            <a:endParaRPr lang="en-US" dirty="0"/>
          </a:p>
        </p:txBody>
      </p:sp>
      <p:pic>
        <p:nvPicPr>
          <p:cNvPr id="5" name="Picture 4">
            <a:extLst>
              <a:ext uri="{FF2B5EF4-FFF2-40B4-BE49-F238E27FC236}">
                <a16:creationId xmlns:a16="http://schemas.microsoft.com/office/drawing/2014/main" id="{11DD0721-FABF-E7C7-CEAB-C4B2001463E5}"/>
              </a:ext>
            </a:extLst>
          </p:cNvPr>
          <p:cNvPicPr>
            <a:picLocks noChangeAspect="1"/>
          </p:cNvPicPr>
          <p:nvPr/>
        </p:nvPicPr>
        <p:blipFill>
          <a:blip r:embed="rId2"/>
          <a:stretch>
            <a:fillRect/>
          </a:stretch>
        </p:blipFill>
        <p:spPr>
          <a:xfrm>
            <a:off x="5805913" y="1391478"/>
            <a:ext cx="6081287" cy="1066892"/>
          </a:xfrm>
          <a:prstGeom prst="rect">
            <a:avLst/>
          </a:prstGeom>
        </p:spPr>
      </p:pic>
      <p:pic>
        <p:nvPicPr>
          <p:cNvPr id="7" name="Picture 6">
            <a:extLst>
              <a:ext uri="{FF2B5EF4-FFF2-40B4-BE49-F238E27FC236}">
                <a16:creationId xmlns:a16="http://schemas.microsoft.com/office/drawing/2014/main" id="{73EDBB16-E12D-03B7-6A56-CB53A0AEBC04}"/>
              </a:ext>
            </a:extLst>
          </p:cNvPr>
          <p:cNvPicPr>
            <a:picLocks noChangeAspect="1"/>
          </p:cNvPicPr>
          <p:nvPr/>
        </p:nvPicPr>
        <p:blipFill>
          <a:blip r:embed="rId3"/>
          <a:stretch>
            <a:fillRect/>
          </a:stretch>
        </p:blipFill>
        <p:spPr>
          <a:xfrm>
            <a:off x="4853400" y="2561534"/>
            <a:ext cx="6233700" cy="1150720"/>
          </a:xfrm>
          <a:prstGeom prst="rect">
            <a:avLst/>
          </a:prstGeom>
        </p:spPr>
      </p:pic>
      <p:pic>
        <p:nvPicPr>
          <p:cNvPr id="9" name="Picture 8">
            <a:extLst>
              <a:ext uri="{FF2B5EF4-FFF2-40B4-BE49-F238E27FC236}">
                <a16:creationId xmlns:a16="http://schemas.microsoft.com/office/drawing/2014/main" id="{C804B63F-CA66-B66B-FAC4-44BC852751CE}"/>
              </a:ext>
            </a:extLst>
          </p:cNvPr>
          <p:cNvPicPr>
            <a:picLocks noChangeAspect="1"/>
          </p:cNvPicPr>
          <p:nvPr/>
        </p:nvPicPr>
        <p:blipFill>
          <a:blip r:embed="rId4"/>
          <a:stretch>
            <a:fillRect/>
          </a:stretch>
        </p:blipFill>
        <p:spPr>
          <a:xfrm>
            <a:off x="304800" y="4148678"/>
            <a:ext cx="6782388" cy="723963"/>
          </a:xfrm>
          <a:prstGeom prst="rect">
            <a:avLst/>
          </a:prstGeom>
        </p:spPr>
      </p:pic>
    </p:spTree>
    <p:extLst>
      <p:ext uri="{BB962C8B-B14F-4D97-AF65-F5344CB8AC3E}">
        <p14:creationId xmlns:p14="http://schemas.microsoft.com/office/powerpoint/2010/main" val="185234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dirty="0"/>
              <a:t>Evaluations – Performance – comparing </a:t>
            </a:r>
          </a:p>
        </p:txBody>
      </p:sp>
      <p:sp>
        <p:nvSpPr>
          <p:cNvPr id="5" name="TextBox 4">
            <a:extLst>
              <a:ext uri="{FF2B5EF4-FFF2-40B4-BE49-F238E27FC236}">
                <a16:creationId xmlns:a16="http://schemas.microsoft.com/office/drawing/2014/main" id="{DE1D5B54-8631-2A13-F89E-6EBC44C4ABD3}"/>
              </a:ext>
            </a:extLst>
          </p:cNvPr>
          <p:cNvSpPr txBox="1"/>
          <p:nvPr/>
        </p:nvSpPr>
        <p:spPr>
          <a:xfrm>
            <a:off x="203199" y="1136514"/>
            <a:ext cx="11565467" cy="5047536"/>
          </a:xfrm>
          <a:prstGeom prst="rect">
            <a:avLst/>
          </a:prstGeom>
          <a:noFill/>
        </p:spPr>
        <p:txBody>
          <a:bodyPr wrap="square">
            <a:spAutoFit/>
          </a:bodyPr>
          <a:lstStyle/>
          <a:p>
            <a:pPr>
              <a:buNone/>
            </a:pPr>
            <a:r>
              <a:rPr lang="en-US" sz="1400" b="1" dirty="0">
                <a:latin typeface="Arial" panose="020B0604020202020204" pitchFamily="34" charset="0"/>
                <a:cs typeface="Arial" panose="020B0604020202020204" pitchFamily="34" charset="0"/>
              </a:rPr>
              <a:t>1. Logistic Regression (TF-IDF + LR)</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Accuracy:</a:t>
            </a:r>
            <a:r>
              <a:rPr lang="en-US" sz="1400" dirty="0">
                <a:latin typeface="Arial" panose="020B0604020202020204" pitchFamily="34" charset="0"/>
                <a:cs typeface="Arial" panose="020B0604020202020204" pitchFamily="34" charset="0"/>
              </a:rPr>
              <a:t> 73.17%</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ROC-AUC:</a:t>
            </a:r>
            <a:r>
              <a:rPr lang="en-US" sz="1400" dirty="0">
                <a:latin typeface="Arial" panose="020B0604020202020204" pitchFamily="34" charset="0"/>
                <a:cs typeface="Arial" panose="020B0604020202020204" pitchFamily="34" charset="0"/>
              </a:rPr>
              <a:t> 0.859</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F1-Scores per Class:</a:t>
            </a:r>
            <a:endParaRPr lang="en-US" sz="14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Negative: 0.606</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Neutral: 0.822</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Positive: 0.573</a:t>
            </a:r>
          </a:p>
          <a:p>
            <a:pPr lvl="2"/>
            <a:endParaRPr lang="en-US" sz="1400" dirty="0">
              <a:latin typeface="Arial" panose="020B0604020202020204" pitchFamily="34" charset="0"/>
              <a:cs typeface="Arial" panose="020B0604020202020204" pitchFamily="34" charset="0"/>
            </a:endParaRPr>
          </a:p>
          <a:p>
            <a:pPr>
              <a:buNone/>
            </a:pPr>
            <a:r>
              <a:rPr lang="en-US" sz="1400" b="1" dirty="0">
                <a:latin typeface="Arial" panose="020B0604020202020204" pitchFamily="34" charset="0"/>
                <a:cs typeface="Arial" panose="020B0604020202020204" pitchFamily="34" charset="0"/>
              </a:rPr>
              <a:t>2. </a:t>
            </a:r>
            <a:r>
              <a:rPr lang="en-US" sz="1400" b="1" dirty="0" err="1">
                <a:latin typeface="Arial" panose="020B0604020202020204" pitchFamily="34" charset="0"/>
                <a:cs typeface="Arial" panose="020B0604020202020204" pitchFamily="34" charset="0"/>
              </a:rPr>
              <a:t>FinBERT</a:t>
            </a:r>
            <a:r>
              <a:rPr lang="en-US" sz="1400" b="1" dirty="0">
                <a:latin typeface="Arial" panose="020B0604020202020204" pitchFamily="34" charset="0"/>
                <a:cs typeface="Arial" panose="020B0604020202020204" pitchFamily="34" charset="0"/>
              </a:rPr>
              <a:t> (Neural NLP)</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Predictions:</a:t>
            </a:r>
            <a:r>
              <a:rPr lang="en-US" sz="1400" dirty="0">
                <a:latin typeface="Arial" panose="020B0604020202020204" pitchFamily="34" charset="0"/>
                <a:cs typeface="Arial" panose="020B0604020202020204" pitchFamily="34" charset="0"/>
              </a:rPr>
              <a:t> Applied on the same 50 test samples for comparison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F1-Scores per Class:</a:t>
            </a:r>
            <a:endParaRPr lang="en-US" sz="1400" dirty="0">
              <a:latin typeface="Arial" panose="020B0604020202020204" pitchFamily="34" charset="0"/>
              <a:cs typeface="Arial" panose="020B0604020202020204" pitchFamily="34" charset="0"/>
            </a:endParaRP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Negative: 0.560</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Neutral: 0.780</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Positive: 0.600</a:t>
            </a:r>
          </a:p>
          <a:p>
            <a:pPr lvl="2"/>
            <a:endParaRPr lang="en-US" sz="1400" dirty="0">
              <a:latin typeface="Arial" panose="020B0604020202020204" pitchFamily="34" charset="0"/>
              <a:cs typeface="Arial" panose="020B0604020202020204" pitchFamily="34" charset="0"/>
            </a:endParaRPr>
          </a:p>
          <a:p>
            <a:pPr>
              <a:buNone/>
            </a:pPr>
            <a:r>
              <a:rPr lang="en-US" sz="1400" b="1" dirty="0">
                <a:latin typeface="Arial" panose="020B0604020202020204" pitchFamily="34" charset="0"/>
                <a:cs typeface="Arial" panose="020B0604020202020204" pitchFamily="34" charset="0"/>
              </a:rPr>
              <a:t>3. Visual Comparison</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Prediction Distribution:</a:t>
            </a:r>
            <a:r>
              <a:rPr lang="en-US" sz="1400" dirty="0">
                <a:latin typeface="Arial" panose="020B0604020202020204" pitchFamily="34" charset="0"/>
                <a:cs typeface="Arial" panose="020B0604020202020204" pitchFamily="34" charset="0"/>
              </a:rPr>
              <a:t> Side-by-side bar chart for LR vs </a:t>
            </a:r>
            <a:r>
              <a:rPr lang="en-US" sz="1400" dirty="0" err="1">
                <a:latin typeface="Arial" panose="020B0604020202020204" pitchFamily="34" charset="0"/>
                <a:cs typeface="Arial" panose="020B0604020202020204" pitchFamily="34" charset="0"/>
              </a:rPr>
              <a:t>FinBERT</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F1-score Comparison:</a:t>
            </a:r>
            <a:r>
              <a:rPr lang="en-US" sz="1400" dirty="0">
                <a:latin typeface="Arial" panose="020B0604020202020204" pitchFamily="34" charset="0"/>
                <a:cs typeface="Arial" panose="020B0604020202020204" pitchFamily="34" charset="0"/>
              </a:rPr>
              <a:t> Class-wise bar chart highlights model strengths</a:t>
            </a:r>
          </a:p>
          <a:p>
            <a:pPr lvl="1"/>
            <a:endParaRPr lang="en-US" sz="1400" dirty="0">
              <a:latin typeface="Arial" panose="020B0604020202020204" pitchFamily="34" charset="0"/>
              <a:cs typeface="Arial" panose="020B0604020202020204" pitchFamily="34" charset="0"/>
            </a:endParaRPr>
          </a:p>
          <a:p>
            <a:pPr>
              <a:buNone/>
            </a:pPr>
            <a:r>
              <a:rPr lang="en-US" sz="1400" b="1" dirty="0">
                <a:latin typeface="Arial" panose="020B0604020202020204" pitchFamily="34" charset="0"/>
                <a:cs typeface="Arial" panose="020B0604020202020204" pitchFamily="34" charset="0"/>
              </a:rPr>
              <a:t>4. Insights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LR performs better on Neutral class (balanced datasets benefit classical models)</a:t>
            </a:r>
          </a:p>
          <a:p>
            <a:pPr>
              <a:buFont typeface="Arial" panose="020B0604020202020204" pitchFamily="34" charset="0"/>
              <a:buChar char="•"/>
            </a:pPr>
            <a:r>
              <a:rPr lang="en-US" sz="1400" dirty="0" err="1">
                <a:latin typeface="Arial" panose="020B0604020202020204" pitchFamily="34" charset="0"/>
                <a:cs typeface="Arial" panose="020B0604020202020204" pitchFamily="34" charset="0"/>
              </a:rPr>
              <a:t>FinBERT</a:t>
            </a:r>
            <a:r>
              <a:rPr lang="en-US" sz="1400" dirty="0">
                <a:latin typeface="Arial" panose="020B0604020202020204" pitchFamily="34" charset="0"/>
                <a:cs typeface="Arial" panose="020B0604020202020204" pitchFamily="34" charset="0"/>
              </a:rPr>
              <a:t> captures some nuanced Positive and Negative sentiment better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Combining statistical and neural approaches can improve overall performance</a:t>
            </a:r>
          </a:p>
        </p:txBody>
      </p:sp>
      <p:pic>
        <p:nvPicPr>
          <p:cNvPr id="7" name="Picture 6">
            <a:extLst>
              <a:ext uri="{FF2B5EF4-FFF2-40B4-BE49-F238E27FC236}">
                <a16:creationId xmlns:a16="http://schemas.microsoft.com/office/drawing/2014/main" id="{E0C6C235-C499-8C7B-CD7F-BBB3A487FE45}"/>
              </a:ext>
            </a:extLst>
          </p:cNvPr>
          <p:cNvPicPr>
            <a:picLocks noChangeAspect="1"/>
          </p:cNvPicPr>
          <p:nvPr/>
        </p:nvPicPr>
        <p:blipFill>
          <a:blip r:embed="rId2"/>
          <a:stretch>
            <a:fillRect/>
          </a:stretch>
        </p:blipFill>
        <p:spPr>
          <a:xfrm>
            <a:off x="6764867" y="1202267"/>
            <a:ext cx="4851400" cy="5461000"/>
          </a:xfrm>
          <a:prstGeom prst="rect">
            <a:avLst/>
          </a:prstGeom>
        </p:spPr>
      </p:pic>
    </p:spTree>
    <p:extLst>
      <p:ext uri="{BB962C8B-B14F-4D97-AF65-F5344CB8AC3E}">
        <p14:creationId xmlns:p14="http://schemas.microsoft.com/office/powerpoint/2010/main" val="101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dirty="0"/>
              <a:t>Lessons learned and Perspectives </a:t>
            </a:r>
          </a:p>
        </p:txBody>
      </p:sp>
      <p:sp>
        <p:nvSpPr>
          <p:cNvPr id="5" name="Content Placeholder 4">
            <a:extLst>
              <a:ext uri="{FF2B5EF4-FFF2-40B4-BE49-F238E27FC236}">
                <a16:creationId xmlns:a16="http://schemas.microsoft.com/office/drawing/2014/main" id="{6BE021E7-C030-9ECF-9AEA-DB1505AF122F}"/>
              </a:ext>
            </a:extLst>
          </p:cNvPr>
          <p:cNvSpPr>
            <a:spLocks noGrp="1"/>
          </p:cNvSpPr>
          <p:nvPr>
            <p:ph sz="half" idx="1"/>
          </p:nvPr>
        </p:nvSpPr>
        <p:spPr/>
        <p:txBody>
          <a:bodyPr/>
          <a:lstStyle/>
          <a:p>
            <a:pPr marL="0" indent="0">
              <a:buNone/>
            </a:pPr>
            <a:r>
              <a:rPr lang="en-US" sz="1200" b="1" dirty="0">
                <a:latin typeface="Arial" panose="020B0604020202020204" pitchFamily="34" charset="0"/>
                <a:cs typeface="Arial" panose="020B0604020202020204" pitchFamily="34" charset="0"/>
              </a:rPr>
              <a:t>Lessons Learned :</a:t>
            </a:r>
          </a:p>
          <a:p>
            <a:r>
              <a:rPr lang="en-US" sz="1200" dirty="0">
                <a:latin typeface="Arial" panose="020B0604020202020204" pitchFamily="34" charset="0"/>
                <a:cs typeface="Arial" panose="020B0604020202020204" pitchFamily="34" charset="0"/>
              </a:rPr>
              <a:t>Financial sentiment analysis is challenging due to domain-specific language, subtle cues, and class imbalance.</a:t>
            </a:r>
          </a:p>
          <a:p>
            <a:r>
              <a:rPr lang="en-US" sz="1200" dirty="0">
                <a:latin typeface="Arial" panose="020B0604020202020204" pitchFamily="34" charset="0"/>
                <a:cs typeface="Arial" panose="020B0604020202020204" pitchFamily="34" charset="0"/>
              </a:rPr>
              <a:t>Classical statistical models (TF-IDF + Logistic Regression) provide solid baseline performance</a:t>
            </a:r>
          </a:p>
          <a:p>
            <a:pPr marL="0" indent="0">
              <a:buNone/>
            </a:pPr>
            <a:r>
              <a:rPr lang="en-US" sz="1200" dirty="0">
                <a:latin typeface="Arial" panose="020B0604020202020204" pitchFamily="34" charset="0"/>
                <a:cs typeface="Arial" panose="020B0604020202020204" pitchFamily="34" charset="0"/>
              </a:rPr>
              <a:t>      with reasonable accuracy (≈73%), but struggle with nuanced sentiment detection.</a:t>
            </a:r>
          </a:p>
          <a:p>
            <a:r>
              <a:rPr lang="en-US" sz="1200" dirty="0">
                <a:latin typeface="Arial" panose="020B0604020202020204" pitchFamily="34" charset="0"/>
                <a:cs typeface="Arial" panose="020B0604020202020204" pitchFamily="34" charset="0"/>
              </a:rPr>
              <a:t>Neural transformer models like </a:t>
            </a:r>
            <a:r>
              <a:rPr lang="en-US" sz="1200" dirty="0" err="1">
                <a:latin typeface="Arial" panose="020B0604020202020204" pitchFamily="34" charset="0"/>
                <a:cs typeface="Arial" panose="020B0604020202020204" pitchFamily="34" charset="0"/>
              </a:rPr>
              <a:t>FinBERT</a:t>
            </a:r>
            <a:r>
              <a:rPr lang="en-US" sz="1200" dirty="0">
                <a:latin typeface="Arial" panose="020B0604020202020204" pitchFamily="34" charset="0"/>
                <a:cs typeface="Arial" panose="020B0604020202020204" pitchFamily="34" charset="0"/>
              </a:rPr>
              <a:t> better capture context and subtlety, but require more</a:t>
            </a:r>
          </a:p>
          <a:p>
            <a:pPr marL="0" indent="0">
              <a:buNone/>
            </a:pPr>
            <a:r>
              <a:rPr lang="en-US" sz="1200" dirty="0">
                <a:latin typeface="Arial" panose="020B0604020202020204" pitchFamily="34" charset="0"/>
                <a:cs typeface="Arial" panose="020B0604020202020204" pitchFamily="34" charset="0"/>
              </a:rPr>
              <a:t>       computation and careful sample selection for evaluation.</a:t>
            </a:r>
          </a:p>
          <a:p>
            <a:r>
              <a:rPr lang="en-US" sz="1200" dirty="0">
                <a:latin typeface="Arial" panose="020B0604020202020204" pitchFamily="34" charset="0"/>
                <a:cs typeface="Arial" panose="020B0604020202020204" pitchFamily="34" charset="0"/>
              </a:rPr>
              <a:t>Exploratory data analysis (EDA), preprocessing, and proper handling of imbalanced </a:t>
            </a:r>
          </a:p>
          <a:p>
            <a:pPr marL="0" indent="0">
              <a:buNone/>
            </a:pPr>
            <a:r>
              <a:rPr lang="en-US" sz="1200" dirty="0">
                <a:latin typeface="Arial" panose="020B0604020202020204" pitchFamily="34" charset="0"/>
                <a:cs typeface="Arial" panose="020B0604020202020204" pitchFamily="34" charset="0"/>
              </a:rPr>
              <a:t>       classes (e.g., using SMOTE) significantly improve model performance and interpretability.</a:t>
            </a:r>
          </a:p>
          <a:p>
            <a:pPr marL="0" indent="0">
              <a:buNone/>
            </a:pPr>
            <a:endParaRPr lang="en-US" sz="1200"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Perspectives / Future Work:</a:t>
            </a:r>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Expand the dataset to include more real-time financial news, social media posts, and earnings calls.</a:t>
            </a:r>
          </a:p>
          <a:p>
            <a:r>
              <a:rPr lang="en-US" sz="1200" dirty="0">
                <a:latin typeface="Arial" panose="020B0604020202020204" pitchFamily="34" charset="0"/>
                <a:cs typeface="Arial" panose="020B0604020202020204" pitchFamily="34" charset="0"/>
              </a:rPr>
              <a:t>Fine-tune </a:t>
            </a:r>
            <a:r>
              <a:rPr lang="en-US" sz="1200" dirty="0" err="1">
                <a:latin typeface="Arial" panose="020B0604020202020204" pitchFamily="34" charset="0"/>
                <a:cs typeface="Arial" panose="020B0604020202020204" pitchFamily="34" charset="0"/>
              </a:rPr>
              <a:t>FinBERT</a:t>
            </a:r>
            <a:r>
              <a:rPr lang="en-US" sz="1200" dirty="0">
                <a:latin typeface="Arial" panose="020B0604020202020204" pitchFamily="34" charset="0"/>
                <a:cs typeface="Arial" panose="020B0604020202020204" pitchFamily="34" charset="0"/>
              </a:rPr>
              <a:t> or other domain-specific transformers for improved accuracy across all sentiment classes.</a:t>
            </a:r>
          </a:p>
          <a:p>
            <a:r>
              <a:rPr lang="en-US" sz="1200" dirty="0">
                <a:latin typeface="Arial" panose="020B0604020202020204" pitchFamily="34" charset="0"/>
                <a:cs typeface="Arial" panose="020B0604020202020204" pitchFamily="34" charset="0"/>
              </a:rPr>
              <a:t>Explore multi-label sentiment detection to capture mixed sentiment within a single text.</a:t>
            </a:r>
          </a:p>
          <a:p>
            <a:r>
              <a:rPr lang="en-US" sz="1200" dirty="0">
                <a:latin typeface="Arial" panose="020B0604020202020204" pitchFamily="34" charset="0"/>
                <a:cs typeface="Arial" panose="020B0604020202020204" pitchFamily="34" charset="0"/>
              </a:rPr>
              <a:t>Deploy models in a real-time monitoring system to provide actionable insights for investors.</a:t>
            </a:r>
          </a:p>
          <a:p>
            <a:r>
              <a:rPr lang="en-US" sz="1200" dirty="0">
                <a:latin typeface="Arial" panose="020B0604020202020204" pitchFamily="34" charset="0"/>
                <a:cs typeface="Arial" panose="020B0604020202020204" pitchFamily="34" charset="0"/>
              </a:rPr>
              <a:t>Investigate hybrid approaches that combine statistical and neural methods for efficiency and robustness.</a:t>
            </a:r>
          </a:p>
          <a:p>
            <a:endParaRPr lang="en-US" dirty="0"/>
          </a:p>
        </p:txBody>
      </p:sp>
      <p:pic>
        <p:nvPicPr>
          <p:cNvPr id="3" name="Picture 2">
            <a:extLst>
              <a:ext uri="{FF2B5EF4-FFF2-40B4-BE49-F238E27FC236}">
                <a16:creationId xmlns:a16="http://schemas.microsoft.com/office/drawing/2014/main" id="{7B7A0749-D354-F335-2D45-5DE9195416BE}"/>
              </a:ext>
            </a:extLst>
          </p:cNvPr>
          <p:cNvPicPr>
            <a:picLocks noChangeAspect="1"/>
          </p:cNvPicPr>
          <p:nvPr/>
        </p:nvPicPr>
        <p:blipFill>
          <a:blip r:embed="rId2"/>
          <a:stretch>
            <a:fillRect/>
          </a:stretch>
        </p:blipFill>
        <p:spPr>
          <a:xfrm>
            <a:off x="8779934" y="1648055"/>
            <a:ext cx="2404534" cy="3818467"/>
          </a:xfrm>
          <a:prstGeom prst="rect">
            <a:avLst/>
          </a:prstGeom>
        </p:spPr>
      </p:pic>
    </p:spTree>
    <p:extLst>
      <p:ext uri="{BB962C8B-B14F-4D97-AF65-F5344CB8AC3E}">
        <p14:creationId xmlns:p14="http://schemas.microsoft.com/office/powerpoint/2010/main" val="202666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p:txBody>
          <a:bodyPr/>
          <a:lstStyle/>
          <a:p>
            <a:r>
              <a:rPr lang="en-US" dirty="0"/>
              <a:t>Outcomes/finding</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a:xfrm>
            <a:off x="76199" y="1137478"/>
            <a:ext cx="10515599" cy="4785485"/>
          </a:xfrm>
        </p:spPr>
        <p:txBody>
          <a:bodyPr/>
          <a:lstStyle/>
          <a:p>
            <a:pPr marL="0" indent="0">
              <a:buNone/>
            </a:pPr>
            <a:r>
              <a:rPr lang="en-US" sz="1000" b="1" dirty="0">
                <a:latin typeface="Arial" panose="020B0604020202020204" pitchFamily="34" charset="0"/>
                <a:cs typeface="Arial" panose="020B0604020202020204" pitchFamily="34" charset="0"/>
              </a:rPr>
              <a:t>Key Outcomes:</a:t>
            </a:r>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Dataset:</a:t>
            </a:r>
            <a:r>
              <a:rPr lang="en-US" sz="1000" dirty="0">
                <a:latin typeface="Arial" panose="020B0604020202020204" pitchFamily="34" charset="0"/>
                <a:cs typeface="Arial" panose="020B0604020202020204" pitchFamily="34" charset="0"/>
              </a:rPr>
              <a:t> 4,845 financial text samples (news, reports, social media), with label distribution: Neutral (≈59%), Positive (≈28%), Negative (≈12%).</a:t>
            </a:r>
          </a:p>
          <a:p>
            <a:r>
              <a:rPr lang="en-US" sz="1000" b="1" dirty="0">
                <a:latin typeface="Arial" panose="020B0604020202020204" pitchFamily="34" charset="0"/>
                <a:cs typeface="Arial" panose="020B0604020202020204" pitchFamily="34" charset="0"/>
              </a:rPr>
              <a:t>TF-IDF + Logistic Regression:</a:t>
            </a:r>
            <a:endParaRPr lang="en-US" sz="10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Accuracy: </a:t>
            </a:r>
            <a:r>
              <a:rPr lang="en-US" sz="1000" b="1" dirty="0">
                <a:latin typeface="Arial" panose="020B0604020202020204" pitchFamily="34" charset="0"/>
                <a:cs typeface="Arial" panose="020B0604020202020204" pitchFamily="34" charset="0"/>
              </a:rPr>
              <a:t>73%</a:t>
            </a:r>
            <a:endParaRPr lang="en-US" sz="10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Macro F1-score: </a:t>
            </a:r>
            <a:r>
              <a:rPr lang="en-US" sz="1000" b="1" dirty="0">
                <a:latin typeface="Arial" panose="020B0604020202020204" pitchFamily="34" charset="0"/>
                <a:cs typeface="Arial" panose="020B0604020202020204" pitchFamily="34" charset="0"/>
              </a:rPr>
              <a:t>≈0.667</a:t>
            </a:r>
            <a:endParaRPr lang="en-US" sz="10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Strength: Good baseline performance for the majority class (Neutral)</a:t>
            </a:r>
          </a:p>
          <a:p>
            <a:pPr lvl="1"/>
            <a:r>
              <a:rPr lang="en-US" sz="1000" dirty="0">
                <a:latin typeface="Arial" panose="020B0604020202020204" pitchFamily="34" charset="0"/>
                <a:cs typeface="Arial" panose="020B0604020202020204" pitchFamily="34" charset="0"/>
              </a:rPr>
              <a:t>Weakness: Struggles with minority class (Negative)</a:t>
            </a:r>
          </a:p>
          <a:p>
            <a:r>
              <a:rPr lang="en-US" sz="1000" b="1" dirty="0" err="1">
                <a:latin typeface="Arial" panose="020B0604020202020204" pitchFamily="34" charset="0"/>
                <a:cs typeface="Arial" panose="020B0604020202020204" pitchFamily="34" charset="0"/>
              </a:rPr>
              <a:t>FinBERT</a:t>
            </a:r>
            <a:r>
              <a:rPr lang="en-US" sz="1000" b="1" dirty="0">
                <a:latin typeface="Arial" panose="020B0604020202020204" pitchFamily="34" charset="0"/>
                <a:cs typeface="Arial" panose="020B0604020202020204" pitchFamily="34" charset="0"/>
              </a:rPr>
              <a:t> (Neural Transformer):</a:t>
            </a:r>
            <a:endParaRPr lang="en-US" sz="10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Better contextual understanding of financial texts</a:t>
            </a:r>
          </a:p>
          <a:p>
            <a:pPr lvl="1"/>
            <a:r>
              <a:rPr lang="en-US" sz="1000" dirty="0">
                <a:latin typeface="Arial" panose="020B0604020202020204" pitchFamily="34" charset="0"/>
                <a:cs typeface="Arial" panose="020B0604020202020204" pitchFamily="34" charset="0"/>
              </a:rPr>
              <a:t>Sample predictions show more nuanced sentiment capture than statistical methods</a:t>
            </a:r>
          </a:p>
          <a:p>
            <a:pPr lvl="1"/>
            <a:r>
              <a:rPr lang="en-US" sz="1000" dirty="0">
                <a:latin typeface="Arial" panose="020B0604020202020204" pitchFamily="34" charset="0"/>
                <a:cs typeface="Arial" panose="020B0604020202020204" pitchFamily="34" charset="0"/>
              </a:rPr>
              <a:t>Slightly higher F1 for minority classes in small test samples</a:t>
            </a:r>
          </a:p>
          <a:p>
            <a:pPr marL="0" indent="0">
              <a:buNone/>
            </a:pPr>
            <a:r>
              <a:rPr lang="en-US" sz="1000" b="1" dirty="0">
                <a:latin typeface="Arial" panose="020B0604020202020204" pitchFamily="34" charset="0"/>
                <a:cs typeface="Arial" panose="020B0604020202020204" pitchFamily="34" charset="0"/>
              </a:rPr>
              <a:t>Comparative Insights:</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Side-by-side </a:t>
            </a:r>
            <a:r>
              <a:rPr lang="en-US" sz="1000" b="1" dirty="0">
                <a:latin typeface="Arial" panose="020B0604020202020204" pitchFamily="34" charset="0"/>
                <a:cs typeface="Arial" panose="020B0604020202020204" pitchFamily="34" charset="0"/>
              </a:rPr>
              <a:t>prediction distribution comparison</a:t>
            </a:r>
            <a:r>
              <a:rPr lang="en-US" sz="1000" dirty="0">
                <a:latin typeface="Arial" panose="020B0604020202020204" pitchFamily="34" charset="0"/>
                <a:cs typeface="Arial" panose="020B0604020202020204" pitchFamily="34" charset="0"/>
              </a:rPr>
              <a:t> shows TF-IDF + LR tends to over-predict Neutral, while </a:t>
            </a:r>
            <a:r>
              <a:rPr lang="en-US" sz="1000" dirty="0" err="1">
                <a:latin typeface="Arial" panose="020B0604020202020204" pitchFamily="34" charset="0"/>
                <a:cs typeface="Arial" panose="020B0604020202020204" pitchFamily="34" charset="0"/>
              </a:rPr>
              <a:t>FinBERT</a:t>
            </a:r>
            <a:r>
              <a:rPr lang="en-US" sz="1000" dirty="0">
                <a:latin typeface="Arial" panose="020B0604020202020204" pitchFamily="34" charset="0"/>
                <a:cs typeface="Arial" panose="020B0604020202020204" pitchFamily="34" charset="0"/>
              </a:rPr>
              <a:t> distributes predictions more evenly across classes.</a:t>
            </a:r>
          </a:p>
          <a:p>
            <a:r>
              <a:rPr lang="en-US" sz="1000" b="1" dirty="0">
                <a:latin typeface="Arial" panose="020B0604020202020204" pitchFamily="34" charset="0"/>
                <a:cs typeface="Arial" panose="020B0604020202020204" pitchFamily="34" charset="0"/>
              </a:rPr>
              <a:t>F1-score comparison per class:</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FinBERT</a:t>
            </a:r>
            <a:r>
              <a:rPr lang="en-US" sz="1000" dirty="0">
                <a:latin typeface="Arial" panose="020B0604020202020204" pitchFamily="34" charset="0"/>
                <a:cs typeface="Arial" panose="020B0604020202020204" pitchFamily="34" charset="0"/>
              </a:rPr>
              <a:t> captures Positive and Negative sentiments better than TF-IDF + LR on small samples.</a:t>
            </a:r>
          </a:p>
          <a:p>
            <a:r>
              <a:rPr lang="en-US" sz="1000" dirty="0">
                <a:latin typeface="Arial" panose="020B0604020202020204" pitchFamily="34" charset="0"/>
                <a:cs typeface="Arial" panose="020B0604020202020204" pitchFamily="34" charset="0"/>
              </a:rPr>
              <a:t>Both methods are complementary: TF-IDF + LR is lightweight and interpretable, </a:t>
            </a:r>
            <a:r>
              <a:rPr lang="en-US" sz="1000" dirty="0" err="1">
                <a:latin typeface="Arial" panose="020B0604020202020204" pitchFamily="34" charset="0"/>
                <a:cs typeface="Arial" panose="020B0604020202020204" pitchFamily="34" charset="0"/>
              </a:rPr>
              <a:t>FinBERT</a:t>
            </a:r>
            <a:r>
              <a:rPr lang="en-US" sz="1000" dirty="0">
                <a:latin typeface="Arial" panose="020B0604020202020204" pitchFamily="34" charset="0"/>
                <a:cs typeface="Arial" panose="020B0604020202020204" pitchFamily="34" charset="0"/>
              </a:rPr>
              <a:t> is more context-aware but computationally heavier.</a:t>
            </a:r>
          </a:p>
          <a:p>
            <a:endParaRPr lang="en-US" dirty="0"/>
          </a:p>
        </p:txBody>
      </p:sp>
    </p:spTree>
    <p:extLst>
      <p:ext uri="{BB962C8B-B14F-4D97-AF65-F5344CB8AC3E}">
        <p14:creationId xmlns:p14="http://schemas.microsoft.com/office/powerpoint/2010/main" val="354142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a:lstStyle/>
          <a:p>
            <a:r>
              <a:rPr lang="en-US"/>
              <a:t>Demo !</a:t>
            </a:r>
          </a:p>
        </p:txBody>
      </p:sp>
    </p:spTree>
    <p:extLst>
      <p:ext uri="{BB962C8B-B14F-4D97-AF65-F5344CB8AC3E}">
        <p14:creationId xmlns:p14="http://schemas.microsoft.com/office/powerpoint/2010/main" val="416567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dirty="0"/>
              <a:t>Bibliographical References</a:t>
            </a:r>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a:xfrm>
            <a:off x="838201" y="1317337"/>
            <a:ext cx="10515599" cy="4785485"/>
          </a:xfrm>
        </p:spPr>
        <p:txBody>
          <a:bodyPr/>
          <a:lstStyle/>
          <a:p>
            <a:r>
              <a:rPr lang="en-US" sz="1200" b="1" dirty="0"/>
              <a:t>References</a:t>
            </a:r>
          </a:p>
          <a:p>
            <a:pPr lvl="1"/>
            <a:r>
              <a:rPr lang="en-US" sz="1200" dirty="0"/>
              <a:t>Apart from different data sources, we also studied and will continue to explore additional resources based on prior work done on the same topic:</a:t>
            </a:r>
          </a:p>
          <a:p>
            <a:r>
              <a:rPr lang="en-US" sz="1200" b="1" dirty="0"/>
              <a:t>Research Papers &amp; Articles</a:t>
            </a:r>
            <a:endParaRPr lang="en-US" sz="1200" dirty="0"/>
          </a:p>
          <a:p>
            <a:r>
              <a:rPr lang="en-US" sz="1200" dirty="0"/>
              <a:t>Yu, C., Zhen, X., Yuan, C., Yuhan, W., </a:t>
            </a:r>
            <a:r>
              <a:rPr lang="en-US" sz="1200" dirty="0" err="1"/>
              <a:t>Zhengao</a:t>
            </a:r>
            <a:r>
              <a:rPr lang="en-US" sz="1200" dirty="0"/>
              <a:t>, L., &amp; </a:t>
            </a:r>
            <a:r>
              <a:rPr lang="en-US" sz="1200" dirty="0" err="1"/>
              <a:t>Jinsong</a:t>
            </a:r>
            <a:r>
              <a:rPr lang="en-US" sz="1200" dirty="0"/>
              <a:t>, L. (2025). </a:t>
            </a:r>
            <a:r>
              <a:rPr lang="en-US" sz="1200" i="1" dirty="0"/>
              <a:t>A Deep Learning Framework Integrating CNN and </a:t>
            </a:r>
            <a:r>
              <a:rPr lang="en-US" sz="1200" i="1" dirty="0" err="1"/>
              <a:t>BiLSTM</a:t>
            </a:r>
            <a:r>
              <a:rPr lang="en-US" sz="1200" i="1" dirty="0"/>
              <a:t> for Financial Systemic Risk Analysis and Prediction</a:t>
            </a:r>
            <a:r>
              <a:rPr lang="en-US" sz="1200" dirty="0"/>
              <a:t>. </a:t>
            </a:r>
            <a:r>
              <a:rPr lang="en-US" sz="1200" dirty="0">
                <a:hlinkClick r:id="rId2"/>
              </a:rPr>
              <a:t>https://doi.org/10.48550/arXiv.2502.06847</a:t>
            </a:r>
            <a:endParaRPr lang="en-US" sz="1200" dirty="0"/>
          </a:p>
          <a:p>
            <a:r>
              <a:rPr lang="en-US" sz="1200" dirty="0"/>
              <a:t>Cheng, W., &amp; Chen, S. (2021). </a:t>
            </a:r>
            <a:r>
              <a:rPr lang="en-US" sz="1200" i="1" dirty="0"/>
              <a:t>Sentiment Analysis of Financial Texts Based on Attention Mechanism of </a:t>
            </a:r>
            <a:r>
              <a:rPr lang="en-US" sz="1200" i="1" dirty="0" err="1"/>
              <a:t>FinBERT</a:t>
            </a:r>
            <a:r>
              <a:rPr lang="en-US" sz="1200" i="1" dirty="0"/>
              <a:t> and </a:t>
            </a:r>
            <a:r>
              <a:rPr lang="en-US" sz="1200" i="1" dirty="0" err="1"/>
              <a:t>BiLSTM</a:t>
            </a:r>
            <a:r>
              <a:rPr lang="en-US" sz="1200" dirty="0"/>
              <a:t>. In </a:t>
            </a:r>
            <a:r>
              <a:rPr lang="en-US" sz="1200" i="1" dirty="0"/>
              <a:t>ICCEA</a:t>
            </a:r>
            <a:r>
              <a:rPr lang="en-US" sz="1200" dirty="0"/>
              <a:t>, 73–78. IEEE. </a:t>
            </a:r>
            <a:r>
              <a:rPr lang="en-US" sz="1200" dirty="0">
                <a:hlinkClick r:id="rId3"/>
              </a:rPr>
              <a:t>https://doi.org/10.1109/ICCEA53728.2021.00022</a:t>
            </a:r>
            <a:endParaRPr lang="en-US" sz="1200" dirty="0"/>
          </a:p>
          <a:p>
            <a:r>
              <a:rPr lang="en-US" sz="1200" dirty="0"/>
              <a:t>Cai, R., Qin, B., Chen, Y., Zhang, L., Yang, R., Chen, S., &amp; Wang, W. (2020). </a:t>
            </a:r>
            <a:r>
              <a:rPr lang="en-US" sz="1200" i="1" dirty="0"/>
              <a:t>Sentiment Analysis About Investors and Consumers in Energy Market Based on BERT-</a:t>
            </a:r>
            <a:r>
              <a:rPr lang="en-US" sz="1200" i="1" dirty="0" err="1"/>
              <a:t>BiLSTM</a:t>
            </a:r>
            <a:r>
              <a:rPr lang="en-US" sz="1200" dirty="0"/>
              <a:t>. IEEE Access, 8, 171408–171415. </a:t>
            </a:r>
            <a:r>
              <a:rPr lang="en-US" sz="1200" dirty="0">
                <a:hlinkClick r:id="rId4"/>
              </a:rPr>
              <a:t>https://doi.org/10.1109/ACCESS.2020.3024750</a:t>
            </a:r>
            <a:endParaRPr lang="en-US" sz="1200" dirty="0"/>
          </a:p>
          <a:p>
            <a:r>
              <a:rPr lang="en-US" sz="1200" dirty="0"/>
              <a:t>Ahmed, W., </a:t>
            </a:r>
            <a:r>
              <a:rPr lang="en-US" sz="1200" dirty="0" err="1"/>
              <a:t>Semary</a:t>
            </a:r>
            <a:r>
              <a:rPr lang="en-US" sz="1200" dirty="0"/>
              <a:t>, N., Amin, K., &amp; Hammad, M. A. (2023). </a:t>
            </a:r>
            <a:r>
              <a:rPr lang="en-US" sz="1200" i="1" dirty="0"/>
              <a:t>Sentiment Analysis on Twitter Using Machine Learning Techniques and TF-IDF Feature Extraction: A Comparative Study</a:t>
            </a:r>
            <a:r>
              <a:rPr lang="en-US" sz="1200" dirty="0"/>
              <a:t>. IJCI, 10, 52–57. </a:t>
            </a:r>
            <a:r>
              <a:rPr lang="en-US" sz="1200" dirty="0">
                <a:hlinkClick r:id="rId5"/>
              </a:rPr>
              <a:t>https://doi.org/10.21608/ijci.2023.236052.1128</a:t>
            </a:r>
            <a:endParaRPr lang="en-US" sz="1200" dirty="0"/>
          </a:p>
          <a:p>
            <a:r>
              <a:rPr lang="en-US" sz="1200" dirty="0"/>
              <a:t>Wahyuningsih, T. (2024). </a:t>
            </a:r>
            <a:r>
              <a:rPr lang="en-US" sz="1200" i="1" dirty="0"/>
              <a:t>Analyzing Sentiment Trends and Patterns in Bitcoin-Related Tweets Using TF-IDF Vectorization and K-Means Clustering</a:t>
            </a:r>
            <a:r>
              <a:rPr lang="en-US" sz="1200" dirty="0"/>
              <a:t>. Journal of Current Research in Blockchain, 1, 48–69. </a:t>
            </a:r>
            <a:r>
              <a:rPr lang="en-US" sz="1200" dirty="0">
                <a:hlinkClick r:id="rId6"/>
              </a:rPr>
              <a:t>https://doi.org/10.47738/jcrb.v1i1.11</a:t>
            </a:r>
            <a:endParaRPr lang="en-US" sz="1200" dirty="0"/>
          </a:p>
          <a:p>
            <a:r>
              <a:rPr lang="en-US" sz="1200" dirty="0"/>
              <a:t>Popoola, G., Abdullah, K.-K., </a:t>
            </a:r>
            <a:r>
              <a:rPr lang="en-US" sz="1200" dirty="0" err="1"/>
              <a:t>Fuhnwi</a:t>
            </a:r>
            <a:r>
              <a:rPr lang="en-US" sz="1200" dirty="0"/>
              <a:t>, G. S., &amp; Agbaje, J. (2024). </a:t>
            </a:r>
            <a:r>
              <a:rPr lang="en-US" sz="1200" i="1" dirty="0"/>
              <a:t>Sentiment Analysis of Financial News Data Using TF-IDF and Machine Learning Algorithms</a:t>
            </a:r>
            <a:r>
              <a:rPr lang="en-US" sz="1200" dirty="0"/>
              <a:t>. In </a:t>
            </a:r>
            <a:r>
              <a:rPr lang="en-US" sz="1200" i="1" dirty="0"/>
              <a:t>ICAIC</a:t>
            </a:r>
            <a:r>
              <a:rPr lang="en-US" sz="1200" dirty="0"/>
              <a:t>, 1–6. IEEE. </a:t>
            </a:r>
            <a:r>
              <a:rPr lang="en-US" sz="1200" dirty="0">
                <a:hlinkClick r:id="rId7"/>
              </a:rPr>
              <a:t>https://doi.org/10.1109/ICAIC60265.2024.10433843</a:t>
            </a:r>
            <a:endParaRPr lang="en-US" sz="1200" dirty="0"/>
          </a:p>
          <a:p>
            <a:r>
              <a:rPr lang="en-US" sz="1200" dirty="0" err="1"/>
              <a:t>Fatouros</a:t>
            </a:r>
            <a:r>
              <a:rPr lang="en-US" sz="1200" dirty="0"/>
              <a:t>, G., </a:t>
            </a:r>
            <a:r>
              <a:rPr lang="en-US" sz="1200" dirty="0" err="1"/>
              <a:t>Soldatos</a:t>
            </a:r>
            <a:r>
              <a:rPr lang="en-US" sz="1200" dirty="0"/>
              <a:t>, J., </a:t>
            </a:r>
            <a:r>
              <a:rPr lang="en-US" sz="1200" dirty="0" err="1"/>
              <a:t>Kouroumali</a:t>
            </a:r>
            <a:r>
              <a:rPr lang="en-US" sz="1200" dirty="0"/>
              <a:t>, K., Makridis, G., &amp; Kyriazis, D. (2023). </a:t>
            </a:r>
            <a:r>
              <a:rPr lang="en-US" sz="1200" i="1" dirty="0"/>
              <a:t>Transforming Sentiment Analysis in the Financial Domain with ChatGPT</a:t>
            </a:r>
            <a:r>
              <a:rPr lang="en-US" sz="1200" dirty="0"/>
              <a:t>. Machine Learning with Applications, 14, 100508. </a:t>
            </a:r>
            <a:r>
              <a:rPr lang="en-US" sz="1200" dirty="0">
                <a:hlinkClick r:id="rId8"/>
              </a:rPr>
              <a:t>https://doi.org/10.1016/j.mlwa.2023.100508</a:t>
            </a:r>
            <a:endParaRPr lang="en-US" sz="1200" dirty="0"/>
          </a:p>
          <a:p>
            <a:r>
              <a:rPr lang="en-US" sz="1200" dirty="0" err="1"/>
              <a:t>Ardekani</a:t>
            </a:r>
            <a:r>
              <a:rPr lang="en-US" sz="1200" dirty="0"/>
              <a:t>, A. M., Bertz, J., Bryce, C., Dowling, M., &amp; Long, S. (2024). </a:t>
            </a:r>
            <a:r>
              <a:rPr lang="en-US" sz="1200" i="1" dirty="0"/>
              <a:t>FinSentGPT: A Universal Financial Sentiment Engine?</a:t>
            </a:r>
            <a:r>
              <a:rPr lang="en-US" sz="1200" dirty="0"/>
              <a:t> International Review of Financial Analysis, 94. </a:t>
            </a:r>
            <a:r>
              <a:rPr lang="en-US" sz="1200" dirty="0">
                <a:hlinkClick r:id="rId9"/>
              </a:rPr>
              <a:t>https://doi.org/10.1016/j.irfa.2024.103291</a:t>
            </a:r>
            <a:endParaRPr lang="en-US" sz="1200" dirty="0"/>
          </a:p>
          <a:p>
            <a:r>
              <a:rPr lang="en-US" sz="1200" dirty="0"/>
              <a:t>Moradi-Kamali, H., Rajabi-</a:t>
            </a:r>
            <a:r>
              <a:rPr lang="en-US" sz="1200" dirty="0" err="1"/>
              <a:t>Ghozlou</a:t>
            </a:r>
            <a:r>
              <a:rPr lang="en-US" sz="1200" dirty="0"/>
              <a:t>, M.-H., </a:t>
            </a:r>
            <a:r>
              <a:rPr lang="en-US" sz="1200" dirty="0" err="1"/>
              <a:t>Ghazavi</a:t>
            </a:r>
            <a:r>
              <a:rPr lang="en-US" sz="1200" dirty="0"/>
              <a:t>, M., Soltani, A., </a:t>
            </a:r>
            <a:r>
              <a:rPr lang="en-US" sz="1200" dirty="0" err="1"/>
              <a:t>Sattarzadeh</a:t>
            </a:r>
            <a:r>
              <a:rPr lang="en-US" sz="1200" dirty="0"/>
              <a:t>, A., &amp; Entezari-Maleki, R. (2025). </a:t>
            </a:r>
            <a:r>
              <a:rPr lang="en-US" sz="1200" i="1" dirty="0"/>
              <a:t>Market-Derived Financial Sentiment Analysis: Context-Aware Language Models for Crypto Forecasting</a:t>
            </a:r>
            <a:r>
              <a:rPr lang="en-US" sz="1200" dirty="0"/>
              <a:t>. </a:t>
            </a:r>
            <a:r>
              <a:rPr lang="en-US" sz="1200" dirty="0">
                <a:hlinkClick r:id="rId10"/>
              </a:rPr>
              <a:t>http://arxiv.org/abs/2502.14897</a:t>
            </a:r>
            <a:endParaRPr lang="en-US" sz="1200" dirty="0"/>
          </a:p>
          <a:p>
            <a:r>
              <a:rPr lang="en-US" sz="1200" dirty="0"/>
              <a:t>Shen, Y., &amp; Zhang, P. K. (n.d.). </a:t>
            </a:r>
            <a:r>
              <a:rPr lang="en-US" sz="1200" i="1" dirty="0"/>
              <a:t>Financial Sentiment Analysis on News and Reports Using Large Language Models and </a:t>
            </a:r>
            <a:r>
              <a:rPr lang="en-US" sz="1200" i="1" dirty="0" err="1"/>
              <a:t>FinBERT</a:t>
            </a:r>
            <a:r>
              <a:rPr lang="en-US" sz="1200" dirty="0"/>
              <a:t>.</a:t>
            </a:r>
          </a:p>
          <a:p>
            <a:endParaRPr lang="en-US" dirty="0"/>
          </a:p>
        </p:txBody>
      </p:sp>
    </p:spTree>
    <p:extLst>
      <p:ext uri="{BB962C8B-B14F-4D97-AF65-F5344CB8AC3E}">
        <p14:creationId xmlns:p14="http://schemas.microsoft.com/office/powerpoint/2010/main" val="20110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53E35-D40D-BC48-9D00-4A1BE4C42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CA391-3173-C48B-B43C-9209C46B438A}"/>
              </a:ext>
            </a:extLst>
          </p:cNvPr>
          <p:cNvSpPr>
            <a:spLocks noGrp="1"/>
          </p:cNvSpPr>
          <p:nvPr>
            <p:ph type="title"/>
          </p:nvPr>
        </p:nvSpPr>
        <p:spPr/>
        <p:txBody>
          <a:bodyPr/>
          <a:lstStyle/>
          <a:p>
            <a:r>
              <a:rPr lang="en-US" dirty="0"/>
              <a:t>Bibliographical References(</a:t>
            </a:r>
            <a:r>
              <a:rPr lang="en-US" dirty="0" err="1"/>
              <a:t>Cont</a:t>
            </a:r>
            <a:r>
              <a:rPr lang="en-US" dirty="0"/>
              <a:t>)</a:t>
            </a:r>
          </a:p>
        </p:txBody>
      </p:sp>
      <p:sp>
        <p:nvSpPr>
          <p:cNvPr id="3" name="Content Placeholder 2">
            <a:extLst>
              <a:ext uri="{FF2B5EF4-FFF2-40B4-BE49-F238E27FC236}">
                <a16:creationId xmlns:a16="http://schemas.microsoft.com/office/drawing/2014/main" id="{F0DB5755-0C42-14A2-0F7B-2EF4B5307DBB}"/>
              </a:ext>
            </a:extLst>
          </p:cNvPr>
          <p:cNvSpPr>
            <a:spLocks noGrp="1"/>
          </p:cNvSpPr>
          <p:nvPr>
            <p:ph sz="half" idx="1"/>
          </p:nvPr>
        </p:nvSpPr>
        <p:spPr/>
        <p:txBody>
          <a:bodyPr/>
          <a:lstStyle/>
          <a:p>
            <a:pPr marL="0" indent="0">
              <a:buNone/>
            </a:pPr>
            <a:endParaRPr lang="en-US" sz="1100" b="1" dirty="0"/>
          </a:p>
          <a:p>
            <a:r>
              <a:rPr lang="en-US" sz="1100" b="1" dirty="0"/>
              <a:t>Research Papers &amp; Articles</a:t>
            </a:r>
            <a:endParaRPr lang="en-US" sz="1100" dirty="0"/>
          </a:p>
          <a:p>
            <a:r>
              <a:rPr lang="en-US" sz="1100" dirty="0" err="1"/>
              <a:t>Nasiopoulos</a:t>
            </a:r>
            <a:r>
              <a:rPr lang="en-US" sz="1100" dirty="0"/>
              <a:t>, D. K., Roumeliotis, K. I., Sakas, D. P., </a:t>
            </a:r>
            <a:r>
              <a:rPr lang="en-US" sz="1100" dirty="0" err="1"/>
              <a:t>Toudas</a:t>
            </a:r>
            <a:r>
              <a:rPr lang="en-US" sz="1100" dirty="0"/>
              <a:t>, K., &amp; </a:t>
            </a:r>
            <a:r>
              <a:rPr lang="en-US" sz="1100" dirty="0" err="1"/>
              <a:t>Reklitis</a:t>
            </a:r>
            <a:r>
              <a:rPr lang="en-US" sz="1100" dirty="0"/>
              <a:t>, P. (2025). </a:t>
            </a:r>
            <a:r>
              <a:rPr lang="en-US" sz="1100" i="1" dirty="0"/>
              <a:t>Financial Sentiment Analysis and Classification: A Comparative Study of Fine-Tuned Deep Learning Models</a:t>
            </a:r>
            <a:r>
              <a:rPr lang="en-US" sz="1100" dirty="0"/>
              <a:t>. IJFS, 13(5), 75. </a:t>
            </a:r>
            <a:r>
              <a:rPr lang="en-US" sz="1100" dirty="0">
                <a:hlinkClick r:id="rId2"/>
              </a:rPr>
              <a:t>https://doi.org/10.3390/ijfs13020075</a:t>
            </a:r>
            <a:endParaRPr lang="en-US" sz="1100" dirty="0"/>
          </a:p>
          <a:p>
            <a:r>
              <a:rPr lang="en-US" sz="1100" dirty="0"/>
              <a:t>Du, K., Xing, F., Mao, R., &amp; Cambria, E. (2024). </a:t>
            </a:r>
            <a:r>
              <a:rPr lang="en-US" sz="1100" i="1" dirty="0"/>
              <a:t>Financial Sentiment Analysis: Techniques and Applications</a:t>
            </a:r>
            <a:r>
              <a:rPr lang="en-US" sz="1100" dirty="0"/>
              <a:t>. ACM Computing Surveys, 56(10), 1–42. </a:t>
            </a:r>
            <a:r>
              <a:rPr lang="en-US" sz="1100" dirty="0">
                <a:hlinkClick r:id="rId3"/>
              </a:rPr>
              <a:t>https://doi.org/10.1145/3649451</a:t>
            </a:r>
            <a:endParaRPr lang="en-US" sz="1100" dirty="0"/>
          </a:p>
          <a:p>
            <a:r>
              <a:rPr lang="en-US" sz="1100" dirty="0"/>
              <a:t>Araci, D. (2019). </a:t>
            </a:r>
            <a:r>
              <a:rPr lang="en-US" sz="1100" i="1" dirty="0" err="1"/>
              <a:t>FinBERT</a:t>
            </a:r>
            <a:r>
              <a:rPr lang="en-US" sz="1100" i="1" dirty="0"/>
              <a:t>: Financial Sentiment Analysis with Pre-Trained Language Models</a:t>
            </a:r>
            <a:r>
              <a:rPr lang="en-US" sz="1100" dirty="0"/>
              <a:t>. </a:t>
            </a:r>
            <a:r>
              <a:rPr lang="en-US" sz="1100" dirty="0" err="1"/>
              <a:t>arXiv</a:t>
            </a:r>
            <a:r>
              <a:rPr lang="en-US" sz="1100" dirty="0"/>
              <a:t>. </a:t>
            </a:r>
            <a:r>
              <a:rPr lang="en-US" sz="1100" dirty="0">
                <a:hlinkClick r:id="rId4"/>
              </a:rPr>
              <a:t>https://doi.org/10.48550/arXiv.1908.10063</a:t>
            </a:r>
            <a:endParaRPr lang="en-US" sz="1100" dirty="0"/>
          </a:p>
          <a:p>
            <a:r>
              <a:rPr lang="en-US" sz="1100" b="1" dirty="0"/>
              <a:t>Web Resources</a:t>
            </a:r>
            <a:endParaRPr lang="en-US" sz="1100" dirty="0"/>
          </a:p>
          <a:p>
            <a:r>
              <a:rPr lang="en-US" sz="1100" dirty="0" err="1">
                <a:hlinkClick r:id="rId5"/>
              </a:rPr>
              <a:t>Rivery</a:t>
            </a:r>
            <a:r>
              <a:rPr lang="en-US" sz="1100" dirty="0">
                <a:hlinkClick r:id="rId5"/>
              </a:rPr>
              <a:t> Big Data Statistics</a:t>
            </a:r>
            <a:endParaRPr lang="en-US" sz="1100" dirty="0"/>
          </a:p>
          <a:p>
            <a:r>
              <a:rPr lang="en-US" sz="1100" dirty="0">
                <a:hlinkClick r:id="rId6"/>
              </a:rPr>
              <a:t>Plutchik Wheel of Emotions</a:t>
            </a:r>
            <a:endParaRPr lang="en-US" sz="1100" dirty="0"/>
          </a:p>
          <a:p>
            <a:r>
              <a:rPr lang="en-US" sz="1100" dirty="0">
                <a:hlinkClick r:id="rId7"/>
              </a:rPr>
              <a:t>Positive Psychology Emotion Wheel</a:t>
            </a:r>
            <a:endParaRPr lang="en-US" sz="1100" dirty="0"/>
          </a:p>
          <a:p>
            <a:r>
              <a:rPr lang="en-US" sz="1100" b="1" dirty="0"/>
              <a:t>Datasets</a:t>
            </a:r>
            <a:endParaRPr lang="en-US" sz="1100" dirty="0"/>
          </a:p>
          <a:p>
            <a:r>
              <a:rPr lang="en-US" sz="1100" dirty="0">
                <a:hlinkClick r:id="rId8"/>
              </a:rPr>
              <a:t>Kaggle: Sentiment Analysis for Financial News</a:t>
            </a:r>
            <a:endParaRPr lang="en-US" sz="1100" dirty="0"/>
          </a:p>
          <a:p>
            <a:r>
              <a:rPr lang="en-US" sz="1100" dirty="0">
                <a:hlinkClick r:id="rId9"/>
              </a:rPr>
              <a:t>Kaggle: Twitter Financial News Sentiment Dataset</a:t>
            </a:r>
            <a:endParaRPr lang="en-US" sz="1100" dirty="0"/>
          </a:p>
          <a:p>
            <a:r>
              <a:rPr lang="en-US" sz="1100" dirty="0">
                <a:hlinkClick r:id="rId10"/>
              </a:rPr>
              <a:t>Kaggle: Financial Tweets Sentiment</a:t>
            </a:r>
            <a:endParaRPr lang="en-US" sz="1100" dirty="0"/>
          </a:p>
          <a:p>
            <a:r>
              <a:rPr lang="en-US" sz="1100" dirty="0">
                <a:hlinkClick r:id="rId11"/>
              </a:rPr>
              <a:t>Hugging Face: Financial </a:t>
            </a:r>
            <a:r>
              <a:rPr lang="en-US" sz="1100" dirty="0" err="1">
                <a:hlinkClick r:id="rId11"/>
              </a:rPr>
              <a:t>PhraseBank</a:t>
            </a:r>
            <a:endParaRPr lang="en-US" sz="1100" dirty="0"/>
          </a:p>
          <a:p>
            <a:r>
              <a:rPr lang="en-US" sz="1100" dirty="0">
                <a:hlinkClick r:id="rId12"/>
              </a:rPr>
              <a:t>Hugging Face: Synthetic Financial Tweets Sentiment</a:t>
            </a:r>
            <a:endParaRPr lang="en-US" sz="1100" dirty="0"/>
          </a:p>
          <a:p>
            <a:r>
              <a:rPr lang="en-US" sz="1100" dirty="0">
                <a:hlinkClick r:id="rId13"/>
              </a:rPr>
              <a:t>Dataverse Financial Dataset</a:t>
            </a:r>
            <a:endParaRPr lang="en-US" sz="1100" dirty="0"/>
          </a:p>
          <a:p>
            <a:endParaRPr lang="en-US" dirty="0"/>
          </a:p>
        </p:txBody>
      </p:sp>
    </p:spTree>
    <p:extLst>
      <p:ext uri="{BB962C8B-B14F-4D97-AF65-F5344CB8AC3E}">
        <p14:creationId xmlns:p14="http://schemas.microsoft.com/office/powerpoint/2010/main" val="216179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1B7-22A9-C448-B46E-84F4E21D8485}"/>
              </a:ext>
            </a:extLst>
          </p:cNvPr>
          <p:cNvSpPr>
            <a:spLocks noGrp="1"/>
          </p:cNvSpPr>
          <p:nvPr>
            <p:ph type="title"/>
          </p:nvPr>
        </p:nvSpPr>
        <p:spPr/>
        <p:txBody>
          <a:bodyPr/>
          <a:lstStyle/>
          <a:p>
            <a:r>
              <a:rPr lang="en-US"/>
              <a:t>Backup slides</a:t>
            </a:r>
          </a:p>
        </p:txBody>
      </p:sp>
      <p:sp>
        <p:nvSpPr>
          <p:cNvPr id="3" name="Content Placeholder 2">
            <a:extLst>
              <a:ext uri="{FF2B5EF4-FFF2-40B4-BE49-F238E27FC236}">
                <a16:creationId xmlns:a16="http://schemas.microsoft.com/office/drawing/2014/main" id="{C91B4FDC-F4FE-CF46-93B1-7A71687BB02D}"/>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8355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2 min to convince the audience </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a:t>Context, Problem, teasing about the solution</a:t>
            </a: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dirty="0"/>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a:xfrm>
            <a:off x="838200" y="1289878"/>
            <a:ext cx="10744200" cy="4966989"/>
          </a:xfrm>
        </p:spPr>
        <p:txBody>
          <a:bodyPr lIns="91440" tIns="45720" rIns="91440" bIns="45720" anchor="t"/>
          <a:lstStyle/>
          <a:p>
            <a:r>
              <a:rPr lang="en-US" sz="1600" b="1" dirty="0">
                <a:latin typeface="Arial" panose="020B0604020202020204" pitchFamily="34" charset="0"/>
                <a:cs typeface="Arial" panose="020B0604020202020204" pitchFamily="34" charset="0"/>
              </a:rPr>
              <a:t>Introduction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Financial texts, including news articles, social media posts, and earnings calls, play a critical role in shaping public perception and influencing stock market behavior. Due to the sheer volume of financial data generated daily, manual sentiment analysis is impractical. Natural Language Processing (NLP) provides a scalable solution by automatically extracting sentiment from these texts, offering actionable insights for investors. This project leverages both statistical and neural NLP methods to evaluate their effectiveness in capturing sentiment from diverse financial sources.</a:t>
            </a:r>
          </a:p>
          <a:p>
            <a:r>
              <a:rPr lang="en-US" sz="1600" b="1" dirty="0">
                <a:latin typeface="Arial" panose="020B0604020202020204" pitchFamily="34" charset="0"/>
                <a:cs typeface="Arial" panose="020B0604020202020204" pitchFamily="34" charset="0"/>
              </a:rPr>
              <a:t>Key Points:</a:t>
            </a:r>
            <a:endParaRPr lang="en-US" sz="16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Stock markets are heavily influenced by public perception.</a:t>
            </a:r>
          </a:p>
          <a:p>
            <a:pPr lvl="1"/>
            <a:r>
              <a:rPr lang="en-US" sz="1200" dirty="0">
                <a:latin typeface="Arial" panose="020B0604020202020204" pitchFamily="34" charset="0"/>
                <a:cs typeface="Arial" panose="020B0604020202020204" pitchFamily="34" charset="0"/>
              </a:rPr>
              <a:t>Sources include news, social media, and corporate reports.</a:t>
            </a:r>
          </a:p>
          <a:p>
            <a:pPr lvl="1"/>
            <a:r>
              <a:rPr lang="en-US" sz="1200" dirty="0">
                <a:latin typeface="Arial" panose="020B0604020202020204" pitchFamily="34" charset="0"/>
                <a:cs typeface="Arial" panose="020B0604020202020204" pitchFamily="34" charset="0"/>
              </a:rPr>
              <a:t>Data volume is enormous → manual sentiment tracking is impractical.</a:t>
            </a:r>
          </a:p>
          <a:p>
            <a:pPr lvl="1"/>
            <a:r>
              <a:rPr lang="en-US" sz="1200" dirty="0">
                <a:latin typeface="Arial" panose="020B0604020202020204" pitchFamily="34" charset="0"/>
                <a:cs typeface="Arial" panose="020B0604020202020204" pitchFamily="34" charset="0"/>
              </a:rPr>
              <a:t>NLP models enable automated sentiment detection to aid decision-making.</a:t>
            </a:r>
          </a:p>
          <a:p>
            <a:r>
              <a:rPr lang="en-US" sz="1600" b="1" dirty="0">
                <a:latin typeface="Arial" panose="020B0604020202020204" pitchFamily="34" charset="0"/>
                <a:cs typeface="Arial" panose="020B0604020202020204" pitchFamily="34" charset="0"/>
              </a:rPr>
              <a:t>Project Goal:</a:t>
            </a:r>
            <a:endParaRPr lang="en-US" sz="16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Compare statistical vs. neural NLP methods across diverse financial texts.</a:t>
            </a:r>
          </a:p>
          <a:p>
            <a:endParaRPr lang="en-US" sz="2000" dirty="0">
              <a:solidFill>
                <a:srgbClr val="000000"/>
              </a:solidFill>
              <a:latin typeface="Inter"/>
            </a:endParaRPr>
          </a:p>
          <a:p>
            <a:endParaRPr lang="en-US" sz="2000" dirty="0">
              <a:solidFill>
                <a:srgbClr val="000000"/>
              </a:solidFill>
              <a:latin typeface="Inter"/>
            </a:endParaRPr>
          </a:p>
          <a:p>
            <a:endParaRPr lang="en-US" sz="2000" dirty="0"/>
          </a:p>
        </p:txBody>
      </p:sp>
      <p:pic>
        <p:nvPicPr>
          <p:cNvPr id="8" name="Picture 7">
            <a:extLst>
              <a:ext uri="{FF2B5EF4-FFF2-40B4-BE49-F238E27FC236}">
                <a16:creationId xmlns:a16="http://schemas.microsoft.com/office/drawing/2014/main" id="{2757D1AC-BF0C-6EF7-3EAD-69F2115FC580}"/>
              </a:ext>
            </a:extLst>
          </p:cNvPr>
          <p:cNvPicPr>
            <a:picLocks noChangeAspect="1"/>
          </p:cNvPicPr>
          <p:nvPr/>
        </p:nvPicPr>
        <p:blipFill>
          <a:blip r:embed="rId3"/>
          <a:stretch>
            <a:fillRect/>
          </a:stretch>
        </p:blipFill>
        <p:spPr>
          <a:xfrm>
            <a:off x="1320798" y="4715934"/>
            <a:ext cx="8534401" cy="2006599"/>
          </a:xfrm>
          <a:prstGeom prst="rect">
            <a:avLst/>
          </a:prstGeom>
        </p:spPr>
      </p:pic>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3FD-DF7A-0143-BBB6-F8CCF4FB034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and Challenges</a:t>
            </a:r>
          </a:p>
        </p:txBody>
      </p:sp>
      <p:sp>
        <p:nvSpPr>
          <p:cNvPr id="3" name="Content Placeholder 2">
            <a:extLst>
              <a:ext uri="{FF2B5EF4-FFF2-40B4-BE49-F238E27FC236}">
                <a16:creationId xmlns:a16="http://schemas.microsoft.com/office/drawing/2014/main" id="{0DC16B41-3CDA-8442-9F9C-691146145C65}"/>
              </a:ext>
            </a:extLst>
          </p:cNvPr>
          <p:cNvSpPr>
            <a:spLocks noGrp="1"/>
          </p:cNvSpPr>
          <p:nvPr>
            <p:ph sz="half" idx="1"/>
          </p:nvPr>
        </p:nvSpPr>
        <p:spPr>
          <a:xfrm>
            <a:off x="838200" y="1510012"/>
            <a:ext cx="10515599" cy="5254855"/>
          </a:xfrm>
        </p:spPr>
        <p:txBody>
          <a:bodyPr lIns="91440" tIns="45720" rIns="91440" bIns="45720" anchor="t"/>
          <a:lstStyle/>
          <a:p>
            <a:r>
              <a:rPr lang="en-US" sz="1800" b="1" dirty="0">
                <a:latin typeface="Arial" panose="020B0604020202020204" pitchFamily="34" charset="0"/>
                <a:cs typeface="Arial" panose="020B0604020202020204" pitchFamily="34" charset="0"/>
              </a:rPr>
              <a:t>Problem Statement: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While financial text data is abundant—from news articles to social media posts and earnings calls—extracting reliable sentiment remains challenging. Financial language is highly domain-specific, often subtle, and context-dependent, making it difficult for traditional NLP models to accurately capture sentiment. Classical statistical methods like TF-IDF and n-grams provide baseline insights but fail to understand nuanced meaning, while advanced neural and transformer models aim to bridge this gap.</a:t>
            </a:r>
          </a:p>
          <a:p>
            <a:pPr marL="0" indent="0">
              <a:buNone/>
            </a:pP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Challenges:</a:t>
            </a:r>
            <a:endParaRPr lang="en-US" sz="18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Human language includes slang, sarcasm, and idioms, which can mislead models.</a:t>
            </a:r>
          </a:p>
          <a:p>
            <a:pPr lvl="1"/>
            <a:r>
              <a:rPr lang="en-US" sz="1400" dirty="0">
                <a:latin typeface="Arial" panose="020B0604020202020204" pitchFamily="34" charset="0"/>
                <a:cs typeface="Arial" panose="020B0604020202020204" pitchFamily="34" charset="0"/>
              </a:rPr>
              <a:t>Financial texts contain domain-specific jargon that is difficult to interpret.</a:t>
            </a:r>
          </a:p>
          <a:p>
            <a:pPr lvl="1"/>
            <a:r>
              <a:rPr lang="en-US" sz="1400" dirty="0">
                <a:latin typeface="Arial" panose="020B0604020202020204" pitchFamily="34" charset="0"/>
                <a:cs typeface="Arial" panose="020B0604020202020204" pitchFamily="34" charset="0"/>
              </a:rPr>
              <a:t>Datasets are often imbalanced across sentiment categories.</a:t>
            </a:r>
          </a:p>
          <a:p>
            <a:pPr lvl="1"/>
            <a:r>
              <a:rPr lang="en-US" sz="1400" dirty="0">
                <a:latin typeface="Arial" panose="020B0604020202020204" pitchFamily="34" charset="0"/>
                <a:cs typeface="Arial" panose="020B0604020202020204" pitchFamily="34" charset="0"/>
              </a:rPr>
              <a:t>Neural models risk overfitting and require significant computational resources.</a:t>
            </a:r>
          </a:p>
          <a:p>
            <a:pPr lvl="1"/>
            <a:r>
              <a:rPr lang="en-US" sz="1400" dirty="0">
                <a:latin typeface="Arial" panose="020B0604020202020204" pitchFamily="34" charset="0"/>
                <a:cs typeface="Arial" panose="020B0604020202020204" pitchFamily="34" charset="0"/>
              </a:rPr>
              <a:t>Capturing sentiment depth beyond simple positive, neutral, or negative labels is complex.</a:t>
            </a: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0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F826-9152-A345-9423-B2B2C1F8DC6B}"/>
              </a:ext>
            </a:extLst>
          </p:cNvPr>
          <p:cNvSpPr>
            <a:spLocks noGrp="1"/>
          </p:cNvSpPr>
          <p:nvPr>
            <p:ph type="title"/>
          </p:nvPr>
        </p:nvSpPr>
        <p:spPr/>
        <p:txBody>
          <a:bodyPr/>
          <a:lstStyle/>
          <a:p>
            <a:r>
              <a:rPr lang="en-US"/>
              <a:t>Related solutions / State of Art</a:t>
            </a:r>
          </a:p>
        </p:txBody>
      </p:sp>
      <p:graphicFrame>
        <p:nvGraphicFramePr>
          <p:cNvPr id="3" name="Table 2">
            <a:extLst>
              <a:ext uri="{FF2B5EF4-FFF2-40B4-BE49-F238E27FC236}">
                <a16:creationId xmlns:a16="http://schemas.microsoft.com/office/drawing/2014/main" id="{FA1A55BD-CB4B-493B-BE5C-B2B74BE09C9F}"/>
              </a:ext>
            </a:extLst>
          </p:cNvPr>
          <p:cNvGraphicFramePr>
            <a:graphicFrameLocks noGrp="1"/>
          </p:cNvGraphicFramePr>
          <p:nvPr>
            <p:extLst>
              <p:ext uri="{D42A27DB-BD31-4B8C-83A1-F6EECF244321}">
                <p14:modId xmlns:p14="http://schemas.microsoft.com/office/powerpoint/2010/main" val="1229044333"/>
              </p:ext>
            </p:extLst>
          </p:nvPr>
        </p:nvGraphicFramePr>
        <p:xfrm>
          <a:off x="330202" y="1337722"/>
          <a:ext cx="8661397" cy="2956820"/>
        </p:xfrm>
        <a:graphic>
          <a:graphicData uri="http://schemas.openxmlformats.org/drawingml/2006/table">
            <a:tbl>
              <a:tblPr>
                <a:tableStyleId>{5C22544A-7EE6-4342-B048-85BDC9FD1C3A}</a:tableStyleId>
              </a:tblPr>
              <a:tblGrid>
                <a:gridCol w="1481624">
                  <a:extLst>
                    <a:ext uri="{9D8B030D-6E8A-4147-A177-3AD203B41FA5}">
                      <a16:colId xmlns:a16="http://schemas.microsoft.com/office/drawing/2014/main" val="2700167444"/>
                    </a:ext>
                  </a:extLst>
                </a:gridCol>
                <a:gridCol w="1597077">
                  <a:extLst>
                    <a:ext uri="{9D8B030D-6E8A-4147-A177-3AD203B41FA5}">
                      <a16:colId xmlns:a16="http://schemas.microsoft.com/office/drawing/2014/main" val="723531137"/>
                    </a:ext>
                  </a:extLst>
                </a:gridCol>
                <a:gridCol w="1395036">
                  <a:extLst>
                    <a:ext uri="{9D8B030D-6E8A-4147-A177-3AD203B41FA5}">
                      <a16:colId xmlns:a16="http://schemas.microsoft.com/office/drawing/2014/main" val="2999019711"/>
                    </a:ext>
                  </a:extLst>
                </a:gridCol>
                <a:gridCol w="1154514">
                  <a:extLst>
                    <a:ext uri="{9D8B030D-6E8A-4147-A177-3AD203B41FA5}">
                      <a16:colId xmlns:a16="http://schemas.microsoft.com/office/drawing/2014/main" val="3063944448"/>
                    </a:ext>
                  </a:extLst>
                </a:gridCol>
                <a:gridCol w="1577835">
                  <a:extLst>
                    <a:ext uri="{9D8B030D-6E8A-4147-A177-3AD203B41FA5}">
                      <a16:colId xmlns:a16="http://schemas.microsoft.com/office/drawing/2014/main" val="3539100594"/>
                    </a:ext>
                  </a:extLst>
                </a:gridCol>
                <a:gridCol w="1455311">
                  <a:extLst>
                    <a:ext uri="{9D8B030D-6E8A-4147-A177-3AD203B41FA5}">
                      <a16:colId xmlns:a16="http://schemas.microsoft.com/office/drawing/2014/main" val="1852114895"/>
                    </a:ext>
                  </a:extLst>
                </a:gridCol>
              </a:tblGrid>
              <a:tr h="164632">
                <a:tc>
                  <a:txBody>
                    <a:bodyPr/>
                    <a:lstStyle/>
                    <a:p>
                      <a:pPr algn="ctr" fontAlgn="ctr">
                        <a:buNone/>
                      </a:pPr>
                      <a:r>
                        <a:rPr lang="en-US" sz="1100" u="none" strike="noStrike">
                          <a:effectLst/>
                        </a:rPr>
                        <a:t>Model Type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dirty="0">
                          <a:effectLst/>
                        </a:rPr>
                        <a:t>Examples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F1-Score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Accuracy</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Pros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Cons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440057"/>
                  </a:ext>
                </a:extLst>
              </a:tr>
              <a:tr h="654364">
                <a:tc>
                  <a:txBody>
                    <a:bodyPr/>
                    <a:lstStyle/>
                    <a:p>
                      <a:pPr algn="l" fontAlgn="ctr">
                        <a:buNone/>
                      </a:pPr>
                      <a:r>
                        <a:rPr lang="en-US" sz="1100" u="none" strike="noStrike">
                          <a:effectLst/>
                        </a:rPr>
                        <a:t>Statistical NLP</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TF-IDF + Logistic Regression / SVM / Random Forest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~0.65–0.75</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~0.70–0.78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nb-NO" sz="1100" u="none" strike="noStrike">
                          <a:effectLst/>
                        </a:rPr>
                        <a:t>Interpretable, reliable for smaller datasets</a:t>
                      </a:r>
                      <a:endParaRPr lang="nb-NO"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Fail to capture context, limited nuance in financial language</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492021"/>
                  </a:ext>
                </a:extLst>
              </a:tr>
              <a:tr h="646252">
                <a:tc>
                  <a:txBody>
                    <a:bodyPr/>
                    <a:lstStyle/>
                    <a:p>
                      <a:pPr algn="l" fontAlgn="ctr">
                        <a:buNone/>
                      </a:pPr>
                      <a:r>
                        <a:rPr lang="en-US" sz="1100" u="none" strike="noStrike" dirty="0">
                          <a:effectLst/>
                        </a:rPr>
                        <a:t>Neural NLP</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LSTM,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~0.72–0.80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Captures sequential dependencies, better context understanding</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Limited on very long texts or </a:t>
                      </a:r>
                      <a:r>
                        <a:rPr lang="en-US" sz="1100" u="none" strike="noStrike" dirty="0">
                          <a:effectLst/>
                          <a:latin typeface="Arial" panose="020B0604020202020204" pitchFamily="34" charset="0"/>
                          <a:cs typeface="Arial" panose="020B0604020202020204" pitchFamily="34" charset="0"/>
                        </a:rPr>
                        <a:t>highly</a:t>
                      </a:r>
                      <a:r>
                        <a:rPr lang="en-US" sz="1100" u="none" strike="noStrike" dirty="0">
                          <a:effectLst/>
                        </a:rPr>
                        <a:t> nuanced sentiment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780318"/>
                  </a:ext>
                </a:extLst>
              </a:tr>
              <a:tr h="684839">
                <a:tc>
                  <a:txBody>
                    <a:bodyPr/>
                    <a:lstStyle/>
                    <a:p>
                      <a:pPr algn="l" fontAlgn="ctr">
                        <a:buNone/>
                      </a:pPr>
                      <a:r>
                        <a:rPr lang="en-US" sz="1100" u="none" strike="noStrike" dirty="0">
                          <a:effectLst/>
                        </a:rPr>
                        <a:t>Transformer-Based</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FinBERT, BERT, RoBERTa (fine-tuned)</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~0.80–0.88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~0.82–0.90</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Self-attention captures long-range context, domain-specific adaptation</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Computationally heavy, may require large datasets</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653429"/>
                  </a:ext>
                </a:extLst>
              </a:tr>
              <a:tr h="796325">
                <a:tc>
                  <a:txBody>
                    <a:bodyPr/>
                    <a:lstStyle/>
                    <a:p>
                      <a:pPr algn="l" fontAlgn="ctr">
                        <a:buNone/>
                      </a:pPr>
                      <a:r>
                        <a:rPr lang="en-US" sz="1100" u="none" strike="noStrike" dirty="0">
                          <a:effectLst/>
                        </a:rPr>
                        <a:t>Hybrid Approaches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CNN-BiLSTM, FinBERT +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~0.82–0.90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~0.84–0.91</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Combines statistical &amp; deep learning strengths, improved F1-scores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More complex, harder to interpret, longer training times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009329"/>
                  </a:ext>
                </a:extLst>
              </a:tr>
            </a:tbl>
          </a:graphicData>
        </a:graphic>
      </p:graphicFrame>
      <p:pic>
        <p:nvPicPr>
          <p:cNvPr id="10" name="Picture 9">
            <a:extLst>
              <a:ext uri="{FF2B5EF4-FFF2-40B4-BE49-F238E27FC236}">
                <a16:creationId xmlns:a16="http://schemas.microsoft.com/office/drawing/2014/main" id="{44D1933B-4CEF-B153-5637-3EAB1F9DE661}"/>
              </a:ext>
            </a:extLst>
          </p:cNvPr>
          <p:cNvPicPr>
            <a:picLocks noChangeAspect="1"/>
          </p:cNvPicPr>
          <p:nvPr/>
        </p:nvPicPr>
        <p:blipFill>
          <a:blip r:embed="rId2"/>
          <a:stretch>
            <a:fillRect/>
          </a:stretch>
        </p:blipFill>
        <p:spPr>
          <a:xfrm>
            <a:off x="6400801" y="4453467"/>
            <a:ext cx="4495799" cy="2328334"/>
          </a:xfrm>
          <a:prstGeom prst="rect">
            <a:avLst/>
          </a:prstGeom>
        </p:spPr>
      </p:pic>
      <p:sp>
        <p:nvSpPr>
          <p:cNvPr id="11" name="TextBox 10">
            <a:extLst>
              <a:ext uri="{FF2B5EF4-FFF2-40B4-BE49-F238E27FC236}">
                <a16:creationId xmlns:a16="http://schemas.microsoft.com/office/drawing/2014/main" id="{52D91234-C3D4-B391-BD15-F9CF902C4302}"/>
              </a:ext>
            </a:extLst>
          </p:cNvPr>
          <p:cNvSpPr txBox="1"/>
          <p:nvPr/>
        </p:nvSpPr>
        <p:spPr>
          <a:xfrm>
            <a:off x="550334" y="5617634"/>
            <a:ext cx="5850467"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bar chart illustrates the performance of different NLP approaches in financial sentiment analysis. It shows that hybrid models achieve the highest F1-score and accuracy, followed by transformer-based, neural, and statistical models, highlighting the progressive gains in performance from classical to advanced methods.</a:t>
            </a:r>
          </a:p>
        </p:txBody>
      </p:sp>
    </p:spTree>
    <p:extLst>
      <p:ext uri="{BB962C8B-B14F-4D97-AF65-F5344CB8AC3E}">
        <p14:creationId xmlns:p14="http://schemas.microsoft.com/office/powerpoint/2010/main" val="27638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a:lstStyle/>
          <a:p>
            <a:r>
              <a:rPr lang="en-US" dirty="0"/>
              <a:t>Overview of Solution / Contributions</a:t>
            </a:r>
          </a:p>
        </p:txBody>
      </p:sp>
      <p:graphicFrame>
        <p:nvGraphicFramePr>
          <p:cNvPr id="6" name="Content Placeholder 5">
            <a:extLst>
              <a:ext uri="{FF2B5EF4-FFF2-40B4-BE49-F238E27FC236}">
                <a16:creationId xmlns:a16="http://schemas.microsoft.com/office/drawing/2014/main" id="{8C09ABDD-8048-7AC7-118D-20929CC5A7FC}"/>
              </a:ext>
            </a:extLst>
          </p:cNvPr>
          <p:cNvGraphicFramePr>
            <a:graphicFrameLocks noGrp="1"/>
          </p:cNvGraphicFramePr>
          <p:nvPr>
            <p:ph sz="half" idx="1"/>
            <p:extLst>
              <p:ext uri="{D42A27DB-BD31-4B8C-83A1-F6EECF244321}">
                <p14:modId xmlns:p14="http://schemas.microsoft.com/office/powerpoint/2010/main" val="3049800244"/>
              </p:ext>
            </p:extLst>
          </p:nvPr>
        </p:nvGraphicFramePr>
        <p:xfrm>
          <a:off x="1337733" y="1392238"/>
          <a:ext cx="9008535" cy="4784725"/>
        </p:xfrm>
        <a:graphic>
          <a:graphicData uri="http://schemas.openxmlformats.org/drawingml/2006/table">
            <a:tbl>
              <a:tblPr>
                <a:tableStyleId>{5C22544A-7EE6-4342-B048-85BDC9FD1C3A}</a:tableStyleId>
              </a:tblPr>
              <a:tblGrid>
                <a:gridCol w="1100667">
                  <a:extLst>
                    <a:ext uri="{9D8B030D-6E8A-4147-A177-3AD203B41FA5}">
                      <a16:colId xmlns:a16="http://schemas.microsoft.com/office/drawing/2014/main" val="3497636061"/>
                    </a:ext>
                  </a:extLst>
                </a:gridCol>
                <a:gridCol w="1481667">
                  <a:extLst>
                    <a:ext uri="{9D8B030D-6E8A-4147-A177-3AD203B41FA5}">
                      <a16:colId xmlns:a16="http://schemas.microsoft.com/office/drawing/2014/main" val="998313858"/>
                    </a:ext>
                  </a:extLst>
                </a:gridCol>
                <a:gridCol w="4354794">
                  <a:extLst>
                    <a:ext uri="{9D8B030D-6E8A-4147-A177-3AD203B41FA5}">
                      <a16:colId xmlns:a16="http://schemas.microsoft.com/office/drawing/2014/main" val="1247804336"/>
                    </a:ext>
                  </a:extLst>
                </a:gridCol>
                <a:gridCol w="2071407">
                  <a:extLst>
                    <a:ext uri="{9D8B030D-6E8A-4147-A177-3AD203B41FA5}">
                      <a16:colId xmlns:a16="http://schemas.microsoft.com/office/drawing/2014/main" val="1326124474"/>
                    </a:ext>
                  </a:extLst>
                </a:gridCol>
              </a:tblGrid>
              <a:tr h="391431">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Team Member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Email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Responsibilities / Contributions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Notes</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498401"/>
                  </a:ext>
                </a:extLst>
              </a:tr>
              <a:tr h="551093">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John Pretz</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jjp6846@psu.edu</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collection from Kaggle, Hugging Face, earnings calls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statistical NLP baseline and dataset management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2076241"/>
                  </a:ext>
                </a:extLst>
              </a:tr>
              <a:tr h="50474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preprocessing, cleaning, tokenization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568314179"/>
                  </a:ext>
                </a:extLst>
              </a:tr>
              <a:tr h="4686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Feature engineering for statistical NLP models (TF-IDF, n-grams)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22413454"/>
                  </a:ext>
                </a:extLst>
              </a:tr>
              <a:tr h="4789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Training &amp; evaluation of Logistic Regression and SVM models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332309854"/>
                  </a:ext>
                </a:extLst>
              </a:tr>
              <a:tr h="525341">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Manas Sahoo</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mr.sahoo@psu.edu</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Implementation of neural NLP models (LSTM, BiLSTM)</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neural and transformer models, model comparison, and performance visualization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792934"/>
                  </a:ext>
                </a:extLst>
              </a:tr>
              <a:tr h="587146">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Transformer-based model fine-tuning (</a:t>
                      </a:r>
                      <a:r>
                        <a:rPr lang="en-US" sz="1200" u="none" strike="noStrike" dirty="0" err="1">
                          <a:effectLst/>
                          <a:latin typeface="Arial" panose="020B0604020202020204" pitchFamily="34" charset="0"/>
                          <a:cs typeface="Arial" panose="020B0604020202020204" pitchFamily="34" charset="0"/>
                        </a:rPr>
                        <a:t>FinBERT</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RoBERTa</a:t>
                      </a:r>
                      <a:r>
                        <a:rPr lang="en-US" sz="1200" u="none" strike="noStrike" dirty="0">
                          <a:effectLst/>
                          <a:latin typeface="Arial" panose="020B0604020202020204" pitchFamily="34" charset="0"/>
                          <a:cs typeface="Arial" panose="020B0604020202020204" pitchFamily="34" charset="0"/>
                        </a:rPr>
                        <a: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28636182"/>
                  </a:ext>
                </a:extLst>
              </a:tr>
              <a:tr h="767410">
                <a:tc vMerge="1">
                  <a:txBody>
                    <a:bodyPr/>
                    <a:lstStyle/>
                    <a:p>
                      <a:endParaRPr lang="en-US"/>
                    </a:p>
                  </a:txBody>
                  <a:tcPr/>
                </a:tc>
                <a:tc vMerge="1">
                  <a:txBody>
                    <a:bodyPr/>
                    <a:lstStyle/>
                    <a:p>
                      <a:endParaRPr lang="en-US"/>
                    </a:p>
                  </a:txBody>
                  <a:tcPr/>
                </a:tc>
                <a:tc>
                  <a:txBody>
                    <a:bodyPr/>
                    <a:lstStyle/>
                    <a:p>
                      <a:pPr algn="ctr" fontAlgn="ctr">
                        <a:buNone/>
                      </a:pPr>
                      <a:r>
                        <a:rPr lang="da-DK" sz="1200" u="none" strike="noStrike" dirty="0">
                          <a:effectLst/>
                          <a:latin typeface="Arial" panose="020B0604020202020204" pitchFamily="34" charset="0"/>
                          <a:cs typeface="Arial" panose="020B0604020202020204" pitchFamily="34" charset="0"/>
                        </a:rPr>
                        <a:t>- Hyperparameter tuning, regularization, handling imbalanced datasets</a:t>
                      </a:r>
                      <a:endParaRPr lang="da-DK"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07567383"/>
                  </a:ext>
                </a:extLst>
              </a:tr>
              <a:tr h="50989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Evaluation metrics analysis and visualization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825908475"/>
                  </a:ext>
                </a:extLst>
              </a:tr>
            </a:tbl>
          </a:graphicData>
        </a:graphic>
      </p:graphicFrame>
    </p:spTree>
    <p:extLst>
      <p:ext uri="{BB962C8B-B14F-4D97-AF65-F5344CB8AC3E}">
        <p14:creationId xmlns:p14="http://schemas.microsoft.com/office/powerpoint/2010/main" val="12141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a:xfrm>
            <a:off x="270933" y="1389092"/>
            <a:ext cx="8212668" cy="4785485"/>
          </a:xfrm>
        </p:spPr>
        <p:txBody>
          <a:bodyPr/>
          <a:lstStyle/>
          <a:p>
            <a:r>
              <a:rPr lang="en-US" sz="1200" b="1" dirty="0">
                <a:latin typeface="Arial" panose="020B0604020202020204" pitchFamily="34" charset="0"/>
                <a:cs typeface="Arial" panose="020B0604020202020204" pitchFamily="34" charset="0"/>
              </a:rPr>
              <a:t>Dataset Overview:</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Source: Collected financial texts including news articles, social media posts, and corporate reports.</a:t>
            </a:r>
          </a:p>
          <a:p>
            <a:pPr lvl="1"/>
            <a:r>
              <a:rPr lang="en-US" sz="1200" dirty="0">
                <a:latin typeface="Arial" panose="020B0604020202020204" pitchFamily="34" charset="0"/>
                <a:cs typeface="Arial" panose="020B0604020202020204" pitchFamily="34" charset="0"/>
              </a:rPr>
              <a:t>Total Samples: </a:t>
            </a:r>
            <a:r>
              <a:rPr lang="en-US" sz="1200" b="1" dirty="0">
                <a:latin typeface="Arial" panose="020B0604020202020204" pitchFamily="34" charset="0"/>
                <a:cs typeface="Arial" panose="020B0604020202020204" pitchFamily="34" charset="0"/>
              </a:rPr>
              <a:t>4,845 entries</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Columns:</a:t>
            </a:r>
          </a:p>
          <a:p>
            <a:pPr lvl="2"/>
            <a:r>
              <a:rPr lang="en-US" sz="1200" dirty="0">
                <a:latin typeface="Arial" panose="020B0604020202020204" pitchFamily="34" charset="0"/>
                <a:cs typeface="Arial" panose="020B0604020202020204" pitchFamily="34" charset="0"/>
              </a:rPr>
              <a:t>Sentiment labels ( positive, neutral, negative)</a:t>
            </a:r>
          </a:p>
          <a:p>
            <a:pPr lvl="2"/>
            <a:r>
              <a:rPr lang="en-US" sz="1200" dirty="0">
                <a:latin typeface="Arial" panose="020B0604020202020204" pitchFamily="34" charset="0"/>
                <a:cs typeface="Arial" panose="020B0604020202020204" pitchFamily="34" charset="0"/>
              </a:rPr>
              <a:t>Raw financial text content</a:t>
            </a:r>
          </a:p>
          <a:p>
            <a:r>
              <a:rPr lang="en-US" sz="1200" b="1" dirty="0">
                <a:latin typeface="Arial" panose="020B0604020202020204" pitchFamily="34" charset="0"/>
                <a:cs typeface="Arial" panose="020B0604020202020204" pitchFamily="34" charset="0"/>
              </a:rPr>
              <a:t>Label Distribution:</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Neutral: 2,878 samples</a:t>
            </a:r>
          </a:p>
          <a:p>
            <a:pPr lvl="1"/>
            <a:r>
              <a:rPr lang="en-US" sz="1200" dirty="0">
                <a:latin typeface="Arial" panose="020B0604020202020204" pitchFamily="34" charset="0"/>
                <a:cs typeface="Arial" panose="020B0604020202020204" pitchFamily="34" charset="0"/>
              </a:rPr>
              <a:t>Positive: 1,363 samples</a:t>
            </a:r>
          </a:p>
          <a:p>
            <a:pPr lvl="1"/>
            <a:r>
              <a:rPr lang="en-US" sz="1200" dirty="0">
                <a:latin typeface="Arial" panose="020B0604020202020204" pitchFamily="34" charset="0"/>
                <a:cs typeface="Arial" panose="020B0604020202020204" pitchFamily="34" charset="0"/>
              </a:rPr>
              <a:t>Negative: 604 samples</a:t>
            </a:r>
          </a:p>
          <a:p>
            <a:r>
              <a:rPr lang="en-US" sz="1200" b="1" dirty="0">
                <a:latin typeface="Arial" panose="020B0604020202020204" pitchFamily="34" charset="0"/>
                <a:cs typeface="Arial" panose="020B0604020202020204" pitchFamily="34" charset="0"/>
              </a:rPr>
              <a:t>Observations:</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The dataset is </a:t>
            </a:r>
            <a:r>
              <a:rPr lang="en-US" sz="1200" b="1" dirty="0">
                <a:latin typeface="Arial" panose="020B0604020202020204" pitchFamily="34" charset="0"/>
                <a:cs typeface="Arial" panose="020B0604020202020204" pitchFamily="34" charset="0"/>
              </a:rPr>
              <a:t>imbalanced</a:t>
            </a:r>
            <a:r>
              <a:rPr lang="en-US" sz="1200" dirty="0">
                <a:latin typeface="Arial" panose="020B0604020202020204" pitchFamily="34" charset="0"/>
                <a:cs typeface="Arial" panose="020B0604020202020204" pitchFamily="34" charset="0"/>
              </a:rPr>
              <a:t>, with neutral texts dominating.</a:t>
            </a:r>
          </a:p>
          <a:p>
            <a:pPr lvl="1"/>
            <a:r>
              <a:rPr lang="en-US" sz="1200" dirty="0">
                <a:latin typeface="Arial" panose="020B0604020202020204" pitchFamily="34" charset="0"/>
                <a:cs typeface="Arial" panose="020B0604020202020204" pitchFamily="34" charset="0"/>
              </a:rPr>
              <a:t>Texts vary significantly in length, reflecting diverse sources (short social media posts vs. long news articles).</a:t>
            </a:r>
          </a:p>
          <a:p>
            <a:pPr lvl="1"/>
            <a:r>
              <a:rPr lang="en-US" sz="1200" dirty="0">
                <a:latin typeface="Arial" panose="020B0604020202020204" pitchFamily="34" charset="0"/>
                <a:cs typeface="Arial" panose="020B0604020202020204" pitchFamily="34" charset="0"/>
              </a:rPr>
              <a:t>Preprocessing was necessary to clean URLs, emails, memorable characters, and normalize text.</a:t>
            </a:r>
          </a:p>
          <a:p>
            <a:endParaRPr lang="en-US" dirty="0"/>
          </a:p>
        </p:txBody>
      </p:sp>
      <p:pic>
        <p:nvPicPr>
          <p:cNvPr id="7" name="Picture 6">
            <a:extLst>
              <a:ext uri="{FF2B5EF4-FFF2-40B4-BE49-F238E27FC236}">
                <a16:creationId xmlns:a16="http://schemas.microsoft.com/office/drawing/2014/main" id="{5ACB003A-B4D3-C90F-C800-0839888246F7}"/>
              </a:ext>
            </a:extLst>
          </p:cNvPr>
          <p:cNvPicPr>
            <a:picLocks noChangeAspect="1"/>
          </p:cNvPicPr>
          <p:nvPr/>
        </p:nvPicPr>
        <p:blipFill>
          <a:blip r:embed="rId2"/>
          <a:stretch>
            <a:fillRect/>
          </a:stretch>
        </p:blipFill>
        <p:spPr>
          <a:xfrm>
            <a:off x="8359666" y="218200"/>
            <a:ext cx="3685336" cy="1379008"/>
          </a:xfrm>
          <a:prstGeom prst="rect">
            <a:avLst/>
          </a:prstGeom>
        </p:spPr>
      </p:pic>
      <p:pic>
        <p:nvPicPr>
          <p:cNvPr id="9" name="Picture 8">
            <a:extLst>
              <a:ext uri="{FF2B5EF4-FFF2-40B4-BE49-F238E27FC236}">
                <a16:creationId xmlns:a16="http://schemas.microsoft.com/office/drawing/2014/main" id="{BE48D0BD-5AE5-C44A-F9EA-BE0F1E845759}"/>
              </a:ext>
            </a:extLst>
          </p:cNvPr>
          <p:cNvPicPr>
            <a:picLocks noChangeAspect="1"/>
          </p:cNvPicPr>
          <p:nvPr/>
        </p:nvPicPr>
        <p:blipFill>
          <a:blip r:embed="rId3"/>
          <a:stretch>
            <a:fillRect/>
          </a:stretch>
        </p:blipFill>
        <p:spPr>
          <a:xfrm>
            <a:off x="8337331" y="1607907"/>
            <a:ext cx="3583736" cy="4783099"/>
          </a:xfrm>
          <a:prstGeom prst="rect">
            <a:avLst/>
          </a:prstGeom>
        </p:spPr>
      </p:pic>
    </p:spTree>
    <p:extLst>
      <p:ext uri="{BB962C8B-B14F-4D97-AF65-F5344CB8AC3E}">
        <p14:creationId xmlns:p14="http://schemas.microsoft.com/office/powerpoint/2010/main" val="2445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dirty="0"/>
              <a:t>Data Preprocessing</a:t>
            </a:r>
          </a:p>
        </p:txBody>
      </p:sp>
      <p:sp>
        <p:nvSpPr>
          <p:cNvPr id="4" name="Content Placeholder 3">
            <a:extLst>
              <a:ext uri="{FF2B5EF4-FFF2-40B4-BE49-F238E27FC236}">
                <a16:creationId xmlns:a16="http://schemas.microsoft.com/office/drawing/2014/main" id="{769D60ED-2E5A-F0A4-82FF-C90271B9EF2B}"/>
              </a:ext>
            </a:extLst>
          </p:cNvPr>
          <p:cNvSpPr>
            <a:spLocks noGrp="1"/>
          </p:cNvSpPr>
          <p:nvPr>
            <p:ph sz="half" idx="1"/>
          </p:nvPr>
        </p:nvSpPr>
        <p:spPr>
          <a:xfrm>
            <a:off x="660399" y="1281411"/>
            <a:ext cx="10515599" cy="4785485"/>
          </a:xfrm>
        </p:spPr>
        <p:txBody>
          <a:bodyPr/>
          <a:lstStyle/>
          <a:p>
            <a:r>
              <a:rPr lang="en-US" sz="1400" dirty="0">
                <a:latin typeface="Arial" panose="020B0604020202020204" pitchFamily="34" charset="0"/>
                <a:cs typeface="Arial" panose="020B0604020202020204" pitchFamily="34" charset="0"/>
              </a:rPr>
              <a:t>Before training NLP models, raw financial texts were cleaned and standardized. This step ensures that the models can learn meaningful patterns without being affected by noise like URLs, punctuation, or inconsistent capitalization. Sentiment labels were mapped to numeric values for classification tasks.</a:t>
            </a:r>
          </a:p>
          <a:p>
            <a:r>
              <a:rPr lang="en-US" sz="1400" b="1" dirty="0">
                <a:latin typeface="Arial" panose="020B0604020202020204" pitchFamily="34" charset="0"/>
                <a:cs typeface="Arial" panose="020B0604020202020204" pitchFamily="34" charset="0"/>
              </a:rPr>
              <a:t>Key Steps:</a:t>
            </a:r>
            <a:endParaRPr lang="en-US" sz="1400" dirty="0">
              <a:latin typeface="Arial" panose="020B0604020202020204" pitchFamily="34" charset="0"/>
              <a:cs typeface="Arial" panose="020B0604020202020204" pitchFamily="34" charset="0"/>
            </a:endParaRPr>
          </a:p>
          <a:p>
            <a:pPr lvl="1"/>
            <a:r>
              <a:rPr lang="en-US" sz="1000" dirty="0">
                <a:latin typeface="Arial" panose="020B0604020202020204" pitchFamily="34" charset="0"/>
                <a:cs typeface="Arial" panose="020B0604020202020204" pitchFamily="34" charset="0"/>
              </a:rPr>
              <a:t>Convert text to lowercase</a:t>
            </a:r>
          </a:p>
          <a:p>
            <a:pPr lvl="1"/>
            <a:r>
              <a:rPr lang="en-US" sz="1000" dirty="0">
                <a:latin typeface="Arial" panose="020B0604020202020204" pitchFamily="34" charset="0"/>
                <a:cs typeface="Arial" panose="020B0604020202020204" pitchFamily="34" charset="0"/>
              </a:rPr>
              <a:t>Remove URLs, emails, special characters</a:t>
            </a:r>
          </a:p>
          <a:p>
            <a:pPr lvl="1"/>
            <a:r>
              <a:rPr lang="en-US" sz="1000" dirty="0">
                <a:latin typeface="Arial" panose="020B0604020202020204" pitchFamily="34" charset="0"/>
                <a:cs typeface="Arial" panose="020B0604020202020204" pitchFamily="34" charset="0"/>
              </a:rPr>
              <a:t>Remove extra whitespace</a:t>
            </a:r>
          </a:p>
          <a:p>
            <a:pPr lvl="1"/>
            <a:r>
              <a:rPr lang="en-US" sz="1000" dirty="0">
                <a:latin typeface="Arial" panose="020B0604020202020204" pitchFamily="34" charset="0"/>
                <a:cs typeface="Arial" panose="020B0604020202020204" pitchFamily="34" charset="0"/>
              </a:rPr>
              <a:t>Map sentiment labels to numeric codes (0=Negative, 1=Neutral, 2=Positive)</a:t>
            </a:r>
          </a:p>
          <a:p>
            <a:endParaRPr lang="en-US" dirty="0"/>
          </a:p>
        </p:txBody>
      </p:sp>
      <p:pic>
        <p:nvPicPr>
          <p:cNvPr id="5" name="Picture 4">
            <a:extLst>
              <a:ext uri="{FF2B5EF4-FFF2-40B4-BE49-F238E27FC236}">
                <a16:creationId xmlns:a16="http://schemas.microsoft.com/office/drawing/2014/main" id="{94013AAC-85AA-DFE3-E447-ECAC5DBEE63B}"/>
              </a:ext>
            </a:extLst>
          </p:cNvPr>
          <p:cNvPicPr>
            <a:picLocks noChangeAspect="1"/>
          </p:cNvPicPr>
          <p:nvPr/>
        </p:nvPicPr>
        <p:blipFill>
          <a:blip r:embed="rId2"/>
          <a:stretch>
            <a:fillRect/>
          </a:stretch>
        </p:blipFill>
        <p:spPr>
          <a:xfrm>
            <a:off x="6096000" y="2032000"/>
            <a:ext cx="4427604" cy="4690533"/>
          </a:xfrm>
          <a:prstGeom prst="rect">
            <a:avLst/>
          </a:prstGeom>
        </p:spPr>
      </p:pic>
    </p:spTree>
    <p:extLst>
      <p:ext uri="{BB962C8B-B14F-4D97-AF65-F5344CB8AC3E}">
        <p14:creationId xmlns:p14="http://schemas.microsoft.com/office/powerpoint/2010/main" val="41598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dirty="0"/>
              <a:t>Methodology </a:t>
            </a:r>
          </a:p>
        </p:txBody>
      </p:sp>
      <p:sp>
        <p:nvSpPr>
          <p:cNvPr id="5" name="Content Placeholder 4">
            <a:extLst>
              <a:ext uri="{FF2B5EF4-FFF2-40B4-BE49-F238E27FC236}">
                <a16:creationId xmlns:a16="http://schemas.microsoft.com/office/drawing/2014/main" id="{F99555A9-2192-C284-BA10-DF20A5D3A126}"/>
              </a:ext>
            </a:extLst>
          </p:cNvPr>
          <p:cNvSpPr>
            <a:spLocks noGrp="1"/>
          </p:cNvSpPr>
          <p:nvPr>
            <p:ph sz="half" idx="1"/>
          </p:nvPr>
        </p:nvSpPr>
        <p:spPr>
          <a:xfrm>
            <a:off x="838200" y="1306811"/>
            <a:ext cx="10515599" cy="4785485"/>
          </a:xfrm>
        </p:spPr>
        <p:txBody>
          <a:bodyPr/>
          <a:lstStyle/>
          <a:p>
            <a:r>
              <a:rPr lang="en-US" sz="1200" dirty="0"/>
              <a:t>The group 11 implemented a comparative approach to financial sentiment analysis using </a:t>
            </a:r>
            <a:r>
              <a:rPr lang="en-US" sz="1200" b="1" dirty="0"/>
              <a:t>statistical</a:t>
            </a:r>
            <a:r>
              <a:rPr lang="en-US" sz="1200" dirty="0"/>
              <a:t> and </a:t>
            </a:r>
            <a:r>
              <a:rPr lang="en-US" sz="1200" b="1" dirty="0"/>
              <a:t>neural NLP methods</a:t>
            </a:r>
            <a:r>
              <a:rPr lang="en-US" sz="1200" dirty="0"/>
              <a:t>. The methodology focuses on data preparation, model training, and evaluation.</a:t>
            </a:r>
          </a:p>
          <a:p>
            <a:pPr marL="0" indent="0">
              <a:buNone/>
            </a:pPr>
            <a:r>
              <a:rPr lang="en-US" sz="1200" b="1" dirty="0">
                <a:latin typeface="Arial" panose="020B0604020202020204" pitchFamily="34" charset="0"/>
                <a:cs typeface="Arial" panose="020B0604020202020204" pitchFamily="34" charset="0"/>
              </a:rPr>
              <a:t>Steps:</a:t>
            </a:r>
            <a:endParaRPr lang="en-US" sz="1200"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1. Data Splitting</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Train-test split (80/20), stratified by sentiment class.</a:t>
            </a:r>
          </a:p>
          <a:p>
            <a:pPr marL="0" indent="0">
              <a:buNone/>
            </a:pPr>
            <a:r>
              <a:rPr lang="en-US" sz="1200" b="1" dirty="0">
                <a:latin typeface="Arial" panose="020B0604020202020204" pitchFamily="34" charset="0"/>
                <a:cs typeface="Arial" panose="020B0604020202020204" pitchFamily="34" charset="0"/>
              </a:rPr>
              <a:t>2. Statistical NLP</a:t>
            </a:r>
            <a:endParaRPr lang="en-US" sz="1200" dirty="0">
              <a:latin typeface="Arial" panose="020B0604020202020204" pitchFamily="34" charset="0"/>
              <a:cs typeface="Arial" panose="020B0604020202020204" pitchFamily="34" charset="0"/>
            </a:endParaRPr>
          </a:p>
          <a:p>
            <a:pPr lvl="1"/>
            <a:r>
              <a:rPr lang="en-US" sz="1200" b="1" dirty="0">
                <a:latin typeface="Arial" panose="020B0604020202020204" pitchFamily="34" charset="0"/>
                <a:cs typeface="Arial" panose="020B0604020202020204" pitchFamily="34" charset="0"/>
              </a:rPr>
              <a:t>TF-IDF Vectorization:</a:t>
            </a:r>
            <a:r>
              <a:rPr lang="en-US" sz="1200" dirty="0">
                <a:latin typeface="Arial" panose="020B0604020202020204" pitchFamily="34" charset="0"/>
                <a:cs typeface="Arial" panose="020B0604020202020204" pitchFamily="34" charset="0"/>
              </a:rPr>
              <a:t> Transform cleaned text into numerical feature vectors.</a:t>
            </a:r>
          </a:p>
          <a:p>
            <a:pPr lvl="1"/>
            <a:r>
              <a:rPr lang="en-US" sz="1200" b="1" dirty="0">
                <a:latin typeface="Arial" panose="020B0604020202020204" pitchFamily="34" charset="0"/>
                <a:cs typeface="Arial" panose="020B0604020202020204" pitchFamily="34" charset="0"/>
              </a:rPr>
              <a:t>Logistic Regression:</a:t>
            </a:r>
            <a:r>
              <a:rPr lang="en-US" sz="1200" dirty="0">
                <a:latin typeface="Arial" panose="020B0604020202020204" pitchFamily="34" charset="0"/>
                <a:cs typeface="Arial" panose="020B0604020202020204" pitchFamily="34" charset="0"/>
              </a:rPr>
              <a:t> Multi-class classification with class balancing via SMOTE.</a:t>
            </a:r>
          </a:p>
          <a:p>
            <a:pPr marL="0" indent="0">
              <a:buNone/>
            </a:pPr>
            <a:r>
              <a:rPr lang="en-US" sz="1200" b="1" dirty="0">
                <a:latin typeface="Arial" panose="020B0604020202020204" pitchFamily="34" charset="0"/>
                <a:cs typeface="Arial" panose="020B0604020202020204" pitchFamily="34" charset="0"/>
              </a:rPr>
              <a:t>3. Neural NLP (</a:t>
            </a:r>
            <a:r>
              <a:rPr lang="en-US" sz="1200" b="1" dirty="0" err="1">
                <a:latin typeface="Arial" panose="020B0604020202020204" pitchFamily="34" charset="0"/>
                <a:cs typeface="Arial" panose="020B0604020202020204" pitchFamily="34" charset="0"/>
              </a:rPr>
              <a:t>FinBERT</a:t>
            </a:r>
            <a:r>
              <a:rPr lang="en-US" sz="1200" b="1" dirty="0">
                <a:latin typeface="Arial" panose="020B0604020202020204" pitchFamily="34" charset="0"/>
                <a:cs typeface="Arial" panose="020B0604020202020204" pitchFamily="34" charset="0"/>
              </a:rPr>
              <a:t>)</a:t>
            </a:r>
          </a:p>
          <a:p>
            <a:pPr lvl="1"/>
            <a:r>
              <a:rPr lang="en-US" sz="1200" dirty="0">
                <a:latin typeface="Arial" panose="020B0604020202020204" pitchFamily="34" charset="0"/>
                <a:cs typeface="Arial" panose="020B0604020202020204" pitchFamily="34" charset="0"/>
              </a:rPr>
              <a:t>Transformer-based model pre-trained on financial sentiment data.</a:t>
            </a:r>
          </a:p>
          <a:p>
            <a:pPr lvl="1"/>
            <a:r>
              <a:rPr lang="en-US" sz="1200" dirty="0">
                <a:latin typeface="Arial" panose="020B0604020202020204" pitchFamily="34" charset="0"/>
                <a:cs typeface="Arial" panose="020B0604020202020204" pitchFamily="34" charset="0"/>
              </a:rPr>
              <a:t>Uses Hugging Face pipeline for classification of sample and test sentences.</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4. </a:t>
            </a:r>
            <a:r>
              <a:rPr lang="en-US" sz="1200" b="1" dirty="0">
                <a:latin typeface="Arial" panose="020B0604020202020204" pitchFamily="34" charset="0"/>
                <a:cs typeface="Arial" panose="020B0604020202020204" pitchFamily="34" charset="0"/>
              </a:rPr>
              <a:t>Evaluation</a:t>
            </a:r>
            <a:endParaRPr lang="en-US" sz="1200" dirty="0">
              <a:latin typeface="Arial" panose="020B0604020202020204" pitchFamily="34" charset="0"/>
              <a:cs typeface="Arial" panose="020B0604020202020204" pitchFamily="34" charset="0"/>
            </a:endParaRPr>
          </a:p>
          <a:p>
            <a:pPr lvl="1"/>
            <a:r>
              <a:rPr lang="en-US" sz="1200" dirty="0">
                <a:latin typeface="Arial" panose="020B0604020202020204" pitchFamily="34" charset="0"/>
                <a:cs typeface="Arial" panose="020B0604020202020204" pitchFamily="34" charset="0"/>
              </a:rPr>
              <a:t>Metrics: Accuracy, F1-score, ROC-AUC, confusion matrix.</a:t>
            </a:r>
          </a:p>
          <a:p>
            <a:pPr lvl="1"/>
            <a:r>
              <a:rPr lang="en-US" sz="1200" dirty="0">
                <a:latin typeface="Arial" panose="020B0604020202020204" pitchFamily="34" charset="0"/>
                <a:cs typeface="Arial" panose="020B0604020202020204" pitchFamily="34" charset="0"/>
              </a:rPr>
              <a:t>Visualization: Word clouds, prediction distribution, ROC curves, F1-score comparison.</a:t>
            </a:r>
          </a:p>
          <a:p>
            <a:endParaRPr lang="en-US" sz="1200" dirty="0">
              <a:latin typeface="Arial" panose="020B0604020202020204" pitchFamily="34" charset="0"/>
              <a:cs typeface="Arial" panose="020B0604020202020204" pitchFamily="34" charset="0"/>
            </a:endParaRPr>
          </a:p>
          <a:p>
            <a:endParaRPr lang="en-US" dirty="0"/>
          </a:p>
        </p:txBody>
      </p:sp>
      <p:pic>
        <p:nvPicPr>
          <p:cNvPr id="8" name="Picture 7">
            <a:extLst>
              <a:ext uri="{FF2B5EF4-FFF2-40B4-BE49-F238E27FC236}">
                <a16:creationId xmlns:a16="http://schemas.microsoft.com/office/drawing/2014/main" id="{DBECA5C1-DF80-FCAB-7AE5-3BA3926CF2D8}"/>
              </a:ext>
            </a:extLst>
          </p:cNvPr>
          <p:cNvPicPr>
            <a:picLocks noChangeAspect="1"/>
          </p:cNvPicPr>
          <p:nvPr/>
        </p:nvPicPr>
        <p:blipFill>
          <a:blip r:embed="rId2"/>
          <a:stretch>
            <a:fillRect/>
          </a:stretch>
        </p:blipFill>
        <p:spPr>
          <a:xfrm>
            <a:off x="7247467" y="1718733"/>
            <a:ext cx="4622800" cy="2142068"/>
          </a:xfrm>
          <a:prstGeom prst="rect">
            <a:avLst/>
          </a:prstGeom>
        </p:spPr>
      </p:pic>
      <p:pic>
        <p:nvPicPr>
          <p:cNvPr id="10" name="Picture 9">
            <a:extLst>
              <a:ext uri="{FF2B5EF4-FFF2-40B4-BE49-F238E27FC236}">
                <a16:creationId xmlns:a16="http://schemas.microsoft.com/office/drawing/2014/main" id="{5C199CB3-1959-2D62-5152-ACF49E60F0C0}"/>
              </a:ext>
            </a:extLst>
          </p:cNvPr>
          <p:cNvPicPr>
            <a:picLocks noChangeAspect="1"/>
          </p:cNvPicPr>
          <p:nvPr/>
        </p:nvPicPr>
        <p:blipFill>
          <a:blip r:embed="rId3"/>
          <a:stretch>
            <a:fillRect/>
          </a:stretch>
        </p:blipFill>
        <p:spPr>
          <a:xfrm>
            <a:off x="1044493" y="4272723"/>
            <a:ext cx="6767146" cy="815411"/>
          </a:xfrm>
          <a:prstGeom prst="rect">
            <a:avLst/>
          </a:prstGeom>
        </p:spPr>
      </p:pic>
    </p:spTree>
    <p:extLst>
      <p:ext uri="{BB962C8B-B14F-4D97-AF65-F5344CB8AC3E}">
        <p14:creationId xmlns:p14="http://schemas.microsoft.com/office/powerpoint/2010/main" val="6932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TotalTime>
  <Words>2469</Words>
  <Application>Microsoft Office PowerPoint</Application>
  <PresentationFormat>Widescreen</PresentationFormat>
  <Paragraphs>257</Paragraphs>
  <Slides>18</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 Narrow</vt:lpstr>
      <vt:lpstr>Arial</vt:lpstr>
      <vt:lpstr>Calibri</vt:lpstr>
      <vt:lpstr>Franklin Gothic Book</vt:lpstr>
      <vt:lpstr>Franklin Gothic Medium</vt:lpstr>
      <vt:lpstr>Inter</vt:lpstr>
      <vt:lpstr>Segoe UI</vt:lpstr>
      <vt:lpstr>Times New Roman</vt:lpstr>
      <vt:lpstr>Office Theme</vt:lpstr>
      <vt:lpstr>Financial Sentiment Analysis Using Statistical and Neural NLP Approaches</vt:lpstr>
      <vt:lpstr>2 min to convince the audience </vt:lpstr>
      <vt:lpstr>Context and Introduction</vt:lpstr>
      <vt:lpstr>Problem and Challenges</vt:lpstr>
      <vt:lpstr>Related solutions / State of Art</vt:lpstr>
      <vt:lpstr>Overview of Solution / Contributions</vt:lpstr>
      <vt:lpstr>Data Collecting</vt:lpstr>
      <vt:lpstr>Data Preprocessing</vt:lpstr>
      <vt:lpstr>Methodology </vt:lpstr>
      <vt:lpstr>Model selection and parameters</vt:lpstr>
      <vt:lpstr>Network Training – Validation - Testing </vt:lpstr>
      <vt:lpstr>Evaluations – Performance – comparing </vt:lpstr>
      <vt:lpstr>Lessons learned and Perspectives </vt:lpstr>
      <vt:lpstr>Outcomes/finding</vt:lpstr>
      <vt:lpstr>Demo !</vt:lpstr>
      <vt:lpstr>Bibliographical References</vt:lpstr>
      <vt:lpstr>Bibliographical References(Cont)</vt:lpstr>
      <vt:lpstr>Backup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John Pretz</cp:lastModifiedBy>
  <cp:revision>21</cp:revision>
  <dcterms:created xsi:type="dcterms:W3CDTF">2018-11-27T04:22:11Z</dcterms:created>
  <dcterms:modified xsi:type="dcterms:W3CDTF">2025-10-16T20:12:20Z</dcterms:modified>
</cp:coreProperties>
</file>