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handoutMasterIdLst>
    <p:handoutMasterId r:id="rId21"/>
  </p:handoutMasterIdLst>
  <p:sldIdLst>
    <p:sldId id="256" r:id="rId2"/>
    <p:sldId id="257" r:id="rId3"/>
    <p:sldId id="258" r:id="rId4"/>
    <p:sldId id="270" r:id="rId5"/>
    <p:sldId id="259" r:id="rId6"/>
    <p:sldId id="263" r:id="rId7"/>
    <p:sldId id="260" r:id="rId8"/>
    <p:sldId id="269" r:id="rId9"/>
    <p:sldId id="261" r:id="rId10"/>
    <p:sldId id="272" r:id="rId11"/>
    <p:sldId id="262" r:id="rId12"/>
    <p:sldId id="264" r:id="rId13"/>
    <p:sldId id="267" r:id="rId14"/>
    <p:sldId id="265" r:id="rId15"/>
    <p:sldId id="268" r:id="rId16"/>
    <p:sldId id="274" r:id="rId17"/>
    <p:sldId id="275" r:id="rId18"/>
    <p:sldId id="26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E9FC3"/>
    <a:srgbClr val="23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0" d="100"/>
          <a:sy n="90" d="100"/>
        </p:scale>
        <p:origin x="53" y="293"/>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E61490-0E8B-644D-8D6F-07FD60935E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808BC33-5051-4F47-9BDC-B6BF899F99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30B59F-B68B-F44C-8E5A-5E36736389EC}" type="datetime1">
              <a:rPr lang="en-US" smtClean="0"/>
              <a:t>10/16/2025</a:t>
            </a:fld>
            <a:endParaRPr lang="en-US"/>
          </a:p>
        </p:txBody>
      </p:sp>
      <p:sp>
        <p:nvSpPr>
          <p:cNvPr id="4" name="Footer Placeholder 3">
            <a:extLst>
              <a:ext uri="{FF2B5EF4-FFF2-40B4-BE49-F238E27FC236}">
                <a16:creationId xmlns:a16="http://schemas.microsoft.com/office/drawing/2014/main" id="{A4B2F1AE-0268-9D47-9C57-E38840087F7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B1B0A12-556D-4040-BD94-D45B66FF4E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D7D9D23-156F-764B-89C5-48BBF252807B}" type="slidenum">
              <a:rPr lang="en-US" smtClean="0"/>
              <a:t>‹#›</a:t>
            </a:fld>
            <a:endParaRPr lang="en-US"/>
          </a:p>
        </p:txBody>
      </p:sp>
    </p:spTree>
    <p:extLst>
      <p:ext uri="{BB962C8B-B14F-4D97-AF65-F5344CB8AC3E}">
        <p14:creationId xmlns:p14="http://schemas.microsoft.com/office/powerpoint/2010/main" val="380223197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F39DE-44BD-9F4B-B4BB-A575182E7BAB}" type="datetime1">
              <a:rPr lang="en-US" smtClean="0"/>
              <a:t>10/16/2025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60C0C2-B960-6944-9880-3960BE984E8C}" type="slidenum">
              <a:rPr lang="en-US" smtClean="0"/>
              <a:t>‹#›</a:t>
            </a:fld>
            <a:endParaRPr lang="en-US"/>
          </a:p>
        </p:txBody>
      </p:sp>
    </p:spTree>
    <p:extLst>
      <p:ext uri="{BB962C8B-B14F-4D97-AF65-F5344CB8AC3E}">
        <p14:creationId xmlns:p14="http://schemas.microsoft.com/office/powerpoint/2010/main" val="351855650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Date Placeholder 4"/>
          <p:cNvSpPr>
            <a:spLocks noGrp="1"/>
          </p:cNvSpPr>
          <p:nvPr>
            <p:ph type="dt" idx="1"/>
          </p:nvPr>
        </p:nvSpPr>
        <p:spPr/>
        <p:txBody>
          <a:bodyPr/>
          <a:lstStyle/>
          <a:p>
            <a:fld id="{AEEF39DE-44BD-9F4B-B4BB-A575182E7BAB}" type="datetime1">
              <a:rPr lang="en-US" smtClean="0"/>
              <a:t>10/16/2025</a:t>
            </a:fld>
            <a:endParaRPr lang="en-US"/>
          </a:p>
        </p:txBody>
      </p:sp>
      <p:sp>
        <p:nvSpPr>
          <p:cNvPr id="6" name="Footer Placeholder 5"/>
          <p:cNvSpPr>
            <a:spLocks noGrp="1"/>
          </p:cNvSpPr>
          <p:nvPr>
            <p:ph type="ftr" sz="quarter" idx="4"/>
          </p:nvPr>
        </p:nvSpPr>
        <p:spPr/>
        <p:txBody>
          <a:bodyPr/>
          <a:lstStyle/>
          <a:p>
            <a:endParaRPr lang="en-US"/>
          </a:p>
        </p:txBody>
      </p:sp>
      <p:sp>
        <p:nvSpPr>
          <p:cNvPr id="7" name="Slide Number Placeholder 6"/>
          <p:cNvSpPr>
            <a:spLocks noGrp="1"/>
          </p:cNvSpPr>
          <p:nvPr>
            <p:ph type="sldNum" sz="quarter" idx="5"/>
          </p:nvPr>
        </p:nvSpPr>
        <p:spPr/>
        <p:txBody>
          <a:bodyPr/>
          <a:lstStyle/>
          <a:p>
            <a:fld id="{6160C0C2-B960-6944-9880-3960BE984E8C}" type="slidenum">
              <a:rPr lang="en-US" smtClean="0"/>
              <a:t>3</a:t>
            </a:fld>
            <a:endParaRPr lang="en-US"/>
          </a:p>
        </p:txBody>
      </p:sp>
    </p:spTree>
    <p:extLst>
      <p:ext uri="{BB962C8B-B14F-4D97-AF65-F5344CB8AC3E}">
        <p14:creationId xmlns:p14="http://schemas.microsoft.com/office/powerpoint/2010/main" val="10485900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820FC6C-C2D0-784B-96BF-963AD9FF9543}"/>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Subtitle 2">
            <a:extLst>
              <a:ext uri="{FF2B5EF4-FFF2-40B4-BE49-F238E27FC236}">
                <a16:creationId xmlns:a16="http://schemas.microsoft.com/office/drawing/2014/main" id="{1B35FC4C-0992-9C4F-887E-D7F68C1AA685}"/>
              </a:ext>
            </a:extLst>
          </p:cNvPr>
          <p:cNvSpPr>
            <a:spLocks noGrp="1"/>
          </p:cNvSpPr>
          <p:nvPr>
            <p:ph type="subTitle" idx="1" hasCustomPrompt="1"/>
          </p:nvPr>
        </p:nvSpPr>
        <p:spPr>
          <a:xfrm>
            <a:off x="1524000" y="2690571"/>
            <a:ext cx="9144000" cy="668855"/>
          </a:xfrm>
          <a:prstGeom prst="rect">
            <a:avLst/>
          </a:prstGeom>
        </p:spPr>
        <p:txBody>
          <a:bodyPr/>
          <a:lstStyle>
            <a:lvl1pPr marL="0" indent="0" algn="l">
              <a:buNone/>
              <a:defRPr sz="2400" b="0" i="0">
                <a:latin typeface="Franklin Gothic Book" panose="020B05030201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11" name="Title 10">
            <a:extLst>
              <a:ext uri="{FF2B5EF4-FFF2-40B4-BE49-F238E27FC236}">
                <a16:creationId xmlns:a16="http://schemas.microsoft.com/office/drawing/2014/main" id="{1E46AAA0-E2EF-E44A-A6D5-B65457731966}"/>
              </a:ext>
            </a:extLst>
          </p:cNvPr>
          <p:cNvSpPr>
            <a:spLocks noGrp="1"/>
          </p:cNvSpPr>
          <p:nvPr>
            <p:ph type="title" hasCustomPrompt="1"/>
          </p:nvPr>
        </p:nvSpPr>
        <p:spPr>
          <a:xfrm>
            <a:off x="1524000" y="1113184"/>
            <a:ext cx="9144000" cy="1507606"/>
          </a:xfrm>
          <a:prstGeom prst="rect">
            <a:avLst/>
          </a:prstGeom>
        </p:spPr>
        <p:txBody>
          <a:bodyPr anchor="b"/>
          <a:lstStyle>
            <a:lvl1pPr>
              <a:defRPr b="0" i="0">
                <a:solidFill>
                  <a:srgbClr val="234078"/>
                </a:solidFill>
                <a:latin typeface="Franklin Gothic Medium" panose="020B0603020102020204" pitchFamily="34" charset="0"/>
              </a:defRPr>
            </a:lvl1pPr>
          </a:lstStyle>
          <a:p>
            <a:r>
              <a:rPr lang="en-US"/>
              <a:t>Click to add title</a:t>
            </a:r>
          </a:p>
        </p:txBody>
      </p:sp>
      <p:sp>
        <p:nvSpPr>
          <p:cNvPr id="2" name="Rectangle 1">
            <a:extLst>
              <a:ext uri="{FF2B5EF4-FFF2-40B4-BE49-F238E27FC236}">
                <a16:creationId xmlns:a16="http://schemas.microsoft.com/office/drawing/2014/main" id="{5CF9CF5A-D21C-4764-BB77-13406E404CC4}"/>
              </a:ext>
            </a:extLst>
          </p:cNvPr>
          <p:cNvSpPr/>
          <p:nvPr userDrawn="1"/>
        </p:nvSpPr>
        <p:spPr>
          <a:xfrm>
            <a:off x="2334409" y="5862918"/>
            <a:ext cx="1602890" cy="45182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2820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7A188F5E-23B4-8345-B2A5-105EF759DFE1}"/>
              </a:ext>
            </a:extLst>
          </p:cNvPr>
          <p:cNvPicPr>
            <a:picLocks noChangeAspect="1"/>
          </p:cNvPicPr>
          <p:nvPr userDrawn="1"/>
        </p:nvPicPr>
        <p:blipFill>
          <a:blip r:embed="rId2"/>
          <a:stretch>
            <a:fillRect/>
          </a:stretch>
        </p:blipFill>
        <p:spPr>
          <a:xfrm>
            <a:off x="-2" y="-1"/>
            <a:ext cx="12192002" cy="6858001"/>
          </a:xfrm>
          <a:prstGeom prst="rect">
            <a:avLst/>
          </a:prstGeom>
        </p:spPr>
      </p:pic>
      <p:sp>
        <p:nvSpPr>
          <p:cNvPr id="2" name="Title 1">
            <a:extLst>
              <a:ext uri="{FF2B5EF4-FFF2-40B4-BE49-F238E27FC236}">
                <a16:creationId xmlns:a16="http://schemas.microsoft.com/office/drawing/2014/main" id="{3FACD065-015B-2A4A-91EC-6E198CAAB3C9}"/>
              </a:ext>
            </a:extLst>
          </p:cNvPr>
          <p:cNvSpPr>
            <a:spLocks noGrp="1"/>
          </p:cNvSpPr>
          <p:nvPr>
            <p:ph type="title" hasCustomPrompt="1"/>
          </p:nvPr>
        </p:nvSpPr>
        <p:spPr>
          <a:xfrm>
            <a:off x="838200" y="365125"/>
            <a:ext cx="10515600" cy="1026353"/>
          </a:xfrm>
          <a:prstGeom prst="rect">
            <a:avLst/>
          </a:prstGeom>
        </p:spPr>
        <p:txBody>
          <a:bodyPr anchor="ctr"/>
          <a:lstStyle>
            <a:lvl1pPr>
              <a:defRPr b="0" i="0">
                <a:solidFill>
                  <a:srgbClr val="7E9FC3"/>
                </a:solidFill>
                <a:latin typeface="Franklin Gothic Medium" panose="020B0603020102020204" pitchFamily="34" charset="0"/>
              </a:defRPr>
            </a:lvl1pPr>
          </a:lstStyle>
          <a:p>
            <a:r>
              <a:rPr lang="en-US"/>
              <a:t>Click to add title</a:t>
            </a:r>
          </a:p>
        </p:txBody>
      </p:sp>
      <p:sp>
        <p:nvSpPr>
          <p:cNvPr id="3" name="Content Placeholder 2">
            <a:extLst>
              <a:ext uri="{FF2B5EF4-FFF2-40B4-BE49-F238E27FC236}">
                <a16:creationId xmlns:a16="http://schemas.microsoft.com/office/drawing/2014/main" id="{E28639DD-54B2-D940-A95F-4337D9FDCCA3}"/>
              </a:ext>
            </a:extLst>
          </p:cNvPr>
          <p:cNvSpPr>
            <a:spLocks noGrp="1"/>
          </p:cNvSpPr>
          <p:nvPr>
            <p:ph sz="half" idx="1"/>
          </p:nvPr>
        </p:nvSpPr>
        <p:spPr>
          <a:xfrm>
            <a:off x="838199" y="1391478"/>
            <a:ext cx="10515599" cy="4785485"/>
          </a:xfrm>
          <a:prstGeom prst="rect">
            <a:avLst/>
          </a:prstGeom>
        </p:spPr>
        <p:txBody>
          <a:bodyPr/>
          <a:lstStyle>
            <a:lvl1pPr>
              <a:defRPr b="0" i="0">
                <a:latin typeface="Franklin Gothic Book" panose="020B0503020102020204" pitchFamily="34" charset="0"/>
              </a:defRPr>
            </a:lvl1pPr>
          </a:lstStyle>
          <a:p>
            <a:pPr lvl="0"/>
            <a:r>
              <a:rPr lang="en-US"/>
              <a:t>Edit Master text styles</a:t>
            </a:r>
          </a:p>
        </p:txBody>
      </p:sp>
      <p:sp>
        <p:nvSpPr>
          <p:cNvPr id="5" name="TextBox 4">
            <a:extLst>
              <a:ext uri="{FF2B5EF4-FFF2-40B4-BE49-F238E27FC236}">
                <a16:creationId xmlns:a16="http://schemas.microsoft.com/office/drawing/2014/main" id="{0D99DC2A-0A86-AC42-B596-6044546DBD64}"/>
              </a:ext>
            </a:extLst>
          </p:cNvPr>
          <p:cNvSpPr txBox="1"/>
          <p:nvPr userDrawn="1"/>
        </p:nvSpPr>
        <p:spPr>
          <a:xfrm>
            <a:off x="11625944" y="6383515"/>
            <a:ext cx="457176" cy="369332"/>
          </a:xfrm>
          <a:prstGeom prst="rect">
            <a:avLst/>
          </a:prstGeom>
          <a:noFill/>
        </p:spPr>
        <p:txBody>
          <a:bodyPr wrap="none" rtlCol="0">
            <a:spAutoFit/>
          </a:bodyPr>
          <a:lstStyle/>
          <a:p>
            <a:fld id="{8CE81201-A5F3-B248-8E6A-3DAD79E0A584}" type="slidenum">
              <a:rPr lang="en-US" smtClean="0">
                <a:solidFill>
                  <a:schemeClr val="bg1"/>
                </a:solidFill>
              </a:rPr>
              <a:t>‹#›</a:t>
            </a:fld>
            <a:endParaRPr lang="en-US">
              <a:solidFill>
                <a:schemeClr val="bg1"/>
              </a:solidFill>
            </a:endParaRPr>
          </a:p>
        </p:txBody>
      </p:sp>
      <p:sp>
        <p:nvSpPr>
          <p:cNvPr id="4" name="Rectangle 3">
            <a:extLst>
              <a:ext uri="{FF2B5EF4-FFF2-40B4-BE49-F238E27FC236}">
                <a16:creationId xmlns:a16="http://schemas.microsoft.com/office/drawing/2014/main" id="{E074B976-95EC-46B9-A72A-572617394883}"/>
              </a:ext>
            </a:extLst>
          </p:cNvPr>
          <p:cNvSpPr/>
          <p:nvPr userDrawn="1"/>
        </p:nvSpPr>
        <p:spPr>
          <a:xfrm>
            <a:off x="8659906" y="6492875"/>
            <a:ext cx="1000461" cy="2599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17419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4176280"/>
      </p:ext>
    </p:extLst>
  </p:cSld>
  <p:clrMap bg1="lt1" tx1="dk1" bg2="lt2" tx2="dk2" accent1="accent1" accent2="accent2" accent3="accent3" accent4="accent4" accent5="accent5" accent6="accent6" hlink="hlink" folHlink="folHlink"/>
  <p:sldLayoutIdLst>
    <p:sldLayoutId id="2147483649" r:id="rId1"/>
    <p:sldLayoutId id="2147483652" r:id="rId2"/>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doi.org/10.1016/j.mlwa.2023.100508" TargetMode="External"/><Relationship Id="rId3" Type="http://schemas.openxmlformats.org/officeDocument/2006/relationships/hyperlink" Target="https://doi.org/10.1109/ICCEA53728.2021.00022" TargetMode="External"/><Relationship Id="rId7" Type="http://schemas.openxmlformats.org/officeDocument/2006/relationships/hyperlink" Target="https://doi.org/10.1109/ICAIC60265.2024.10433843" TargetMode="External"/><Relationship Id="rId2" Type="http://schemas.openxmlformats.org/officeDocument/2006/relationships/hyperlink" Target="https://doi.org/10.48550/arXiv.2502.06847" TargetMode="External"/><Relationship Id="rId1" Type="http://schemas.openxmlformats.org/officeDocument/2006/relationships/slideLayout" Target="../slideLayouts/slideLayout2.xml"/><Relationship Id="rId6" Type="http://schemas.openxmlformats.org/officeDocument/2006/relationships/hyperlink" Target="https://doi.org/10.47738/jcrb.v1i1.11" TargetMode="External"/><Relationship Id="rId5" Type="http://schemas.openxmlformats.org/officeDocument/2006/relationships/hyperlink" Target="https://doi.org/10.21608/ijci.2023.236052.1128" TargetMode="External"/><Relationship Id="rId10" Type="http://schemas.openxmlformats.org/officeDocument/2006/relationships/hyperlink" Target="http://arxiv.org/abs/2502.14897" TargetMode="External"/><Relationship Id="rId4" Type="http://schemas.openxmlformats.org/officeDocument/2006/relationships/hyperlink" Target="https://doi.org/10.1109/ACCESS.2020.3024750" TargetMode="External"/><Relationship Id="rId9" Type="http://schemas.openxmlformats.org/officeDocument/2006/relationships/hyperlink" Target="https://doi.org/10.1016/j.irfa.2024.103291"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www.kaggle.com/datasets/ankurzing/sentiment-analysis-for-financial-news" TargetMode="External"/><Relationship Id="rId13" Type="http://schemas.openxmlformats.org/officeDocument/2006/relationships/hyperlink" Target="https://dataverse.nl/dataset.xhtml?persistentId=doi:10.34894/TJE0D0" TargetMode="External"/><Relationship Id="rId3" Type="http://schemas.openxmlformats.org/officeDocument/2006/relationships/hyperlink" Target="https://doi.org/10.1145/3649451" TargetMode="External"/><Relationship Id="rId7" Type="http://schemas.openxmlformats.org/officeDocument/2006/relationships/hyperlink" Target="https://positivepsychology.com/emotion-wheel/" TargetMode="External"/><Relationship Id="rId12" Type="http://schemas.openxmlformats.org/officeDocument/2006/relationships/hyperlink" Target="https://huggingface.co/datasets/TimKoornstra/synthetic-financial-tweets-sentiment" TargetMode="External"/><Relationship Id="rId2" Type="http://schemas.openxmlformats.org/officeDocument/2006/relationships/hyperlink" Target="https://doi.org/10.3390/ijfs13020075" TargetMode="External"/><Relationship Id="rId1" Type="http://schemas.openxmlformats.org/officeDocument/2006/relationships/slideLayout" Target="../slideLayouts/slideLayout2.xml"/><Relationship Id="rId6" Type="http://schemas.openxmlformats.org/officeDocument/2006/relationships/hyperlink" Target="https://www.6seconds.org/2025/02/06/plutchik-wheel-emotions/" TargetMode="External"/><Relationship Id="rId11" Type="http://schemas.openxmlformats.org/officeDocument/2006/relationships/hyperlink" Target="https://huggingface.co/datasets/takala/financial_phrasebank" TargetMode="External"/><Relationship Id="rId5" Type="http://schemas.openxmlformats.org/officeDocument/2006/relationships/hyperlink" Target="https://rivery.io/blog/big-data-statistics-how-much-data-is-there-in-the-world/" TargetMode="External"/><Relationship Id="rId10" Type="http://schemas.openxmlformats.org/officeDocument/2006/relationships/hyperlink" Target="https://www.kaggle.com/datasets/vivekrathi055/sentiment-analysis-on-financial-tweets/data" TargetMode="External"/><Relationship Id="rId4" Type="http://schemas.openxmlformats.org/officeDocument/2006/relationships/hyperlink" Target="https://doi.org/10.48550/arXiv.1908.10063" TargetMode="External"/><Relationship Id="rId9" Type="http://schemas.openxmlformats.org/officeDocument/2006/relationships/hyperlink" Target="https://www.kaggle.com/datasets/borhanitrash/twitter-financial-news-sentiment-datase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A535ABB-C067-3840-ABD6-79A97461CC76}"/>
              </a:ext>
            </a:extLst>
          </p:cNvPr>
          <p:cNvSpPr>
            <a:spLocks noGrp="1"/>
          </p:cNvSpPr>
          <p:nvPr>
            <p:ph type="subTitle" idx="1"/>
          </p:nvPr>
        </p:nvSpPr>
        <p:spPr>
          <a:xfrm>
            <a:off x="3267856" y="2539905"/>
            <a:ext cx="12336905" cy="1778190"/>
          </a:xfrm>
        </p:spPr>
        <p:txBody>
          <a:bodyPr/>
          <a:lstStyle/>
          <a:p>
            <a:pPr algn="l" rtl="0" fontAlgn="base">
              <a:lnSpc>
                <a:spcPts val="1875"/>
              </a:lnSpc>
              <a:buNone/>
            </a:pPr>
            <a:r>
              <a:rPr lang="en-US" b="1" dirty="0">
                <a:solidFill>
                  <a:schemeClr val="accent5">
                    <a:lumMod val="50000"/>
                  </a:schemeClr>
                </a:solidFill>
              </a:rPr>
              <a:t>Team#11  </a:t>
            </a:r>
            <a:r>
              <a:rPr lang="en-US" b="1" i="1" dirty="0">
                <a:solidFill>
                  <a:schemeClr val="accent5">
                    <a:lumMod val="50000"/>
                  </a:schemeClr>
                </a:solidFill>
                <a:effectLst/>
                <a:latin typeface="Times New Roman" panose="02020603050405020304" pitchFamily="18" charset="0"/>
              </a:rPr>
              <a:t>​​</a:t>
            </a:r>
          </a:p>
          <a:p>
            <a:pPr fontAlgn="base">
              <a:lnSpc>
                <a:spcPts val="1650"/>
              </a:lnSpc>
            </a:pPr>
            <a:r>
              <a:rPr lang="en-US" b="1" dirty="0">
                <a:solidFill>
                  <a:schemeClr val="accent5">
                    <a:lumMod val="50000"/>
                  </a:schemeClr>
                </a:solidFill>
                <a:latin typeface="Times New Roman" panose="02020603050405020304" pitchFamily="18" charset="0"/>
              </a:rPr>
              <a:t>John Pretz</a:t>
            </a:r>
          </a:p>
          <a:p>
            <a:pPr fontAlgn="base">
              <a:lnSpc>
                <a:spcPts val="1650"/>
              </a:lnSpc>
            </a:pPr>
            <a:r>
              <a:rPr lang="en-US" b="1" dirty="0">
                <a:solidFill>
                  <a:schemeClr val="accent5">
                    <a:lumMod val="50000"/>
                  </a:schemeClr>
                </a:solidFill>
                <a:latin typeface="Times New Roman" panose="02020603050405020304" pitchFamily="18" charset="0"/>
              </a:rPr>
              <a:t>Manas Sahoo </a:t>
            </a:r>
            <a:endParaRPr lang="en-US" dirty="0"/>
          </a:p>
        </p:txBody>
      </p:sp>
      <p:sp>
        <p:nvSpPr>
          <p:cNvPr id="3" name="Title 2">
            <a:extLst>
              <a:ext uri="{FF2B5EF4-FFF2-40B4-BE49-F238E27FC236}">
                <a16:creationId xmlns:a16="http://schemas.microsoft.com/office/drawing/2014/main" id="{615D5106-4953-9A4C-BA98-584B415898D1}"/>
              </a:ext>
            </a:extLst>
          </p:cNvPr>
          <p:cNvSpPr>
            <a:spLocks noGrp="1"/>
          </p:cNvSpPr>
          <p:nvPr>
            <p:ph type="title"/>
          </p:nvPr>
        </p:nvSpPr>
        <p:spPr>
          <a:xfrm>
            <a:off x="1393845" y="464017"/>
            <a:ext cx="9788434" cy="1507606"/>
          </a:xfrm>
        </p:spPr>
        <p:txBody>
          <a:bodyPr/>
          <a:lstStyle/>
          <a:p>
            <a:r>
              <a:rPr lang="en-US" i="1" dirty="0"/>
              <a:t>Financial Sentiment Analysis Using Statistical and Neural NLP Approaches</a:t>
            </a:r>
            <a:endParaRPr lang="en-US" i="1" dirty="0">
              <a:solidFill>
                <a:srgbClr val="002060"/>
              </a:solidFill>
            </a:endParaRPr>
          </a:p>
        </p:txBody>
      </p:sp>
      <p:sp>
        <p:nvSpPr>
          <p:cNvPr id="4" name="Subtitle 1">
            <a:extLst>
              <a:ext uri="{FF2B5EF4-FFF2-40B4-BE49-F238E27FC236}">
                <a16:creationId xmlns:a16="http://schemas.microsoft.com/office/drawing/2014/main" id="{01F86F69-15C6-4E40-A353-D52D462222B5}"/>
              </a:ext>
            </a:extLst>
          </p:cNvPr>
          <p:cNvSpPr txBox="1">
            <a:spLocks/>
          </p:cNvSpPr>
          <p:nvPr/>
        </p:nvSpPr>
        <p:spPr>
          <a:xfrm>
            <a:off x="1393845" y="4806139"/>
            <a:ext cx="5444359" cy="668855"/>
          </a:xfrm>
          <a:prstGeom prst="rect">
            <a:avLst/>
          </a:prstGeom>
        </p:spPr>
        <p:txBody>
          <a:bodyPr lIns="91440" tIns="45720" rIns="91440" bIns="45720" anchor="t"/>
          <a:lstStyle>
            <a:lvl1pPr marL="0" indent="0" algn="l" defTabSz="914400" rtl="0" eaLnBrk="1" latinLnBrk="0" hangingPunct="1">
              <a:lnSpc>
                <a:spcPct val="90000"/>
              </a:lnSpc>
              <a:spcBef>
                <a:spcPts val="1000"/>
              </a:spcBef>
              <a:buFont typeface="Arial" panose="020B0604020202020204" pitchFamily="34" charset="0"/>
              <a:buNone/>
              <a:defRPr sz="2400" b="0" i="0" kern="1200">
                <a:solidFill>
                  <a:schemeClr val="tx1"/>
                </a:solidFill>
                <a:latin typeface="Franklin Gothic Book" panose="020B0503020102020204" pitchFamily="34" charset="0"/>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solidFill>
                  <a:schemeClr val="accent5">
                    <a:lumMod val="50000"/>
                  </a:schemeClr>
                </a:solidFill>
                <a:latin typeface="Times New Roman"/>
                <a:cs typeface="Times New Roman"/>
              </a:rPr>
              <a:t>Natural Language Processing (NLP)|  AI574| (Fall, 2025)</a:t>
            </a:r>
          </a:p>
          <a:p>
            <a:pPr algn="l">
              <a:spcBef>
                <a:spcPts val="450"/>
              </a:spcBef>
              <a:spcAft>
                <a:spcPts val="450"/>
              </a:spcAft>
            </a:pPr>
            <a:r>
              <a:rPr lang="en-US" sz="1800" dirty="0">
                <a:solidFill>
                  <a:schemeClr val="accent5">
                    <a:lumMod val="50000"/>
                  </a:schemeClr>
                </a:solidFill>
                <a:latin typeface="Times New Roman"/>
                <a:cs typeface="Times New Roman"/>
              </a:rPr>
              <a:t>  Instructor’s Name: Prof. Bard</a:t>
            </a:r>
            <a:r>
              <a:rPr lang="en-US" sz="1800" i="0" dirty="0">
                <a:solidFill>
                  <a:schemeClr val="accent5">
                    <a:lumMod val="50000"/>
                  </a:schemeClr>
                </a:solidFill>
                <a:effectLst/>
                <a:latin typeface="Times New Roman"/>
                <a:cs typeface="Times New Roman"/>
              </a:rPr>
              <a:t> </a:t>
            </a:r>
          </a:p>
          <a:p>
            <a:pPr algn="just" rtl="0" fontAlgn="base">
              <a:lnSpc>
                <a:spcPts val="1650"/>
              </a:lnSpc>
              <a:buNone/>
            </a:pPr>
            <a:endParaRPr lang="en-US" sz="1400" b="0" i="0" dirty="0">
              <a:solidFill>
                <a:schemeClr val="accent5">
                  <a:lumMod val="50000"/>
                </a:schemeClr>
              </a:solidFill>
              <a:effectLst/>
              <a:latin typeface="Segoe UI" panose="020B0502040204020203" pitchFamily="34" charset="0"/>
            </a:endParaRPr>
          </a:p>
          <a:p>
            <a:endParaRPr lang="en-US" sz="1800" dirty="0"/>
          </a:p>
        </p:txBody>
      </p:sp>
    </p:spTree>
    <p:extLst>
      <p:ext uri="{BB962C8B-B14F-4D97-AF65-F5344CB8AC3E}">
        <p14:creationId xmlns:p14="http://schemas.microsoft.com/office/powerpoint/2010/main" val="19995935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lIns="91440" tIns="45720" rIns="91440" bIns="45720" anchor="ctr"/>
          <a:lstStyle/>
          <a:p>
            <a:r>
              <a:rPr lang="en-US">
                <a:latin typeface="Franklin Gothic Medium"/>
              </a:rPr>
              <a:t>Model selection and parameters</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a:lstStyle/>
          <a:p>
            <a:r>
              <a:rPr lang="en-US"/>
              <a:t>Normalization, regularization, data augmentation, layers, activation functions, Tuning, </a:t>
            </a:r>
          </a:p>
        </p:txBody>
      </p:sp>
    </p:spTree>
    <p:extLst>
      <p:ext uri="{BB962C8B-B14F-4D97-AF65-F5344CB8AC3E}">
        <p14:creationId xmlns:p14="http://schemas.microsoft.com/office/powerpoint/2010/main" val="284581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F220F-27FE-6F41-9157-3A1058FDD62C}"/>
              </a:ext>
            </a:extLst>
          </p:cNvPr>
          <p:cNvSpPr>
            <a:spLocks noGrp="1"/>
          </p:cNvSpPr>
          <p:nvPr>
            <p:ph type="title"/>
          </p:nvPr>
        </p:nvSpPr>
        <p:spPr/>
        <p:txBody>
          <a:bodyPr lIns="91440" tIns="45720" rIns="91440" bIns="45720" anchor="ctr"/>
          <a:lstStyle/>
          <a:p>
            <a:r>
              <a:rPr lang="en-US">
                <a:latin typeface="Franklin Gothic Medium"/>
              </a:rPr>
              <a:t>Network Training – Validation - Testing </a:t>
            </a:r>
          </a:p>
        </p:txBody>
      </p:sp>
      <p:sp>
        <p:nvSpPr>
          <p:cNvPr id="3" name="Content Placeholder 2">
            <a:extLst>
              <a:ext uri="{FF2B5EF4-FFF2-40B4-BE49-F238E27FC236}">
                <a16:creationId xmlns:a16="http://schemas.microsoft.com/office/drawing/2014/main" id="{E3BD2EF8-5897-F54E-8F92-788868946D04}"/>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1852340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62C0-E91C-B74F-B6AF-4EC6C365DFD5}"/>
              </a:ext>
            </a:extLst>
          </p:cNvPr>
          <p:cNvSpPr>
            <a:spLocks noGrp="1"/>
          </p:cNvSpPr>
          <p:nvPr>
            <p:ph type="title"/>
          </p:nvPr>
        </p:nvSpPr>
        <p:spPr/>
        <p:txBody>
          <a:bodyPr/>
          <a:lstStyle/>
          <a:p>
            <a:r>
              <a:rPr lang="en-US"/>
              <a:t>Evaluations – Performance – comparing </a:t>
            </a:r>
          </a:p>
        </p:txBody>
      </p:sp>
      <p:sp>
        <p:nvSpPr>
          <p:cNvPr id="3" name="Content Placeholder 2">
            <a:extLst>
              <a:ext uri="{FF2B5EF4-FFF2-40B4-BE49-F238E27FC236}">
                <a16:creationId xmlns:a16="http://schemas.microsoft.com/office/drawing/2014/main" id="{291EF1D2-968A-7F4D-A49F-7315A1082BDD}"/>
              </a:ext>
            </a:extLst>
          </p:cNvPr>
          <p:cNvSpPr>
            <a:spLocks noGrp="1"/>
          </p:cNvSpPr>
          <p:nvPr>
            <p:ph sz="half" idx="1"/>
          </p:nvPr>
        </p:nvSpPr>
        <p:spPr/>
        <p:txBody>
          <a:bodyPr/>
          <a:lstStyle/>
          <a:p>
            <a:r>
              <a:rPr lang="en-US"/>
              <a:t>Baseline models</a:t>
            </a:r>
          </a:p>
          <a:p>
            <a:endParaRPr lang="en-US"/>
          </a:p>
        </p:txBody>
      </p:sp>
    </p:spTree>
    <p:extLst>
      <p:ext uri="{BB962C8B-B14F-4D97-AF65-F5344CB8AC3E}">
        <p14:creationId xmlns:p14="http://schemas.microsoft.com/office/powerpoint/2010/main" val="1015342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A2B84-8608-7F4E-85F1-35D36FAF80ED}"/>
              </a:ext>
            </a:extLst>
          </p:cNvPr>
          <p:cNvSpPr>
            <a:spLocks noGrp="1"/>
          </p:cNvSpPr>
          <p:nvPr>
            <p:ph type="title"/>
          </p:nvPr>
        </p:nvSpPr>
        <p:spPr/>
        <p:txBody>
          <a:bodyPr/>
          <a:lstStyle/>
          <a:p>
            <a:r>
              <a:rPr lang="en-US"/>
              <a:t>Lessons learned and Perspectives </a:t>
            </a:r>
          </a:p>
        </p:txBody>
      </p:sp>
      <p:sp>
        <p:nvSpPr>
          <p:cNvPr id="5" name="Content Placeholder 4">
            <a:extLst>
              <a:ext uri="{FF2B5EF4-FFF2-40B4-BE49-F238E27FC236}">
                <a16:creationId xmlns:a16="http://schemas.microsoft.com/office/drawing/2014/main" id="{6BE021E7-C030-9ECF-9AEA-DB1505AF122F}"/>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2026665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B600D-3AFE-0445-AC65-AC2D1A45CE51}"/>
              </a:ext>
            </a:extLst>
          </p:cNvPr>
          <p:cNvSpPr>
            <a:spLocks noGrp="1"/>
          </p:cNvSpPr>
          <p:nvPr>
            <p:ph type="title"/>
          </p:nvPr>
        </p:nvSpPr>
        <p:spPr/>
        <p:txBody>
          <a:bodyPr/>
          <a:lstStyle/>
          <a:p>
            <a:r>
              <a:rPr lang="en-US"/>
              <a:t>Outcomes/finding</a:t>
            </a:r>
          </a:p>
        </p:txBody>
      </p:sp>
      <p:sp>
        <p:nvSpPr>
          <p:cNvPr id="3" name="Content Placeholder 2">
            <a:extLst>
              <a:ext uri="{FF2B5EF4-FFF2-40B4-BE49-F238E27FC236}">
                <a16:creationId xmlns:a16="http://schemas.microsoft.com/office/drawing/2014/main" id="{E17D8456-0354-004E-9344-6061E2A4E6AE}"/>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3541422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22522-7D85-4143-9766-079227A56979}"/>
              </a:ext>
            </a:extLst>
          </p:cNvPr>
          <p:cNvSpPr>
            <a:spLocks noGrp="1"/>
          </p:cNvSpPr>
          <p:nvPr>
            <p:ph type="title"/>
          </p:nvPr>
        </p:nvSpPr>
        <p:spPr/>
        <p:txBody>
          <a:bodyPr/>
          <a:lstStyle/>
          <a:p>
            <a:r>
              <a:rPr lang="en-US"/>
              <a:t>Demo !</a:t>
            </a:r>
          </a:p>
        </p:txBody>
      </p:sp>
      <p:sp>
        <p:nvSpPr>
          <p:cNvPr id="3" name="Content Placeholder 2">
            <a:extLst>
              <a:ext uri="{FF2B5EF4-FFF2-40B4-BE49-F238E27FC236}">
                <a16:creationId xmlns:a16="http://schemas.microsoft.com/office/drawing/2014/main" id="{DC17E1D0-C88F-D04E-A505-E4097285BC57}"/>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41656779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4A5BF-633E-524C-9D81-790229479C2E}"/>
              </a:ext>
            </a:extLst>
          </p:cNvPr>
          <p:cNvSpPr>
            <a:spLocks noGrp="1"/>
          </p:cNvSpPr>
          <p:nvPr>
            <p:ph type="title"/>
          </p:nvPr>
        </p:nvSpPr>
        <p:spPr/>
        <p:txBody>
          <a:bodyPr/>
          <a:lstStyle/>
          <a:p>
            <a:r>
              <a:rPr lang="en-US" dirty="0"/>
              <a:t>Bibliographical References</a:t>
            </a:r>
          </a:p>
        </p:txBody>
      </p:sp>
      <p:sp>
        <p:nvSpPr>
          <p:cNvPr id="3" name="Content Placeholder 2">
            <a:extLst>
              <a:ext uri="{FF2B5EF4-FFF2-40B4-BE49-F238E27FC236}">
                <a16:creationId xmlns:a16="http://schemas.microsoft.com/office/drawing/2014/main" id="{A0DF6ABC-984E-2B49-A821-5296118D29D2}"/>
              </a:ext>
            </a:extLst>
          </p:cNvPr>
          <p:cNvSpPr>
            <a:spLocks noGrp="1"/>
          </p:cNvSpPr>
          <p:nvPr>
            <p:ph sz="half" idx="1"/>
          </p:nvPr>
        </p:nvSpPr>
        <p:spPr>
          <a:xfrm>
            <a:off x="838201" y="1317337"/>
            <a:ext cx="10515599" cy="4785485"/>
          </a:xfrm>
        </p:spPr>
        <p:txBody>
          <a:bodyPr/>
          <a:lstStyle/>
          <a:p>
            <a:r>
              <a:rPr lang="en-US" sz="1200" b="1" dirty="0"/>
              <a:t>References</a:t>
            </a:r>
          </a:p>
          <a:p>
            <a:pPr lvl="1"/>
            <a:r>
              <a:rPr lang="en-US" sz="1200" dirty="0"/>
              <a:t>Apart from different data sources, we also studied and will continue to explore additional resources based on prior work done on the same topic:</a:t>
            </a:r>
          </a:p>
          <a:p>
            <a:r>
              <a:rPr lang="en-US" sz="1200" b="1" dirty="0"/>
              <a:t>Research Papers &amp; Articles</a:t>
            </a:r>
            <a:endParaRPr lang="en-US" sz="1200" dirty="0"/>
          </a:p>
          <a:p>
            <a:r>
              <a:rPr lang="en-US" sz="1200" dirty="0"/>
              <a:t>Yu, C., Zhen, X., Yuan, C., Yuhan, W., </a:t>
            </a:r>
            <a:r>
              <a:rPr lang="en-US" sz="1200" dirty="0" err="1"/>
              <a:t>Zhengao</a:t>
            </a:r>
            <a:r>
              <a:rPr lang="en-US" sz="1200" dirty="0"/>
              <a:t>, L., &amp; </a:t>
            </a:r>
            <a:r>
              <a:rPr lang="en-US" sz="1200" dirty="0" err="1"/>
              <a:t>Jinsong</a:t>
            </a:r>
            <a:r>
              <a:rPr lang="en-US" sz="1200" dirty="0"/>
              <a:t>, L. (2025). </a:t>
            </a:r>
            <a:r>
              <a:rPr lang="en-US" sz="1200" i="1" dirty="0"/>
              <a:t>A Deep Learning Framework Integrating CNN and </a:t>
            </a:r>
            <a:r>
              <a:rPr lang="en-US" sz="1200" i="1" dirty="0" err="1"/>
              <a:t>BiLSTM</a:t>
            </a:r>
            <a:r>
              <a:rPr lang="en-US" sz="1200" i="1" dirty="0"/>
              <a:t> for Financial Systemic Risk Analysis and Prediction</a:t>
            </a:r>
            <a:r>
              <a:rPr lang="en-US" sz="1200" dirty="0"/>
              <a:t>. </a:t>
            </a:r>
            <a:r>
              <a:rPr lang="en-US" sz="1200" dirty="0">
                <a:hlinkClick r:id="rId2"/>
              </a:rPr>
              <a:t>https://doi.org/10.48550/arXiv.2502.06847</a:t>
            </a:r>
            <a:endParaRPr lang="en-US" sz="1200" dirty="0"/>
          </a:p>
          <a:p>
            <a:r>
              <a:rPr lang="en-US" sz="1200" dirty="0"/>
              <a:t>Cheng, W., &amp; Chen, S. (2021). </a:t>
            </a:r>
            <a:r>
              <a:rPr lang="en-US" sz="1200" i="1" dirty="0"/>
              <a:t>Sentiment Analysis of Financial Texts Based on Attention Mechanism of </a:t>
            </a:r>
            <a:r>
              <a:rPr lang="en-US" sz="1200" i="1" dirty="0" err="1"/>
              <a:t>FinBERT</a:t>
            </a:r>
            <a:r>
              <a:rPr lang="en-US" sz="1200" i="1" dirty="0"/>
              <a:t> and </a:t>
            </a:r>
            <a:r>
              <a:rPr lang="en-US" sz="1200" i="1" dirty="0" err="1"/>
              <a:t>BiLSTM</a:t>
            </a:r>
            <a:r>
              <a:rPr lang="en-US" sz="1200" dirty="0"/>
              <a:t>. In </a:t>
            </a:r>
            <a:r>
              <a:rPr lang="en-US" sz="1200" i="1" dirty="0"/>
              <a:t>ICCEA</a:t>
            </a:r>
            <a:r>
              <a:rPr lang="en-US" sz="1200" dirty="0"/>
              <a:t>, 73–78. IEEE. </a:t>
            </a:r>
            <a:r>
              <a:rPr lang="en-US" sz="1200" dirty="0">
                <a:hlinkClick r:id="rId3"/>
              </a:rPr>
              <a:t>https://doi.org/10.1109/ICCEA53728.2021.00022</a:t>
            </a:r>
            <a:endParaRPr lang="en-US" sz="1200" dirty="0"/>
          </a:p>
          <a:p>
            <a:r>
              <a:rPr lang="en-US" sz="1200" dirty="0"/>
              <a:t>Cai, R., Qin, B., Chen, Y., Zhang, L., Yang, R., Chen, S., &amp; Wang, W. (2020). </a:t>
            </a:r>
            <a:r>
              <a:rPr lang="en-US" sz="1200" i="1" dirty="0"/>
              <a:t>Sentiment Analysis About Investors and Consumers in Energy Market Based on BERT-</a:t>
            </a:r>
            <a:r>
              <a:rPr lang="en-US" sz="1200" i="1" dirty="0" err="1"/>
              <a:t>BiLSTM</a:t>
            </a:r>
            <a:r>
              <a:rPr lang="en-US" sz="1200" dirty="0"/>
              <a:t>. IEEE Access, 8, 171408–171415. </a:t>
            </a:r>
            <a:r>
              <a:rPr lang="en-US" sz="1200" dirty="0">
                <a:hlinkClick r:id="rId4"/>
              </a:rPr>
              <a:t>https://doi.org/10.1109/ACCESS.2020.3024750</a:t>
            </a:r>
            <a:endParaRPr lang="en-US" sz="1200" dirty="0"/>
          </a:p>
          <a:p>
            <a:r>
              <a:rPr lang="en-US" sz="1200" dirty="0"/>
              <a:t>Ahmed, W., </a:t>
            </a:r>
            <a:r>
              <a:rPr lang="en-US" sz="1200" dirty="0" err="1"/>
              <a:t>Semary</a:t>
            </a:r>
            <a:r>
              <a:rPr lang="en-US" sz="1200" dirty="0"/>
              <a:t>, N., Amin, K., &amp; Hammad, M. A. (2023). </a:t>
            </a:r>
            <a:r>
              <a:rPr lang="en-US" sz="1200" i="1" dirty="0"/>
              <a:t>Sentiment Analysis on Twitter Using Machine Learning Techniques and TF-IDF Feature Extraction: A Comparative Study</a:t>
            </a:r>
            <a:r>
              <a:rPr lang="en-US" sz="1200" dirty="0"/>
              <a:t>. IJCI, 10, 52–57. </a:t>
            </a:r>
            <a:r>
              <a:rPr lang="en-US" sz="1200" dirty="0">
                <a:hlinkClick r:id="rId5"/>
              </a:rPr>
              <a:t>https://doi.org/10.21608/ijci.2023.236052.1128</a:t>
            </a:r>
            <a:endParaRPr lang="en-US" sz="1200" dirty="0"/>
          </a:p>
          <a:p>
            <a:r>
              <a:rPr lang="en-US" sz="1200" dirty="0"/>
              <a:t>Wahyuningsih, T. (2024). </a:t>
            </a:r>
            <a:r>
              <a:rPr lang="en-US" sz="1200" i="1" dirty="0"/>
              <a:t>Analyzing Sentiment Trends and Patterns in Bitcoin-Related Tweets Using TF-IDF Vectorization and K-Means Clustering</a:t>
            </a:r>
            <a:r>
              <a:rPr lang="en-US" sz="1200" dirty="0"/>
              <a:t>. Journal of Current Research in Blockchain, 1, 48–69. </a:t>
            </a:r>
            <a:r>
              <a:rPr lang="en-US" sz="1200" dirty="0">
                <a:hlinkClick r:id="rId6"/>
              </a:rPr>
              <a:t>https://doi.org/10.47738/jcrb.v1i1.11</a:t>
            </a:r>
            <a:endParaRPr lang="en-US" sz="1200" dirty="0"/>
          </a:p>
          <a:p>
            <a:r>
              <a:rPr lang="en-US" sz="1200" dirty="0"/>
              <a:t>Popoola, G., Abdullah, K.-K., </a:t>
            </a:r>
            <a:r>
              <a:rPr lang="en-US" sz="1200" dirty="0" err="1"/>
              <a:t>Fuhnwi</a:t>
            </a:r>
            <a:r>
              <a:rPr lang="en-US" sz="1200" dirty="0"/>
              <a:t>, G. S., &amp; Agbaje, J. (2024). </a:t>
            </a:r>
            <a:r>
              <a:rPr lang="en-US" sz="1200" i="1" dirty="0"/>
              <a:t>Sentiment Analysis of Financial News Data Using TF-IDF and Machine Learning Algorithms</a:t>
            </a:r>
            <a:r>
              <a:rPr lang="en-US" sz="1200" dirty="0"/>
              <a:t>. In </a:t>
            </a:r>
            <a:r>
              <a:rPr lang="en-US" sz="1200" i="1" dirty="0"/>
              <a:t>ICAIC</a:t>
            </a:r>
            <a:r>
              <a:rPr lang="en-US" sz="1200" dirty="0"/>
              <a:t>, 1–6. IEEE. </a:t>
            </a:r>
            <a:r>
              <a:rPr lang="en-US" sz="1200" dirty="0">
                <a:hlinkClick r:id="rId7"/>
              </a:rPr>
              <a:t>https://doi.org/10.1109/ICAIC60265.2024.10433843</a:t>
            </a:r>
            <a:endParaRPr lang="en-US" sz="1200" dirty="0"/>
          </a:p>
          <a:p>
            <a:r>
              <a:rPr lang="en-US" sz="1200" dirty="0" err="1"/>
              <a:t>Fatouros</a:t>
            </a:r>
            <a:r>
              <a:rPr lang="en-US" sz="1200" dirty="0"/>
              <a:t>, G., </a:t>
            </a:r>
            <a:r>
              <a:rPr lang="en-US" sz="1200" dirty="0" err="1"/>
              <a:t>Soldatos</a:t>
            </a:r>
            <a:r>
              <a:rPr lang="en-US" sz="1200" dirty="0"/>
              <a:t>, J., </a:t>
            </a:r>
            <a:r>
              <a:rPr lang="en-US" sz="1200" dirty="0" err="1"/>
              <a:t>Kouroumali</a:t>
            </a:r>
            <a:r>
              <a:rPr lang="en-US" sz="1200" dirty="0"/>
              <a:t>, K., Makridis, G., &amp; Kyriazis, D. (2023). </a:t>
            </a:r>
            <a:r>
              <a:rPr lang="en-US" sz="1200" i="1" dirty="0"/>
              <a:t>Transforming Sentiment Analysis in the Financial Domain with ChatGPT</a:t>
            </a:r>
            <a:r>
              <a:rPr lang="en-US" sz="1200" dirty="0"/>
              <a:t>. Machine Learning with Applications, 14, 100508. </a:t>
            </a:r>
            <a:r>
              <a:rPr lang="en-US" sz="1200" dirty="0">
                <a:hlinkClick r:id="rId8"/>
              </a:rPr>
              <a:t>https://doi.org/10.1016/j.mlwa.2023.100508</a:t>
            </a:r>
            <a:endParaRPr lang="en-US" sz="1200" dirty="0"/>
          </a:p>
          <a:p>
            <a:r>
              <a:rPr lang="en-US" sz="1200" dirty="0" err="1"/>
              <a:t>Ardekani</a:t>
            </a:r>
            <a:r>
              <a:rPr lang="en-US" sz="1200" dirty="0"/>
              <a:t>, A. M., Bertz, J., Bryce, C., Dowling, M., &amp; Long, S. (2024). </a:t>
            </a:r>
            <a:r>
              <a:rPr lang="en-US" sz="1200" i="1" dirty="0"/>
              <a:t>FinSentGPT: A Universal Financial Sentiment Engine?</a:t>
            </a:r>
            <a:r>
              <a:rPr lang="en-US" sz="1200" dirty="0"/>
              <a:t> International Review of Financial Analysis, 94. </a:t>
            </a:r>
            <a:r>
              <a:rPr lang="en-US" sz="1200" dirty="0">
                <a:hlinkClick r:id="rId9"/>
              </a:rPr>
              <a:t>https://doi.org/10.1016/j.irfa.2024.103291</a:t>
            </a:r>
            <a:endParaRPr lang="en-US" sz="1200" dirty="0"/>
          </a:p>
          <a:p>
            <a:r>
              <a:rPr lang="en-US" sz="1200" dirty="0"/>
              <a:t>Moradi-Kamali, H., Rajabi-</a:t>
            </a:r>
            <a:r>
              <a:rPr lang="en-US" sz="1200" dirty="0" err="1"/>
              <a:t>Ghozlou</a:t>
            </a:r>
            <a:r>
              <a:rPr lang="en-US" sz="1200" dirty="0"/>
              <a:t>, M.-H., </a:t>
            </a:r>
            <a:r>
              <a:rPr lang="en-US" sz="1200" dirty="0" err="1"/>
              <a:t>Ghazavi</a:t>
            </a:r>
            <a:r>
              <a:rPr lang="en-US" sz="1200" dirty="0"/>
              <a:t>, M., Soltani, A., </a:t>
            </a:r>
            <a:r>
              <a:rPr lang="en-US" sz="1200" dirty="0" err="1"/>
              <a:t>Sattarzadeh</a:t>
            </a:r>
            <a:r>
              <a:rPr lang="en-US" sz="1200" dirty="0"/>
              <a:t>, A., &amp; Entezari-Maleki, R. (2025). </a:t>
            </a:r>
            <a:r>
              <a:rPr lang="en-US" sz="1200" i="1" dirty="0"/>
              <a:t>Market-Derived Financial Sentiment Analysis: Context-Aware Language Models for Crypto Forecasting</a:t>
            </a:r>
            <a:r>
              <a:rPr lang="en-US" sz="1200" dirty="0"/>
              <a:t>. </a:t>
            </a:r>
            <a:r>
              <a:rPr lang="en-US" sz="1200" dirty="0">
                <a:hlinkClick r:id="rId10"/>
              </a:rPr>
              <a:t>http://arxiv.org/abs/2502.14897</a:t>
            </a:r>
            <a:endParaRPr lang="en-US" sz="1200" dirty="0"/>
          </a:p>
          <a:p>
            <a:r>
              <a:rPr lang="en-US" sz="1200" dirty="0"/>
              <a:t>Shen, Y., &amp; Zhang, P. K. (n.d.). </a:t>
            </a:r>
            <a:r>
              <a:rPr lang="en-US" sz="1200" i="1" dirty="0"/>
              <a:t>Financial Sentiment Analysis on News and Reports Using Large Language Models and </a:t>
            </a:r>
            <a:r>
              <a:rPr lang="en-US" sz="1200" i="1" dirty="0" err="1"/>
              <a:t>FinBERT</a:t>
            </a:r>
            <a:r>
              <a:rPr lang="en-US" sz="1200" dirty="0"/>
              <a:t>.</a:t>
            </a:r>
          </a:p>
          <a:p>
            <a:endParaRPr lang="en-US" dirty="0"/>
          </a:p>
        </p:txBody>
      </p:sp>
    </p:spTree>
    <p:extLst>
      <p:ext uri="{BB962C8B-B14F-4D97-AF65-F5344CB8AC3E}">
        <p14:creationId xmlns:p14="http://schemas.microsoft.com/office/powerpoint/2010/main" val="2011043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53E35-D40D-BC48-9D00-4A1BE4C42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0CA391-3173-C48B-B43C-9209C46B438A}"/>
              </a:ext>
            </a:extLst>
          </p:cNvPr>
          <p:cNvSpPr>
            <a:spLocks noGrp="1"/>
          </p:cNvSpPr>
          <p:nvPr>
            <p:ph type="title"/>
          </p:nvPr>
        </p:nvSpPr>
        <p:spPr/>
        <p:txBody>
          <a:bodyPr/>
          <a:lstStyle/>
          <a:p>
            <a:r>
              <a:rPr lang="en-US" dirty="0"/>
              <a:t>Bibliographical References(</a:t>
            </a:r>
            <a:r>
              <a:rPr lang="en-US" dirty="0" err="1"/>
              <a:t>Cont</a:t>
            </a:r>
            <a:r>
              <a:rPr lang="en-US" dirty="0"/>
              <a:t>)</a:t>
            </a:r>
          </a:p>
        </p:txBody>
      </p:sp>
      <p:sp>
        <p:nvSpPr>
          <p:cNvPr id="3" name="Content Placeholder 2">
            <a:extLst>
              <a:ext uri="{FF2B5EF4-FFF2-40B4-BE49-F238E27FC236}">
                <a16:creationId xmlns:a16="http://schemas.microsoft.com/office/drawing/2014/main" id="{F0DB5755-0C42-14A2-0F7B-2EF4B5307DBB}"/>
              </a:ext>
            </a:extLst>
          </p:cNvPr>
          <p:cNvSpPr>
            <a:spLocks noGrp="1"/>
          </p:cNvSpPr>
          <p:nvPr>
            <p:ph sz="half" idx="1"/>
          </p:nvPr>
        </p:nvSpPr>
        <p:spPr/>
        <p:txBody>
          <a:bodyPr/>
          <a:lstStyle/>
          <a:p>
            <a:pPr marL="0" indent="0">
              <a:buNone/>
            </a:pPr>
            <a:endParaRPr lang="en-US" sz="1100" b="1" dirty="0"/>
          </a:p>
          <a:p>
            <a:r>
              <a:rPr lang="en-US" sz="1100" b="1" dirty="0"/>
              <a:t>Research Papers &amp; Articles</a:t>
            </a:r>
            <a:endParaRPr lang="en-US" sz="1100" dirty="0"/>
          </a:p>
          <a:p>
            <a:r>
              <a:rPr lang="en-US" sz="1100" dirty="0" err="1"/>
              <a:t>Nasiopoulos</a:t>
            </a:r>
            <a:r>
              <a:rPr lang="en-US" sz="1100" dirty="0"/>
              <a:t>, D. K., Roumeliotis, K. I., Sakas, D. P., </a:t>
            </a:r>
            <a:r>
              <a:rPr lang="en-US" sz="1100" dirty="0" err="1"/>
              <a:t>Toudas</a:t>
            </a:r>
            <a:r>
              <a:rPr lang="en-US" sz="1100" dirty="0"/>
              <a:t>, K., &amp; </a:t>
            </a:r>
            <a:r>
              <a:rPr lang="en-US" sz="1100" dirty="0" err="1"/>
              <a:t>Reklitis</a:t>
            </a:r>
            <a:r>
              <a:rPr lang="en-US" sz="1100" dirty="0"/>
              <a:t>, P. (2025). </a:t>
            </a:r>
            <a:r>
              <a:rPr lang="en-US" sz="1100" i="1" dirty="0"/>
              <a:t>Financial Sentiment Analysis and Classification: A Comparative Study of Fine-Tuned Deep Learning Models</a:t>
            </a:r>
            <a:r>
              <a:rPr lang="en-US" sz="1100" dirty="0"/>
              <a:t>. IJFS, 13(5), 75. </a:t>
            </a:r>
            <a:r>
              <a:rPr lang="en-US" sz="1100" dirty="0">
                <a:hlinkClick r:id="rId2"/>
              </a:rPr>
              <a:t>https://doi.org/10.3390/ijfs13020075</a:t>
            </a:r>
            <a:endParaRPr lang="en-US" sz="1100" dirty="0"/>
          </a:p>
          <a:p>
            <a:r>
              <a:rPr lang="en-US" sz="1100" dirty="0"/>
              <a:t>Du, K., Xing, F., Mao, R., &amp; Cambria, E. (2024). </a:t>
            </a:r>
            <a:r>
              <a:rPr lang="en-US" sz="1100" i="1" dirty="0"/>
              <a:t>Financial Sentiment Analysis: Techniques and Applications</a:t>
            </a:r>
            <a:r>
              <a:rPr lang="en-US" sz="1100" dirty="0"/>
              <a:t>. ACM Computing Surveys, 56(10), 1–42. </a:t>
            </a:r>
            <a:r>
              <a:rPr lang="en-US" sz="1100" dirty="0">
                <a:hlinkClick r:id="rId3"/>
              </a:rPr>
              <a:t>https://doi.org/10.1145/3649451</a:t>
            </a:r>
            <a:endParaRPr lang="en-US" sz="1100" dirty="0"/>
          </a:p>
          <a:p>
            <a:r>
              <a:rPr lang="en-US" sz="1100" dirty="0"/>
              <a:t>Araci, D. (2019). </a:t>
            </a:r>
            <a:r>
              <a:rPr lang="en-US" sz="1100" i="1" dirty="0" err="1"/>
              <a:t>FinBERT</a:t>
            </a:r>
            <a:r>
              <a:rPr lang="en-US" sz="1100" i="1" dirty="0"/>
              <a:t>: Financial Sentiment Analysis with Pre-Trained Language Models</a:t>
            </a:r>
            <a:r>
              <a:rPr lang="en-US" sz="1100" dirty="0"/>
              <a:t>. </a:t>
            </a:r>
            <a:r>
              <a:rPr lang="en-US" sz="1100" dirty="0" err="1"/>
              <a:t>arXiv</a:t>
            </a:r>
            <a:r>
              <a:rPr lang="en-US" sz="1100" dirty="0"/>
              <a:t>. </a:t>
            </a:r>
            <a:r>
              <a:rPr lang="en-US" sz="1100" dirty="0">
                <a:hlinkClick r:id="rId4"/>
              </a:rPr>
              <a:t>https://doi.org/10.48550/arXiv.1908.10063</a:t>
            </a:r>
            <a:endParaRPr lang="en-US" sz="1100" dirty="0"/>
          </a:p>
          <a:p>
            <a:r>
              <a:rPr lang="en-US" sz="1100" b="1" dirty="0"/>
              <a:t>Web Resources</a:t>
            </a:r>
            <a:endParaRPr lang="en-US" sz="1100" dirty="0"/>
          </a:p>
          <a:p>
            <a:r>
              <a:rPr lang="en-US" sz="1100" dirty="0" err="1">
                <a:hlinkClick r:id="rId5"/>
              </a:rPr>
              <a:t>Rivery</a:t>
            </a:r>
            <a:r>
              <a:rPr lang="en-US" sz="1100" dirty="0">
                <a:hlinkClick r:id="rId5"/>
              </a:rPr>
              <a:t> Big Data Statistics</a:t>
            </a:r>
            <a:endParaRPr lang="en-US" sz="1100" dirty="0"/>
          </a:p>
          <a:p>
            <a:r>
              <a:rPr lang="en-US" sz="1100" dirty="0">
                <a:hlinkClick r:id="rId6"/>
              </a:rPr>
              <a:t>Plutchik Wheel of Emotions</a:t>
            </a:r>
            <a:endParaRPr lang="en-US" sz="1100" dirty="0"/>
          </a:p>
          <a:p>
            <a:r>
              <a:rPr lang="en-US" sz="1100" dirty="0">
                <a:hlinkClick r:id="rId7"/>
              </a:rPr>
              <a:t>Positive Psychology Emotion Wheel</a:t>
            </a:r>
            <a:endParaRPr lang="en-US" sz="1100" dirty="0"/>
          </a:p>
          <a:p>
            <a:r>
              <a:rPr lang="en-US" sz="1100" b="1" dirty="0"/>
              <a:t>Datasets</a:t>
            </a:r>
            <a:endParaRPr lang="en-US" sz="1100" dirty="0"/>
          </a:p>
          <a:p>
            <a:r>
              <a:rPr lang="en-US" sz="1100" dirty="0">
                <a:hlinkClick r:id="rId8"/>
              </a:rPr>
              <a:t>Kaggle: Sentiment Analysis for Financial News</a:t>
            </a:r>
            <a:endParaRPr lang="en-US" sz="1100" dirty="0"/>
          </a:p>
          <a:p>
            <a:r>
              <a:rPr lang="en-US" sz="1100" dirty="0">
                <a:hlinkClick r:id="rId9"/>
              </a:rPr>
              <a:t>Kaggle: Twitter Financial News Sentiment Dataset</a:t>
            </a:r>
            <a:endParaRPr lang="en-US" sz="1100" dirty="0"/>
          </a:p>
          <a:p>
            <a:r>
              <a:rPr lang="en-US" sz="1100" dirty="0">
                <a:hlinkClick r:id="rId10"/>
              </a:rPr>
              <a:t>Kaggle: Financial Tweets Sentiment</a:t>
            </a:r>
            <a:endParaRPr lang="en-US" sz="1100" dirty="0"/>
          </a:p>
          <a:p>
            <a:r>
              <a:rPr lang="en-US" sz="1100" dirty="0">
                <a:hlinkClick r:id="rId11"/>
              </a:rPr>
              <a:t>Hugging Face: Financial </a:t>
            </a:r>
            <a:r>
              <a:rPr lang="en-US" sz="1100" dirty="0" err="1">
                <a:hlinkClick r:id="rId11"/>
              </a:rPr>
              <a:t>PhraseBank</a:t>
            </a:r>
            <a:endParaRPr lang="en-US" sz="1100" dirty="0"/>
          </a:p>
          <a:p>
            <a:r>
              <a:rPr lang="en-US" sz="1100" dirty="0">
                <a:hlinkClick r:id="rId12"/>
              </a:rPr>
              <a:t>Hugging Face: Synthetic Financial Tweets Sentiment</a:t>
            </a:r>
            <a:endParaRPr lang="en-US" sz="1100" dirty="0"/>
          </a:p>
          <a:p>
            <a:r>
              <a:rPr lang="en-US" sz="1100" dirty="0">
                <a:hlinkClick r:id="rId13"/>
              </a:rPr>
              <a:t>Dataverse Financial Dataset</a:t>
            </a:r>
            <a:endParaRPr lang="en-US" sz="1100" dirty="0"/>
          </a:p>
          <a:p>
            <a:endParaRPr lang="en-US" dirty="0"/>
          </a:p>
        </p:txBody>
      </p:sp>
    </p:spTree>
    <p:extLst>
      <p:ext uri="{BB962C8B-B14F-4D97-AF65-F5344CB8AC3E}">
        <p14:creationId xmlns:p14="http://schemas.microsoft.com/office/powerpoint/2010/main" val="2161797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1D1B7-22A9-C448-B46E-84F4E21D8485}"/>
              </a:ext>
            </a:extLst>
          </p:cNvPr>
          <p:cNvSpPr>
            <a:spLocks noGrp="1"/>
          </p:cNvSpPr>
          <p:nvPr>
            <p:ph type="title"/>
          </p:nvPr>
        </p:nvSpPr>
        <p:spPr/>
        <p:txBody>
          <a:bodyPr/>
          <a:lstStyle/>
          <a:p>
            <a:r>
              <a:rPr lang="en-US"/>
              <a:t>Backup slides</a:t>
            </a:r>
          </a:p>
        </p:txBody>
      </p:sp>
      <p:sp>
        <p:nvSpPr>
          <p:cNvPr id="3" name="Content Placeholder 2">
            <a:extLst>
              <a:ext uri="{FF2B5EF4-FFF2-40B4-BE49-F238E27FC236}">
                <a16:creationId xmlns:a16="http://schemas.microsoft.com/office/drawing/2014/main" id="{C91B4FDC-F4FE-CF46-93B1-7A71687BB02D}"/>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38355540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C3CA5-8770-C14D-AA8F-67B3C6B0B12E}"/>
              </a:ext>
            </a:extLst>
          </p:cNvPr>
          <p:cNvSpPr>
            <a:spLocks noGrp="1"/>
          </p:cNvSpPr>
          <p:nvPr>
            <p:ph type="title"/>
          </p:nvPr>
        </p:nvSpPr>
        <p:spPr/>
        <p:txBody>
          <a:bodyPr/>
          <a:lstStyle/>
          <a:p>
            <a:r>
              <a:rPr lang="en-US"/>
              <a:t>2 min to convince the audience </a:t>
            </a:r>
          </a:p>
        </p:txBody>
      </p:sp>
      <p:sp>
        <p:nvSpPr>
          <p:cNvPr id="3" name="Content Placeholder 2">
            <a:extLst>
              <a:ext uri="{FF2B5EF4-FFF2-40B4-BE49-F238E27FC236}">
                <a16:creationId xmlns:a16="http://schemas.microsoft.com/office/drawing/2014/main" id="{AF227F97-547A-BD45-83D3-750EEA3DEC57}"/>
              </a:ext>
            </a:extLst>
          </p:cNvPr>
          <p:cNvSpPr>
            <a:spLocks noGrp="1"/>
          </p:cNvSpPr>
          <p:nvPr>
            <p:ph sz="half" idx="1"/>
          </p:nvPr>
        </p:nvSpPr>
        <p:spPr/>
        <p:txBody>
          <a:bodyPr/>
          <a:lstStyle/>
          <a:p>
            <a:r>
              <a:rPr lang="en-US"/>
              <a:t>Context, Problem, teasing about the solution</a:t>
            </a:r>
          </a:p>
        </p:txBody>
      </p:sp>
    </p:spTree>
    <p:extLst>
      <p:ext uri="{BB962C8B-B14F-4D97-AF65-F5344CB8AC3E}">
        <p14:creationId xmlns:p14="http://schemas.microsoft.com/office/powerpoint/2010/main" val="1730452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FEA1A-481A-0940-B0BA-2FFF7F38BB25}"/>
              </a:ext>
            </a:extLst>
          </p:cNvPr>
          <p:cNvSpPr>
            <a:spLocks noGrp="1"/>
          </p:cNvSpPr>
          <p:nvPr>
            <p:ph type="title"/>
          </p:nvPr>
        </p:nvSpPr>
        <p:spPr/>
        <p:txBody>
          <a:bodyPr/>
          <a:lstStyle/>
          <a:p>
            <a:r>
              <a:rPr lang="en-US"/>
              <a:t>Context and Introduction</a:t>
            </a:r>
          </a:p>
        </p:txBody>
      </p:sp>
      <p:sp>
        <p:nvSpPr>
          <p:cNvPr id="3" name="Content Placeholder 2">
            <a:extLst>
              <a:ext uri="{FF2B5EF4-FFF2-40B4-BE49-F238E27FC236}">
                <a16:creationId xmlns:a16="http://schemas.microsoft.com/office/drawing/2014/main" id="{F2AA249E-6475-F748-8E67-C370D02A2574}"/>
              </a:ext>
            </a:extLst>
          </p:cNvPr>
          <p:cNvSpPr>
            <a:spLocks noGrp="1"/>
          </p:cNvSpPr>
          <p:nvPr>
            <p:ph sz="half" idx="1"/>
          </p:nvPr>
        </p:nvSpPr>
        <p:spPr>
          <a:xfrm>
            <a:off x="838200" y="1289878"/>
            <a:ext cx="10515599" cy="4785485"/>
          </a:xfrm>
        </p:spPr>
        <p:txBody>
          <a:bodyPr lIns="91440" tIns="45720" rIns="91440" bIns="45720" anchor="t"/>
          <a:lstStyle/>
          <a:p>
            <a:r>
              <a:rPr lang="en-US" sz="2000" b="1" dirty="0">
                <a:latin typeface="Arial" panose="020B0604020202020204" pitchFamily="34" charset="0"/>
                <a:cs typeface="Arial" panose="020B0604020202020204" pitchFamily="34" charset="0"/>
              </a:rPr>
              <a:t>Introduction:</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Financial texts—news articles, social media posts, and earnings calls—reflect public perception and influence stock markets. With massive daily data, manual analysis is impossible. NLP automates sentiment extraction, providing actionable insights for investors. This project compares statistical and neural NLP methods to evaluate their effectiveness in capturing financial sentiment.</a:t>
            </a:r>
          </a:p>
          <a:p>
            <a:r>
              <a:rPr lang="en-US" sz="1400" b="1" dirty="0">
                <a:latin typeface="Arial" panose="020B0604020202020204" pitchFamily="34" charset="0"/>
                <a:cs typeface="Arial" panose="020B0604020202020204" pitchFamily="34" charset="0"/>
              </a:rPr>
              <a:t>Key Points:</a:t>
            </a:r>
            <a:endParaRPr lang="en-US" sz="1400" dirty="0">
              <a:latin typeface="Arial" panose="020B0604020202020204" pitchFamily="34" charset="0"/>
              <a:cs typeface="Arial" panose="020B0604020202020204" pitchFamily="34" charset="0"/>
            </a:endParaRPr>
          </a:p>
          <a:p>
            <a:pPr lvl="1"/>
            <a:r>
              <a:rPr lang="en-US" sz="1400" dirty="0">
                <a:latin typeface="Arial" panose="020B0604020202020204" pitchFamily="34" charset="0"/>
                <a:cs typeface="Arial" panose="020B0604020202020204" pitchFamily="34" charset="0"/>
              </a:rPr>
              <a:t>Stock markets are heavily influenced by public perception.</a:t>
            </a:r>
          </a:p>
          <a:p>
            <a:pPr lvl="1"/>
            <a:r>
              <a:rPr lang="en-US" sz="1400" dirty="0">
                <a:latin typeface="Arial" panose="020B0604020202020204" pitchFamily="34" charset="0"/>
                <a:cs typeface="Arial" panose="020B0604020202020204" pitchFamily="34" charset="0"/>
              </a:rPr>
              <a:t>Sources include news, social media, and corporate reports.</a:t>
            </a:r>
          </a:p>
          <a:p>
            <a:pPr lvl="1"/>
            <a:r>
              <a:rPr lang="en-US" sz="1400" dirty="0">
                <a:latin typeface="Arial" panose="020B0604020202020204" pitchFamily="34" charset="0"/>
                <a:cs typeface="Arial" panose="020B0604020202020204" pitchFamily="34" charset="0"/>
              </a:rPr>
              <a:t>Data volume is enormous → manual sentiment tracking is impractical.</a:t>
            </a:r>
          </a:p>
          <a:p>
            <a:pPr lvl="1"/>
            <a:r>
              <a:rPr lang="en-US" sz="1400" dirty="0">
                <a:latin typeface="Arial" panose="020B0604020202020204" pitchFamily="34" charset="0"/>
                <a:cs typeface="Arial" panose="020B0604020202020204" pitchFamily="34" charset="0"/>
              </a:rPr>
              <a:t>NLP models enable automated sentiment detection to aid decision-making.</a:t>
            </a:r>
          </a:p>
          <a:p>
            <a:pPr lvl="1"/>
            <a:r>
              <a:rPr lang="en-US" sz="1400" dirty="0">
                <a:latin typeface="Arial" panose="020B0604020202020204" pitchFamily="34" charset="0"/>
                <a:cs typeface="Arial" panose="020B0604020202020204" pitchFamily="34" charset="0"/>
              </a:rPr>
              <a:t>Goal: Compare statistical vs. neural NLP methods across diverse financial texts.</a:t>
            </a:r>
          </a:p>
          <a:p>
            <a:endParaRPr lang="en-US" sz="2000" dirty="0">
              <a:solidFill>
                <a:srgbClr val="000000"/>
              </a:solidFill>
              <a:latin typeface="Inter"/>
            </a:endParaRPr>
          </a:p>
          <a:p>
            <a:endParaRPr lang="en-US" sz="2000" dirty="0">
              <a:solidFill>
                <a:srgbClr val="000000"/>
              </a:solidFill>
              <a:latin typeface="Inter"/>
            </a:endParaRPr>
          </a:p>
          <a:p>
            <a:endParaRPr lang="en-US" sz="2000" dirty="0"/>
          </a:p>
        </p:txBody>
      </p:sp>
      <p:pic>
        <p:nvPicPr>
          <p:cNvPr id="8" name="Picture 7">
            <a:extLst>
              <a:ext uri="{FF2B5EF4-FFF2-40B4-BE49-F238E27FC236}">
                <a16:creationId xmlns:a16="http://schemas.microsoft.com/office/drawing/2014/main" id="{2757D1AC-BF0C-6EF7-3EAD-69F2115FC580}"/>
              </a:ext>
            </a:extLst>
          </p:cNvPr>
          <p:cNvPicPr>
            <a:picLocks noChangeAspect="1"/>
          </p:cNvPicPr>
          <p:nvPr/>
        </p:nvPicPr>
        <p:blipFill>
          <a:blip r:embed="rId3"/>
          <a:stretch>
            <a:fillRect/>
          </a:stretch>
        </p:blipFill>
        <p:spPr>
          <a:xfrm>
            <a:off x="1371599" y="4851400"/>
            <a:ext cx="8534401" cy="1947333"/>
          </a:xfrm>
          <a:prstGeom prst="rect">
            <a:avLst/>
          </a:prstGeom>
        </p:spPr>
      </p:pic>
    </p:spTree>
    <p:extLst>
      <p:ext uri="{BB962C8B-B14F-4D97-AF65-F5344CB8AC3E}">
        <p14:creationId xmlns:p14="http://schemas.microsoft.com/office/powerpoint/2010/main" val="2192248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243FD-DF7A-0143-BBB6-F8CCF4FB034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Problem and Challenges</a:t>
            </a:r>
          </a:p>
        </p:txBody>
      </p:sp>
      <p:sp>
        <p:nvSpPr>
          <p:cNvPr id="3" name="Content Placeholder 2">
            <a:extLst>
              <a:ext uri="{FF2B5EF4-FFF2-40B4-BE49-F238E27FC236}">
                <a16:creationId xmlns:a16="http://schemas.microsoft.com/office/drawing/2014/main" id="{0DC16B41-3CDA-8442-9F9C-691146145C65}"/>
              </a:ext>
            </a:extLst>
          </p:cNvPr>
          <p:cNvSpPr>
            <a:spLocks noGrp="1"/>
          </p:cNvSpPr>
          <p:nvPr>
            <p:ph sz="half" idx="1"/>
          </p:nvPr>
        </p:nvSpPr>
        <p:spPr>
          <a:xfrm>
            <a:off x="838200" y="1145945"/>
            <a:ext cx="10515599" cy="5254855"/>
          </a:xfrm>
        </p:spPr>
        <p:txBody>
          <a:bodyPr lIns="91440" tIns="45720" rIns="91440" bIns="45720" anchor="t"/>
          <a:lstStyle/>
          <a:p>
            <a:pPr algn="l">
              <a:spcAft>
                <a:spcPts val="1500"/>
              </a:spcAft>
              <a:buNone/>
            </a:pPr>
            <a:endParaRPr lang="en-US" sz="1800" b="1" i="0" dirty="0">
              <a:solidFill>
                <a:srgbClr val="000000"/>
              </a:solidFill>
              <a:effectLst/>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Problem :</a:t>
            </a:r>
          </a:p>
          <a:p>
            <a:pPr marL="457200" lvl="1" indent="0">
              <a:buNone/>
            </a:pPr>
            <a:r>
              <a:rPr lang="en-US" sz="1600" dirty="0">
                <a:latin typeface="Arial" panose="020B0604020202020204" pitchFamily="34" charset="0"/>
                <a:cs typeface="Arial" panose="020B0604020202020204" pitchFamily="34" charset="0"/>
              </a:rPr>
              <a:t>While financial text data is abundant—from news articles to social media posts and earnings calls—extracting reliable sentiment remains challenging. Financial language is highly domain-specific, often subtle, and context-dependent, making it difficult for traditional NLP models to accurately capture sentiment. Classical statistical methods like TF-IDF and n-grams provide baseline insights but fail to understand nuanced meaning, while advanced neural and transformer models aim to bridge this gap.</a:t>
            </a:r>
          </a:p>
          <a:p>
            <a:pPr marL="457200" lvl="1" indent="0">
              <a:buNone/>
            </a:pPr>
            <a:endParaRPr lang="en-US" sz="1600"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Challenges:</a:t>
            </a:r>
          </a:p>
          <a:p>
            <a:pPr marL="457200" lvl="1" indent="0">
              <a:buNone/>
            </a:pPr>
            <a:r>
              <a:rPr lang="en-US" sz="1600" dirty="0">
                <a:latin typeface="Arial" panose="020B0604020202020204" pitchFamily="34" charset="0"/>
                <a:cs typeface="Arial" panose="020B0604020202020204" pitchFamily="34" charset="0"/>
              </a:rPr>
              <a:t>Financial sentiment analysis faces several unique challenges. Human language includes slang, sarcasm, and idioms, which can mislead models. Financial texts also contain domain-specific jargon, and datasets are often imbalanced across sentiment categories. Additionally, neural models risk overfitting, and deep learning approaches require significant computational resources, which can be a limitation without GPUs. Accurately modeling sentiment depth beyond simple positive, neutral, or negative labels is also a persistent difficulty.</a:t>
            </a:r>
          </a:p>
          <a:p>
            <a:endParaRPr lang="en-US" sz="1600" dirty="0">
              <a:solidFill>
                <a:srgbClr val="000000"/>
              </a:solidFill>
              <a:latin typeface="Arial" panose="020B0604020202020204" pitchFamily="34" charset="0"/>
              <a:cs typeface="Arial" panose="020B0604020202020204" pitchFamily="34" charset="0"/>
            </a:endParaRPr>
          </a:p>
          <a:p>
            <a:endParaRPr lang="en-US" sz="1600" dirty="0">
              <a:solidFill>
                <a:srgbClr val="000000"/>
              </a:solidFill>
              <a:latin typeface="Arial" panose="020B0604020202020204" pitchFamily="34" charset="0"/>
              <a:cs typeface="Arial" panose="020B0604020202020204" pitchFamily="34" charset="0"/>
            </a:endParaRPr>
          </a:p>
          <a:p>
            <a:endParaRPr lang="en-US" sz="1600" dirty="0">
              <a:solidFill>
                <a:srgbClr val="000000"/>
              </a:solidFill>
              <a:latin typeface="Arial" panose="020B0604020202020204" pitchFamily="34" charset="0"/>
              <a:cs typeface="Arial" panose="020B0604020202020204" pitchFamily="34"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6019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0F826-9152-A345-9423-B2B2C1F8DC6B}"/>
              </a:ext>
            </a:extLst>
          </p:cNvPr>
          <p:cNvSpPr>
            <a:spLocks noGrp="1"/>
          </p:cNvSpPr>
          <p:nvPr>
            <p:ph type="title"/>
          </p:nvPr>
        </p:nvSpPr>
        <p:spPr/>
        <p:txBody>
          <a:bodyPr/>
          <a:lstStyle/>
          <a:p>
            <a:r>
              <a:rPr lang="en-US"/>
              <a:t>Related solutions / State of Art</a:t>
            </a:r>
          </a:p>
        </p:txBody>
      </p:sp>
      <p:graphicFrame>
        <p:nvGraphicFramePr>
          <p:cNvPr id="3" name="Table 2">
            <a:extLst>
              <a:ext uri="{FF2B5EF4-FFF2-40B4-BE49-F238E27FC236}">
                <a16:creationId xmlns:a16="http://schemas.microsoft.com/office/drawing/2014/main" id="{FA1A55BD-CB4B-493B-BE5C-B2B74BE09C9F}"/>
              </a:ext>
            </a:extLst>
          </p:cNvPr>
          <p:cNvGraphicFramePr>
            <a:graphicFrameLocks noGrp="1"/>
          </p:cNvGraphicFramePr>
          <p:nvPr>
            <p:extLst>
              <p:ext uri="{D42A27DB-BD31-4B8C-83A1-F6EECF244321}">
                <p14:modId xmlns:p14="http://schemas.microsoft.com/office/powerpoint/2010/main" val="1229044333"/>
              </p:ext>
            </p:extLst>
          </p:nvPr>
        </p:nvGraphicFramePr>
        <p:xfrm>
          <a:off x="330202" y="1337722"/>
          <a:ext cx="8661397" cy="2956820"/>
        </p:xfrm>
        <a:graphic>
          <a:graphicData uri="http://schemas.openxmlformats.org/drawingml/2006/table">
            <a:tbl>
              <a:tblPr>
                <a:tableStyleId>{5C22544A-7EE6-4342-B048-85BDC9FD1C3A}</a:tableStyleId>
              </a:tblPr>
              <a:tblGrid>
                <a:gridCol w="1481624">
                  <a:extLst>
                    <a:ext uri="{9D8B030D-6E8A-4147-A177-3AD203B41FA5}">
                      <a16:colId xmlns:a16="http://schemas.microsoft.com/office/drawing/2014/main" val="2700167444"/>
                    </a:ext>
                  </a:extLst>
                </a:gridCol>
                <a:gridCol w="1597077">
                  <a:extLst>
                    <a:ext uri="{9D8B030D-6E8A-4147-A177-3AD203B41FA5}">
                      <a16:colId xmlns:a16="http://schemas.microsoft.com/office/drawing/2014/main" val="723531137"/>
                    </a:ext>
                  </a:extLst>
                </a:gridCol>
                <a:gridCol w="1395036">
                  <a:extLst>
                    <a:ext uri="{9D8B030D-6E8A-4147-A177-3AD203B41FA5}">
                      <a16:colId xmlns:a16="http://schemas.microsoft.com/office/drawing/2014/main" val="2999019711"/>
                    </a:ext>
                  </a:extLst>
                </a:gridCol>
                <a:gridCol w="1154514">
                  <a:extLst>
                    <a:ext uri="{9D8B030D-6E8A-4147-A177-3AD203B41FA5}">
                      <a16:colId xmlns:a16="http://schemas.microsoft.com/office/drawing/2014/main" val="3063944448"/>
                    </a:ext>
                  </a:extLst>
                </a:gridCol>
                <a:gridCol w="1577835">
                  <a:extLst>
                    <a:ext uri="{9D8B030D-6E8A-4147-A177-3AD203B41FA5}">
                      <a16:colId xmlns:a16="http://schemas.microsoft.com/office/drawing/2014/main" val="3539100594"/>
                    </a:ext>
                  </a:extLst>
                </a:gridCol>
                <a:gridCol w="1455311">
                  <a:extLst>
                    <a:ext uri="{9D8B030D-6E8A-4147-A177-3AD203B41FA5}">
                      <a16:colId xmlns:a16="http://schemas.microsoft.com/office/drawing/2014/main" val="1852114895"/>
                    </a:ext>
                  </a:extLst>
                </a:gridCol>
              </a:tblGrid>
              <a:tr h="164632">
                <a:tc>
                  <a:txBody>
                    <a:bodyPr/>
                    <a:lstStyle/>
                    <a:p>
                      <a:pPr algn="ctr" fontAlgn="ctr">
                        <a:buNone/>
                      </a:pPr>
                      <a:r>
                        <a:rPr lang="en-US" sz="1100" u="none" strike="noStrike">
                          <a:effectLst/>
                        </a:rPr>
                        <a:t>Model Type</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100" u="none" strike="noStrike" dirty="0">
                          <a:effectLst/>
                        </a:rPr>
                        <a:t>Examples</a:t>
                      </a:r>
                      <a:endParaRPr lang="en-US" sz="1100" b="1"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100" u="none" strike="noStrike">
                          <a:effectLst/>
                        </a:rPr>
                        <a:t>F1-Score</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100" u="none" strike="noStrike">
                          <a:effectLst/>
                        </a:rPr>
                        <a:t>Accuracy</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100" u="none" strike="noStrike">
                          <a:effectLst/>
                        </a:rPr>
                        <a:t>Pros</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100" u="none" strike="noStrike">
                          <a:effectLst/>
                        </a:rPr>
                        <a:t>Cons</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77440057"/>
                  </a:ext>
                </a:extLst>
              </a:tr>
              <a:tr h="654364">
                <a:tc>
                  <a:txBody>
                    <a:bodyPr/>
                    <a:lstStyle/>
                    <a:p>
                      <a:pPr algn="l" fontAlgn="ctr">
                        <a:buNone/>
                      </a:pPr>
                      <a:r>
                        <a:rPr lang="en-US" sz="1100" u="none" strike="noStrike">
                          <a:effectLst/>
                        </a:rPr>
                        <a:t>Statistical NLP</a:t>
                      </a:r>
                      <a:endParaRPr lang="en-US" sz="1100" b="1"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TF-IDF + Logistic Regression / SVM / Random Forest</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~0.65–0.75</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~0.70–0.78</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nb-NO" sz="1100" u="none" strike="noStrike">
                          <a:effectLst/>
                        </a:rPr>
                        <a:t>Interpretable, reliable for smaller datasets</a:t>
                      </a:r>
                      <a:endParaRPr lang="nb-NO"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Fail to capture context, limited nuance in financial language</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94492021"/>
                  </a:ext>
                </a:extLst>
              </a:tr>
              <a:tr h="646252">
                <a:tc>
                  <a:txBody>
                    <a:bodyPr/>
                    <a:lstStyle/>
                    <a:p>
                      <a:pPr algn="l" fontAlgn="ctr">
                        <a:buNone/>
                      </a:pPr>
                      <a:r>
                        <a:rPr lang="en-US" sz="1100" u="none" strike="noStrike" dirty="0">
                          <a:effectLst/>
                        </a:rPr>
                        <a:t>Neural NLP</a:t>
                      </a:r>
                      <a:endParaRPr lang="en-US" sz="1100" b="1"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LSTM, BiLSTM</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~0.70–0.80</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~0.72–0.80</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Captures sequential dependencies, better context understanding</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Limited on very long texts or </a:t>
                      </a:r>
                      <a:r>
                        <a:rPr lang="en-US" sz="1100" u="none" strike="noStrike" dirty="0">
                          <a:effectLst/>
                          <a:latin typeface="Arial" panose="020B0604020202020204" pitchFamily="34" charset="0"/>
                          <a:cs typeface="Arial" panose="020B0604020202020204" pitchFamily="34" charset="0"/>
                        </a:rPr>
                        <a:t>highly</a:t>
                      </a:r>
                      <a:r>
                        <a:rPr lang="en-US" sz="1100" u="none" strike="noStrike" dirty="0">
                          <a:effectLst/>
                        </a:rPr>
                        <a:t> nuanced sentiment</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0780318"/>
                  </a:ext>
                </a:extLst>
              </a:tr>
              <a:tr h="684839">
                <a:tc>
                  <a:txBody>
                    <a:bodyPr/>
                    <a:lstStyle/>
                    <a:p>
                      <a:pPr algn="l" fontAlgn="ctr">
                        <a:buNone/>
                      </a:pPr>
                      <a:r>
                        <a:rPr lang="en-US" sz="1100" u="none" strike="noStrike" dirty="0">
                          <a:effectLst/>
                        </a:rPr>
                        <a:t>Transformer-Based</a:t>
                      </a:r>
                      <a:endParaRPr lang="en-US" sz="1100" b="1"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FinBERT, BERT, RoBERTa (fine-tuned)</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~0.80–0.88</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~0.82–0.90</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Self-attention captures long-range context, domain-specific adaptation</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Computationally heavy, may require large datasets</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0653429"/>
                  </a:ext>
                </a:extLst>
              </a:tr>
              <a:tr h="796325">
                <a:tc>
                  <a:txBody>
                    <a:bodyPr/>
                    <a:lstStyle/>
                    <a:p>
                      <a:pPr algn="l" fontAlgn="ctr">
                        <a:buNone/>
                      </a:pPr>
                      <a:r>
                        <a:rPr lang="en-US" sz="1100" u="none" strike="noStrike" dirty="0">
                          <a:effectLst/>
                        </a:rPr>
                        <a:t>Hybrid Approaches</a:t>
                      </a:r>
                      <a:endParaRPr lang="en-US" sz="1100" b="1"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CNN-BiLSTM, FinBERT + BiLSTM</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~0.82–0.90</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a:effectLst/>
                        </a:rPr>
                        <a:t>~0.84–0.91</a:t>
                      </a:r>
                      <a:endParaRPr lang="en-US" sz="1100" b="0" i="0" u="none" strike="noStrike">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Combines statistical &amp; deep learning strengths, improved F1-scores</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buNone/>
                      </a:pPr>
                      <a:r>
                        <a:rPr lang="en-US" sz="1100" u="none" strike="noStrike" dirty="0">
                          <a:effectLst/>
                        </a:rPr>
                        <a:t>More complex, harder to interpret, longer training times</a:t>
                      </a:r>
                      <a:endParaRPr lang="en-US" sz="1100" b="0" i="0" u="none" strike="noStrike" dirty="0">
                        <a:solidFill>
                          <a:srgbClr val="000000"/>
                        </a:solidFill>
                        <a:effectLst/>
                        <a:latin typeface="Aptos Narrow" panose="020B0004020202020204" pitchFamily="34" charset="0"/>
                      </a:endParaRPr>
                    </a:p>
                  </a:txBody>
                  <a:tcPr marL="7400" marR="7400" marT="740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2009329"/>
                  </a:ext>
                </a:extLst>
              </a:tr>
            </a:tbl>
          </a:graphicData>
        </a:graphic>
      </p:graphicFrame>
      <p:pic>
        <p:nvPicPr>
          <p:cNvPr id="10" name="Picture 9">
            <a:extLst>
              <a:ext uri="{FF2B5EF4-FFF2-40B4-BE49-F238E27FC236}">
                <a16:creationId xmlns:a16="http://schemas.microsoft.com/office/drawing/2014/main" id="{44D1933B-4CEF-B153-5637-3EAB1F9DE661}"/>
              </a:ext>
            </a:extLst>
          </p:cNvPr>
          <p:cNvPicPr>
            <a:picLocks noChangeAspect="1"/>
          </p:cNvPicPr>
          <p:nvPr/>
        </p:nvPicPr>
        <p:blipFill>
          <a:blip r:embed="rId2"/>
          <a:stretch>
            <a:fillRect/>
          </a:stretch>
        </p:blipFill>
        <p:spPr>
          <a:xfrm>
            <a:off x="6400801" y="4453467"/>
            <a:ext cx="4495799" cy="2328334"/>
          </a:xfrm>
          <a:prstGeom prst="rect">
            <a:avLst/>
          </a:prstGeom>
        </p:spPr>
      </p:pic>
      <p:sp>
        <p:nvSpPr>
          <p:cNvPr id="11" name="TextBox 10">
            <a:extLst>
              <a:ext uri="{FF2B5EF4-FFF2-40B4-BE49-F238E27FC236}">
                <a16:creationId xmlns:a16="http://schemas.microsoft.com/office/drawing/2014/main" id="{52D91234-C3D4-B391-BD15-F9CF902C4302}"/>
              </a:ext>
            </a:extLst>
          </p:cNvPr>
          <p:cNvSpPr txBox="1"/>
          <p:nvPr/>
        </p:nvSpPr>
        <p:spPr>
          <a:xfrm>
            <a:off x="550334" y="5617634"/>
            <a:ext cx="5850467" cy="830997"/>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The bar chart illustrates the performance of different NLP approaches in financial sentiment analysis. It shows that hybrid models achieve the highest F1-score and accuracy, followed by transformer-based, neural, and statistical models, highlighting the progressive gains in performance from classical to advanced methods.</a:t>
            </a:r>
          </a:p>
        </p:txBody>
      </p:sp>
    </p:spTree>
    <p:extLst>
      <p:ext uri="{BB962C8B-B14F-4D97-AF65-F5344CB8AC3E}">
        <p14:creationId xmlns:p14="http://schemas.microsoft.com/office/powerpoint/2010/main" val="2763857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E8995-1BB6-964B-8AFE-583FBD7705B1}"/>
              </a:ext>
            </a:extLst>
          </p:cNvPr>
          <p:cNvSpPr>
            <a:spLocks noGrp="1"/>
          </p:cNvSpPr>
          <p:nvPr>
            <p:ph type="title"/>
          </p:nvPr>
        </p:nvSpPr>
        <p:spPr/>
        <p:txBody>
          <a:bodyPr/>
          <a:lstStyle/>
          <a:p>
            <a:r>
              <a:rPr lang="en-US" dirty="0"/>
              <a:t>Overview of Solution / Contributions</a:t>
            </a:r>
          </a:p>
        </p:txBody>
      </p:sp>
      <p:graphicFrame>
        <p:nvGraphicFramePr>
          <p:cNvPr id="6" name="Content Placeholder 5">
            <a:extLst>
              <a:ext uri="{FF2B5EF4-FFF2-40B4-BE49-F238E27FC236}">
                <a16:creationId xmlns:a16="http://schemas.microsoft.com/office/drawing/2014/main" id="{8C09ABDD-8048-7AC7-118D-20929CC5A7FC}"/>
              </a:ext>
            </a:extLst>
          </p:cNvPr>
          <p:cNvGraphicFramePr>
            <a:graphicFrameLocks noGrp="1"/>
          </p:cNvGraphicFramePr>
          <p:nvPr>
            <p:ph sz="half" idx="1"/>
            <p:extLst>
              <p:ext uri="{D42A27DB-BD31-4B8C-83A1-F6EECF244321}">
                <p14:modId xmlns:p14="http://schemas.microsoft.com/office/powerpoint/2010/main" val="3049800244"/>
              </p:ext>
            </p:extLst>
          </p:nvPr>
        </p:nvGraphicFramePr>
        <p:xfrm>
          <a:off x="1337733" y="1392238"/>
          <a:ext cx="9008535" cy="4784725"/>
        </p:xfrm>
        <a:graphic>
          <a:graphicData uri="http://schemas.openxmlformats.org/drawingml/2006/table">
            <a:tbl>
              <a:tblPr>
                <a:tableStyleId>{5C22544A-7EE6-4342-B048-85BDC9FD1C3A}</a:tableStyleId>
              </a:tblPr>
              <a:tblGrid>
                <a:gridCol w="1100667">
                  <a:extLst>
                    <a:ext uri="{9D8B030D-6E8A-4147-A177-3AD203B41FA5}">
                      <a16:colId xmlns:a16="http://schemas.microsoft.com/office/drawing/2014/main" val="3497636061"/>
                    </a:ext>
                  </a:extLst>
                </a:gridCol>
                <a:gridCol w="1481667">
                  <a:extLst>
                    <a:ext uri="{9D8B030D-6E8A-4147-A177-3AD203B41FA5}">
                      <a16:colId xmlns:a16="http://schemas.microsoft.com/office/drawing/2014/main" val="998313858"/>
                    </a:ext>
                  </a:extLst>
                </a:gridCol>
                <a:gridCol w="4354794">
                  <a:extLst>
                    <a:ext uri="{9D8B030D-6E8A-4147-A177-3AD203B41FA5}">
                      <a16:colId xmlns:a16="http://schemas.microsoft.com/office/drawing/2014/main" val="1247804336"/>
                    </a:ext>
                  </a:extLst>
                </a:gridCol>
                <a:gridCol w="2071407">
                  <a:extLst>
                    <a:ext uri="{9D8B030D-6E8A-4147-A177-3AD203B41FA5}">
                      <a16:colId xmlns:a16="http://schemas.microsoft.com/office/drawing/2014/main" val="1326124474"/>
                    </a:ext>
                  </a:extLst>
                </a:gridCol>
              </a:tblGrid>
              <a:tr h="391431">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Team Member</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Email</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Responsibilities / Contributions</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200" u="none" strike="noStrike">
                          <a:effectLst/>
                          <a:latin typeface="Arial" panose="020B0604020202020204" pitchFamily="34" charset="0"/>
                          <a:cs typeface="Arial" panose="020B0604020202020204" pitchFamily="34" charset="0"/>
                        </a:rPr>
                        <a:t>Notes</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12498401"/>
                  </a:ext>
                </a:extLst>
              </a:tr>
              <a:tr h="551093">
                <a:tc rowSpan="4">
                  <a:txBody>
                    <a:bodyPr/>
                    <a:lstStyle/>
                    <a:p>
                      <a:pPr algn="ctr" fontAlgn="ctr">
                        <a:buNone/>
                      </a:pPr>
                      <a:r>
                        <a:rPr lang="en-US" sz="1200" u="none" strike="noStrike" dirty="0">
                          <a:effectLst/>
                          <a:latin typeface="Arial" panose="020B0604020202020204" pitchFamily="34" charset="0"/>
                          <a:cs typeface="Arial" panose="020B0604020202020204" pitchFamily="34" charset="0"/>
                        </a:rPr>
                        <a:t>John Pretz</a:t>
                      </a:r>
                      <a:endParaRPr lang="en-US" sz="1200" b="1"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buNone/>
                      </a:pPr>
                      <a:r>
                        <a:rPr lang="en-US" sz="1200" u="none" strike="noStrike" dirty="0">
                          <a:effectLst/>
                          <a:latin typeface="Arial" panose="020B0604020202020204" pitchFamily="34" charset="0"/>
                          <a:cs typeface="Arial" panose="020B0604020202020204" pitchFamily="34" charset="0"/>
                        </a:rPr>
                        <a:t>jjp6846@psu.edu</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200" u="none" strike="noStrike">
                          <a:effectLst/>
                          <a:latin typeface="Arial" panose="020B0604020202020204" pitchFamily="34" charset="0"/>
                          <a:cs typeface="Arial" panose="020B0604020202020204" pitchFamily="34" charset="0"/>
                        </a:rPr>
                        <a:t>- Data collection from Kaggle, Hugging Face, earnings calls</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buNone/>
                      </a:pPr>
                      <a:r>
                        <a:rPr lang="en-US" sz="1200" u="none" strike="noStrike">
                          <a:effectLst/>
                          <a:latin typeface="Arial" panose="020B0604020202020204" pitchFamily="34" charset="0"/>
                          <a:cs typeface="Arial" panose="020B0604020202020204" pitchFamily="34" charset="0"/>
                        </a:rPr>
                        <a:t>Focused on statistical NLP baseline and dataset management</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2076241"/>
                  </a:ext>
                </a:extLst>
              </a:tr>
              <a:tr h="504740">
                <a:tc vMerge="1">
                  <a:txBody>
                    <a:bodyPr/>
                    <a:lstStyle/>
                    <a:p>
                      <a:endParaRPr lang="en-US"/>
                    </a:p>
                  </a:txBody>
                  <a:tcPr/>
                </a:tc>
                <a:tc vMerge="1">
                  <a:txBody>
                    <a:bodyPr/>
                    <a:lstStyle/>
                    <a:p>
                      <a:endParaRPr lang="en-US"/>
                    </a:p>
                  </a:txBody>
                  <a:tcPr/>
                </a:tc>
                <a:tc>
                  <a:txBody>
                    <a:bodyPr/>
                    <a:lstStyle/>
                    <a:p>
                      <a:pPr algn="ctr" fontAlgn="ctr">
                        <a:buNone/>
                      </a:pPr>
                      <a:r>
                        <a:rPr lang="en-US" sz="1200" u="none" strike="noStrike">
                          <a:effectLst/>
                          <a:latin typeface="Arial" panose="020B0604020202020204" pitchFamily="34" charset="0"/>
                          <a:cs typeface="Arial" panose="020B0604020202020204" pitchFamily="34" charset="0"/>
                        </a:rPr>
                        <a:t>- Data preprocessing, cleaning, tokenization</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568314179"/>
                  </a:ext>
                </a:extLst>
              </a:tr>
              <a:tr h="468687">
                <a:tc vMerge="1">
                  <a:txBody>
                    <a:bodyPr/>
                    <a:lstStyle/>
                    <a:p>
                      <a:endParaRPr lang="en-US"/>
                    </a:p>
                  </a:txBody>
                  <a:tcPr/>
                </a:tc>
                <a:tc vMerge="1">
                  <a:txBody>
                    <a:bodyPr/>
                    <a:lstStyle/>
                    <a:p>
                      <a:endParaRPr lang="en-US"/>
                    </a:p>
                  </a:txBody>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 Feature engineering for statistical NLP models (TF-IDF, n-grams)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4122413454"/>
                  </a:ext>
                </a:extLst>
              </a:tr>
              <a:tr h="478987">
                <a:tc vMerge="1">
                  <a:txBody>
                    <a:bodyPr/>
                    <a:lstStyle/>
                    <a:p>
                      <a:endParaRPr lang="en-US"/>
                    </a:p>
                  </a:txBody>
                  <a:tcPr/>
                </a:tc>
                <a:tc vMerge="1">
                  <a:txBody>
                    <a:bodyPr/>
                    <a:lstStyle/>
                    <a:p>
                      <a:endParaRPr lang="en-US"/>
                    </a:p>
                  </a:txBody>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 Training &amp; evaluation of Logistic Regression and SVM models</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332309854"/>
                  </a:ext>
                </a:extLst>
              </a:tr>
              <a:tr h="525341">
                <a:tc rowSpan="4">
                  <a:txBody>
                    <a:bodyPr/>
                    <a:lstStyle/>
                    <a:p>
                      <a:pPr algn="ctr" fontAlgn="ctr">
                        <a:buNone/>
                      </a:pPr>
                      <a:r>
                        <a:rPr lang="en-US" sz="1200" u="none" strike="noStrike">
                          <a:effectLst/>
                          <a:latin typeface="Arial" panose="020B0604020202020204" pitchFamily="34" charset="0"/>
                          <a:cs typeface="Arial" panose="020B0604020202020204" pitchFamily="34" charset="0"/>
                        </a:rPr>
                        <a:t>Manas Sahoo</a:t>
                      </a:r>
                      <a:endParaRPr lang="en-US" sz="1200" b="1"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buNone/>
                      </a:pPr>
                      <a:r>
                        <a:rPr lang="en-US" sz="1200" u="none" strike="noStrike">
                          <a:effectLst/>
                          <a:latin typeface="Arial" panose="020B0604020202020204" pitchFamily="34" charset="0"/>
                          <a:cs typeface="Arial" panose="020B0604020202020204" pitchFamily="34" charset="0"/>
                        </a:rPr>
                        <a:t>mr.sahoo@psu.edu</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buNone/>
                      </a:pPr>
                      <a:r>
                        <a:rPr lang="en-US" sz="1200" u="none" strike="noStrike">
                          <a:effectLst/>
                          <a:latin typeface="Arial" panose="020B0604020202020204" pitchFamily="34" charset="0"/>
                          <a:cs typeface="Arial" panose="020B0604020202020204" pitchFamily="34" charset="0"/>
                        </a:rPr>
                        <a:t>- Implementation of neural NLP models (LSTM, BiLSTM)</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fontAlgn="ctr">
                        <a:buNone/>
                      </a:pPr>
                      <a:r>
                        <a:rPr lang="en-US" sz="1200" u="none" strike="noStrike">
                          <a:effectLst/>
                          <a:latin typeface="Arial" panose="020B0604020202020204" pitchFamily="34" charset="0"/>
                          <a:cs typeface="Arial" panose="020B0604020202020204" pitchFamily="34" charset="0"/>
                        </a:rPr>
                        <a:t>Focused on neural and transformer models, model comparison, and performance visualization</a:t>
                      </a:r>
                      <a:endParaRPr lang="en-US" sz="1200" b="0" i="0" u="none" strike="noStrike">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9792934"/>
                  </a:ext>
                </a:extLst>
              </a:tr>
              <a:tr h="587146">
                <a:tc vMerge="1">
                  <a:txBody>
                    <a:bodyPr/>
                    <a:lstStyle/>
                    <a:p>
                      <a:endParaRPr lang="en-US"/>
                    </a:p>
                  </a:txBody>
                  <a:tcPr/>
                </a:tc>
                <a:tc vMerge="1">
                  <a:txBody>
                    <a:bodyPr/>
                    <a:lstStyle/>
                    <a:p>
                      <a:endParaRPr lang="en-US"/>
                    </a:p>
                  </a:txBody>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 Transformer-based model fine-tuning (</a:t>
                      </a:r>
                      <a:r>
                        <a:rPr lang="en-US" sz="1200" u="none" strike="noStrike" dirty="0" err="1">
                          <a:effectLst/>
                          <a:latin typeface="Arial" panose="020B0604020202020204" pitchFamily="34" charset="0"/>
                          <a:cs typeface="Arial" panose="020B0604020202020204" pitchFamily="34" charset="0"/>
                        </a:rPr>
                        <a:t>FinBERT</a:t>
                      </a:r>
                      <a:r>
                        <a:rPr lang="en-US" sz="1200" u="none" strike="noStrike" dirty="0">
                          <a:effectLst/>
                          <a:latin typeface="Arial" panose="020B0604020202020204" pitchFamily="34" charset="0"/>
                          <a:cs typeface="Arial" panose="020B0604020202020204" pitchFamily="34" charset="0"/>
                        </a:rPr>
                        <a:t>, </a:t>
                      </a:r>
                      <a:r>
                        <a:rPr lang="en-US" sz="1200" u="none" strike="noStrike" dirty="0" err="1">
                          <a:effectLst/>
                          <a:latin typeface="Arial" panose="020B0604020202020204" pitchFamily="34" charset="0"/>
                          <a:cs typeface="Arial" panose="020B0604020202020204" pitchFamily="34" charset="0"/>
                        </a:rPr>
                        <a:t>RoBERTa</a:t>
                      </a:r>
                      <a:r>
                        <a:rPr lang="en-US" sz="1200" u="none" strike="noStrike" dirty="0">
                          <a:effectLst/>
                          <a:latin typeface="Arial" panose="020B0604020202020204" pitchFamily="34" charset="0"/>
                          <a:cs typeface="Arial" panose="020B0604020202020204" pitchFamily="34" charset="0"/>
                        </a:rPr>
                        <a:t>)</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928636182"/>
                  </a:ext>
                </a:extLst>
              </a:tr>
              <a:tr h="767410">
                <a:tc vMerge="1">
                  <a:txBody>
                    <a:bodyPr/>
                    <a:lstStyle/>
                    <a:p>
                      <a:endParaRPr lang="en-US"/>
                    </a:p>
                  </a:txBody>
                  <a:tcPr/>
                </a:tc>
                <a:tc vMerge="1">
                  <a:txBody>
                    <a:bodyPr/>
                    <a:lstStyle/>
                    <a:p>
                      <a:endParaRPr lang="en-US"/>
                    </a:p>
                  </a:txBody>
                  <a:tcPr/>
                </a:tc>
                <a:tc>
                  <a:txBody>
                    <a:bodyPr/>
                    <a:lstStyle/>
                    <a:p>
                      <a:pPr algn="ctr" fontAlgn="ctr">
                        <a:buNone/>
                      </a:pPr>
                      <a:r>
                        <a:rPr lang="da-DK" sz="1200" u="none" strike="noStrike" dirty="0">
                          <a:effectLst/>
                          <a:latin typeface="Arial" panose="020B0604020202020204" pitchFamily="34" charset="0"/>
                          <a:cs typeface="Arial" panose="020B0604020202020204" pitchFamily="34" charset="0"/>
                        </a:rPr>
                        <a:t>- Hyperparameter tuning, regularization, handling imbalanced datasets</a:t>
                      </a:r>
                      <a:endParaRPr lang="da-DK"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3707567383"/>
                  </a:ext>
                </a:extLst>
              </a:tr>
              <a:tr h="509890">
                <a:tc vMerge="1">
                  <a:txBody>
                    <a:bodyPr/>
                    <a:lstStyle/>
                    <a:p>
                      <a:endParaRPr lang="en-US"/>
                    </a:p>
                  </a:txBody>
                  <a:tcPr/>
                </a:tc>
                <a:tc vMerge="1">
                  <a:txBody>
                    <a:bodyPr/>
                    <a:lstStyle/>
                    <a:p>
                      <a:endParaRPr lang="en-US"/>
                    </a:p>
                  </a:txBody>
                  <a:tcPr/>
                </a:tc>
                <a:tc>
                  <a:txBody>
                    <a:bodyPr/>
                    <a:lstStyle/>
                    <a:p>
                      <a:pPr algn="ctr" fontAlgn="ctr">
                        <a:buNone/>
                      </a:pPr>
                      <a:r>
                        <a:rPr lang="en-US" sz="1200" u="none" strike="noStrike" dirty="0">
                          <a:effectLst/>
                          <a:latin typeface="Arial" panose="020B0604020202020204" pitchFamily="34" charset="0"/>
                          <a:cs typeface="Arial" panose="020B0604020202020204" pitchFamily="34" charset="0"/>
                        </a:rPr>
                        <a:t>- Evaluation metrics analysis and visualization</a:t>
                      </a:r>
                      <a:endParaRPr lang="en-US" sz="1200" b="0" i="0" u="none" strike="noStrike" dirty="0">
                        <a:solidFill>
                          <a:srgbClr val="000000"/>
                        </a:solidFill>
                        <a:effectLst/>
                        <a:latin typeface="Arial" panose="020B0604020202020204" pitchFamily="34" charset="0"/>
                        <a:cs typeface="Arial" panose="020B0604020202020204" pitchFamily="34" charset="0"/>
                      </a:endParaRPr>
                    </a:p>
                  </a:txBody>
                  <a:tcPr marL="5150" marR="5150" marT="51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2825908475"/>
                  </a:ext>
                </a:extLst>
              </a:tr>
            </a:tbl>
          </a:graphicData>
        </a:graphic>
      </p:graphicFrame>
    </p:spTree>
    <p:extLst>
      <p:ext uri="{BB962C8B-B14F-4D97-AF65-F5344CB8AC3E}">
        <p14:creationId xmlns:p14="http://schemas.microsoft.com/office/powerpoint/2010/main" val="1214177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a:lstStyle/>
          <a:p>
            <a:r>
              <a:rPr lang="en-US"/>
              <a:t>Data Collecting</a:t>
            </a:r>
          </a:p>
        </p:txBody>
      </p:sp>
      <p:sp>
        <p:nvSpPr>
          <p:cNvPr id="3" name="Content Placeholder 2">
            <a:extLst>
              <a:ext uri="{FF2B5EF4-FFF2-40B4-BE49-F238E27FC236}">
                <a16:creationId xmlns:a16="http://schemas.microsoft.com/office/drawing/2014/main" id="{E497FBF1-6D02-AD48-B9DC-7F3193C376F3}"/>
              </a:ext>
            </a:extLst>
          </p:cNvPr>
          <p:cNvSpPr>
            <a:spLocks noGrp="1"/>
          </p:cNvSpPr>
          <p:nvPr>
            <p:ph sz="half" idx="1"/>
          </p:nvPr>
        </p:nvSpPr>
        <p:spPr/>
        <p:txBody>
          <a:bodyPr/>
          <a:lstStyle/>
          <a:p>
            <a:endParaRPr lang="en-US"/>
          </a:p>
        </p:txBody>
      </p:sp>
    </p:spTree>
    <p:extLst>
      <p:ext uri="{BB962C8B-B14F-4D97-AF65-F5344CB8AC3E}">
        <p14:creationId xmlns:p14="http://schemas.microsoft.com/office/powerpoint/2010/main" val="2445076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48784-9BD3-D143-88B2-F97D61FF4D59}"/>
              </a:ext>
            </a:extLst>
          </p:cNvPr>
          <p:cNvSpPr>
            <a:spLocks noGrp="1"/>
          </p:cNvSpPr>
          <p:nvPr>
            <p:ph type="title"/>
          </p:nvPr>
        </p:nvSpPr>
        <p:spPr/>
        <p:txBody>
          <a:bodyPr/>
          <a:lstStyle/>
          <a:p>
            <a:r>
              <a:rPr lang="en-US"/>
              <a:t>Data Preprocessing</a:t>
            </a:r>
          </a:p>
        </p:txBody>
      </p:sp>
      <p:sp>
        <p:nvSpPr>
          <p:cNvPr id="4" name="Content Placeholder 3">
            <a:extLst>
              <a:ext uri="{FF2B5EF4-FFF2-40B4-BE49-F238E27FC236}">
                <a16:creationId xmlns:a16="http://schemas.microsoft.com/office/drawing/2014/main" id="{769D60ED-2E5A-F0A4-82FF-C90271B9EF2B}"/>
              </a:ext>
            </a:extLst>
          </p:cNvPr>
          <p:cNvSpPr>
            <a:spLocks noGrp="1"/>
          </p:cNvSpPr>
          <p:nvPr>
            <p:ph sz="half" idx="1"/>
          </p:nvPr>
        </p:nvSpPr>
        <p:spPr/>
        <p:txBody>
          <a:bodyPr/>
          <a:lstStyle/>
          <a:p>
            <a:endParaRPr lang="en-US" dirty="0"/>
          </a:p>
        </p:txBody>
      </p:sp>
    </p:spTree>
    <p:extLst>
      <p:ext uri="{BB962C8B-B14F-4D97-AF65-F5344CB8AC3E}">
        <p14:creationId xmlns:p14="http://schemas.microsoft.com/office/powerpoint/2010/main" val="4159870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D8696-5D4A-FA41-9782-D300D38A19B3}"/>
              </a:ext>
            </a:extLst>
          </p:cNvPr>
          <p:cNvSpPr>
            <a:spLocks noGrp="1"/>
          </p:cNvSpPr>
          <p:nvPr>
            <p:ph type="title"/>
          </p:nvPr>
        </p:nvSpPr>
        <p:spPr/>
        <p:txBody>
          <a:bodyPr/>
          <a:lstStyle/>
          <a:p>
            <a:r>
              <a:rPr lang="en-US"/>
              <a:t>Methodology </a:t>
            </a:r>
          </a:p>
        </p:txBody>
      </p:sp>
      <p:sp>
        <p:nvSpPr>
          <p:cNvPr id="3" name="Content Placeholder 2">
            <a:extLst>
              <a:ext uri="{FF2B5EF4-FFF2-40B4-BE49-F238E27FC236}">
                <a16:creationId xmlns:a16="http://schemas.microsoft.com/office/drawing/2014/main" id="{E67EAE31-30DF-0C47-B923-A567D1816D4E}"/>
              </a:ext>
            </a:extLst>
          </p:cNvPr>
          <p:cNvSpPr>
            <a:spLocks noGrp="1"/>
          </p:cNvSpPr>
          <p:nvPr>
            <p:ph sz="half" idx="1"/>
          </p:nvPr>
        </p:nvSpPr>
        <p:spPr/>
        <p:txBody>
          <a:bodyPr/>
          <a:lstStyle/>
          <a:p>
            <a:r>
              <a:rPr lang="en-US" dirty="0"/>
              <a:t>…</a:t>
            </a:r>
          </a:p>
        </p:txBody>
      </p:sp>
      <p:sp>
        <p:nvSpPr>
          <p:cNvPr id="7" name="TextBox 6">
            <a:extLst>
              <a:ext uri="{FF2B5EF4-FFF2-40B4-BE49-F238E27FC236}">
                <a16:creationId xmlns:a16="http://schemas.microsoft.com/office/drawing/2014/main" id="{9A5F866E-1952-0708-7DEC-EB597FE01607}"/>
              </a:ext>
            </a:extLst>
          </p:cNvPr>
          <p:cNvSpPr txBox="1"/>
          <p:nvPr/>
        </p:nvSpPr>
        <p:spPr>
          <a:xfrm>
            <a:off x="9133342" y="694503"/>
            <a:ext cx="89521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rgbClr val="FF0000"/>
                </a:solidFill>
                <a:ea typeface="Calibri"/>
                <a:cs typeface="Calibri"/>
              </a:rPr>
              <a:t>JOSE</a:t>
            </a:r>
            <a:endParaRPr lang="en-US" dirty="0">
              <a:solidFill>
                <a:srgbClr val="FF0000"/>
              </a:solidFill>
            </a:endParaRPr>
          </a:p>
        </p:txBody>
      </p:sp>
    </p:spTree>
    <p:extLst>
      <p:ext uri="{BB962C8B-B14F-4D97-AF65-F5344CB8AC3E}">
        <p14:creationId xmlns:p14="http://schemas.microsoft.com/office/powerpoint/2010/main" val="69323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522A42B6-56D5-6440-86E6-7006FC53B59A}" vid="{CD8EB4FB-6531-A248-888A-0E93811EC03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TotalTime>
  <Words>1420</Words>
  <Application>Microsoft Office PowerPoint</Application>
  <PresentationFormat>Widescreen</PresentationFormat>
  <Paragraphs>124</Paragraphs>
  <Slides>18</Slides>
  <Notes>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Aptos Narrow</vt:lpstr>
      <vt:lpstr>Arial</vt:lpstr>
      <vt:lpstr>Calibri</vt:lpstr>
      <vt:lpstr>Franklin Gothic Book</vt:lpstr>
      <vt:lpstr>Franklin Gothic Medium</vt:lpstr>
      <vt:lpstr>Inter</vt:lpstr>
      <vt:lpstr>Segoe UI</vt:lpstr>
      <vt:lpstr>Times New Roman</vt:lpstr>
      <vt:lpstr>Office Theme</vt:lpstr>
      <vt:lpstr>Financial Sentiment Analysis Using Statistical and Neural NLP Approaches</vt:lpstr>
      <vt:lpstr>2 min to convince the audience </vt:lpstr>
      <vt:lpstr>Context and Introduction</vt:lpstr>
      <vt:lpstr>Problem and Challenges</vt:lpstr>
      <vt:lpstr>Related solutions / State of Art</vt:lpstr>
      <vt:lpstr>Overview of Solution / Contributions</vt:lpstr>
      <vt:lpstr>Data Collecting</vt:lpstr>
      <vt:lpstr>Data Preprocessing</vt:lpstr>
      <vt:lpstr>Methodology </vt:lpstr>
      <vt:lpstr>Model selection and parameters</vt:lpstr>
      <vt:lpstr>Network Training – Validation - Testing </vt:lpstr>
      <vt:lpstr>Evaluations – Performance – comparing </vt:lpstr>
      <vt:lpstr>Lessons learned and Perspectives </vt:lpstr>
      <vt:lpstr>Outcomes/finding</vt:lpstr>
      <vt:lpstr>Demo !</vt:lpstr>
      <vt:lpstr>Bibliographical References</vt:lpstr>
      <vt:lpstr>Bibliographical References(Cont)</vt:lpstr>
      <vt:lpstr>Backup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Youakim BADR</dc:creator>
  <cp:lastModifiedBy>John Pretz</cp:lastModifiedBy>
  <cp:revision>19</cp:revision>
  <dcterms:created xsi:type="dcterms:W3CDTF">2018-11-27T04:22:11Z</dcterms:created>
  <dcterms:modified xsi:type="dcterms:W3CDTF">2025-10-16T14:35:58Z</dcterms:modified>
</cp:coreProperties>
</file>