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32" r:id="rId3"/>
    <p:sldId id="287" r:id="rId4"/>
    <p:sldId id="260" r:id="rId5"/>
    <p:sldId id="333" r:id="rId6"/>
    <p:sldId id="272" r:id="rId7"/>
    <p:sldId id="264" r:id="rId8"/>
    <p:sldId id="265" r:id="rId9"/>
    <p:sldId id="273" r:id="rId10"/>
    <p:sldId id="274" r:id="rId11"/>
    <p:sldId id="275" r:id="rId12"/>
    <p:sldId id="271" r:id="rId13"/>
    <p:sldId id="337" r:id="rId14"/>
    <p:sldId id="308" r:id="rId15"/>
    <p:sldId id="288" r:id="rId16"/>
    <p:sldId id="344" r:id="rId17"/>
    <p:sldId id="334" r:id="rId18"/>
    <p:sldId id="259" r:id="rId19"/>
    <p:sldId id="278" r:id="rId20"/>
    <p:sldId id="309" r:id="rId21"/>
    <p:sldId id="310" r:id="rId22"/>
    <p:sldId id="348" r:id="rId23"/>
    <p:sldId id="335" r:id="rId24"/>
    <p:sldId id="279" r:id="rId25"/>
    <p:sldId id="312" r:id="rId26"/>
    <p:sldId id="327" r:id="rId27"/>
    <p:sldId id="313" r:id="rId28"/>
    <p:sldId id="346" r:id="rId29"/>
    <p:sldId id="336" r:id="rId30"/>
    <p:sldId id="280" r:id="rId31"/>
    <p:sldId id="320" r:id="rId32"/>
    <p:sldId id="321" r:id="rId33"/>
    <p:sldId id="347" r:id="rId34"/>
    <p:sldId id="322" r:id="rId35"/>
    <p:sldId id="281" r:id="rId36"/>
    <p:sldId id="323" r:id="rId37"/>
    <p:sldId id="324" r:id="rId38"/>
    <p:sldId id="351" r:id="rId39"/>
    <p:sldId id="317" r:id="rId40"/>
    <p:sldId id="262" r:id="rId41"/>
    <p:sldId id="261" r:id="rId42"/>
    <p:sldId id="284" r:id="rId43"/>
    <p:sldId id="285" r:id="rId44"/>
    <p:sldId id="283" r:id="rId45"/>
    <p:sldId id="302" r:id="rId46"/>
    <p:sldId id="304" r:id="rId47"/>
    <p:sldId id="349" r:id="rId48"/>
    <p:sldId id="289" r:id="rId49"/>
    <p:sldId id="305" r:id="rId50"/>
    <p:sldId id="350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9" r:id="rId60"/>
    <p:sldId id="300" r:id="rId61"/>
    <p:sldId id="301" r:id="rId62"/>
    <p:sldId id="303" r:id="rId63"/>
    <p:sldId id="338" r:id="rId64"/>
    <p:sldId id="339" r:id="rId65"/>
    <p:sldId id="340" r:id="rId66"/>
    <p:sldId id="341" r:id="rId67"/>
    <p:sldId id="342" r:id="rId68"/>
    <p:sldId id="343" r:id="rId69"/>
    <p:sldId id="306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rebuchet M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2302F-B098-D94F-ACD0-67B9A5AC8A51}" type="datetimeFigureOut">
              <a:rPr lang="en-US" smtClean="0">
                <a:latin typeface="Trebuchet MS"/>
              </a:rPr>
              <a:pPr/>
              <a:t>2/8/12</a:t>
            </a:fld>
            <a:endParaRPr lang="en-US" dirty="0"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21-3523-9047-BFA6-EB74CBF4F910}" type="slidenum">
              <a:rPr lang="en-US" smtClean="0">
                <a:latin typeface="Trebuchet MS"/>
              </a:rPr>
              <a:pPr/>
              <a:t>‹#›</a:t>
            </a:fld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7419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/>
              </a:defRPr>
            </a:lvl1pPr>
          </a:lstStyle>
          <a:p>
            <a:fld id="{70A8D765-F9A3-514A-85F4-678643EDB8D4}" type="datetimeFigureOut">
              <a:rPr lang="en-US" smtClean="0"/>
              <a:pPr/>
              <a:t>2/8/12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/>
              </a:defRPr>
            </a:lvl1pPr>
          </a:lstStyle>
          <a:p>
            <a:fld id="{3ED2808B-5678-4E44-B71A-D6C53A51DF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4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808B-5678-4E44-B71A-D6C53A51DFD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808B-5678-4E44-B71A-D6C53A51DFD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2E2BE0-777F-1448-9286-CDEFF427DF46}" type="slidenum">
              <a:rPr lang="en-US" sz="1200">
                <a:latin typeface="Trebuchet MS"/>
              </a:rPr>
              <a:pPr eaLnBrk="1" hangingPunct="1"/>
              <a:t>8</a:t>
            </a:fld>
            <a:endParaRPr lang="en-US" sz="1200" dirty="0">
              <a:latin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9EC301F-92AD-8D43-8E94-7E4E60AB5E0C}" type="slidenum">
              <a:rPr lang="en-US" sz="1200">
                <a:latin typeface="Trebuchet MS"/>
              </a:rPr>
              <a:pPr eaLnBrk="1" hangingPunct="1"/>
              <a:t>9</a:t>
            </a:fld>
            <a:endParaRPr lang="en-US" sz="1200" dirty="0">
              <a:latin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8035E-93EE-2F4A-B3A8-63605355E4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808B-5678-4E44-B71A-D6C53A51DF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808B-5678-4E44-B71A-D6C53A51DFD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2808B-5678-4E44-B71A-D6C53A51DFD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F906-DBC4-3E40-AA5C-91ED80232A3F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0D4E-D785-4146-8035-11093D179568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DB-9F23-9944-9BCE-6F41E8D85127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2865-2CFE-E44D-98E2-167DC1AC6A87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E2B7-502B-034C-87CB-272B3D101CEB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B995-8714-A740-998D-1EEE3D135506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25FD-185F-B042-A05D-1620783C8A8D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91A-C89B-CF48-AD0A-53CE8F950FC1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9261-1F40-2D4F-BDA4-DFDCA5EC074F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618-5CED-2443-A024-E2D1762C4DDD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78D0-D99E-1D45-A0D1-9ABC50E6EB08}" type="datetime1">
              <a:rPr lang="en-US" smtClean="0"/>
              <a:pPr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EC0-59FF-0446-AEA3-4752EDC3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C426521D-94F7-4448-96A6-798BF9154241}" type="datetime1">
              <a:rPr lang="en-US" smtClean="0"/>
              <a:pPr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E73AFEC0-59FF-0446-AEA3-4752EDC343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In-browser storage and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539" y="3886200"/>
            <a:ext cx="6929071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Jason Casden</a:t>
            </a:r>
          </a:p>
          <a:p>
            <a:pPr algn="l"/>
            <a:r>
              <a:rPr lang="en-US" sz="2400" dirty="0" smtClean="0"/>
              <a:t>North Carolina State University Libraries</a:t>
            </a:r>
          </a:p>
          <a:p>
            <a:pPr algn="l"/>
            <a:r>
              <a:rPr lang="en-US" sz="2400" dirty="0" smtClean="0"/>
              <a:t>Code4Lib 2012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818444" y="592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data?</a:t>
            </a:r>
            <a:endParaRPr lang="en-US" dirty="0"/>
          </a:p>
        </p:txBody>
      </p:sp>
      <p:pic>
        <p:nvPicPr>
          <p:cNvPr id="4" name="Content Placeholder 3" descr="Space_Census_HighLevel_Data_Model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50" r="-42050"/>
          <a:stretch/>
        </p:blipFill>
        <p:spPr/>
      </p:pic>
    </p:spTree>
    <p:extLst>
      <p:ext uri="{BB962C8B-B14F-4D97-AF65-F5344CB8AC3E}">
        <p14:creationId xmlns:p14="http://schemas.microsoft.com/office/powerpoint/2010/main" val="99872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synchronization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9880" r="4399" b="30283"/>
          <a:stretch/>
        </p:blipFill>
        <p:spPr>
          <a:xfrm>
            <a:off x="1224941" y="1391722"/>
            <a:ext cx="6589170" cy="5464505"/>
          </a:xfrm>
        </p:spPr>
      </p:pic>
    </p:spTree>
    <p:extLst>
      <p:ext uri="{BB962C8B-B14F-4D97-AF65-F5344CB8AC3E}">
        <p14:creationId xmlns:p14="http://schemas.microsoft.com/office/powerpoint/2010/main" val="260553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pic>
        <p:nvPicPr>
          <p:cNvPr id="51202" name="Content Placeholder 4" descr="IMG_79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" r="-998"/>
          <a:stretch>
            <a:fillRect/>
          </a:stretch>
        </p:blipFill>
        <p:spPr>
          <a:xfrm>
            <a:off x="536575" y="274638"/>
            <a:ext cx="8112125" cy="5962650"/>
          </a:xfrm>
        </p:spPr>
      </p:pic>
      <p:sp>
        <p:nvSpPr>
          <p:cNvPr id="4" name="TextBox 3"/>
          <p:cNvSpPr txBox="1"/>
          <p:nvPr/>
        </p:nvSpPr>
        <p:spPr>
          <a:xfrm>
            <a:off x="5734696" y="6385019"/>
            <a:ext cx="321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</a:rPr>
              <a:t>Joyce Chapman, Suma team member.</a:t>
            </a:r>
            <a:endParaRPr lang="en-US" sz="1400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074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How many Sumas can I put you down for?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98" y="1613158"/>
            <a:ext cx="7987029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https://</a:t>
            </a:r>
            <a:r>
              <a:rPr lang="en-US" sz="3600" dirty="0" err="1" smtClean="0"/>
              <a:t>github.com/cazzerson/suma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Google Gears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err="1" smtClean="0"/>
              <a:t>window.name</a:t>
            </a:r>
            <a:endParaRPr lang="en-US" dirty="0" smtClean="0"/>
          </a:p>
          <a:p>
            <a:r>
              <a:rPr lang="en-US" dirty="0" smtClean="0"/>
              <a:t>Browser-specific features</a:t>
            </a:r>
          </a:p>
          <a:p>
            <a:pPr lvl="1"/>
            <a:r>
              <a:rPr lang="en-US" dirty="0" smtClean="0"/>
              <a:t>IE's </a:t>
            </a:r>
            <a:r>
              <a:rPr lang="en-US" dirty="0" err="1" smtClean="0"/>
              <a:t>userData</a:t>
            </a:r>
            <a:endParaRPr lang="en-US" dirty="0" smtClean="0"/>
          </a:p>
          <a:p>
            <a:pPr lvl="1"/>
            <a:r>
              <a:rPr lang="en-US" dirty="0" smtClean="0"/>
              <a:t>Mozilla </a:t>
            </a:r>
            <a:r>
              <a:rPr lang="en-US" dirty="0" err="1" smtClean="0"/>
              <a:t>globalStorage</a:t>
            </a:r>
            <a:endParaRPr lang="en-US" dirty="0" smtClean="0"/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features used by </a:t>
            </a:r>
            <a:r>
              <a:rPr lang="en-US" dirty="0" err="1" smtClean="0"/>
              <a:t>TiddlyWiki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Persistence?</a:t>
            </a:r>
            <a:endParaRPr lang="en-US" dirty="0"/>
          </a:p>
        </p:txBody>
      </p:sp>
      <p:pic>
        <p:nvPicPr>
          <p:cNvPr id="4" name="Content Placeholder 3" descr="safari-reset-screensho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321" y="1548368"/>
            <a:ext cx="5462839" cy="4784527"/>
          </a:xfrm>
          <a:ln w="190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00655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 lot of storage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5MB is the magic number</a:t>
            </a:r>
          </a:p>
          <a:p>
            <a:r>
              <a:rPr lang="en-US" dirty="0" smtClean="0"/>
              <a:t>Can sometimes be increased</a:t>
            </a:r>
          </a:p>
          <a:p>
            <a:r>
              <a:rPr lang="en-US" dirty="0" smtClean="0"/>
              <a:t>Some differences between browsers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r>
              <a:rPr lang="en-US" dirty="0" smtClean="0"/>
              <a:t>No in-memory storage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ApplicationCache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options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localStorage</a:t>
            </a:r>
            <a:r>
              <a:rPr lang="en-US" dirty="0" smtClean="0"/>
              <a:t>, DOM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4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sz="4000" dirty="0" smtClean="0"/>
              <a:t>What we really want is </a:t>
            </a:r>
          </a:p>
          <a:p>
            <a:pPr lvl="1"/>
            <a:r>
              <a:rPr lang="en-US" dirty="0" smtClean="0"/>
              <a:t>a lot of storage space </a:t>
            </a:r>
          </a:p>
          <a:p>
            <a:pPr lvl="1"/>
            <a:r>
              <a:rPr lang="en-US" dirty="0" smtClean="0"/>
              <a:t>on the client </a:t>
            </a:r>
          </a:p>
          <a:p>
            <a:pPr lvl="1"/>
            <a:r>
              <a:rPr lang="en-US" dirty="0" smtClean="0"/>
              <a:t>that persists beyond a page refresh </a:t>
            </a:r>
          </a:p>
          <a:p>
            <a:pPr lvl="1"/>
            <a:r>
              <a:rPr lang="en-US" dirty="0" smtClean="0"/>
              <a:t>and isn’t transmitted to the server”</a:t>
            </a:r>
          </a:p>
          <a:p>
            <a:pPr>
              <a:buNone/>
            </a:pPr>
            <a:r>
              <a:rPr lang="en-US" sz="1400" dirty="0" smtClean="0"/>
              <a:t>				</a:t>
            </a:r>
          </a:p>
          <a:p>
            <a:pPr>
              <a:buNone/>
            </a:pPr>
            <a:r>
              <a:rPr lang="en-US" sz="2400" dirty="0" smtClean="0"/>
              <a:t>- Mark Pilgrim, Dive Into HTML5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67777" y="6364044"/>
            <a:ext cx="43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http://diveintohtml5.info/storage.html</a:t>
            </a:r>
            <a:endParaRPr lang="en-US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Candidate Recommendation (split from HTML5)</a:t>
            </a:r>
          </a:p>
          <a:p>
            <a:r>
              <a:rPr lang="en-US" dirty="0" smtClean="0"/>
              <a:t>Named key-value store</a:t>
            </a:r>
          </a:p>
          <a:p>
            <a:r>
              <a:rPr lang="en-US" dirty="0" smtClean="0"/>
              <a:t>Widespread browser support</a:t>
            </a:r>
          </a:p>
          <a:p>
            <a:r>
              <a:rPr lang="en-US" dirty="0" smtClean="0"/>
              <a:t>Simple API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5466" y="6413530"/>
            <a:ext cx="405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http://www.w3.org/TR/webstorage/</a:t>
            </a:r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14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poor</a:t>
            </a:r>
          </a:p>
          <a:p>
            <a:pPr lvl="1"/>
            <a:r>
              <a:rPr lang="en-US" dirty="0" smtClean="0"/>
              <a:t>No indexing</a:t>
            </a:r>
          </a:p>
          <a:p>
            <a:pPr lvl="1"/>
            <a:r>
              <a:rPr lang="en-US" dirty="0" smtClean="0"/>
              <a:t>Need to fake relational or object store features</a:t>
            </a:r>
          </a:p>
          <a:p>
            <a:r>
              <a:rPr lang="en-US" dirty="0" smtClean="0"/>
              <a:t>Values are strings</a:t>
            </a:r>
          </a:p>
          <a:p>
            <a:pPr lvl="1"/>
            <a:r>
              <a:rPr lang="en-US" dirty="0" err="1" smtClean="0"/>
              <a:t>JSON.stringify/JSON.parse</a:t>
            </a:r>
            <a:endParaRPr lang="en-US" dirty="0" smtClean="0"/>
          </a:p>
          <a:p>
            <a:pPr lvl="1"/>
            <a:r>
              <a:rPr lang="en-US" dirty="0" smtClean="0"/>
              <a:t>Base64 encoding for binary data</a:t>
            </a:r>
          </a:p>
          <a:p>
            <a:r>
              <a:rPr lang="en-US" dirty="0" smtClean="0"/>
              <a:t>No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5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code4lib-2012-localStorage-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59378" b="-159378"/>
          <a:stretch>
            <a:fillRect/>
          </a:stretch>
        </p:blipFill>
        <p:spPr>
          <a:xfrm>
            <a:off x="899462" y="1600200"/>
            <a:ext cx="7260379" cy="399292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Firefox 3.5+</a:t>
            </a:r>
          </a:p>
          <a:p>
            <a:r>
              <a:rPr lang="en-US" dirty="0" smtClean="0"/>
              <a:t>Chrome 4.0+</a:t>
            </a:r>
          </a:p>
          <a:p>
            <a:r>
              <a:rPr lang="en-US" dirty="0" smtClean="0"/>
              <a:t>Safari 4.0+</a:t>
            </a:r>
          </a:p>
          <a:p>
            <a:r>
              <a:rPr lang="en-US" dirty="0" smtClean="0"/>
              <a:t>Opera 10.5+</a:t>
            </a:r>
          </a:p>
          <a:p>
            <a:r>
              <a:rPr lang="en-US" dirty="0" smtClean="0"/>
              <a:t>IE 8.0+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Safari 3.2+</a:t>
            </a:r>
          </a:p>
          <a:p>
            <a:r>
              <a:rPr lang="en-US" dirty="0" smtClean="0"/>
              <a:t>Firefox mobile</a:t>
            </a:r>
          </a:p>
          <a:p>
            <a:r>
              <a:rPr lang="en-US" dirty="0" smtClean="0"/>
              <a:t>Opera Mobile 11.0+</a:t>
            </a:r>
          </a:p>
          <a:p>
            <a:r>
              <a:rPr lang="en-US" dirty="0" smtClean="0"/>
              <a:t>Android Browser 2.1+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SQL Database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WebDB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Working Draft</a:t>
            </a:r>
          </a:p>
          <a:p>
            <a:r>
              <a:rPr lang="en-US" dirty="0" smtClean="0"/>
              <a:t>Basically, it's SQLite</a:t>
            </a:r>
          </a:p>
          <a:p>
            <a:r>
              <a:rPr lang="en-US" dirty="0" smtClean="0"/>
              <a:t>Very solid mobile support</a:t>
            </a:r>
          </a:p>
          <a:p>
            <a:r>
              <a:rPr lang="en-US" dirty="0" smtClean="0"/>
              <a:t>Good performance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Asynchronous API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9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…this is awkward.</a:t>
            </a:r>
            <a:endParaRPr lang="en-US" dirty="0"/>
          </a:p>
        </p:txBody>
      </p:sp>
      <p:pic>
        <p:nvPicPr>
          <p:cNvPr id="4" name="Content Placeholder 3" descr="web-sql-w3c-statu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559" r="-7559"/>
          <a:stretch>
            <a:fillRect/>
          </a:stretch>
        </p:blipFill>
        <p:spPr>
          <a:xfrm>
            <a:off x="160850" y="1600200"/>
            <a:ext cx="8824007" cy="4852864"/>
          </a:xfrm>
        </p:spPr>
      </p:pic>
      <p:sp>
        <p:nvSpPr>
          <p:cNvPr id="5" name="TextBox 4"/>
          <p:cNvSpPr txBox="1"/>
          <p:nvPr/>
        </p:nvSpPr>
        <p:spPr>
          <a:xfrm>
            <a:off x="4763216" y="6453064"/>
            <a:ext cx="42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http://www.w3.org/TR/webdatabase/</a:t>
            </a:r>
            <a:endParaRPr lang="en-US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Deprecated</a:t>
            </a:r>
          </a:p>
          <a:p>
            <a:r>
              <a:rPr lang="en-US" dirty="0" smtClean="0"/>
              <a:t>No Mozilla or IE support</a:t>
            </a:r>
          </a:p>
          <a:p>
            <a:r>
              <a:rPr lang="en-US" dirty="0" smtClean="0"/>
              <a:t>Requires SQL/RDBMS experience</a:t>
            </a:r>
          </a:p>
        </p:txBody>
      </p:sp>
    </p:spTree>
    <p:extLst>
      <p:ext uri="{BB962C8B-B14F-4D97-AF65-F5344CB8AC3E}">
        <p14:creationId xmlns:p14="http://schemas.microsoft.com/office/powerpoint/2010/main" val="366658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Content Placeholder 4" descr="code4lib_2012_web-storage-code-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52356"/>
            <a:ext cx="8229600" cy="2421652"/>
          </a:xfrm>
        </p:spPr>
      </p:pic>
      <p:sp>
        <p:nvSpPr>
          <p:cNvPr id="4" name="TextBox 3"/>
          <p:cNvSpPr txBox="1"/>
          <p:nvPr/>
        </p:nvSpPr>
        <p:spPr>
          <a:xfrm>
            <a:off x="2571499" y="6372365"/>
            <a:ext cx="611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http://html5doctor.com/introducing-web-sql-databases/</a:t>
            </a:r>
            <a:endParaRPr lang="en-US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4.0+</a:t>
            </a:r>
          </a:p>
          <a:p>
            <a:r>
              <a:rPr lang="en-US" dirty="0" smtClean="0"/>
              <a:t>Safari 3.1+</a:t>
            </a:r>
          </a:p>
          <a:p>
            <a:r>
              <a:rPr lang="en-US" dirty="0" smtClean="0"/>
              <a:t>Opera 10.5+</a:t>
            </a:r>
          </a:p>
          <a:p>
            <a:r>
              <a:rPr lang="en-US" b="1" dirty="0" err="1" smtClean="0"/>
              <a:t>iOS</a:t>
            </a:r>
            <a:r>
              <a:rPr lang="en-US" b="1" dirty="0" smtClean="0"/>
              <a:t> Safari 3.2+</a:t>
            </a:r>
          </a:p>
          <a:p>
            <a:r>
              <a:rPr lang="en-US" b="1" dirty="0" smtClean="0"/>
              <a:t>Opera Mobile 11.0+</a:t>
            </a:r>
          </a:p>
          <a:p>
            <a:r>
              <a:rPr lang="en-US" b="1" dirty="0" smtClean="0"/>
              <a:t>Android Browser 2.1+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27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“A lot of space”</a:t>
            </a:r>
          </a:p>
          <a:p>
            <a:pPr lvl="1"/>
            <a:r>
              <a:rPr lang="en-US" dirty="0" smtClean="0"/>
              <a:t>Reasonably large amounts of various types of data</a:t>
            </a:r>
          </a:p>
          <a:p>
            <a:pPr lvl="1"/>
            <a:r>
              <a:rPr lang="en-US" dirty="0" smtClean="0"/>
              <a:t>Caching binary content</a:t>
            </a:r>
          </a:p>
          <a:p>
            <a:r>
              <a:rPr lang="en-US" dirty="0" smtClean="0"/>
              <a:t>Network independence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 </a:t>
            </a:r>
            <a:r>
              <a:rPr lang="en-US" smtClean="0"/>
              <a:t>use</a:t>
            </a:r>
          </a:p>
          <a:p>
            <a:pPr lvl="1"/>
            <a:r>
              <a:rPr lang="en-US" smtClean="0"/>
              <a:t>Security</a:t>
            </a:r>
            <a:endParaRPr lang="en-US" dirty="0" smtClean="0"/>
          </a:p>
          <a:p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Data stability</a:t>
            </a:r>
          </a:p>
          <a:p>
            <a:pPr lvl="1"/>
            <a:r>
              <a:rPr lang="en-US" dirty="0" smtClean="0"/>
              <a:t>Local customization</a:t>
            </a:r>
          </a:p>
          <a:p>
            <a:pPr lvl="1"/>
            <a:r>
              <a:rPr lang="en-US" dirty="0" smtClean="0"/>
              <a:t>Ability to easily resume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6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Indexed Database API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en-US" dirty="0" err="1" smtClean="0"/>
              <a:t>IndexedDB</a:t>
            </a:r>
            <a:r>
              <a:rPr lang="en-US" dirty="0" smtClean="0"/>
              <a:t>, </a:t>
            </a:r>
            <a:r>
              <a:rPr lang="en-US" dirty="0" err="1" smtClean="0"/>
              <a:t>WebSimpleDB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8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Working Draft</a:t>
            </a:r>
          </a:p>
          <a:p>
            <a:r>
              <a:rPr lang="en-US" dirty="0" smtClean="0"/>
              <a:t>Object store (</a:t>
            </a:r>
            <a:r>
              <a:rPr lang="en-US" dirty="0" err="1" smtClean="0"/>
              <a:t>NoSQL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Flexible data schema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Indexed fields</a:t>
            </a:r>
          </a:p>
          <a:p>
            <a:r>
              <a:rPr lang="en-US" dirty="0" smtClean="0"/>
              <a:t>Asynchronous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117" y="6364042"/>
            <a:ext cx="395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http://www.w3.org/TR/IndexedDB/</a:t>
            </a:r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98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browser support</a:t>
            </a:r>
          </a:p>
          <a:p>
            <a:r>
              <a:rPr lang="en-US" dirty="0" smtClean="0"/>
              <a:t>Young, changing spec [see: </a:t>
            </a:r>
            <a:r>
              <a:rPr lang="en-US" dirty="0" err="1" smtClean="0"/>
              <a:t>setVersion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Somewhat complex 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Content Placeholder 4" descr="code4lib-2012-indexeddb-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166" r="-11166"/>
          <a:stretch>
            <a:fillRect/>
          </a:stretch>
        </p:blipFill>
        <p:spPr>
          <a:xfrm>
            <a:off x="159935" y="1384040"/>
            <a:ext cx="8830158" cy="4856247"/>
          </a:xfrm>
        </p:spPr>
      </p:pic>
      <p:sp>
        <p:nvSpPr>
          <p:cNvPr id="4" name="TextBox 3"/>
          <p:cNvSpPr txBox="1"/>
          <p:nvPr/>
        </p:nvSpPr>
        <p:spPr>
          <a:xfrm>
            <a:off x="689561" y="6484243"/>
            <a:ext cx="8300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rebuchet MS"/>
              </a:rPr>
              <a:t>http://</a:t>
            </a:r>
            <a:r>
              <a:rPr lang="en-US" sz="1400" dirty="0" err="1" smtClean="0">
                <a:latin typeface="Trebuchet MS"/>
              </a:rPr>
              <a:t>nparashuram.com/trialtool/index.html#example</a:t>
            </a:r>
            <a:r>
              <a:rPr lang="en-US" sz="1400" dirty="0" smtClean="0">
                <a:latin typeface="Trebuchet MS"/>
              </a:rPr>
              <a:t>=/</a:t>
            </a:r>
            <a:r>
              <a:rPr lang="en-US" sz="1400" dirty="0" err="1" smtClean="0">
                <a:latin typeface="Trebuchet MS"/>
              </a:rPr>
              <a:t>IndexedDB/trialtool/moz_indexedDB.html</a:t>
            </a:r>
            <a:endParaRPr lang="en-US" sz="1400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Firefox 4.0+</a:t>
            </a:r>
          </a:p>
          <a:p>
            <a:r>
              <a:rPr lang="en-US" dirty="0" smtClean="0"/>
              <a:t>Chrome 11.0+</a:t>
            </a:r>
          </a:p>
          <a:p>
            <a:r>
              <a:rPr lang="en-US" dirty="0" smtClean="0"/>
              <a:t>Firefox Mobile 6.0+</a:t>
            </a:r>
          </a:p>
          <a:p>
            <a:r>
              <a:rPr lang="en-US" dirty="0" smtClean="0"/>
              <a:t>IE 10.0+ (forthcoming)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0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API: Writer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0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Working Draft</a:t>
            </a:r>
          </a:p>
          <a:p>
            <a:r>
              <a:rPr lang="en-US" dirty="0" smtClean="0"/>
              <a:t>Sandboxed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Great for fairly large data storage</a:t>
            </a:r>
          </a:p>
          <a:p>
            <a:r>
              <a:rPr lang="en-US" dirty="0" smtClean="0"/>
              <a:t>Binary data management</a:t>
            </a:r>
          </a:p>
          <a:p>
            <a:r>
              <a:rPr lang="en-US" dirty="0" smtClean="0"/>
              <a:t>Asynchronous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8534" y="6364042"/>
            <a:ext cx="4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http://www.w3.org/TR/file-writer-api/</a:t>
            </a:r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98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limited browser support</a:t>
            </a:r>
          </a:p>
          <a:p>
            <a:r>
              <a:rPr lang="en-US" dirty="0" smtClean="0"/>
              <a:t>No indexing</a:t>
            </a:r>
          </a:p>
          <a:p>
            <a:r>
              <a:rPr lang="en-US" dirty="0" smtClean="0"/>
              <a:t>Spec still being sorted out (see: “File API: Directories and System”)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Content Placeholder 4" descr="code4lib-2012-filesystem-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638" r="-6638"/>
          <a:stretch>
            <a:fillRect/>
          </a:stretch>
        </p:blipFill>
        <p:spPr>
          <a:xfrm>
            <a:off x="229704" y="1416308"/>
            <a:ext cx="8686800" cy="4777405"/>
          </a:xfrm>
        </p:spPr>
      </p:pic>
      <p:sp>
        <p:nvSpPr>
          <p:cNvPr id="4" name="TextBox 3"/>
          <p:cNvSpPr txBox="1"/>
          <p:nvPr/>
        </p:nvSpPr>
        <p:spPr>
          <a:xfrm>
            <a:off x="2612299" y="6414976"/>
            <a:ext cx="630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http://www.html5rocks.com/en/tutorials/file/filesystem/</a:t>
            </a:r>
            <a:endParaRPr lang="en-US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13.0+ (partial support from 8.0)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Potential library uses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do NOW?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(DOM) Storage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Pretty much universally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SQL DB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you need to support all browsers?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19763" y="3886200"/>
            <a:ext cx="6585057" cy="1752600"/>
          </a:xfrm>
        </p:spPr>
        <p:txBody>
          <a:bodyPr/>
          <a:lstStyle/>
          <a:p>
            <a:r>
              <a:rPr lang="en-US" dirty="0" smtClean="0"/>
              <a:t>The solution to the browser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objects</a:t>
            </a:r>
          </a:p>
          <a:p>
            <a:r>
              <a:rPr lang="en-US" dirty="0" smtClean="0"/>
              <a:t>Adapters for:</a:t>
            </a:r>
          </a:p>
          <a:p>
            <a:pPr lvl="1"/>
            <a:r>
              <a:rPr lang="en-US" dirty="0" smtClean="0"/>
              <a:t>Web Storage</a:t>
            </a:r>
          </a:p>
          <a:p>
            <a:pPr lvl="1"/>
            <a:r>
              <a:rPr lang="en-US" dirty="0" err="1" smtClean="0"/>
              <a:t>IndexedDB</a:t>
            </a:r>
            <a:endParaRPr lang="en-US" dirty="0" smtClean="0"/>
          </a:p>
          <a:p>
            <a:pPr lvl="1"/>
            <a:r>
              <a:rPr lang="en-US" dirty="0" smtClean="0"/>
              <a:t>Web SQL Database</a:t>
            </a:r>
          </a:p>
          <a:p>
            <a:pPr lvl="1"/>
            <a:r>
              <a:rPr lang="en-US" dirty="0" err="1" smtClean="0"/>
              <a:t>window.name</a:t>
            </a:r>
            <a:endParaRPr lang="en-US" dirty="0" smtClean="0"/>
          </a:p>
          <a:p>
            <a:pPr lvl="1"/>
            <a:r>
              <a:rPr lang="en-US" dirty="0" smtClean="0"/>
              <a:t>Google Gears</a:t>
            </a:r>
          </a:p>
          <a:p>
            <a:pPr lvl="1"/>
            <a:r>
              <a:rPr lang="en-US" dirty="0" smtClean="0"/>
              <a:t>IE </a:t>
            </a:r>
            <a:r>
              <a:rPr lang="en-US" dirty="0" err="1" smtClean="0"/>
              <a:t>userData</a:t>
            </a:r>
            <a:endParaRPr lang="en-US" dirty="0" smtClean="0"/>
          </a:p>
          <a:p>
            <a:pPr lvl="1"/>
            <a:r>
              <a:rPr lang="en-US" dirty="0" smtClean="0"/>
              <a:t>BlackBerry persistent store</a:t>
            </a:r>
          </a:p>
          <a:p>
            <a:pPr lvl="1"/>
            <a:r>
              <a:rPr lang="en-US" dirty="0" smtClean="0"/>
              <a:t>In-memory store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4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/>
          </a:p>
        </p:txBody>
      </p:sp>
      <p:pic>
        <p:nvPicPr>
          <p:cNvPr id="5" name="Content Placeholder 4" descr="code4lib-2012-lawnchair-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50434"/>
            <a:ext cx="8229600" cy="2225495"/>
          </a:xfrm>
        </p:spPr>
      </p:pic>
      <p:sp>
        <p:nvSpPr>
          <p:cNvPr id="4" name="TextBox 3"/>
          <p:cNvSpPr txBox="1"/>
          <p:nvPr/>
        </p:nvSpPr>
        <p:spPr>
          <a:xfrm>
            <a:off x="3731597" y="633318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http://</a:t>
            </a:r>
            <a:r>
              <a:rPr lang="en-US" dirty="0" err="1" smtClean="0">
                <a:latin typeface="Trebuchet MS"/>
              </a:rPr>
              <a:t>westcoastlogic.com/lawnchair/saving</a:t>
            </a:r>
            <a:r>
              <a:rPr lang="en-US" dirty="0" smtClean="0">
                <a:latin typeface="Trebuchet MS"/>
              </a:rPr>
              <a:t>/</a:t>
            </a:r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3593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9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persistence.js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Asynchronous JavaScript object-relational </a:t>
            </a:r>
            <a:r>
              <a:rPr lang="en-US" dirty="0" err="1" smtClean="0"/>
              <a:t>mapper</a:t>
            </a:r>
            <a:endParaRPr lang="en-US" dirty="0" smtClean="0"/>
          </a:p>
          <a:p>
            <a:r>
              <a:rPr lang="en-US" dirty="0" smtClean="0"/>
              <a:t>Adapters for:</a:t>
            </a:r>
          </a:p>
          <a:p>
            <a:pPr lvl="1"/>
            <a:r>
              <a:rPr lang="en-US" dirty="0" smtClean="0"/>
              <a:t>Web SQL Database</a:t>
            </a:r>
          </a:p>
          <a:p>
            <a:pPr lvl="1"/>
            <a:r>
              <a:rPr lang="en-US" dirty="0" smtClean="0"/>
              <a:t>Google Gears</a:t>
            </a:r>
          </a:p>
          <a:p>
            <a:pPr lvl="1"/>
            <a:r>
              <a:rPr lang="en-US" dirty="0" smtClean="0"/>
              <a:t>In-memory storage with explicit Web Storage commit/read</a:t>
            </a:r>
          </a:p>
          <a:p>
            <a:pPr lvl="1"/>
            <a:r>
              <a:rPr lang="en-US" dirty="0" smtClean="0"/>
              <a:t>Server-side support for </a:t>
            </a:r>
            <a:r>
              <a:rPr lang="en-US" dirty="0" err="1" smtClean="0"/>
              <a:t>node.js</a:t>
            </a:r>
            <a:r>
              <a:rPr lang="en-US" dirty="0" smtClean="0"/>
              <a:t> and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“Experimental support for QT 4.7 Declarative UI framework (QML)”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9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library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Staff-facing apps</a:t>
            </a:r>
          </a:p>
          <a:p>
            <a:pPr lvl="1"/>
            <a:r>
              <a:rPr lang="en-US" dirty="0" smtClean="0"/>
              <a:t>Barcode scan</a:t>
            </a:r>
          </a:p>
          <a:p>
            <a:pPr lvl="1"/>
            <a:r>
              <a:rPr lang="en-US" dirty="0" smtClean="0"/>
              <a:t>Stacks tools</a:t>
            </a:r>
          </a:p>
          <a:p>
            <a:pPr lvl="1"/>
            <a:r>
              <a:rPr lang="en-US" dirty="0" smtClean="0"/>
              <a:t>Mobile data collection tools</a:t>
            </a:r>
          </a:p>
          <a:p>
            <a:r>
              <a:rPr lang="en-US" dirty="0" smtClean="0"/>
              <a:t>Caching (</a:t>
            </a:r>
            <a:r>
              <a:rPr lang="en-US" dirty="0" err="1" smtClean="0"/>
              <a:t>geotagged</a:t>
            </a:r>
            <a:r>
              <a:rPr lang="en-US" dirty="0" smtClean="0"/>
              <a:t>) collections data</a:t>
            </a:r>
          </a:p>
          <a:p>
            <a:r>
              <a:rPr lang="en-US" dirty="0" smtClean="0"/>
              <a:t>Catalog </a:t>
            </a:r>
            <a:r>
              <a:rPr lang="en-US" dirty="0"/>
              <a:t>shopping cart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0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persistence.js</a:t>
            </a:r>
            <a:endParaRPr lang="en-US" dirty="0"/>
          </a:p>
        </p:txBody>
      </p:sp>
      <p:pic>
        <p:nvPicPr>
          <p:cNvPr id="5" name="Content Placeholder 4" descr="code4lib-2012-persistencejs-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1215" b="-11215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123563" y="6333188"/>
            <a:ext cx="477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</a:rPr>
              <a:t>https://</a:t>
            </a:r>
            <a:r>
              <a:rPr lang="en-US" dirty="0" err="1" smtClean="0">
                <a:latin typeface="Trebuchet MS"/>
              </a:rPr>
              <a:t>github.com/zefhemel/persistencejs</a:t>
            </a:r>
            <a:endParaRPr lang="en-US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3593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1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6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In-browser storage IRL (Suma)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9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r>
              <a:rPr lang="en-US" dirty="0" err="1" smtClean="0"/>
              <a:t>ShinyCar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r>
              <a:rPr lang="en-US" dirty="0" err="1" smtClean="0"/>
              <a:t>ShinyCar</a:t>
            </a:r>
            <a:endParaRPr lang="en-US" dirty="0" smtClean="0"/>
          </a:p>
          <a:p>
            <a:r>
              <a:rPr lang="en-US" dirty="0" err="1" smtClean="0"/>
              <a:t>lscache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r>
              <a:rPr lang="en-US" dirty="0" err="1" smtClean="0"/>
              <a:t>ShinyCar</a:t>
            </a:r>
            <a:endParaRPr lang="en-US" dirty="0" smtClean="0"/>
          </a:p>
          <a:p>
            <a:r>
              <a:rPr lang="en-US" dirty="0" err="1" smtClean="0"/>
              <a:t>lscache</a:t>
            </a:r>
            <a:endParaRPr lang="en-US" dirty="0" smtClean="0"/>
          </a:p>
          <a:p>
            <a:r>
              <a:rPr lang="en-US" dirty="0" err="1" smtClean="0"/>
              <a:t>Kizzy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r>
              <a:rPr lang="en-US" dirty="0" err="1" smtClean="0"/>
              <a:t>ShinyCar</a:t>
            </a:r>
            <a:endParaRPr lang="en-US" dirty="0" smtClean="0"/>
          </a:p>
          <a:p>
            <a:r>
              <a:rPr lang="en-US" dirty="0" err="1" smtClean="0"/>
              <a:t>lscache</a:t>
            </a:r>
            <a:endParaRPr lang="en-US" dirty="0" smtClean="0"/>
          </a:p>
          <a:p>
            <a:r>
              <a:rPr lang="en-US" dirty="0" err="1" smtClean="0"/>
              <a:t>Kizzy</a:t>
            </a:r>
            <a:endParaRPr lang="en-US" dirty="0" smtClean="0"/>
          </a:p>
          <a:p>
            <a:r>
              <a:rPr lang="en-US" dirty="0" err="1" smtClean="0"/>
              <a:t>Artemia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r>
              <a:rPr lang="en-US" dirty="0" err="1" smtClean="0"/>
              <a:t>ShinyCar</a:t>
            </a:r>
            <a:endParaRPr lang="en-US" dirty="0" smtClean="0"/>
          </a:p>
          <a:p>
            <a:r>
              <a:rPr lang="en-US" dirty="0" err="1" smtClean="0"/>
              <a:t>lscache</a:t>
            </a:r>
            <a:endParaRPr lang="en-US" dirty="0" smtClean="0"/>
          </a:p>
          <a:p>
            <a:r>
              <a:rPr lang="en-US" dirty="0" err="1" smtClean="0"/>
              <a:t>Kizzy</a:t>
            </a:r>
            <a:endParaRPr lang="en-US" dirty="0" smtClean="0"/>
          </a:p>
          <a:p>
            <a:r>
              <a:rPr lang="en-US" dirty="0" err="1" smtClean="0"/>
              <a:t>Artemia</a:t>
            </a:r>
            <a:endParaRPr lang="en-US" dirty="0" smtClean="0"/>
          </a:p>
          <a:p>
            <a:r>
              <a:rPr lang="en-US" dirty="0" err="1" smtClean="0"/>
              <a:t>microcache.js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 smtClean="0"/>
              <a:t>lawnchair</a:t>
            </a:r>
            <a:endParaRPr lang="en-US" dirty="0" smtClean="0"/>
          </a:p>
          <a:p>
            <a:r>
              <a:rPr lang="en-US" dirty="0" err="1" smtClean="0"/>
              <a:t>persistence.js</a:t>
            </a:r>
            <a:endParaRPr lang="en-US" dirty="0" smtClean="0"/>
          </a:p>
          <a:p>
            <a:r>
              <a:rPr lang="en-US" dirty="0" err="1" smtClean="0"/>
              <a:t>persistJS</a:t>
            </a:r>
            <a:endParaRPr lang="en-US" dirty="0" smtClean="0"/>
          </a:p>
          <a:p>
            <a:r>
              <a:rPr lang="en-US" dirty="0" err="1" smtClean="0"/>
              <a:t>amplify.store</a:t>
            </a:r>
            <a:endParaRPr lang="en-US" dirty="0" smtClean="0"/>
          </a:p>
          <a:p>
            <a:r>
              <a:rPr lang="en-US" dirty="0" err="1" smtClean="0"/>
              <a:t>localStorageDB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axemclion</a:t>
            </a:r>
            <a:r>
              <a:rPr lang="en-US" dirty="0"/>
              <a:t>/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 err="1" smtClean="0"/>
              <a:t>realStorage</a:t>
            </a:r>
            <a:endParaRPr lang="en-US" dirty="0" smtClean="0"/>
          </a:p>
          <a:p>
            <a:r>
              <a:rPr lang="en-US" dirty="0" smtClean="0"/>
              <a:t>YUI3 </a:t>
            </a:r>
            <a:r>
              <a:rPr lang="en-US" dirty="0" err="1" smtClean="0"/>
              <a:t>CacheOffline</a:t>
            </a:r>
            <a:endParaRPr lang="en-US" dirty="0" smtClean="0"/>
          </a:p>
          <a:p>
            <a:r>
              <a:rPr lang="en-US" dirty="0" err="1" smtClean="0"/>
              <a:t>dojox.storage</a:t>
            </a:r>
            <a:endParaRPr lang="en-US" dirty="0" smtClean="0"/>
          </a:p>
          <a:p>
            <a:r>
              <a:rPr lang="en-US" dirty="0" err="1" smtClean="0"/>
              <a:t>DomSQL</a:t>
            </a:r>
            <a:endParaRPr lang="en-US" dirty="0" smtClean="0"/>
          </a:p>
          <a:p>
            <a:r>
              <a:rPr lang="en-US" dirty="0" smtClean="0"/>
              <a:t>Impel</a:t>
            </a:r>
          </a:p>
          <a:p>
            <a:r>
              <a:rPr lang="en-US" dirty="0" err="1" smtClean="0"/>
              <a:t>ActiveJS</a:t>
            </a:r>
            <a:r>
              <a:rPr lang="en-US" dirty="0" smtClean="0"/>
              <a:t>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err="1" smtClean="0"/>
              <a:t>JazzRecord</a:t>
            </a:r>
            <a:endParaRPr lang="en-US" dirty="0" smtClean="0"/>
          </a:p>
          <a:p>
            <a:r>
              <a:rPr lang="en-US" dirty="0" err="1" smtClean="0"/>
              <a:t>picnet.data.DataManager</a:t>
            </a:r>
            <a:endParaRPr lang="en-US" dirty="0" smtClean="0"/>
          </a:p>
          <a:p>
            <a:r>
              <a:rPr lang="en-US" dirty="0" err="1" smtClean="0"/>
              <a:t>ShinyCar</a:t>
            </a:r>
            <a:endParaRPr lang="en-US" dirty="0" smtClean="0"/>
          </a:p>
          <a:p>
            <a:r>
              <a:rPr lang="en-US" dirty="0" err="1" smtClean="0"/>
              <a:t>lscache</a:t>
            </a:r>
            <a:endParaRPr lang="en-US" dirty="0" smtClean="0"/>
          </a:p>
          <a:p>
            <a:r>
              <a:rPr lang="en-US" dirty="0" err="1" smtClean="0"/>
              <a:t>Kizzy</a:t>
            </a:r>
            <a:endParaRPr lang="en-US" dirty="0" smtClean="0"/>
          </a:p>
          <a:p>
            <a:r>
              <a:rPr lang="en-US" dirty="0" err="1" smtClean="0"/>
              <a:t>Artemia</a:t>
            </a:r>
            <a:endParaRPr lang="en-US" dirty="0" smtClean="0"/>
          </a:p>
          <a:p>
            <a:r>
              <a:rPr lang="en-US" dirty="0" err="1" smtClean="0"/>
              <a:t>microcache.js</a:t>
            </a:r>
            <a:endParaRPr lang="en-US" dirty="0" smtClean="0"/>
          </a:p>
          <a:p>
            <a:r>
              <a:rPr lang="en-US" dirty="0" err="1" smtClean="0"/>
              <a:t>Store.js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jason_casden@ncsu.edu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cazzerson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Slides: go.ncsu.edu/c4l12casden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Suma: </a:t>
            </a:r>
            <a:r>
              <a:rPr lang="en-US" dirty="0" err="1" smtClean="0"/>
              <a:t>github.com/cazzerson/suma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Suma</a:t>
            </a:r>
            <a:endParaRPr lang="en-US" dirty="0">
              <a:ea typeface="ＭＳ Ｐゴシック" charset="0"/>
            </a:endParaRPr>
          </a:p>
        </p:txBody>
      </p:sp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1371600" y="2370338"/>
            <a:ext cx="6705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Trebuchet MS"/>
              </a:rPr>
              <a:t>Replace and dramatically improve the entire workflow for collecting and analyzing data about the use of physical spaces and services.</a:t>
            </a:r>
            <a:endParaRPr lang="en-US" sz="3600" b="1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25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pic>
        <p:nvPicPr>
          <p:cNvPr id="43010" name="Content Placeholder 3" descr="headcount_flowchart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77" r="-18477"/>
          <a:stretch>
            <a:fillRect/>
          </a:stretch>
        </p:blipFill>
        <p:spPr>
          <a:xfrm>
            <a:off x="-1568450" y="0"/>
            <a:ext cx="11844338" cy="6513513"/>
          </a:xfrm>
        </p:spPr>
      </p:pic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4955207" y="6550373"/>
            <a:ext cx="26127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Trebuchet MS"/>
              </a:rPr>
              <a:t>Illustration by Joyce Chapman</a:t>
            </a:r>
          </a:p>
        </p:txBody>
      </p:sp>
    </p:spTree>
    <p:extLst>
      <p:ext uri="{BB962C8B-B14F-4D97-AF65-F5344CB8AC3E}">
        <p14:creationId xmlns:p14="http://schemas.microsoft.com/office/powerpoint/2010/main" val="17675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pic>
        <p:nvPicPr>
          <p:cNvPr id="52226" name="Content Placeholder 3" descr="activityButton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2" r="-1723"/>
          <a:stretch>
            <a:fillRect/>
          </a:stretch>
        </p:blipFill>
        <p:spPr>
          <a:xfrm>
            <a:off x="1905000" y="95250"/>
            <a:ext cx="5322888" cy="6677025"/>
          </a:xfrm>
        </p:spPr>
      </p:pic>
    </p:spTree>
    <p:extLst>
      <p:ext uri="{BB962C8B-B14F-4D97-AF65-F5344CB8AC3E}">
        <p14:creationId xmlns:p14="http://schemas.microsoft.com/office/powerpoint/2010/main" val="13987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Forte.thmx</Template>
  <TotalTime>6454</TotalTime>
  <Words>1122</Words>
  <Application>Microsoft Macintosh PowerPoint</Application>
  <PresentationFormat>On-screen Show (4:3)</PresentationFormat>
  <Paragraphs>413</Paragraphs>
  <Slides>69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In-browser storage and me</vt:lpstr>
      <vt:lpstr>PowerPoint Presentation</vt:lpstr>
      <vt:lpstr>Themes</vt:lpstr>
      <vt:lpstr>Potential library uses</vt:lpstr>
      <vt:lpstr>Potential library uses</vt:lpstr>
      <vt:lpstr>In-browser storage IRL (Suma)</vt:lpstr>
      <vt:lpstr>Suma</vt:lpstr>
      <vt:lpstr>PowerPoint Presentation</vt:lpstr>
      <vt:lpstr>PowerPoint Presentation</vt:lpstr>
      <vt:lpstr>What is the data?</vt:lpstr>
      <vt:lpstr>Data synchronization</vt:lpstr>
      <vt:lpstr>PowerPoint Presentation</vt:lpstr>
      <vt:lpstr>How many Sumas can I put you down for?</vt:lpstr>
      <vt:lpstr>Other attempts</vt:lpstr>
      <vt:lpstr>Persistence?</vt:lpstr>
      <vt:lpstr>“A lot of storage space”</vt:lpstr>
      <vt:lpstr>Presentation scope</vt:lpstr>
      <vt:lpstr>Current options</vt:lpstr>
      <vt:lpstr>Web Storage</vt:lpstr>
      <vt:lpstr>Main features</vt:lpstr>
      <vt:lpstr>Limitations</vt:lpstr>
      <vt:lpstr>Code</vt:lpstr>
      <vt:lpstr>Browser support</vt:lpstr>
      <vt:lpstr>Web SQL Database</vt:lpstr>
      <vt:lpstr>Main features</vt:lpstr>
      <vt:lpstr>…this is awkward.</vt:lpstr>
      <vt:lpstr>Limitations</vt:lpstr>
      <vt:lpstr>Code</vt:lpstr>
      <vt:lpstr>Browser support</vt:lpstr>
      <vt:lpstr>Indexed Database API</vt:lpstr>
      <vt:lpstr>Main features</vt:lpstr>
      <vt:lpstr>Limitations</vt:lpstr>
      <vt:lpstr>Code</vt:lpstr>
      <vt:lpstr>Browser support</vt:lpstr>
      <vt:lpstr>File API: Writer</vt:lpstr>
      <vt:lpstr>Main features</vt:lpstr>
      <vt:lpstr>Limitations</vt:lpstr>
      <vt:lpstr>Code</vt:lpstr>
      <vt:lpstr>Browser support</vt:lpstr>
      <vt:lpstr>What to do NOW?</vt:lpstr>
      <vt:lpstr>Web (DOM) Storage</vt:lpstr>
      <vt:lpstr>Web SQL DB</vt:lpstr>
      <vt:lpstr>IndexedDB API</vt:lpstr>
      <vt:lpstr>Libraries</vt:lpstr>
      <vt:lpstr>PowerPoint Presentation</vt:lpstr>
      <vt:lpstr>lawnchair</vt:lpstr>
      <vt:lpstr>lawnchair</vt:lpstr>
      <vt:lpstr>PowerPoint Presentation</vt:lpstr>
      <vt:lpstr>persistence.js</vt:lpstr>
      <vt:lpstr>persistence.js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NCSU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NCSU Libraries</dc:creator>
  <cp:lastModifiedBy>For Event Use</cp:lastModifiedBy>
  <cp:revision>191</cp:revision>
  <cp:lastPrinted>2012-02-08T17:17:37Z</cp:lastPrinted>
  <dcterms:created xsi:type="dcterms:W3CDTF">2012-02-08T18:39:07Z</dcterms:created>
  <dcterms:modified xsi:type="dcterms:W3CDTF">2012-02-08T22:20:44Z</dcterms:modified>
</cp:coreProperties>
</file>