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7"/>
  </p:notesMasterIdLst>
  <p:sldIdLst>
    <p:sldId id="256" r:id="rId2"/>
    <p:sldId id="292" r:id="rId3"/>
    <p:sldId id="293" r:id="rId4"/>
    <p:sldId id="259" r:id="rId5"/>
    <p:sldId id="260" r:id="rId6"/>
    <p:sldId id="263" r:id="rId7"/>
    <p:sldId id="269" r:id="rId8"/>
    <p:sldId id="295" r:id="rId9"/>
    <p:sldId id="294" r:id="rId10"/>
    <p:sldId id="262" r:id="rId11"/>
    <p:sldId id="270" r:id="rId12"/>
    <p:sldId id="271" r:id="rId13"/>
    <p:sldId id="264" r:id="rId14"/>
    <p:sldId id="272" r:id="rId15"/>
    <p:sldId id="273" r:id="rId16"/>
    <p:sldId id="267" r:id="rId17"/>
    <p:sldId id="268" r:id="rId18"/>
    <p:sldId id="274" r:id="rId19"/>
    <p:sldId id="275" r:id="rId20"/>
    <p:sldId id="276" r:id="rId21"/>
    <p:sldId id="277" r:id="rId22"/>
    <p:sldId id="281" r:id="rId23"/>
    <p:sldId id="280" r:id="rId24"/>
    <p:sldId id="278" r:id="rId25"/>
    <p:sldId id="279" r:id="rId26"/>
    <p:sldId id="282" r:id="rId27"/>
    <p:sldId id="283" r:id="rId28"/>
    <p:sldId id="284" r:id="rId29"/>
    <p:sldId id="285" r:id="rId30"/>
    <p:sldId id="287" r:id="rId31"/>
    <p:sldId id="286" r:id="rId32"/>
    <p:sldId id="289" r:id="rId33"/>
    <p:sldId id="290" r:id="rId34"/>
    <p:sldId id="288"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67" autoAdjust="0"/>
  </p:normalViewPr>
  <p:slideViewPr>
    <p:cSldViewPr>
      <p:cViewPr>
        <p:scale>
          <a:sx n="80" d="100"/>
          <a:sy n="80" d="100"/>
        </p:scale>
        <p:origin x="-1842" y="-318"/>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lt1"/>
                </a:solidFill>
                <a:latin typeface="+mn-lt"/>
                <a:ea typeface="+mn-ea"/>
                <a:cs typeface="+mn-cs"/>
              </a:defRPr>
            </a:pPr>
            <a:r>
              <a:rPr lang="en-US">
                <a:solidFill>
                  <a:schemeClr val="lt1"/>
                </a:solidFill>
                <a:latin typeface="+mn-lt"/>
                <a:ea typeface="+mn-ea"/>
                <a:cs typeface="+mn-cs"/>
              </a:rPr>
              <a:t>Summon Clicks</a:t>
            </a:r>
            <a:br>
              <a:rPr lang="en-US">
                <a:solidFill>
                  <a:schemeClr val="lt1"/>
                </a:solidFill>
                <a:latin typeface="+mn-lt"/>
                <a:ea typeface="+mn-ea"/>
                <a:cs typeface="+mn-cs"/>
              </a:rPr>
            </a:br>
            <a:r>
              <a:rPr lang="en-US">
                <a:solidFill>
                  <a:schemeClr val="lt1"/>
                </a:solidFill>
                <a:latin typeface="+mn-lt"/>
                <a:ea typeface="+mn-ea"/>
                <a:cs typeface="+mn-cs"/>
              </a:rPr>
              <a:t>1/13/2013</a:t>
            </a:r>
            <a:r>
              <a:rPr lang="en-US" baseline="0">
                <a:solidFill>
                  <a:schemeClr val="lt1"/>
                </a:solidFill>
                <a:latin typeface="+mn-lt"/>
                <a:ea typeface="+mn-ea"/>
                <a:cs typeface="+mn-cs"/>
              </a:rPr>
              <a:t> to 3/24/2014</a:t>
            </a:r>
          </a:p>
          <a:p>
            <a:pPr>
              <a:defRPr>
                <a:solidFill>
                  <a:schemeClr val="lt1"/>
                </a:solidFill>
                <a:latin typeface="+mn-lt"/>
                <a:ea typeface="+mn-ea"/>
                <a:cs typeface="+mn-cs"/>
              </a:defRPr>
            </a:pPr>
            <a:r>
              <a:rPr lang="en-US" baseline="0">
                <a:solidFill>
                  <a:schemeClr val="lt1"/>
                </a:solidFill>
                <a:latin typeface="+mn-lt"/>
                <a:ea typeface="+mn-ea"/>
                <a:cs typeface="+mn-cs"/>
              </a:rPr>
              <a:t>767,997 clicks</a:t>
            </a:r>
          </a:p>
          <a:p>
            <a:pPr>
              <a:defRPr>
                <a:solidFill>
                  <a:schemeClr val="lt1"/>
                </a:solidFill>
                <a:latin typeface="+mn-lt"/>
                <a:ea typeface="+mn-ea"/>
                <a:cs typeface="+mn-cs"/>
              </a:defRPr>
            </a:pPr>
            <a:r>
              <a:rPr lang="en-US" baseline="0">
                <a:solidFill>
                  <a:schemeClr val="lt1"/>
                </a:solidFill>
                <a:latin typeface="+mn-lt"/>
                <a:ea typeface="+mn-ea"/>
                <a:cs typeface="+mn-cs"/>
              </a:rPr>
              <a:t>491,204 unique items</a:t>
            </a:r>
            <a:br>
              <a:rPr lang="en-US" baseline="0">
                <a:solidFill>
                  <a:schemeClr val="lt1"/>
                </a:solidFill>
                <a:latin typeface="+mn-lt"/>
                <a:ea typeface="+mn-ea"/>
                <a:cs typeface="+mn-cs"/>
              </a:rPr>
            </a:br>
            <a:r>
              <a:rPr lang="en-US" baseline="0">
                <a:solidFill>
                  <a:schemeClr val="lt1"/>
                </a:solidFill>
                <a:latin typeface="+mn-lt"/>
                <a:ea typeface="+mn-ea"/>
                <a:cs typeface="+mn-cs"/>
              </a:rPr>
              <a:t>discovered</a:t>
            </a:r>
            <a:endParaRPr lang="en-US" baseline="0"/>
          </a:p>
        </c:rich>
      </c:tx>
      <c:layout>
        <c:manualLayout>
          <c:xMode val="edge"/>
          <c:yMode val="edge"/>
          <c:x val="0.32397225264695145"/>
          <c:y val="4.0133779264214048E-2"/>
        </c:manualLayout>
      </c:layout>
      <c:overlay val="1"/>
      <c:spPr>
        <a:solidFill>
          <a:schemeClr val="accent3"/>
        </a:solidFill>
        <a:ln w="25400" cap="flat" cmpd="sng" algn="ctr">
          <a:solidFill>
            <a:schemeClr val="accent3">
              <a:shade val="50000"/>
            </a:schemeClr>
          </a:solidFill>
          <a:prstDash val="solid"/>
        </a:ln>
        <a:effectLst/>
      </c:spPr>
    </c:title>
    <c:autoTitleDeleted val="0"/>
    <c:plotArea>
      <c:layout/>
      <c:barChart>
        <c:barDir val="col"/>
        <c:grouping val="clustered"/>
        <c:varyColors val="0"/>
        <c:ser>
          <c:idx val="0"/>
          <c:order val="0"/>
          <c:spPr>
            <a:solidFill>
              <a:srgbClr val="C00000"/>
            </a:solidFill>
          </c:spPr>
          <c:invertIfNegative val="0"/>
          <c:cat>
            <c:numRef>
              <c:f>Sheet1!$A$1:$A$15</c:f>
              <c:numCache>
                <c:formatCode>mmm\-yy</c:formatCode>
                <c:ptCount val="15"/>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numCache>
            </c:numRef>
          </c:cat>
          <c:val>
            <c:numRef>
              <c:f>Sheet1!$B$1:$B$15</c:f>
              <c:numCache>
                <c:formatCode>General</c:formatCode>
                <c:ptCount val="15"/>
                <c:pt idx="0">
                  <c:v>19288</c:v>
                </c:pt>
                <c:pt idx="1">
                  <c:v>59166</c:v>
                </c:pt>
                <c:pt idx="2">
                  <c:v>67523</c:v>
                </c:pt>
                <c:pt idx="3">
                  <c:v>84278</c:v>
                </c:pt>
                <c:pt idx="4">
                  <c:v>42621</c:v>
                </c:pt>
                <c:pt idx="5">
                  <c:v>31357</c:v>
                </c:pt>
                <c:pt idx="6">
                  <c:v>32336</c:v>
                </c:pt>
                <c:pt idx="7">
                  <c:v>34052</c:v>
                </c:pt>
                <c:pt idx="8">
                  <c:v>61433</c:v>
                </c:pt>
                <c:pt idx="9">
                  <c:v>81414</c:v>
                </c:pt>
                <c:pt idx="10">
                  <c:v>67469</c:v>
                </c:pt>
                <c:pt idx="11">
                  <c:v>43903</c:v>
                </c:pt>
                <c:pt idx="12">
                  <c:v>33362</c:v>
                </c:pt>
                <c:pt idx="13">
                  <c:v>59884</c:v>
                </c:pt>
                <c:pt idx="14">
                  <c:v>49911</c:v>
                </c:pt>
              </c:numCache>
            </c:numRef>
          </c:val>
        </c:ser>
        <c:dLbls>
          <c:showLegendKey val="0"/>
          <c:showVal val="0"/>
          <c:showCatName val="0"/>
          <c:showSerName val="0"/>
          <c:showPercent val="0"/>
          <c:showBubbleSize val="0"/>
        </c:dLbls>
        <c:gapWidth val="42"/>
        <c:overlap val="44"/>
        <c:axId val="105650688"/>
        <c:axId val="80277440"/>
      </c:barChart>
      <c:dateAx>
        <c:axId val="105650688"/>
        <c:scaling>
          <c:orientation val="minMax"/>
        </c:scaling>
        <c:delete val="0"/>
        <c:axPos val="b"/>
        <c:numFmt formatCode="mmm\-yy" sourceLinked="1"/>
        <c:majorTickMark val="out"/>
        <c:minorTickMark val="none"/>
        <c:tickLblPos val="nextTo"/>
        <c:crossAx val="80277440"/>
        <c:crosses val="autoZero"/>
        <c:auto val="1"/>
        <c:lblOffset val="100"/>
        <c:baseTimeUnit val="months"/>
      </c:dateAx>
      <c:valAx>
        <c:axId val="80277440"/>
        <c:scaling>
          <c:orientation val="minMax"/>
        </c:scaling>
        <c:delete val="0"/>
        <c:axPos val="l"/>
        <c:majorGridlines/>
        <c:numFmt formatCode="General" sourceLinked="1"/>
        <c:majorTickMark val="out"/>
        <c:minorTickMark val="none"/>
        <c:tickLblPos val="nextTo"/>
        <c:crossAx val="105650688"/>
        <c:crosses val="autoZero"/>
        <c:crossBetween val="between"/>
      </c:valAx>
      <c:spPr>
        <a:noFill/>
      </c:spPr>
    </c:plotArea>
    <c:plotVisOnly val="1"/>
    <c:dispBlanksAs val="gap"/>
    <c:showDLblsOverMax val="0"/>
  </c:chart>
  <c:spPr>
    <a:solidFill>
      <a:schemeClr val="bg1"/>
    </a:soli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2F487-6F68-4C02-811F-71DA1555C160}" type="datetimeFigureOut">
              <a:rPr lang="en-US" smtClean="0"/>
              <a:t>3/25/2014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6F415-6930-4E00-87F2-37008243ECE1}" type="slidenum">
              <a:rPr lang="en-US" smtClean="0"/>
              <a:t>‹#›</a:t>
            </a:fld>
            <a:endParaRPr lang="en-US"/>
          </a:p>
        </p:txBody>
      </p:sp>
    </p:spTree>
    <p:extLst>
      <p:ext uri="{BB962C8B-B14F-4D97-AF65-F5344CB8AC3E}">
        <p14:creationId xmlns:p14="http://schemas.microsoft.com/office/powerpoint/2010/main" val="152450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www.sqlite.org/copyright.html" TargetMode="External"/><Relationship Id="rId3" Type="http://schemas.openxmlformats.org/officeDocument/2006/relationships/hyperlink" Target="http://www.sqlite.org/selfcontained.html" TargetMode="External"/><Relationship Id="rId7" Type="http://schemas.openxmlformats.org/officeDocument/2006/relationships/hyperlink" Target="http://www.sqlite.org/mostdeployed.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www.sqlite.org/transactional.html" TargetMode="External"/><Relationship Id="rId5" Type="http://schemas.openxmlformats.org/officeDocument/2006/relationships/hyperlink" Target="http://www.sqlite.org/zeroconf.html" TargetMode="External"/><Relationship Id="rId4" Type="http://schemas.openxmlformats.org/officeDocument/2006/relationships/hyperlink" Target="http://www.sqlite.org/serverless.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ibx.lib.vt.edu/services/summonvis/livesummarie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libx.lib.vt.edu/services/summonvis/livesummaries/now/"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libx.lib.vt.edu/services/summonvis/livesummaries/now/Discipline.3600"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libx.lib.vt.edu/services/summonvis/livesummaries/now/Discipline.360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libx.lib.vt.edu/services/summonvis/k"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jsfiddle.net/danielfilho/GdCcA/"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prefuse.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libx.lib.vt.edu/services/summonvis/src/server/summonstats.coffee"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en.wikipedia.org/wiki/WebSocket"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a:t>
            </a:fld>
            <a:endParaRPr lang="en-US"/>
          </a:p>
        </p:txBody>
      </p:sp>
    </p:spTree>
    <p:extLst>
      <p:ext uri="{BB962C8B-B14F-4D97-AF65-F5344CB8AC3E}">
        <p14:creationId xmlns:p14="http://schemas.microsoft.com/office/powerpoint/2010/main" val="382126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Keypoints</a:t>
            </a:r>
            <a:r>
              <a:rPr lang="en-US" dirty="0" smtClean="0"/>
              <a:t>:</a:t>
            </a:r>
            <a:r>
              <a:rPr lang="en-US" baseline="0" dirty="0" smtClean="0"/>
              <a:t> Summon API key cannot be leaked.</a:t>
            </a:r>
          </a:p>
          <a:p>
            <a:endParaRPr lang="en-US" baseline="0" dirty="0" smtClean="0"/>
          </a:p>
          <a:p>
            <a:r>
              <a:rPr lang="en-US" baseline="0" dirty="0" smtClean="0"/>
              <a:t>We use SQLite3, which is a transactional SQL database.</a:t>
            </a:r>
          </a:p>
          <a:p>
            <a:r>
              <a:rPr lang="en-US" sz="1200" b="0" i="0" kern="1200" dirty="0" smtClean="0">
                <a:solidFill>
                  <a:schemeClr val="tx1"/>
                </a:solidFill>
                <a:effectLst/>
                <a:latin typeface="+mn-lt"/>
                <a:ea typeface="+mn-ea"/>
                <a:cs typeface="+mn-cs"/>
              </a:rPr>
              <a:t>SQLite is a software library that implements a </a:t>
            </a:r>
            <a:r>
              <a:rPr lang="en-US" sz="1200" b="0" i="0" kern="1200" dirty="0" smtClean="0">
                <a:solidFill>
                  <a:schemeClr val="tx1"/>
                </a:solidFill>
                <a:effectLst/>
                <a:latin typeface="+mn-lt"/>
                <a:ea typeface="+mn-ea"/>
                <a:cs typeface="+mn-cs"/>
                <a:hlinkClick r:id="rId3"/>
              </a:rPr>
              <a:t>self-contained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hlinkClick r:id="rId4"/>
              </a:rPr>
              <a:t>serverless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5"/>
              </a:rPr>
              <a:t>zero-configuration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hlinkClick r:id="rId6"/>
              </a:rPr>
              <a:t>transactional</a:t>
            </a:r>
            <a:r>
              <a:rPr lang="en-US" sz="1200" b="0" i="0" kern="1200" dirty="0" err="1" smtClean="0">
                <a:solidFill>
                  <a:schemeClr val="tx1"/>
                </a:solidFill>
                <a:effectLst/>
                <a:latin typeface="+mn-lt"/>
                <a:ea typeface="+mn-ea"/>
                <a:cs typeface="+mn-cs"/>
              </a:rPr>
              <a:t>SQL</a:t>
            </a:r>
            <a:r>
              <a:rPr lang="en-US" sz="1200" b="0" i="0" kern="1200" dirty="0" smtClean="0">
                <a:solidFill>
                  <a:schemeClr val="tx1"/>
                </a:solidFill>
                <a:effectLst/>
                <a:latin typeface="+mn-lt"/>
                <a:ea typeface="+mn-ea"/>
                <a:cs typeface="+mn-cs"/>
              </a:rPr>
              <a:t> database engine. SQLite is the </a:t>
            </a:r>
            <a:r>
              <a:rPr lang="en-US" sz="1200" b="0" i="0" kern="1200" dirty="0" smtClean="0">
                <a:solidFill>
                  <a:schemeClr val="tx1"/>
                </a:solidFill>
                <a:effectLst/>
                <a:latin typeface="+mn-lt"/>
                <a:ea typeface="+mn-ea"/>
                <a:cs typeface="+mn-cs"/>
                <a:hlinkClick r:id="rId7"/>
              </a:rPr>
              <a:t>most widely deployed</a:t>
            </a:r>
            <a:r>
              <a:rPr lang="en-US" sz="1200" b="0" i="0" kern="1200" dirty="0" smtClean="0">
                <a:solidFill>
                  <a:schemeClr val="tx1"/>
                </a:solidFill>
                <a:effectLst/>
                <a:latin typeface="+mn-lt"/>
                <a:ea typeface="+mn-ea"/>
                <a:cs typeface="+mn-cs"/>
              </a:rPr>
              <a:t> SQL database engine in the world. The source code for SQLite is in the </a:t>
            </a:r>
            <a:r>
              <a:rPr lang="en-US" sz="1200" b="0" i="0" kern="1200" dirty="0" smtClean="0">
                <a:solidFill>
                  <a:schemeClr val="tx1"/>
                </a:solidFill>
                <a:effectLst/>
                <a:latin typeface="+mn-lt"/>
                <a:ea typeface="+mn-ea"/>
                <a:cs typeface="+mn-cs"/>
                <a:hlinkClick r:id="rId8"/>
              </a:rPr>
              <a:t>public domain</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the</a:t>
            </a:r>
            <a:r>
              <a:rPr lang="en-US" sz="1200" b="0" i="0" kern="1200" baseline="0" dirty="0" smtClean="0">
                <a:solidFill>
                  <a:schemeClr val="tx1"/>
                </a:solidFill>
                <a:effectLst/>
                <a:latin typeface="+mn-lt"/>
                <a:ea typeface="+mn-ea"/>
                <a:cs typeface="+mn-cs"/>
              </a:rPr>
              <a:t> table (SQL shown here) – is dead-simple. Maps record id to JSON record. Nothing else. Just 1 table.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Storing the 345,000 records required about 2.6GB of space.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do not currently index this DB on anything else (but that would be necessary for other, real-time analyses, perhaps.)</a:t>
            </a:r>
          </a:p>
          <a:p>
            <a:endParaRPr lang="en-US" dirty="0" smtClean="0"/>
          </a:p>
          <a:p>
            <a:r>
              <a:rPr lang="en-US" dirty="0" smtClean="0"/>
              <a:t>Python code shows how to access the SQLite DB from Python</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16</a:t>
            </a:fld>
            <a:endParaRPr lang="en-US"/>
          </a:p>
        </p:txBody>
      </p:sp>
    </p:spTree>
    <p:extLst>
      <p:ext uri="{BB962C8B-B14F-4D97-AF65-F5344CB8AC3E}">
        <p14:creationId xmlns:p14="http://schemas.microsoft.com/office/powerpoint/2010/main" val="303042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all fields, just to give an intuition.</a:t>
            </a:r>
          </a:p>
          <a:p>
            <a:endParaRPr lang="en-US" dirty="0" smtClean="0"/>
          </a:p>
          <a:p>
            <a:r>
              <a:rPr lang="en-US" dirty="0" smtClean="0"/>
              <a:t>What’s a tanager?</a:t>
            </a:r>
            <a:r>
              <a:rPr lang="en-US" baseline="0" dirty="0" smtClean="0"/>
              <a:t>  That’s one.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17</a:t>
            </a:fld>
            <a:endParaRPr lang="en-US"/>
          </a:p>
        </p:txBody>
      </p:sp>
    </p:spTree>
    <p:extLst>
      <p:ext uri="{BB962C8B-B14F-4D97-AF65-F5344CB8AC3E}">
        <p14:creationId xmlns:p14="http://schemas.microsoft.com/office/powerpoint/2010/main" val="362406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journal article records have abstracts and snippets. These can be used to extract keywords, etc., but unlike for Subject Terms, we will have to reconstruct compound nouns</a:t>
            </a:r>
            <a:r>
              <a:rPr lang="en-US" baseline="0" dirty="0" smtClean="0"/>
              <a:t> (e.g., baby girl), which we’ll plan to do using the n-gram method.</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18</a:t>
            </a:fld>
            <a:endParaRPr lang="en-US"/>
          </a:p>
        </p:txBody>
      </p:sp>
    </p:spTree>
    <p:extLst>
      <p:ext uri="{BB962C8B-B14F-4D97-AF65-F5344CB8AC3E}">
        <p14:creationId xmlns:p14="http://schemas.microsoft.com/office/powerpoint/2010/main" val="1990181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read from the Python code, and it’s all a bit ad hoc. More experimentation</a:t>
            </a:r>
            <a:r>
              <a:rPr lang="en-US" baseline="0" dirty="0" smtClean="0"/>
              <a:t> is needed I haven’t had time to do.)</a:t>
            </a:r>
          </a:p>
          <a:p>
            <a:endParaRPr lang="en-US" baseline="0" dirty="0" smtClean="0"/>
          </a:p>
          <a:p>
            <a:r>
              <a:rPr lang="en-US" baseline="0" dirty="0" smtClean="0"/>
              <a:t>Note that this tabulating is done on-the-fly. As the user clicks, an entry is added to the click log, the log watcher wakes up and retrieves the ID from the click.log. It then checks the database, if the record was clicked on before, it’s gotten from there. Else we go to the Summon API. Then we process the record and update our tabulators.  The current results of all tabulators are written to 30 directories: </a:t>
            </a:r>
            <a:r>
              <a:rPr lang="en-US" dirty="0" smtClean="0">
                <a:hlinkClick r:id="rId3"/>
              </a:rPr>
              <a:t>http://libx.lib.vt.edu/services/summonvis/livesummaries/</a:t>
            </a:r>
            <a:endParaRPr lang="en-US" dirty="0" smtClean="0"/>
          </a:p>
          <a:p>
            <a:endParaRPr lang="en-US" dirty="0" smtClean="0"/>
          </a:p>
          <a:p>
            <a:r>
              <a:rPr lang="en-US" dirty="0" smtClean="0"/>
              <a:t>The most recent is in </a:t>
            </a:r>
            <a:r>
              <a:rPr lang="en-US" dirty="0" smtClean="0">
                <a:hlinkClick r:id="rId4"/>
              </a:rPr>
              <a:t>http://libx.lib.vt.edu/services/summonvis/livesummaries/now/</a:t>
            </a:r>
            <a:endParaRPr lang="en-US" dirty="0" smtClean="0"/>
          </a:p>
          <a:p>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19</a:t>
            </a:fld>
            <a:endParaRPr lang="en-US"/>
          </a:p>
        </p:txBody>
      </p:sp>
    </p:spTree>
    <p:extLst>
      <p:ext uri="{BB962C8B-B14F-4D97-AF65-F5344CB8AC3E}">
        <p14:creationId xmlns:p14="http://schemas.microsoft.com/office/powerpoint/2010/main" val="2883007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from </a:t>
            </a:r>
            <a:r>
              <a:rPr lang="en-US" dirty="0" smtClean="0">
                <a:hlinkClick r:id="rId3"/>
              </a:rPr>
              <a:t>http://libx.lib.vt.edu/services/summonvis/livesummaries/now/Discipline.3600</a:t>
            </a:r>
            <a:r>
              <a:rPr lang="en-US" dirty="0" smtClean="0"/>
              <a:t> as of Thursday 7:08pm.</a:t>
            </a:r>
          </a:p>
          <a:p>
            <a:endParaRPr lang="en-US" dirty="0" smtClean="0"/>
          </a:p>
          <a:p>
            <a:r>
              <a:rPr lang="en-US" dirty="0" smtClean="0"/>
              <a:t>Tabulators remove entries on each click processing. So for instance, if the ‘Forestry’ record was more than 1 hour ago, the tabulated count of ‘Forestry’ goes to ZERO.</a:t>
            </a:r>
          </a:p>
          <a:p>
            <a:endParaRPr lang="en-US" dirty="0" smtClean="0"/>
          </a:p>
          <a:p>
            <a:r>
              <a:rPr lang="en-US" dirty="0" smtClean="0"/>
              <a:t>(Side</a:t>
            </a:r>
            <a:r>
              <a:rPr lang="en-US" baseline="0" dirty="0" smtClean="0"/>
              <a:t> note, as we discussed, this has the effect that entries stay until the next click, even if more than 1 hour has passed.)</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20</a:t>
            </a:fld>
            <a:endParaRPr lang="en-US"/>
          </a:p>
        </p:txBody>
      </p:sp>
    </p:spTree>
    <p:extLst>
      <p:ext uri="{BB962C8B-B14F-4D97-AF65-F5344CB8AC3E}">
        <p14:creationId xmlns:p14="http://schemas.microsoft.com/office/powerpoint/2010/main" val="1919893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from </a:t>
            </a:r>
            <a:r>
              <a:rPr lang="en-US" dirty="0" smtClean="0">
                <a:hlinkClick r:id="rId3"/>
              </a:rPr>
              <a:t>http://libx.lib.vt.edu/services/summonvis/livesummaries/now/Discipline.3600</a:t>
            </a:r>
            <a:r>
              <a:rPr lang="en-US" dirty="0" smtClean="0"/>
              <a:t> as of Thursday 7:08pm.</a:t>
            </a:r>
          </a:p>
          <a:p>
            <a:endParaRPr lang="en-US" dirty="0" smtClean="0"/>
          </a:p>
          <a:p>
            <a:r>
              <a:rPr lang="en-US" dirty="0" smtClean="0"/>
              <a:t>Tabulators remove entries on each click processing. So for instance, if the ‘Forestry’ record was more than 1 hour ago, the tabulated count of ‘Forestry’ goes to ZERO.</a:t>
            </a:r>
          </a:p>
          <a:p>
            <a:endParaRPr lang="en-US" dirty="0" smtClean="0"/>
          </a:p>
          <a:p>
            <a:r>
              <a:rPr lang="en-US" dirty="0" smtClean="0"/>
              <a:t>(Side</a:t>
            </a:r>
            <a:r>
              <a:rPr lang="en-US" baseline="0" dirty="0" smtClean="0"/>
              <a:t> note, as we discussed, this has the effect that entries stay until the next click, even if more than 1 hour </a:t>
            </a:r>
            <a:r>
              <a:rPr lang="en-US" baseline="0" smtClean="0"/>
              <a:t>has passed.)</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21</a:t>
            </a:fld>
            <a:endParaRPr lang="en-US"/>
          </a:p>
        </p:txBody>
      </p:sp>
    </p:spTree>
    <p:extLst>
      <p:ext uri="{BB962C8B-B14F-4D97-AF65-F5344CB8AC3E}">
        <p14:creationId xmlns:p14="http://schemas.microsoft.com/office/powerpoint/2010/main" val="191989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 data is what drives</a:t>
            </a:r>
            <a:r>
              <a:rPr lang="en-US" baseline="0" dirty="0" smtClean="0"/>
              <a:t> this Chart. (This is created using Google Charts, discussed later).</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22</a:t>
            </a:fld>
            <a:endParaRPr lang="en-US"/>
          </a:p>
        </p:txBody>
      </p:sp>
    </p:spTree>
    <p:extLst>
      <p:ext uri="{BB962C8B-B14F-4D97-AF65-F5344CB8AC3E}">
        <p14:creationId xmlns:p14="http://schemas.microsoft.com/office/powerpoint/2010/main" val="1142103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from</a:t>
            </a:r>
            <a:r>
              <a:rPr lang="en-US" baseline="0" dirty="0" smtClean="0"/>
              <a:t> </a:t>
            </a:r>
            <a:r>
              <a:rPr lang="en-US" dirty="0" smtClean="0">
                <a:hlinkClick r:id="rId3"/>
              </a:rPr>
              <a:t>http://libx.lib.vt.edu/services/summonvis/k</a:t>
            </a:r>
            <a:r>
              <a:rPr lang="en-US" dirty="0" smtClean="0"/>
              <a:t> </a:t>
            </a:r>
          </a:p>
          <a:p>
            <a:endParaRPr lang="en-US" dirty="0" smtClean="0"/>
          </a:p>
        </p:txBody>
      </p:sp>
      <p:sp>
        <p:nvSpPr>
          <p:cNvPr id="4" name="Slide Number Placeholder 3"/>
          <p:cNvSpPr>
            <a:spLocks noGrp="1"/>
          </p:cNvSpPr>
          <p:nvPr>
            <p:ph type="sldNum" sz="quarter" idx="10"/>
          </p:nvPr>
        </p:nvSpPr>
        <p:spPr/>
        <p:txBody>
          <a:bodyPr/>
          <a:lstStyle/>
          <a:p>
            <a:fld id="{49C6F415-6930-4E00-87F2-37008243ECE1}" type="slidenum">
              <a:rPr lang="en-US" smtClean="0"/>
              <a:t>23</a:t>
            </a:fld>
            <a:endParaRPr lang="en-US"/>
          </a:p>
        </p:txBody>
      </p:sp>
    </p:spTree>
    <p:extLst>
      <p:ext uri="{BB962C8B-B14F-4D97-AF65-F5344CB8AC3E}">
        <p14:creationId xmlns:p14="http://schemas.microsoft.com/office/powerpoint/2010/main" val="1919893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snapshot taken</a:t>
            </a:r>
            <a:r>
              <a:rPr lang="en-US" baseline="0" dirty="0" smtClean="0"/>
              <a:t> right when the previous one was current.</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24</a:t>
            </a:fld>
            <a:endParaRPr lang="en-US"/>
          </a:p>
        </p:txBody>
      </p:sp>
    </p:spTree>
    <p:extLst>
      <p:ext uri="{BB962C8B-B14F-4D97-AF65-F5344CB8AC3E}">
        <p14:creationId xmlns:p14="http://schemas.microsoft.com/office/powerpoint/2010/main" val="3777562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from </a:t>
            </a:r>
            <a:r>
              <a:rPr lang="en-US" dirty="0" smtClean="0">
                <a:hlinkClick r:id="rId3"/>
              </a:rPr>
              <a:t>http://jsfiddle.net/danielfilho/GdCcA/</a:t>
            </a:r>
            <a:endParaRPr lang="en-US" dirty="0" smtClean="0"/>
          </a:p>
          <a:p>
            <a:r>
              <a:rPr lang="en-US" dirty="0" smtClean="0"/>
              <a:t>You could show this fiddle to explain things.  Make any change, then hit Run to demo it.</a:t>
            </a:r>
          </a:p>
          <a:p>
            <a:endParaRPr lang="en-US" dirty="0" smtClean="0"/>
          </a:p>
          <a:p>
            <a:r>
              <a:rPr lang="en-US" dirty="0" smtClean="0"/>
              <a:t>A </a:t>
            </a:r>
            <a:r>
              <a:rPr lang="en-US" dirty="0" err="1" smtClean="0"/>
              <a:t>JSFiddle</a:t>
            </a:r>
            <a:r>
              <a:rPr lang="en-US" dirty="0" smtClean="0"/>
              <a:t> is an</a:t>
            </a:r>
            <a:r>
              <a:rPr lang="en-US" baseline="0" dirty="0" smtClean="0"/>
              <a:t> online program where you can type JavaScript/HTML/CSS and test it interactively.</a:t>
            </a:r>
            <a:endParaRPr lang="en-US" dirty="0" smtClean="0"/>
          </a:p>
          <a:p>
            <a:endParaRPr lang="en-US" dirty="0" smtClean="0"/>
          </a:p>
          <a:p>
            <a:r>
              <a:rPr lang="en-US" dirty="0" smtClean="0"/>
              <a:t>We use HTML5, because it embeds SVG (Scalable</a:t>
            </a:r>
            <a:r>
              <a:rPr lang="en-US" baseline="0" dirty="0" smtClean="0"/>
              <a:t> Vector Graphics).</a:t>
            </a:r>
          </a:p>
          <a:p>
            <a:r>
              <a:rPr lang="en-US" baseline="0" dirty="0" smtClean="0"/>
              <a:t/>
            </a:r>
            <a:br>
              <a:rPr lang="en-US" baseline="0" dirty="0" smtClean="0"/>
            </a:br>
            <a:r>
              <a:rPr lang="en-US" baseline="0" dirty="0" smtClean="0"/>
              <a:t>Write an XML-Dialect, called SVG, to produce graphics that scales (displays well in different resolutions).</a:t>
            </a:r>
          </a:p>
          <a:p>
            <a:endParaRPr lang="en-US" baseline="0" dirty="0" smtClean="0"/>
          </a:p>
          <a:p>
            <a:r>
              <a:rPr lang="en-US" baseline="0" dirty="0" smtClean="0"/>
              <a:t>Like with HTML/JavaScript, you can write either markup or you can write JavaScript code to manipulate the DOM, create new nodes. For instance, if you changed the ‘fill’ attribute of the polygon above to a different color, a certain part of the HTML5 logo would change. You could pull us the </a:t>
            </a:r>
            <a:r>
              <a:rPr lang="en-US" baseline="0" dirty="0" err="1" smtClean="0"/>
              <a:t>jsfiddle</a:t>
            </a:r>
            <a:r>
              <a:rPr lang="en-US" baseline="0" dirty="0" smtClean="0"/>
              <a:t> and change the first polygon to fill="#0000FF“ – where it now says E44D26 and then hit ‘Run’</a:t>
            </a:r>
          </a:p>
        </p:txBody>
      </p:sp>
      <p:sp>
        <p:nvSpPr>
          <p:cNvPr id="4" name="Slide Number Placeholder 3"/>
          <p:cNvSpPr>
            <a:spLocks noGrp="1"/>
          </p:cNvSpPr>
          <p:nvPr>
            <p:ph type="sldNum" sz="quarter" idx="10"/>
          </p:nvPr>
        </p:nvSpPr>
        <p:spPr/>
        <p:txBody>
          <a:bodyPr/>
          <a:lstStyle/>
          <a:p>
            <a:fld id="{49C6F415-6930-4E00-87F2-37008243ECE1}" type="slidenum">
              <a:rPr lang="en-US" smtClean="0"/>
              <a:t>25</a:t>
            </a:fld>
            <a:endParaRPr lang="en-US"/>
          </a:p>
        </p:txBody>
      </p:sp>
    </p:spTree>
    <p:extLst>
      <p:ext uri="{BB962C8B-B14F-4D97-AF65-F5344CB8AC3E}">
        <p14:creationId xmlns:p14="http://schemas.microsoft.com/office/powerpoint/2010/main" val="426304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History of Summon at Virginia Tech</a:t>
            </a:r>
          </a:p>
          <a:p>
            <a:r>
              <a:rPr lang="en-US" dirty="0" smtClean="0"/>
              <a:t>Customer since 2010</a:t>
            </a:r>
          </a:p>
          <a:p>
            <a:r>
              <a:rPr lang="en-US" dirty="0" smtClean="0"/>
              <a:t>Used Summon to change workflows</a:t>
            </a:r>
          </a:p>
          <a:p>
            <a:r>
              <a:rPr lang="en-US" dirty="0" smtClean="0"/>
              <a:t>All electronic resources are in Summon</a:t>
            </a:r>
          </a:p>
          <a:p>
            <a:pPr lvl="1"/>
            <a:r>
              <a:rPr lang="en-US" dirty="0" smtClean="0"/>
              <a:t>No longer using ILS for public access to </a:t>
            </a:r>
            <a:r>
              <a:rPr lang="en-US" dirty="0" err="1" smtClean="0"/>
              <a:t>eresources</a:t>
            </a:r>
            <a:endParaRPr lang="en-US" dirty="0" smtClean="0"/>
          </a:p>
          <a:p>
            <a:r>
              <a:rPr lang="en-US" dirty="0" smtClean="0"/>
              <a:t>Summon changes every 3 weeks, sometimes drastically</a:t>
            </a:r>
          </a:p>
          <a:p>
            <a:r>
              <a:rPr lang="en-US" dirty="0" smtClean="0"/>
              <a:t>Summon Assessment Team led by head of Research and Instruction Services department</a:t>
            </a:r>
          </a:p>
          <a:p>
            <a:r>
              <a:rPr lang="en-US" dirty="0" smtClean="0"/>
              <a:t>VT has not switched to Summon 2.0, yet</a:t>
            </a:r>
          </a:p>
          <a:p>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2</a:t>
            </a:fld>
            <a:endParaRPr lang="en-US"/>
          </a:p>
        </p:txBody>
      </p:sp>
    </p:spTree>
    <p:extLst>
      <p:ext uri="{BB962C8B-B14F-4D97-AF65-F5344CB8AC3E}">
        <p14:creationId xmlns:p14="http://schemas.microsoft.com/office/powerpoint/2010/main" val="820567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looked</a:t>
            </a:r>
            <a:r>
              <a:rPr lang="en-US" baseline="0" dirty="0" smtClean="0"/>
              <a:t> at a number of libraries, ultimately decided on Google because it appeared the easiest to use and adapt.</a:t>
            </a:r>
          </a:p>
          <a:p>
            <a:endParaRPr lang="en-US" baseline="0" dirty="0" smtClean="0"/>
          </a:p>
          <a:p>
            <a:r>
              <a:rPr lang="en-US" baseline="0" dirty="0" smtClean="0"/>
              <a:t>Others aren’t free (</a:t>
            </a:r>
            <a:r>
              <a:rPr lang="en-US" baseline="0" dirty="0" err="1" smtClean="0"/>
              <a:t>HighCharts</a:t>
            </a:r>
            <a:r>
              <a:rPr lang="en-US" baseline="0" dirty="0" smtClean="0"/>
              <a:t>) or have restricted licenses.  But we’re not religious about it.</a:t>
            </a:r>
          </a:p>
          <a:p>
            <a:endParaRPr lang="en-US" baseline="0" dirty="0" smtClean="0"/>
          </a:p>
          <a:p>
            <a:r>
              <a:rPr lang="en-US" baseline="0" dirty="0" smtClean="0"/>
              <a:t>Animation is nice because the charts transitions from one set of bars to another in a easing transition.</a:t>
            </a:r>
          </a:p>
          <a:p>
            <a:endParaRPr lang="en-US" baseline="0" dirty="0" smtClean="0"/>
          </a:p>
          <a:p>
            <a:r>
              <a:rPr lang="en-US" baseline="0" dirty="0" smtClean="0"/>
              <a:t>Could click on example, it shows a description and (roughly) what the JavaScript code to use it looks like.</a:t>
            </a:r>
          </a:p>
        </p:txBody>
      </p:sp>
      <p:sp>
        <p:nvSpPr>
          <p:cNvPr id="4" name="Slide Number Placeholder 3"/>
          <p:cNvSpPr>
            <a:spLocks noGrp="1"/>
          </p:cNvSpPr>
          <p:nvPr>
            <p:ph type="sldNum" sz="quarter" idx="10"/>
          </p:nvPr>
        </p:nvSpPr>
        <p:spPr/>
        <p:txBody>
          <a:bodyPr/>
          <a:lstStyle/>
          <a:p>
            <a:fld id="{49C6F415-6930-4E00-87F2-37008243ECE1}" type="slidenum">
              <a:rPr lang="en-US" smtClean="0"/>
              <a:t>26</a:t>
            </a:fld>
            <a:endParaRPr lang="en-US"/>
          </a:p>
        </p:txBody>
      </p:sp>
    </p:spTree>
    <p:extLst>
      <p:ext uri="{BB962C8B-B14F-4D97-AF65-F5344CB8AC3E}">
        <p14:creationId xmlns:p14="http://schemas.microsoft.com/office/powerpoint/2010/main" val="799751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r>
              <a:rPr lang="en-US" baseline="0" dirty="0" smtClean="0"/>
              <a:t> </a:t>
            </a:r>
            <a:r>
              <a:rPr lang="en-US" baseline="0" dirty="0" err="1" smtClean="0"/>
              <a:t>Bostock</a:t>
            </a:r>
            <a:r>
              <a:rPr lang="en-US" baseline="0" dirty="0" smtClean="0"/>
              <a:t> works for New York Times and does all their visualizations.</a:t>
            </a:r>
          </a:p>
          <a:p>
            <a:endParaRPr lang="en-US" baseline="0" dirty="0" smtClean="0"/>
          </a:p>
          <a:p>
            <a:r>
              <a:rPr lang="en-US" baseline="0" dirty="0" smtClean="0"/>
              <a:t>Jeff </a:t>
            </a:r>
            <a:r>
              <a:rPr lang="en-US" baseline="0" dirty="0" err="1" smtClean="0"/>
              <a:t>Heer</a:t>
            </a:r>
            <a:r>
              <a:rPr lang="en-US" baseline="0" dirty="0" smtClean="0"/>
              <a:t> is professor at Stanford (previously Berkeley). He is the driving force behind a number of visualization systems (</a:t>
            </a:r>
            <a:r>
              <a:rPr lang="en-US" baseline="0" dirty="0" err="1" smtClean="0"/>
              <a:t>prefuse</a:t>
            </a:r>
            <a:r>
              <a:rPr lang="en-US" baseline="0" dirty="0" smtClean="0"/>
              <a:t> </a:t>
            </a:r>
            <a:r>
              <a:rPr lang="en-US" dirty="0" smtClean="0">
                <a:hlinkClick r:id="rId3"/>
              </a:rPr>
              <a:t>http://prefuse.org/</a:t>
            </a:r>
            <a:r>
              <a:rPr lang="en-US" baseline="0" dirty="0" smtClean="0"/>
              <a:t>, flare : </a:t>
            </a:r>
            <a:r>
              <a:rPr lang="en-US" dirty="0" smtClean="0"/>
              <a:t>http://flare.prefuse.org/</a:t>
            </a:r>
            <a:r>
              <a:rPr lang="en-US" baseline="0" dirty="0" smtClean="0"/>
              <a:t> which we’ve used for our 2008 </a:t>
            </a:r>
            <a:r>
              <a:rPr lang="en-US" baseline="0" dirty="0" err="1" smtClean="0"/>
              <a:t>SoftVis</a:t>
            </a:r>
            <a:r>
              <a:rPr lang="en-US" baseline="0" dirty="0" smtClean="0"/>
              <a:t> paper). </a:t>
            </a:r>
            <a:r>
              <a:rPr lang="en-US" baseline="0" dirty="0" err="1" smtClean="0"/>
              <a:t>Prefuse</a:t>
            </a:r>
            <a:r>
              <a:rPr lang="en-US" baseline="0" dirty="0" smtClean="0"/>
              <a:t> was Java-based, Flare was Flash-based, D3.js is JavaScript based.</a:t>
            </a:r>
          </a:p>
          <a:p>
            <a:endParaRPr lang="en-US" baseline="0" dirty="0" smtClean="0"/>
          </a:p>
          <a:p>
            <a:r>
              <a:rPr lang="en-US" baseline="0" dirty="0" smtClean="0"/>
              <a:t>D3.js is the state of the art.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27</a:t>
            </a:fld>
            <a:endParaRPr lang="en-US"/>
          </a:p>
        </p:txBody>
      </p:sp>
    </p:spTree>
    <p:extLst>
      <p:ext uri="{BB962C8B-B14F-4D97-AF65-F5344CB8AC3E}">
        <p14:creationId xmlns:p14="http://schemas.microsoft.com/office/powerpoint/2010/main" val="556465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says it all. I found in particular hard to learn the transitions, as well as how to handle adding/removing nodes.</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29</a:t>
            </a:fld>
            <a:endParaRPr lang="en-US"/>
          </a:p>
        </p:txBody>
      </p:sp>
    </p:spTree>
    <p:extLst>
      <p:ext uri="{BB962C8B-B14F-4D97-AF65-F5344CB8AC3E}">
        <p14:creationId xmlns:p14="http://schemas.microsoft.com/office/powerpoint/2010/main" val="3928795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link to source code: </a:t>
            </a:r>
            <a:r>
              <a:rPr lang="en-US" dirty="0" smtClean="0">
                <a:hlinkClick r:id="rId3"/>
              </a:rPr>
              <a:t>http://libx.lib.vt.edu/services/summonvis/src/server/summonstats.coffee</a:t>
            </a:r>
            <a:endParaRPr lang="en-US" dirty="0" smtClean="0"/>
          </a:p>
          <a:p>
            <a:endParaRPr lang="en-US" dirty="0" smtClean="0"/>
          </a:p>
          <a:p>
            <a:r>
              <a:rPr lang="en-US" dirty="0" smtClean="0"/>
              <a:t>We could really have used any</a:t>
            </a:r>
            <a:r>
              <a:rPr lang="en-US" baseline="0" dirty="0" smtClean="0"/>
              <a:t> language</a:t>
            </a:r>
            <a:r>
              <a:rPr lang="en-US" dirty="0" smtClean="0"/>
              <a:t> to implement the server</a:t>
            </a:r>
            <a:r>
              <a:rPr lang="en-US" baseline="0" dirty="0" smtClean="0"/>
              <a:t> </a:t>
            </a:r>
            <a:r>
              <a:rPr lang="en-US" dirty="0" smtClean="0"/>
              <a:t>side,</a:t>
            </a:r>
            <a:r>
              <a:rPr lang="en-US" baseline="0" dirty="0" smtClean="0"/>
              <a:t> but decided on node.js to use </a:t>
            </a:r>
            <a:r>
              <a:rPr lang="en-US" baseline="0" dirty="0" err="1" smtClean="0"/>
              <a:t>SocketIO</a:t>
            </a:r>
            <a:r>
              <a:rPr lang="en-US" baseline="0" dirty="0" smtClean="0"/>
              <a:t> – that is really nice because it’s then JavaScript on both sides, client &amp; server, and we can use so-called </a:t>
            </a:r>
            <a:r>
              <a:rPr lang="en-US" baseline="0" dirty="0" err="1" smtClean="0"/>
              <a:t>websocket</a:t>
            </a:r>
            <a:r>
              <a:rPr lang="en-US" baseline="0" dirty="0" smtClean="0"/>
              <a:t> (a successor technology to AJAX: </a:t>
            </a:r>
            <a:r>
              <a:rPr lang="en-US" dirty="0" smtClean="0">
                <a:hlinkClick r:id="rId4"/>
              </a:rPr>
              <a:t>http://en.wikipedia.org/wiki/WebSocket</a:t>
            </a:r>
            <a:r>
              <a:rPr lang="en-US" baseline="0" dirty="0" smtClean="0"/>
              <a:t>) </a:t>
            </a:r>
          </a:p>
          <a:p>
            <a:endParaRPr lang="en-US" baseline="0" dirty="0" smtClean="0"/>
          </a:p>
          <a:p>
            <a:r>
              <a:rPr lang="en-US" baseline="0" dirty="0" smtClean="0"/>
              <a:t>All transferred data is JSON.</a:t>
            </a:r>
            <a:endParaRPr lang="en-US" dirty="0" smtClean="0"/>
          </a:p>
          <a:p>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30</a:t>
            </a:fld>
            <a:endParaRPr lang="en-US"/>
          </a:p>
        </p:txBody>
      </p:sp>
    </p:spTree>
    <p:extLst>
      <p:ext uri="{BB962C8B-B14F-4D97-AF65-F5344CB8AC3E}">
        <p14:creationId xmlns:p14="http://schemas.microsoft.com/office/powerpoint/2010/main" val="127244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what to write here.</a:t>
            </a:r>
          </a:p>
          <a:p>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34</a:t>
            </a:fld>
            <a:endParaRPr lang="en-US"/>
          </a:p>
        </p:txBody>
      </p:sp>
    </p:spTree>
    <p:extLst>
      <p:ext uri="{BB962C8B-B14F-4D97-AF65-F5344CB8AC3E}">
        <p14:creationId xmlns:p14="http://schemas.microsoft.com/office/powerpoint/2010/main" val="301871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 roughly even distribution.</a:t>
            </a:r>
          </a:p>
          <a:p>
            <a:r>
              <a:rPr lang="en-US" dirty="0" smtClean="0"/>
              <a:t>Not cleaned up (see ‘data mining’ and ‘Data mining’</a:t>
            </a:r>
          </a:p>
          <a:p>
            <a:r>
              <a:rPr lang="en-US" dirty="0" smtClean="0"/>
              <a:t>But</a:t>
            </a:r>
            <a:r>
              <a:rPr lang="en-US" baseline="0" dirty="0" smtClean="0"/>
              <a:t> since it’s taking subject terms literally, preserves compound nouns such as ‘medical informatics’</a:t>
            </a:r>
          </a:p>
          <a:p>
            <a:endParaRPr lang="en-US" baseline="0" dirty="0" smtClean="0"/>
          </a:p>
          <a:p>
            <a:r>
              <a:rPr lang="en-US" baseline="0" dirty="0" smtClean="0"/>
              <a:t>Backup Slide</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7</a:t>
            </a:fld>
            <a:endParaRPr lang="en-US"/>
          </a:p>
        </p:txBody>
      </p:sp>
    </p:spTree>
    <p:extLst>
      <p:ext uri="{BB962C8B-B14F-4D97-AF65-F5344CB8AC3E}">
        <p14:creationId xmlns:p14="http://schemas.microsoft.com/office/powerpoint/2010/main" val="3677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joke about not having media-tiled space like NCSU.</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10</a:t>
            </a:fld>
            <a:endParaRPr lang="en-US"/>
          </a:p>
        </p:txBody>
      </p:sp>
    </p:spTree>
    <p:extLst>
      <p:ext uri="{BB962C8B-B14F-4D97-AF65-F5344CB8AC3E}">
        <p14:creationId xmlns:p14="http://schemas.microsoft.com/office/powerpoint/2010/main" val="144898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We run the visualization server right now – a simple Unix box that runs Apache, node.js, a Python program in the background.</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11</a:t>
            </a:fld>
            <a:endParaRPr lang="en-US"/>
          </a:p>
        </p:txBody>
      </p:sp>
    </p:spTree>
    <p:extLst>
      <p:ext uri="{BB962C8B-B14F-4D97-AF65-F5344CB8AC3E}">
        <p14:creationId xmlns:p14="http://schemas.microsoft.com/office/powerpoint/2010/main" val="3794942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analyzing Summon page with Chrome’s inspector, we find that the record id is stored as an attribute ‘id’ in the div surrounding the display.</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12</a:t>
            </a:fld>
            <a:endParaRPr lang="en-US"/>
          </a:p>
        </p:txBody>
      </p:sp>
    </p:spTree>
    <p:extLst>
      <p:ext uri="{BB962C8B-B14F-4D97-AF65-F5344CB8AC3E}">
        <p14:creationId xmlns:p14="http://schemas.microsoft.com/office/powerpoint/2010/main" val="4283603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JavaScript finds each displayed record (‘document’).</a:t>
            </a:r>
          </a:p>
          <a:p>
            <a:endParaRPr lang="en-US" baseline="0" dirty="0" smtClean="0"/>
          </a:p>
          <a:p>
            <a:r>
              <a:rPr lang="en-US" baseline="0" dirty="0" smtClean="0"/>
              <a:t>It find four links embedded in it and attached the ‘</a:t>
            </a:r>
            <a:r>
              <a:rPr lang="en-US" baseline="0" dirty="0" err="1" smtClean="0"/>
              <a:t>recordClick</a:t>
            </a:r>
            <a:r>
              <a:rPr lang="en-US" baseline="0" dirty="0" smtClean="0"/>
              <a:t>’ handler.</a:t>
            </a:r>
          </a:p>
          <a:p>
            <a:endParaRPr lang="en-US" baseline="0" dirty="0" smtClean="0"/>
          </a:p>
          <a:p>
            <a:r>
              <a:rPr lang="en-US" baseline="0" dirty="0" smtClean="0"/>
              <a:t>There, it constructs an ‘image’ – this causes the browser to contact the libx.lib.vt.edu URL, in the process sending the ID in the query string part of the URL. </a:t>
            </a:r>
          </a:p>
          <a:p>
            <a:endParaRPr lang="en-US" baseline="0" dirty="0" smtClean="0"/>
          </a:p>
          <a:p>
            <a:r>
              <a:rPr lang="en-US" baseline="0" dirty="0" smtClean="0"/>
              <a:t>The image itself is a tiny 1x1 gif image. (This is how </a:t>
            </a:r>
            <a:r>
              <a:rPr lang="en-US" baseline="0" dirty="0" err="1" smtClean="0"/>
              <a:t>webbugs</a:t>
            </a:r>
            <a:r>
              <a:rPr lang="en-US" baseline="0" dirty="0" smtClean="0"/>
              <a:t> work that check if you’ve read an email)</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13</a:t>
            </a:fld>
            <a:endParaRPr lang="en-US"/>
          </a:p>
        </p:txBody>
      </p:sp>
    </p:spTree>
    <p:extLst>
      <p:ext uri="{BB962C8B-B14F-4D97-AF65-F5344CB8AC3E}">
        <p14:creationId xmlns:p14="http://schemas.microsoft.com/office/powerpoint/2010/main" val="84415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configured Apache to log those</a:t>
            </a:r>
            <a:r>
              <a:rPr lang="en-US" baseline="0" dirty="0" smtClean="0"/>
              <a:t> clicks.</a:t>
            </a:r>
          </a:p>
          <a:p>
            <a:endParaRPr lang="en-US" baseline="0" dirty="0" smtClean="0"/>
          </a:p>
          <a:p>
            <a:r>
              <a:rPr lang="en-US" baseline="0" dirty="0" smtClean="0"/>
              <a:t>The top shows the log entries (the IP address partially obfuscated)</a:t>
            </a:r>
          </a:p>
          <a:p>
            <a:endParaRPr lang="en-US" baseline="0" dirty="0" smtClean="0"/>
          </a:p>
          <a:p>
            <a:r>
              <a:rPr lang="en-US" baseline="0" dirty="0" smtClean="0"/>
              <a:t>The bottom shows how you configure this in Apache’s </a:t>
            </a:r>
            <a:r>
              <a:rPr lang="en-US" baseline="0" dirty="0" err="1" smtClean="0"/>
              <a:t>config</a:t>
            </a:r>
            <a:r>
              <a:rPr lang="en-US" baseline="0" dirty="0" smtClean="0"/>
              <a:t> file if anyone cares.</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14</a:t>
            </a:fld>
            <a:endParaRPr lang="en-US"/>
          </a:p>
        </p:txBody>
      </p:sp>
    </p:spTree>
    <p:extLst>
      <p:ext uri="{BB962C8B-B14F-4D97-AF65-F5344CB8AC3E}">
        <p14:creationId xmlns:p14="http://schemas.microsoft.com/office/powerpoint/2010/main" val="12959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counted the log entries.  January was partial,</a:t>
            </a:r>
            <a:r>
              <a:rPr lang="en-US" baseline="0" dirty="0" smtClean="0"/>
              <a:t> as is November.</a:t>
            </a:r>
          </a:p>
          <a:p>
            <a:endParaRPr lang="en-US" baseline="0" dirty="0" smtClean="0"/>
          </a:p>
          <a:p>
            <a:r>
              <a:rPr lang="en-US" baseline="0" dirty="0" smtClean="0"/>
              <a:t>Can see the Summer break.</a:t>
            </a:r>
          </a:p>
          <a:p>
            <a:endParaRPr lang="en-US" baseline="0" dirty="0" smtClean="0"/>
          </a:p>
          <a:p>
            <a:r>
              <a:rPr lang="en-US" baseline="0" dirty="0" smtClean="0"/>
              <a:t>Is Summon use increasing this semester?  It looks this way (Oct equal Mar)</a:t>
            </a:r>
          </a:p>
          <a:p>
            <a:endParaRPr lang="en-US" baseline="0" dirty="0" smtClean="0"/>
          </a:p>
          <a:p>
            <a:r>
              <a:rPr lang="en-US" baseline="0" dirty="0" smtClean="0"/>
              <a:t>Note that items are clicked on multiple times (530,000 vs. 344,000)</a:t>
            </a:r>
            <a:endParaRPr lang="en-US" dirty="0"/>
          </a:p>
        </p:txBody>
      </p:sp>
      <p:sp>
        <p:nvSpPr>
          <p:cNvPr id="4" name="Slide Number Placeholder 3"/>
          <p:cNvSpPr>
            <a:spLocks noGrp="1"/>
          </p:cNvSpPr>
          <p:nvPr>
            <p:ph type="sldNum" sz="quarter" idx="10"/>
          </p:nvPr>
        </p:nvSpPr>
        <p:spPr/>
        <p:txBody>
          <a:bodyPr/>
          <a:lstStyle/>
          <a:p>
            <a:fld id="{49C6F415-6930-4E00-87F2-37008243ECE1}" type="slidenum">
              <a:rPr lang="en-US" smtClean="0"/>
              <a:t>15</a:t>
            </a:fld>
            <a:endParaRPr lang="en-US"/>
          </a:p>
        </p:txBody>
      </p:sp>
    </p:spTree>
    <p:extLst>
      <p:ext uri="{BB962C8B-B14F-4D97-AF65-F5344CB8AC3E}">
        <p14:creationId xmlns:p14="http://schemas.microsoft.com/office/powerpoint/2010/main" val="1311684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r>
              <a:rPr lang="en-US" smtClean="0"/>
              <a:t>3/25/2014</a:t>
            </a:r>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741AFBA9-168D-4223-8F95-E3B49E65091C}" type="slidenum">
              <a:rPr lang="en-US" smtClean="0"/>
              <a:t>‹#›</a:t>
            </a:fld>
            <a:endParaRPr lang="en-US"/>
          </a:p>
        </p:txBody>
      </p:sp>
      <p:sp>
        <p:nvSpPr>
          <p:cNvPr id="21" name="Footer Placeholder 20"/>
          <p:cNvSpPr>
            <a:spLocks noGrp="1"/>
          </p:cNvSpPr>
          <p:nvPr>
            <p:ph type="ftr" sz="quarter" idx="12"/>
          </p:nvPr>
        </p:nvSpPr>
        <p:spPr>
          <a:xfrm>
            <a:off x="457200" y="6611112"/>
            <a:ext cx="5600700" cy="228600"/>
          </a:xfrm>
        </p:spPr>
        <p:txBody>
          <a:bodyPr/>
          <a:lstStyle/>
          <a:p>
            <a:r>
              <a:rPr lang="en-US" smtClean="0"/>
              <a:t>Code4Lib 2014 - Discovering Discovery - Annette Bailey &amp; Godmar Back - Virginia Tech</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r>
              <a:rPr lang="en-US" smtClean="0"/>
              <a:t>3/25/2014</a:t>
            </a:r>
            <a:endParaRPr lang="en-US"/>
          </a:p>
        </p:txBody>
      </p:sp>
      <p:sp>
        <p:nvSpPr>
          <p:cNvPr id="23" name="Slide Number Placeholder 22"/>
          <p:cNvSpPr>
            <a:spLocks noGrp="1"/>
          </p:cNvSpPr>
          <p:nvPr>
            <p:ph type="sldNum" sz="quarter" idx="11"/>
          </p:nvPr>
        </p:nvSpPr>
        <p:spPr/>
        <p:txBody>
          <a:bodyPr/>
          <a:lstStyle/>
          <a:p>
            <a:fld id="{741AFBA9-168D-4223-8F95-E3B49E65091C}"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Code4Lib 2014 - Discovering Discovery - Annette Bailey &amp; Godmar Back - Virginia Tech</a:t>
            </a:r>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r>
              <a:rPr lang="en-US" smtClean="0"/>
              <a:t>3/25/2014</a:t>
            </a:r>
            <a:endParaRPr lang="en-US"/>
          </a:p>
        </p:txBody>
      </p:sp>
      <p:sp>
        <p:nvSpPr>
          <p:cNvPr id="23" name="Slide Number Placeholder 22"/>
          <p:cNvSpPr>
            <a:spLocks noGrp="1"/>
          </p:cNvSpPr>
          <p:nvPr>
            <p:ph type="sldNum" sz="quarter" idx="11"/>
          </p:nvPr>
        </p:nvSpPr>
        <p:spPr/>
        <p:txBody>
          <a:bodyPr/>
          <a:lstStyle/>
          <a:p>
            <a:fld id="{741AFBA9-168D-4223-8F95-E3B49E65091C}"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Code4Lib 2014 - Discovering Discovery - Annette Bailey &amp; Godmar Back - Virginia Tech</a:t>
            </a:r>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Date Placeholder 16"/>
          <p:cNvSpPr>
            <a:spLocks noGrp="1"/>
          </p:cNvSpPr>
          <p:nvPr>
            <p:ph type="dt" sz="half" idx="10"/>
          </p:nvPr>
        </p:nvSpPr>
        <p:spPr/>
        <p:txBody>
          <a:bodyPr/>
          <a:lstStyle/>
          <a:p>
            <a:r>
              <a:rPr lang="en-US" smtClean="0"/>
              <a:t>3/25/2014</a:t>
            </a:r>
            <a:endParaRPr lang="en-US"/>
          </a:p>
        </p:txBody>
      </p:sp>
      <p:sp>
        <p:nvSpPr>
          <p:cNvPr id="18" name="Slide Number Placeholder 17"/>
          <p:cNvSpPr>
            <a:spLocks noGrp="1"/>
          </p:cNvSpPr>
          <p:nvPr>
            <p:ph type="sldNum" sz="quarter" idx="11"/>
          </p:nvPr>
        </p:nvSpPr>
        <p:spPr/>
        <p:txBody>
          <a:bodyPr/>
          <a:lstStyle/>
          <a:p>
            <a:fld id="{741AFBA9-168D-4223-8F95-E3B49E65091C}" type="slidenum">
              <a:rPr lang="en-US" smtClean="0"/>
              <a:t>‹#›</a:t>
            </a:fld>
            <a:endParaRPr lang="en-US"/>
          </a:p>
        </p:txBody>
      </p:sp>
      <p:sp>
        <p:nvSpPr>
          <p:cNvPr id="20" name="Footer Placeholder 19"/>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r>
              <a:rPr lang="en-US" smtClean="0"/>
              <a:t>3/25/2014</a:t>
            </a:r>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741AFBA9-168D-4223-8F95-E3B49E65091C}" type="slidenum">
              <a:rPr lang="en-US" smtClean="0"/>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r>
              <a:rPr lang="en-US" smtClean="0"/>
              <a:t>Code4Lib 2014 - Discovering Discovery - Annette Bailey &amp; Godmar Back - Virginia Tech</a:t>
            </a:r>
            <a:endParaRPr lang="en-US"/>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r>
              <a:rPr lang="en-US" smtClean="0"/>
              <a:t>3/25/2014</a:t>
            </a:r>
            <a:endParaRPr lang="en-US"/>
          </a:p>
        </p:txBody>
      </p:sp>
      <p:sp>
        <p:nvSpPr>
          <p:cNvPr id="21" name="Slide Number Placeholder 20"/>
          <p:cNvSpPr>
            <a:spLocks noGrp="1"/>
          </p:cNvSpPr>
          <p:nvPr>
            <p:ph type="sldNum" sz="quarter" idx="16"/>
          </p:nvPr>
        </p:nvSpPr>
        <p:spPr/>
        <p:txBody>
          <a:bodyPr/>
          <a:lstStyle/>
          <a:p>
            <a:fld id="{741AFBA9-168D-4223-8F95-E3B49E65091C}" type="slidenum">
              <a:rPr lang="en-US" smtClean="0"/>
              <a:t>‹#›</a:t>
            </a:fld>
            <a:endParaRPr lang="en-US"/>
          </a:p>
        </p:txBody>
      </p:sp>
      <p:sp>
        <p:nvSpPr>
          <p:cNvPr id="22" name="Footer Placeholder 21"/>
          <p:cNvSpPr>
            <a:spLocks noGrp="1"/>
          </p:cNvSpPr>
          <p:nvPr>
            <p:ph type="ftr" sz="quarter" idx="17"/>
          </p:nvPr>
        </p:nvSpPr>
        <p:spPr/>
        <p:txBody>
          <a:bodyPr/>
          <a:lstStyle/>
          <a:p>
            <a:r>
              <a:rPr lang="en-US" smtClean="0"/>
              <a:t>Code4Lib 2014 - Discovering Discovery - Annette Bailey &amp; Godmar Back - Virginia Tech</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r>
              <a:rPr lang="en-US" smtClean="0"/>
              <a:t>3/25/2014</a:t>
            </a:r>
            <a:endParaRPr lang="en-US"/>
          </a:p>
        </p:txBody>
      </p:sp>
      <p:sp>
        <p:nvSpPr>
          <p:cNvPr id="24" name="Slide Number Placeholder 23"/>
          <p:cNvSpPr>
            <a:spLocks noGrp="1"/>
          </p:cNvSpPr>
          <p:nvPr>
            <p:ph type="sldNum" sz="quarter" idx="17"/>
          </p:nvPr>
        </p:nvSpPr>
        <p:spPr/>
        <p:txBody>
          <a:bodyPr/>
          <a:lstStyle/>
          <a:p>
            <a:fld id="{741AFBA9-168D-4223-8F95-E3B49E65091C}" type="slidenum">
              <a:rPr lang="en-US" smtClean="0"/>
              <a:t>‹#›</a:t>
            </a:fld>
            <a:endParaRPr lang="en-US"/>
          </a:p>
        </p:txBody>
      </p:sp>
      <p:sp>
        <p:nvSpPr>
          <p:cNvPr id="25" name="Footer Placeholder 24"/>
          <p:cNvSpPr>
            <a:spLocks noGrp="1"/>
          </p:cNvSpPr>
          <p:nvPr>
            <p:ph type="ftr" sz="quarter" idx="18"/>
          </p:nvPr>
        </p:nvSpPr>
        <p:spPr/>
        <p:txBody>
          <a:bodyPr/>
          <a:lstStyle/>
          <a:p>
            <a:r>
              <a:rPr lang="en-US" smtClean="0"/>
              <a:t>Code4Lib 2014 - Discovering Discovery - Annette Bailey &amp; Godmar Back - Virginia Tech</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r>
              <a:rPr lang="en-US" smtClean="0"/>
              <a:t>3/25/2014</a:t>
            </a:r>
            <a:endParaRPr lang="en-US"/>
          </a:p>
        </p:txBody>
      </p:sp>
      <p:sp>
        <p:nvSpPr>
          <p:cNvPr id="17" name="Slide Number Placeholder 16"/>
          <p:cNvSpPr>
            <a:spLocks noGrp="1"/>
          </p:cNvSpPr>
          <p:nvPr>
            <p:ph type="sldNum" sz="quarter" idx="11"/>
          </p:nvPr>
        </p:nvSpPr>
        <p:spPr/>
        <p:txBody>
          <a:bodyPr/>
          <a:lstStyle/>
          <a:p>
            <a:fld id="{741AFBA9-168D-4223-8F95-E3B49E65091C}"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r>
              <a:rPr lang="en-US" smtClean="0"/>
              <a:t>3/25/2014</a:t>
            </a:r>
            <a:endParaRPr lang="en-US"/>
          </a:p>
        </p:txBody>
      </p:sp>
      <p:sp>
        <p:nvSpPr>
          <p:cNvPr id="14" name="Slide Number Placeholder 13"/>
          <p:cNvSpPr>
            <a:spLocks noGrp="1"/>
          </p:cNvSpPr>
          <p:nvPr>
            <p:ph type="sldNum" sz="quarter" idx="11"/>
          </p:nvPr>
        </p:nvSpPr>
        <p:spPr/>
        <p:txBody>
          <a:bodyPr/>
          <a:lstStyle/>
          <a:p>
            <a:fld id="{741AFBA9-168D-4223-8F95-E3B49E65091C}" type="slidenum">
              <a:rPr lang="en-US" smtClean="0"/>
              <a:t>‹#›</a:t>
            </a:fld>
            <a:endParaRPr lang="en-US"/>
          </a:p>
        </p:txBody>
      </p:sp>
      <p:sp>
        <p:nvSpPr>
          <p:cNvPr id="22" name="Footer Placeholder 21"/>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r>
              <a:rPr lang="en-US" smtClean="0"/>
              <a:t>3/25/2014</a:t>
            </a:r>
            <a:endParaRPr lang="en-US"/>
          </a:p>
        </p:txBody>
      </p:sp>
      <p:sp>
        <p:nvSpPr>
          <p:cNvPr id="21" name="Slide Number Placeholder 20"/>
          <p:cNvSpPr>
            <a:spLocks noGrp="1"/>
          </p:cNvSpPr>
          <p:nvPr>
            <p:ph type="sldNum" sz="quarter" idx="16"/>
          </p:nvPr>
        </p:nvSpPr>
        <p:spPr/>
        <p:txBody>
          <a:bodyPr/>
          <a:lstStyle/>
          <a:p>
            <a:fld id="{741AFBA9-168D-4223-8F95-E3B49E65091C}" type="slidenum">
              <a:rPr lang="en-US" smtClean="0"/>
              <a:t>‹#›</a:t>
            </a:fld>
            <a:endParaRPr lang="en-US"/>
          </a:p>
        </p:txBody>
      </p:sp>
      <p:sp>
        <p:nvSpPr>
          <p:cNvPr id="22" name="Footer Placeholder 21"/>
          <p:cNvSpPr>
            <a:spLocks noGrp="1"/>
          </p:cNvSpPr>
          <p:nvPr>
            <p:ph type="ftr" sz="quarter" idx="17"/>
          </p:nvPr>
        </p:nvSpPr>
        <p:spPr/>
        <p:txBody>
          <a:bodyPr/>
          <a:lstStyle/>
          <a:p>
            <a:r>
              <a:rPr lang="en-US" smtClean="0"/>
              <a:t>Code4Lib 2014 - Discovering Discovery - Annette Bailey &amp; Godmar Back - Virginia Tech</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3/25/2014</a:t>
            </a:r>
            <a:endParaRPr lang="en-US"/>
          </a:p>
        </p:txBody>
      </p:sp>
      <p:sp>
        <p:nvSpPr>
          <p:cNvPr id="6" name="Footer Placeholder 5"/>
          <p:cNvSpPr>
            <a:spLocks noGrp="1"/>
          </p:cNvSpPr>
          <p:nvPr>
            <p:ph type="ftr" sz="quarter" idx="11"/>
          </p:nvPr>
        </p:nvSpPr>
        <p:spPr/>
        <p:txBody>
          <a:bodyPr/>
          <a:lstStyle/>
          <a:p>
            <a:r>
              <a:rPr lang="en-US" smtClean="0"/>
              <a:t>Code4Lib 2014 - Discovering Discovery - Annette Bailey &amp; Godmar Back - Virginia Tech</a:t>
            </a:r>
            <a:endParaRPr lang="en-US"/>
          </a:p>
        </p:txBody>
      </p:sp>
      <p:sp>
        <p:nvSpPr>
          <p:cNvPr id="7" name="Slide Number Placeholder 6"/>
          <p:cNvSpPr>
            <a:spLocks noGrp="1"/>
          </p:cNvSpPr>
          <p:nvPr>
            <p:ph type="sldNum" sz="quarter" idx="12"/>
          </p:nvPr>
        </p:nvSpPr>
        <p:spPr/>
        <p:txBody>
          <a:bodyPr/>
          <a:lstStyle/>
          <a:p>
            <a:fld id="{741AFBA9-168D-4223-8F95-E3B49E65091C}"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92000">
              <a:schemeClr val="bg2">
                <a:tint val="85000"/>
                <a:shade val="75000"/>
                <a:satMod val="120000"/>
                <a:alpha val="0"/>
                <a:lumMod val="0"/>
                <a:lumOff val="100000"/>
              </a:schemeClr>
            </a:gs>
            <a:gs pos="97000">
              <a:schemeClr val="bg2">
                <a:tint val="86000"/>
                <a:shade val="50000"/>
                <a:satMod val="130000"/>
              </a:schemeClr>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r>
              <a:rPr lang="en-US" smtClean="0"/>
              <a:t>3/25/2014</a:t>
            </a:r>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741AFBA9-168D-4223-8F95-E3B49E6509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en.wikipedia.org/wiki/Tanage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libx.lib.vt.edu/services/summonvis/pubyear-only.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jsfiddle.net/danielfilho/GdCc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s.google.com/chart/interactive/docs/inde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developers.google.com/chart/interactive/docs/gallery/columnchart#Exampl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d3js.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3/d3-plugins" TargetMode="External"/><Relationship Id="rId2" Type="http://schemas.openxmlformats.org/officeDocument/2006/relationships/hyperlink" Target="https://github.com/mbostock/d3/wiki/API-Reference" TargetMode="External"/><Relationship Id="rId1" Type="http://schemas.openxmlformats.org/officeDocument/2006/relationships/slideLayout" Target="../slideLayouts/slideLayout2.xml"/><Relationship Id="rId4" Type="http://schemas.openxmlformats.org/officeDocument/2006/relationships/hyperlink" Target="http://d3js.or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jasondavies.com/wordcloud/#http%3A%2F%2Fwww.ala.org%2Flita%2Fconferences%2Fforum%2F201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nodejs.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libx.lib.vt.edu/services/summonvis/src/server/summonstats.coffee" TargetMode="External"/><Relationship Id="rId5" Type="http://schemas.openxmlformats.org/officeDocument/2006/relationships/hyperlink" Target="http://socket.io/" TargetMode="External"/><Relationship Id="rId4" Type="http://schemas.openxmlformats.org/officeDocument/2006/relationships/hyperlink" Target="http://coffeescript.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14.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listen.hatnote.com/" TargetMode="External"/><Relationship Id="rId3" Type="http://schemas.openxmlformats.org/officeDocument/2006/relationships/hyperlink" Target="http://libx.lib.vt.edu/services/summonvis/listen-to-summon/" TargetMode="External"/><Relationship Id="rId7" Type="http://schemas.openxmlformats.org/officeDocument/2006/relationships/hyperlink" Target="http://github.com/mahmou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github.com/slaporte" TargetMode="External"/><Relationship Id="rId5" Type="http://schemas.openxmlformats.org/officeDocument/2006/relationships/hyperlink" Target="http://justgage.com/" TargetMode="External"/><Relationship Id="rId10" Type="http://schemas.openxmlformats.org/officeDocument/2006/relationships/hyperlink" Target="http://www.the-art-of-web.com/css/3d-transforms/#section_6" TargetMode="External"/><Relationship Id="rId4" Type="http://schemas.openxmlformats.org/officeDocument/2006/relationships/hyperlink" Target="http://www.jasondavies.com/wordcloud/about/" TargetMode="External"/><Relationship Id="rId9" Type="http://schemas.openxmlformats.org/officeDocument/2006/relationships/hyperlink" Target="https://github.com/MaxLaumeister/Listen-To-Bitcoin"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libx.lib.vt.edu/services/summonvis/pubyear-only.html" TargetMode="External"/><Relationship Id="rId3" Type="http://schemas.openxmlformats.org/officeDocument/2006/relationships/hyperlink" Target="http://libx.lib.vt.edu/services/summonvis/rcube.html" TargetMode="External"/><Relationship Id="rId7" Type="http://schemas.openxmlformats.org/officeDocument/2006/relationships/hyperlink" Target="http://libx.lib.vt.edu/services/summonvis/ticker.html" TargetMode="External"/><Relationship Id="rId2" Type="http://schemas.openxmlformats.org/officeDocument/2006/relationships/hyperlink" Target="http://libx.lib.vt.edu/services/summonvis/recordscroll-only.html" TargetMode="External"/><Relationship Id="rId1" Type="http://schemas.openxmlformats.org/officeDocument/2006/relationships/slideLayout" Target="../slideLayouts/slideLayout2.xml"/><Relationship Id="rId6" Type="http://schemas.openxmlformats.org/officeDocument/2006/relationships/hyperlink" Target="http://libx.lib.vt.edu/services/summonvis/gauge.html" TargetMode="External"/><Relationship Id="rId5" Type="http://schemas.openxmlformats.org/officeDocument/2006/relationships/hyperlink" Target="http://libx.lib.vt.edu/services/summonvis/cloud.html#Title.last50" TargetMode="External"/><Relationship Id="rId4" Type="http://schemas.openxmlformats.org/officeDocument/2006/relationships/hyperlink" Target="http://libx.lib.vt.edu/services/summonvis/cloud.html#SubjectTerms.last5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6781800" cy="1295400"/>
          </a:xfrm>
        </p:spPr>
        <p:txBody>
          <a:bodyPr/>
          <a:lstStyle/>
          <a:p>
            <a:r>
              <a:rPr lang="en-US" dirty="0" smtClean="0"/>
              <a:t>Discovering your Discovery System in Real-Time</a:t>
            </a:r>
            <a:endParaRPr lang="en-US" dirty="0"/>
          </a:p>
        </p:txBody>
      </p:sp>
      <p:sp>
        <p:nvSpPr>
          <p:cNvPr id="3" name="Subtitle 2"/>
          <p:cNvSpPr>
            <a:spLocks noGrp="1"/>
          </p:cNvSpPr>
          <p:nvPr>
            <p:ph type="subTitle" idx="1"/>
          </p:nvPr>
        </p:nvSpPr>
        <p:spPr>
          <a:xfrm>
            <a:off x="457200" y="2971800"/>
            <a:ext cx="6781800" cy="762000"/>
          </a:xfrm>
        </p:spPr>
        <p:txBody>
          <a:bodyPr>
            <a:noAutofit/>
          </a:bodyPr>
          <a:lstStyle/>
          <a:p>
            <a:pPr algn="r"/>
            <a:r>
              <a:rPr lang="en-US" sz="3200" dirty="0" smtClean="0">
                <a:solidFill>
                  <a:srgbClr val="002060"/>
                </a:solidFill>
              </a:rPr>
              <a:t>Annette Bailey</a:t>
            </a:r>
          </a:p>
          <a:p>
            <a:pPr algn="r"/>
            <a:r>
              <a:rPr lang="en-US" sz="3200" dirty="0" err="1" smtClean="0">
                <a:solidFill>
                  <a:srgbClr val="002060"/>
                </a:solidFill>
              </a:rPr>
              <a:t>Godmar</a:t>
            </a:r>
            <a:r>
              <a:rPr lang="en-US" sz="3200" dirty="0" smtClean="0">
                <a:solidFill>
                  <a:srgbClr val="002060"/>
                </a:solidFill>
              </a:rPr>
              <a:t> Back</a:t>
            </a:r>
            <a:endParaRPr lang="en-US" sz="3200" dirty="0">
              <a:solidFill>
                <a:srgbClr val="002060"/>
              </a:solidFill>
            </a:endParaRPr>
          </a:p>
        </p:txBody>
      </p:sp>
    </p:spTree>
    <p:extLst>
      <p:ext uri="{BB962C8B-B14F-4D97-AF65-F5344CB8AC3E}">
        <p14:creationId xmlns:p14="http://schemas.microsoft.com/office/powerpoint/2010/main" val="3122113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US" dirty="0"/>
          </a:p>
        </p:txBody>
      </p:sp>
      <p:sp>
        <p:nvSpPr>
          <p:cNvPr id="3" name="Content Placeholder 2"/>
          <p:cNvSpPr>
            <a:spLocks noGrp="1"/>
          </p:cNvSpPr>
          <p:nvPr>
            <p:ph idx="1"/>
          </p:nvPr>
        </p:nvSpPr>
        <p:spPr/>
        <p:txBody>
          <a:bodyPr>
            <a:normAutofit/>
          </a:bodyPr>
          <a:lstStyle/>
          <a:p>
            <a:r>
              <a:rPr lang="en-US" dirty="0" smtClean="0"/>
              <a:t>Our research community is not just using Google, they are using Summon and it is clear from the searches and results that they are clicking on, they are using Summon for research.</a:t>
            </a:r>
          </a:p>
          <a:p>
            <a:r>
              <a:rPr lang="en-US" dirty="0" smtClean="0"/>
              <a:t>This project allows not just librarians, but the community (and potential members of the community – potential students) to see what research is happening at Virginia Tech – in real time.</a:t>
            </a:r>
          </a:p>
          <a:p>
            <a:r>
              <a:rPr lang="en-US" dirty="0" smtClean="0"/>
              <a:t>Intended both as </a:t>
            </a:r>
            <a:r>
              <a:rPr lang="en-US" dirty="0" err="1" smtClean="0"/>
              <a:t>webservice</a:t>
            </a:r>
            <a:r>
              <a:rPr lang="en-US" dirty="0" smtClean="0"/>
              <a:t>/widget, or as public display in the library</a:t>
            </a:r>
            <a:endParaRPr lang="en-US" dirty="0"/>
          </a:p>
        </p:txBody>
      </p:sp>
      <p:pic>
        <p:nvPicPr>
          <p:cNvPr id="4" name="Picture 3"/>
          <p:cNvPicPr>
            <a:picLocks noChangeAspect="1"/>
          </p:cNvPicPr>
          <p:nvPr/>
        </p:nvPicPr>
        <p:blipFill>
          <a:blip r:embed="rId3"/>
          <a:stretch>
            <a:fillRect/>
          </a:stretch>
        </p:blipFill>
        <p:spPr>
          <a:xfrm>
            <a:off x="2438400" y="2011326"/>
            <a:ext cx="6464251" cy="4340334"/>
          </a:xfrm>
          <a:prstGeom prst="rect">
            <a:avLst/>
          </a:prstGeom>
        </p:spPr>
      </p:pic>
      <p:sp>
        <p:nvSpPr>
          <p:cNvPr id="5" name="Date Placeholder 4"/>
          <p:cNvSpPr>
            <a:spLocks noGrp="1"/>
          </p:cNvSpPr>
          <p:nvPr>
            <p:ph type="dt" sz="half" idx="10"/>
          </p:nvPr>
        </p:nvSpPr>
        <p:spPr/>
        <p:txBody>
          <a:bodyPr/>
          <a:lstStyle/>
          <a:p>
            <a:r>
              <a:rPr lang="en-US" smtClean="0"/>
              <a:t>3/25/2014</a:t>
            </a:r>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Slide Number Placeholder 6"/>
          <p:cNvSpPr>
            <a:spLocks noGrp="1"/>
          </p:cNvSpPr>
          <p:nvPr>
            <p:ph type="sldNum" sz="quarter" idx="11"/>
          </p:nvPr>
        </p:nvSpPr>
        <p:spPr/>
        <p:txBody>
          <a:bodyPr/>
          <a:lstStyle/>
          <a:p>
            <a:fld id="{741AFBA9-168D-4223-8F95-E3B49E65091C}" type="slidenum">
              <a:rPr lang="en-US" smtClean="0"/>
              <a:t>10</a:t>
            </a:fld>
            <a:endParaRPr lang="en-US"/>
          </a:p>
        </p:txBody>
      </p:sp>
    </p:spTree>
    <p:extLst>
      <p:ext uri="{BB962C8B-B14F-4D97-AF65-F5344CB8AC3E}">
        <p14:creationId xmlns:p14="http://schemas.microsoft.com/office/powerpoint/2010/main" val="32805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descr="C:\Users\Godmar\AppData\Local\Microsoft\Windows\Temporary Internet Files\Content.IE5\ZX5A8Z9N\MCj04339430000[1].png"/>
          <p:cNvPicPr>
            <a:picLocks noChangeAspect="1" noChangeArrowheads="1"/>
          </p:cNvPicPr>
          <p:nvPr/>
        </p:nvPicPr>
        <p:blipFill>
          <a:blip r:embed="rId3" cstate="print"/>
          <a:srcRect/>
          <a:stretch>
            <a:fillRect/>
          </a:stretch>
        </p:blipFill>
        <p:spPr bwMode="auto">
          <a:xfrm>
            <a:off x="7850565" y="2336126"/>
            <a:ext cx="1104900" cy="1104900"/>
          </a:xfrm>
          <a:prstGeom prst="rect">
            <a:avLst/>
          </a:prstGeom>
          <a:noFill/>
          <a:ln w="9525">
            <a:noFill/>
            <a:miter lim="800000"/>
            <a:headEnd/>
            <a:tailEnd/>
          </a:ln>
        </p:spPr>
      </p:pic>
      <p:grpSp>
        <p:nvGrpSpPr>
          <p:cNvPr id="63" name="Group 62"/>
          <p:cNvGrpSpPr/>
          <p:nvPr/>
        </p:nvGrpSpPr>
        <p:grpSpPr>
          <a:xfrm>
            <a:off x="2576008" y="512802"/>
            <a:ext cx="2438400" cy="2518053"/>
            <a:chOff x="2576008" y="512802"/>
            <a:chExt cx="2438400" cy="2518053"/>
          </a:xfrm>
        </p:grpSpPr>
        <p:sp>
          <p:nvSpPr>
            <p:cNvPr id="4" name="TextBox 3"/>
            <p:cNvSpPr txBox="1"/>
            <p:nvPr/>
          </p:nvSpPr>
          <p:spPr>
            <a:xfrm>
              <a:off x="2576008" y="512802"/>
              <a:ext cx="243840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Summon Web Interface</a:t>
              </a:r>
            </a:p>
          </p:txBody>
        </p:sp>
        <p:pic>
          <p:nvPicPr>
            <p:cNvPr id="8" name="Picture 7"/>
            <p:cNvPicPr>
              <a:picLocks noChangeAspect="1"/>
            </p:cNvPicPr>
            <p:nvPr/>
          </p:nvPicPr>
          <p:blipFill>
            <a:blip r:embed="rId4"/>
            <a:stretch>
              <a:fillRect/>
            </a:stretch>
          </p:blipFill>
          <p:spPr>
            <a:xfrm>
              <a:off x="2830326" y="1066800"/>
              <a:ext cx="1929765" cy="1964055"/>
            </a:xfrm>
            <a:prstGeom prst="rect">
              <a:avLst/>
            </a:prstGeom>
          </p:spPr>
        </p:pic>
      </p:grpSp>
      <p:sp>
        <p:nvSpPr>
          <p:cNvPr id="13" name="TextBox 12"/>
          <p:cNvSpPr txBox="1"/>
          <p:nvPr/>
        </p:nvSpPr>
        <p:spPr>
          <a:xfrm>
            <a:off x="2838693" y="5973557"/>
            <a:ext cx="1921398" cy="386879"/>
          </a:xfrm>
          <a:prstGeom prst="rect">
            <a:avLst/>
          </a:prstGeom>
        </p:spPr>
        <p:style>
          <a:lnRef idx="3">
            <a:schemeClr val="lt1"/>
          </a:lnRef>
          <a:fillRef idx="1">
            <a:schemeClr val="accent1"/>
          </a:fillRef>
          <a:effectRef idx="1">
            <a:schemeClr val="accent1"/>
          </a:effectRef>
          <a:fontRef idx="minor">
            <a:schemeClr val="lt1"/>
          </a:fontRef>
        </p:style>
        <p:txBody>
          <a:bodyPr wrap="square" rtlCol="0">
            <a:normAutofit/>
          </a:bodyPr>
          <a:lstStyle/>
          <a:p>
            <a:r>
              <a:rPr lang="en-US" dirty="0" smtClean="0"/>
              <a:t>Summon API 2.0</a:t>
            </a:r>
          </a:p>
        </p:txBody>
      </p:sp>
      <p:sp>
        <p:nvSpPr>
          <p:cNvPr id="14" name="TextBox 13"/>
          <p:cNvSpPr txBox="1"/>
          <p:nvPr/>
        </p:nvSpPr>
        <p:spPr>
          <a:xfrm>
            <a:off x="2838693" y="3634105"/>
            <a:ext cx="1930717" cy="1618362"/>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nchorCtr="0">
            <a:normAutofit/>
          </a:bodyPr>
          <a:lstStyle/>
          <a:p>
            <a:r>
              <a:rPr lang="en-US" dirty="0" smtClean="0"/>
              <a:t>Visualization Server</a:t>
            </a:r>
            <a:br>
              <a:rPr lang="en-US" dirty="0" smtClean="0"/>
            </a:br>
            <a:endParaRPr lang="en-US" dirty="0" smtClean="0"/>
          </a:p>
          <a:p>
            <a:r>
              <a:rPr lang="en-US" dirty="0" smtClean="0"/>
              <a:t>e.g. libx.lib.vt.edu</a:t>
            </a:r>
          </a:p>
        </p:txBody>
      </p:sp>
      <p:grpSp>
        <p:nvGrpSpPr>
          <p:cNvPr id="65" name="Group 64"/>
          <p:cNvGrpSpPr/>
          <p:nvPr/>
        </p:nvGrpSpPr>
        <p:grpSpPr>
          <a:xfrm>
            <a:off x="1488912" y="2369965"/>
            <a:ext cx="1349781" cy="1498451"/>
            <a:chOff x="1488912" y="2369965"/>
            <a:chExt cx="1349781" cy="1498451"/>
          </a:xfrm>
        </p:grpSpPr>
        <p:cxnSp>
          <p:nvCxnSpPr>
            <p:cNvPr id="17" name="Straight Arrow Connector 16"/>
            <p:cNvCxnSpPr/>
            <p:nvPr/>
          </p:nvCxnSpPr>
          <p:spPr>
            <a:xfrm flipH="1" flipV="1">
              <a:off x="1488912" y="2373958"/>
              <a:ext cx="1349781" cy="14944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rot="2994326">
              <a:off x="1621551" y="2750518"/>
              <a:ext cx="1130438" cy="369332"/>
            </a:xfrm>
            <a:prstGeom prst="rect">
              <a:avLst/>
            </a:prstGeom>
            <a:noFill/>
          </p:spPr>
          <p:txBody>
            <a:bodyPr wrap="none" rtlCol="0">
              <a:spAutoFit/>
            </a:bodyPr>
            <a:lstStyle/>
            <a:p>
              <a:r>
                <a:rPr lang="en-US" dirty="0" smtClean="0"/>
                <a:t>Custom JS</a:t>
              </a:r>
              <a:endParaRPr lang="en-US" dirty="0"/>
            </a:p>
          </p:txBody>
        </p:sp>
      </p:gr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860" y="1112497"/>
            <a:ext cx="1261460" cy="1261460"/>
          </a:xfrm>
          <a:prstGeom prst="rect">
            <a:avLst/>
          </a:prstGeom>
        </p:spPr>
      </p:pic>
      <p:grpSp>
        <p:nvGrpSpPr>
          <p:cNvPr id="66" name="Group 65"/>
          <p:cNvGrpSpPr/>
          <p:nvPr/>
        </p:nvGrpSpPr>
        <p:grpSpPr>
          <a:xfrm>
            <a:off x="1134583" y="2535236"/>
            <a:ext cx="1695743" cy="1904726"/>
            <a:chOff x="1134583" y="2535236"/>
            <a:chExt cx="1695743" cy="1904726"/>
          </a:xfrm>
        </p:grpSpPr>
        <p:cxnSp>
          <p:nvCxnSpPr>
            <p:cNvPr id="31" name="Straight Arrow Connector 30"/>
            <p:cNvCxnSpPr/>
            <p:nvPr/>
          </p:nvCxnSpPr>
          <p:spPr>
            <a:xfrm>
              <a:off x="1134583" y="2535236"/>
              <a:ext cx="1695743" cy="19047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rot="2994326">
              <a:off x="1086017" y="3374995"/>
              <a:ext cx="1321708" cy="369332"/>
            </a:xfrm>
            <a:prstGeom prst="rect">
              <a:avLst/>
            </a:prstGeom>
            <a:noFill/>
          </p:spPr>
          <p:txBody>
            <a:bodyPr wrap="none" rtlCol="0">
              <a:spAutoFit/>
            </a:bodyPr>
            <a:lstStyle/>
            <a:p>
              <a:r>
                <a:rPr lang="en-US" dirty="0" smtClean="0"/>
                <a:t>Record Click</a:t>
              </a:r>
              <a:endParaRPr lang="en-US" dirty="0"/>
            </a:p>
          </p:txBody>
        </p:sp>
      </p:grpSp>
      <p:grpSp>
        <p:nvGrpSpPr>
          <p:cNvPr id="68" name="Group 67"/>
          <p:cNvGrpSpPr/>
          <p:nvPr/>
        </p:nvGrpSpPr>
        <p:grpSpPr>
          <a:xfrm>
            <a:off x="2277685" y="5252467"/>
            <a:ext cx="1231947" cy="721090"/>
            <a:chOff x="2277685" y="5252467"/>
            <a:chExt cx="1231947" cy="721090"/>
          </a:xfrm>
        </p:grpSpPr>
        <p:cxnSp>
          <p:nvCxnSpPr>
            <p:cNvPr id="35" name="Straight Arrow Connector 34"/>
            <p:cNvCxnSpPr/>
            <p:nvPr/>
          </p:nvCxnSpPr>
          <p:spPr>
            <a:xfrm>
              <a:off x="3505201" y="5252467"/>
              <a:ext cx="4431" cy="7210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2277685" y="5543722"/>
              <a:ext cx="1227516" cy="369332"/>
            </a:xfrm>
            <a:prstGeom prst="rect">
              <a:avLst/>
            </a:prstGeom>
            <a:noFill/>
          </p:spPr>
          <p:txBody>
            <a:bodyPr wrap="none" rtlCol="0">
              <a:spAutoFit/>
            </a:bodyPr>
            <a:lstStyle/>
            <a:p>
              <a:r>
                <a:rPr lang="en-US" dirty="0" smtClean="0"/>
                <a:t>Get Record</a:t>
              </a:r>
              <a:endParaRPr lang="en-US" dirty="0"/>
            </a:p>
          </p:txBody>
        </p:sp>
      </p:grpSp>
      <p:cxnSp>
        <p:nvCxnSpPr>
          <p:cNvPr id="39" name="Straight Arrow Connector 38"/>
          <p:cNvCxnSpPr/>
          <p:nvPr/>
        </p:nvCxnSpPr>
        <p:spPr>
          <a:xfrm flipV="1">
            <a:off x="3963645" y="5252468"/>
            <a:ext cx="0" cy="721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69" name="Group 68"/>
          <p:cNvGrpSpPr/>
          <p:nvPr/>
        </p:nvGrpSpPr>
        <p:grpSpPr>
          <a:xfrm>
            <a:off x="4769410" y="1645932"/>
            <a:ext cx="2903310" cy="2631475"/>
            <a:chOff x="4769410" y="1645932"/>
            <a:chExt cx="2903310" cy="2631475"/>
          </a:xfrm>
        </p:grpSpPr>
        <p:pic>
          <p:nvPicPr>
            <p:cNvPr id="30" name="Picture 29"/>
            <p:cNvPicPr>
              <a:picLocks noChangeAspect="1"/>
            </p:cNvPicPr>
            <p:nvPr/>
          </p:nvPicPr>
          <p:blipFill>
            <a:blip r:embed="rId6"/>
            <a:stretch>
              <a:fillRect/>
            </a:stretch>
          </p:blipFill>
          <p:spPr>
            <a:xfrm>
              <a:off x="5291470" y="1645932"/>
              <a:ext cx="2381250" cy="1965960"/>
            </a:xfrm>
            <a:prstGeom prst="rect">
              <a:avLst/>
            </a:prstGeom>
          </p:spPr>
        </p:pic>
        <p:cxnSp>
          <p:nvCxnSpPr>
            <p:cNvPr id="48" name="Straight Arrow Connector 47"/>
            <p:cNvCxnSpPr/>
            <p:nvPr/>
          </p:nvCxnSpPr>
          <p:spPr>
            <a:xfrm flipV="1">
              <a:off x="4769410" y="2630369"/>
              <a:ext cx="533938" cy="16470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70" name="Group 69"/>
          <p:cNvGrpSpPr/>
          <p:nvPr/>
        </p:nvGrpSpPr>
        <p:grpSpPr>
          <a:xfrm>
            <a:off x="4845610" y="3724957"/>
            <a:ext cx="2827110" cy="1965960"/>
            <a:chOff x="4845610" y="3724957"/>
            <a:chExt cx="2827110" cy="1965960"/>
          </a:xfrm>
        </p:grpSpPr>
        <p:pic>
          <p:nvPicPr>
            <p:cNvPr id="43" name="Picture 42"/>
            <p:cNvPicPr>
              <a:picLocks noChangeAspect="1"/>
            </p:cNvPicPr>
            <p:nvPr/>
          </p:nvPicPr>
          <p:blipFill>
            <a:blip r:embed="rId7"/>
            <a:stretch>
              <a:fillRect/>
            </a:stretch>
          </p:blipFill>
          <p:spPr>
            <a:xfrm>
              <a:off x="5291470" y="3724957"/>
              <a:ext cx="2381250" cy="1965960"/>
            </a:xfrm>
            <a:prstGeom prst="rect">
              <a:avLst/>
            </a:prstGeom>
          </p:spPr>
        </p:pic>
        <p:cxnSp>
          <p:nvCxnSpPr>
            <p:cNvPr id="50" name="Straight Arrow Connector 49"/>
            <p:cNvCxnSpPr>
              <a:endCxn id="43" idx="1"/>
            </p:cNvCxnSpPr>
            <p:nvPr/>
          </p:nvCxnSpPr>
          <p:spPr>
            <a:xfrm>
              <a:off x="4845610" y="4596329"/>
              <a:ext cx="445860" cy="1116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56297" y="3868416"/>
            <a:ext cx="1293435" cy="969588"/>
          </a:xfrm>
          <a:prstGeom prst="rect">
            <a:avLst/>
          </a:prstGeom>
        </p:spPr>
      </p:pic>
      <p:grpSp>
        <p:nvGrpSpPr>
          <p:cNvPr id="64" name="Group 63"/>
          <p:cNvGrpSpPr/>
          <p:nvPr/>
        </p:nvGrpSpPr>
        <p:grpSpPr>
          <a:xfrm>
            <a:off x="1522043" y="1373589"/>
            <a:ext cx="1186546" cy="369638"/>
            <a:chOff x="1522043" y="1373589"/>
            <a:chExt cx="1186546" cy="369638"/>
          </a:xfrm>
        </p:grpSpPr>
        <p:cxnSp>
          <p:nvCxnSpPr>
            <p:cNvPr id="7" name="Straight Arrow Connector 6"/>
            <p:cNvCxnSpPr/>
            <p:nvPr/>
          </p:nvCxnSpPr>
          <p:spPr>
            <a:xfrm>
              <a:off x="1549781" y="1743227"/>
              <a:ext cx="11588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TextBox 53"/>
            <p:cNvSpPr txBox="1"/>
            <p:nvPr/>
          </p:nvSpPr>
          <p:spPr>
            <a:xfrm>
              <a:off x="1522043" y="1373589"/>
              <a:ext cx="1018036" cy="369332"/>
            </a:xfrm>
            <a:prstGeom prst="rect">
              <a:avLst/>
            </a:prstGeom>
            <a:noFill/>
          </p:spPr>
          <p:txBody>
            <a:bodyPr wrap="none" rtlCol="0">
              <a:spAutoFit/>
            </a:bodyPr>
            <a:lstStyle/>
            <a:p>
              <a:r>
                <a:rPr lang="en-US" dirty="0" smtClean="0"/>
                <a:t>Searches</a:t>
              </a:r>
              <a:endParaRPr lang="en-US" dirty="0"/>
            </a:p>
          </p:txBody>
        </p:sp>
      </p:grpSp>
      <p:grpSp>
        <p:nvGrpSpPr>
          <p:cNvPr id="67" name="Group 66"/>
          <p:cNvGr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1257996"/>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DB</a:t>
              </a:r>
              <a:endParaRPr lang="en-US" dirty="0"/>
            </a:p>
          </p:txBody>
        </p:sp>
        <p:cxnSp>
          <p:nvCxnSpPr>
            <p:cNvPr id="56" name="Straight Arrow Connector 55"/>
            <p:cNvCxnSpPr/>
            <p:nvPr/>
          </p:nvCxnSpPr>
          <p:spPr>
            <a:xfrm flipH="1">
              <a:off x="2137687" y="4826394"/>
              <a:ext cx="701006" cy="4260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Straight Arrow Connector 56"/>
            <p:cNvCxnSpPr/>
            <p:nvPr/>
          </p:nvCxnSpPr>
          <p:spPr>
            <a:xfrm flipV="1">
              <a:off x="2172660" y="5105400"/>
              <a:ext cx="657666" cy="3832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2" name="TextBox 61"/>
          <p:cNvSpPr txBox="1"/>
          <p:nvPr/>
        </p:nvSpPr>
        <p:spPr>
          <a:xfrm>
            <a:off x="6087328" y="1004352"/>
            <a:ext cx="2371611"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t>D3-based visualizations</a:t>
            </a:r>
            <a:endParaRPr lang="en-US" dirty="0"/>
          </a:p>
        </p:txBody>
      </p:sp>
      <p:pic>
        <p:nvPicPr>
          <p:cNvPr id="1026" name="Picture 2" descr="http://oi46.tinypic.com/2s7j7yq.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 r="46667"/>
          <a:stretch/>
        </p:blipFill>
        <p:spPr bwMode="auto">
          <a:xfrm>
            <a:off x="4826260" y="1099873"/>
            <a:ext cx="402348" cy="56664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3/25/2014</a:t>
            </a:r>
            <a:endParaRPr lang="en-US"/>
          </a:p>
        </p:txBody>
      </p:sp>
      <p:sp>
        <p:nvSpPr>
          <p:cNvPr id="3" name="Footer Placeholder 2"/>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11"/>
          </p:nvPr>
        </p:nvSpPr>
        <p:spPr/>
        <p:txBody>
          <a:bodyPr/>
          <a:lstStyle/>
          <a:p>
            <a:fld id="{741AFBA9-168D-4223-8F95-E3B49E65091C}" type="slidenum">
              <a:rPr lang="en-US" smtClean="0"/>
              <a:t>11</a:t>
            </a:fld>
            <a:endParaRPr lang="en-US"/>
          </a:p>
        </p:txBody>
      </p:sp>
    </p:spTree>
    <p:extLst>
      <p:ext uri="{BB962C8B-B14F-4D97-AF65-F5344CB8AC3E}">
        <p14:creationId xmlns:p14="http://schemas.microsoft.com/office/powerpoint/2010/main" val="54761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1000" fill="hold"/>
                                        <p:tgtEl>
                                          <p:spTgt spid="65"/>
                                        </p:tgtEl>
                                        <p:attrNameLst>
                                          <p:attrName>ppt_w</p:attrName>
                                        </p:attrNameLst>
                                      </p:cBhvr>
                                      <p:tavLst>
                                        <p:tav tm="0">
                                          <p:val>
                                            <p:fltVal val="0"/>
                                          </p:val>
                                        </p:tav>
                                        <p:tav tm="100000">
                                          <p:val>
                                            <p:strVal val="#ppt_w"/>
                                          </p:val>
                                        </p:tav>
                                      </p:tavLst>
                                    </p:anim>
                                    <p:anim calcmode="lin" valueType="num">
                                      <p:cBhvr>
                                        <p:cTn id="16" dur="1000" fill="hold"/>
                                        <p:tgtEl>
                                          <p:spTgt spid="65"/>
                                        </p:tgtEl>
                                        <p:attrNameLst>
                                          <p:attrName>ppt_h</p:attrName>
                                        </p:attrNameLst>
                                      </p:cBhvr>
                                      <p:tavLst>
                                        <p:tav tm="0">
                                          <p:val>
                                            <p:fltVal val="0"/>
                                          </p:val>
                                        </p:tav>
                                        <p:tav tm="100000">
                                          <p:val>
                                            <p:strVal val="#ppt_h"/>
                                          </p:val>
                                        </p:tav>
                                      </p:tavLst>
                                    </p:anim>
                                    <p:anim calcmode="lin" valueType="num">
                                      <p:cBhvr>
                                        <p:cTn id="17" dur="1000" fill="hold"/>
                                        <p:tgtEl>
                                          <p:spTgt spid="65"/>
                                        </p:tgtEl>
                                        <p:attrNameLst>
                                          <p:attrName>style.rotation</p:attrName>
                                        </p:attrNameLst>
                                      </p:cBhvr>
                                      <p:tavLst>
                                        <p:tav tm="0">
                                          <p:val>
                                            <p:fltVal val="90"/>
                                          </p:val>
                                        </p:tav>
                                        <p:tav tm="100000">
                                          <p:val>
                                            <p:fltVal val="0"/>
                                          </p:val>
                                        </p:tav>
                                      </p:tavLst>
                                    </p:anim>
                                    <p:animEffect transition="in" filter="fade">
                                      <p:cBhvr>
                                        <p:cTn id="18" dur="1000"/>
                                        <p:tgtEl>
                                          <p:spTgt spid="65"/>
                                        </p:tgtEl>
                                      </p:cBhvr>
                                    </p:animEffec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3.61111E-6 -3.7037E-7 L -0.07118 0.09607 C -0.08611 0.11759 -0.11719 0.12338 -0.13195 0.1294 C -0.14618 0.13542 -0.14323 0.15324 -0.15816 0.13171 C -0.18195 0.09954 -0.15313 0.13426 -0.17674 0.10232 " pathEditMode="relative" rAng="0" ptsTypes="AAAAA">
                                      <p:cBhvr>
                                        <p:cTn id="22" dur="2000" fill="hold"/>
                                        <p:tgtEl>
                                          <p:spTgt spid="1026"/>
                                        </p:tgtEl>
                                        <p:attrNameLst>
                                          <p:attrName>ppt_x</p:attrName>
                                          <p:attrName>ppt_y</p:attrName>
                                        </p:attrNameLst>
                                      </p:cBhvr>
                                      <p:rCtr x="-8837" y="7106"/>
                                    </p:animMotion>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p:cTn id="27" dur="1000" fill="hold"/>
                                        <p:tgtEl>
                                          <p:spTgt spid="66"/>
                                        </p:tgtEl>
                                        <p:attrNameLst>
                                          <p:attrName>ppt_w</p:attrName>
                                        </p:attrNameLst>
                                      </p:cBhvr>
                                      <p:tavLst>
                                        <p:tav tm="0">
                                          <p:val>
                                            <p:fltVal val="0"/>
                                          </p:val>
                                        </p:tav>
                                        <p:tav tm="100000">
                                          <p:val>
                                            <p:strVal val="#ppt_w"/>
                                          </p:val>
                                        </p:tav>
                                      </p:tavLst>
                                    </p:anim>
                                    <p:anim calcmode="lin" valueType="num">
                                      <p:cBhvr>
                                        <p:cTn id="28" dur="1000" fill="hold"/>
                                        <p:tgtEl>
                                          <p:spTgt spid="66"/>
                                        </p:tgtEl>
                                        <p:attrNameLst>
                                          <p:attrName>ppt_h</p:attrName>
                                        </p:attrNameLst>
                                      </p:cBhvr>
                                      <p:tavLst>
                                        <p:tav tm="0">
                                          <p:val>
                                            <p:fltVal val="0"/>
                                          </p:val>
                                        </p:tav>
                                        <p:tav tm="100000">
                                          <p:val>
                                            <p:strVal val="#ppt_h"/>
                                          </p:val>
                                        </p:tav>
                                      </p:tavLst>
                                    </p:anim>
                                    <p:anim calcmode="lin" valueType="num">
                                      <p:cBhvr>
                                        <p:cTn id="29" dur="1000" fill="hold"/>
                                        <p:tgtEl>
                                          <p:spTgt spid="66"/>
                                        </p:tgtEl>
                                        <p:attrNameLst>
                                          <p:attrName>style.rotation</p:attrName>
                                        </p:attrNameLst>
                                      </p:cBhvr>
                                      <p:tavLst>
                                        <p:tav tm="0">
                                          <p:val>
                                            <p:fltVal val="90"/>
                                          </p:val>
                                        </p:tav>
                                        <p:tav tm="100000">
                                          <p:val>
                                            <p:fltVal val="0"/>
                                          </p:val>
                                        </p:tav>
                                      </p:tavLst>
                                    </p:anim>
                                    <p:animEffect transition="in" filter="fade">
                                      <p:cBhvr>
                                        <p:cTn id="30" dur="10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 calcmode="lin" valueType="num">
                                      <p:cBhvr additive="base">
                                        <p:cTn id="57" dur="500" fill="hold"/>
                                        <p:tgtEl>
                                          <p:spTgt spid="69"/>
                                        </p:tgtEl>
                                        <p:attrNameLst>
                                          <p:attrName>ppt_x</p:attrName>
                                        </p:attrNameLst>
                                      </p:cBhvr>
                                      <p:tavLst>
                                        <p:tav tm="0">
                                          <p:val>
                                            <p:strVal val="#ppt_x"/>
                                          </p:val>
                                        </p:tav>
                                        <p:tav tm="100000">
                                          <p:val>
                                            <p:strVal val="#ppt_x"/>
                                          </p:val>
                                        </p:tav>
                                      </p:tavLst>
                                    </p:anim>
                                    <p:anim calcmode="lin" valueType="num">
                                      <p:cBhvr additive="base">
                                        <p:cTn id="58"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additive="base">
                                        <p:cTn id="67" dur="500" fill="hold"/>
                                        <p:tgtEl>
                                          <p:spTgt spid="70"/>
                                        </p:tgtEl>
                                        <p:attrNameLst>
                                          <p:attrName>ppt_x</p:attrName>
                                        </p:attrNameLst>
                                      </p:cBhvr>
                                      <p:tavLst>
                                        <p:tav tm="0">
                                          <p:val>
                                            <p:strVal val="#ppt_x"/>
                                          </p:val>
                                        </p:tav>
                                        <p:tav tm="100000">
                                          <p:val>
                                            <p:strVal val="#ppt_x"/>
                                          </p:val>
                                        </p:tav>
                                      </p:tavLst>
                                    </p:anim>
                                    <p:anim calcmode="lin" valueType="num">
                                      <p:cBhvr additive="base">
                                        <p:cTn id="6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Click Recording</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42887" y="1905000"/>
            <a:ext cx="8658225" cy="4562475"/>
          </a:xfrm>
          <a:prstGeom prst="rect">
            <a:avLst/>
          </a:prstGeom>
        </p:spPr>
      </p:pic>
      <p:grpSp>
        <p:nvGrpSpPr>
          <p:cNvPr id="9" name="Group 8"/>
          <p:cNvGrpSpPr/>
          <p:nvPr/>
        </p:nvGrpSpPr>
        <p:grpSpPr>
          <a:xfrm>
            <a:off x="5257800" y="2971800"/>
            <a:ext cx="2971800" cy="1456730"/>
            <a:chOff x="5257800" y="2971800"/>
            <a:chExt cx="2971800" cy="1456730"/>
          </a:xfrm>
        </p:grpSpPr>
        <p:sp>
          <p:nvSpPr>
            <p:cNvPr id="6" name="TextBox 5"/>
            <p:cNvSpPr txBox="1"/>
            <p:nvPr/>
          </p:nvSpPr>
          <p:spPr>
            <a:xfrm>
              <a:off x="5943600" y="3505200"/>
              <a:ext cx="22860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Summon embeds the Summon ID of each result in the page</a:t>
              </a:r>
              <a:endParaRPr lang="en-US" dirty="0"/>
            </a:p>
          </p:txBody>
        </p:sp>
        <p:cxnSp>
          <p:nvCxnSpPr>
            <p:cNvPr id="8" name="Straight Arrow Connector 7"/>
            <p:cNvCxnSpPr/>
            <p:nvPr/>
          </p:nvCxnSpPr>
          <p:spPr>
            <a:xfrm flipH="1" flipV="1">
              <a:off x="5257800" y="2971800"/>
              <a:ext cx="9906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4" name="Date Placeholder 3"/>
          <p:cNvSpPr>
            <a:spLocks noGrp="1"/>
          </p:cNvSpPr>
          <p:nvPr>
            <p:ph type="dt" sz="half" idx="10"/>
          </p:nvPr>
        </p:nvSpPr>
        <p:spPr/>
        <p:txBody>
          <a:bodyPr/>
          <a:lstStyle/>
          <a:p>
            <a:r>
              <a:rPr lang="en-US" smtClean="0"/>
              <a:t>3/25/2014</a:t>
            </a:r>
            <a:endParaRPr lang="en-US"/>
          </a:p>
        </p:txBody>
      </p:sp>
      <p:sp>
        <p:nvSpPr>
          <p:cNvPr id="7" name="Footer Placeholder 6"/>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10" name="Slide Number Placeholder 9"/>
          <p:cNvSpPr>
            <a:spLocks noGrp="1"/>
          </p:cNvSpPr>
          <p:nvPr>
            <p:ph type="sldNum" sz="quarter" idx="11"/>
          </p:nvPr>
        </p:nvSpPr>
        <p:spPr/>
        <p:txBody>
          <a:bodyPr/>
          <a:lstStyle/>
          <a:p>
            <a:fld id="{741AFBA9-168D-4223-8F95-E3B49E65091C}" type="slidenum">
              <a:rPr lang="en-US" smtClean="0"/>
              <a:t>12</a:t>
            </a:fld>
            <a:endParaRPr lang="en-US"/>
          </a:p>
        </p:txBody>
      </p:sp>
    </p:spTree>
    <p:extLst>
      <p:ext uri="{BB962C8B-B14F-4D97-AF65-F5344CB8AC3E}">
        <p14:creationId xmlns:p14="http://schemas.microsoft.com/office/powerpoint/2010/main" val="151349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Click Recording</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457200" y="1828800"/>
            <a:ext cx="8229600" cy="40318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a:t>
            </a:r>
            <a:r>
              <a:rPr lang="en-US" sz="1600" dirty="0"/>
              <a:t>function () {</a:t>
            </a:r>
          </a:p>
          <a:p>
            <a:r>
              <a:rPr lang="en-US" sz="1600" dirty="0" smtClean="0"/>
              <a:t>  $('#</a:t>
            </a:r>
            <a:r>
              <a:rPr lang="en-US" sz="1600" dirty="0" err="1"/>
              <a:t>resultPage</a:t>
            </a:r>
            <a:r>
              <a:rPr lang="en-US" sz="1600" dirty="0"/>
              <a:t> .document').each(function (</a:t>
            </a:r>
            <a:r>
              <a:rPr lang="en-US" sz="1600" dirty="0" err="1"/>
              <a:t>idx</a:t>
            </a:r>
            <a:r>
              <a:rPr lang="en-US" sz="1600" dirty="0"/>
              <a:t>, doc) { </a:t>
            </a:r>
          </a:p>
          <a:p>
            <a:r>
              <a:rPr lang="en-US" sz="1600" dirty="0" smtClean="0"/>
              <a:t>    </a:t>
            </a:r>
            <a:r>
              <a:rPr lang="en-US" sz="1600" dirty="0" err="1" smtClean="0"/>
              <a:t>var</a:t>
            </a:r>
            <a:r>
              <a:rPr lang="en-US" sz="1600" dirty="0" smtClean="0"/>
              <a:t> </a:t>
            </a:r>
            <a:r>
              <a:rPr lang="en-US" sz="1600" dirty="0"/>
              <a:t>$doc = $(doc); </a:t>
            </a:r>
          </a:p>
          <a:p>
            <a:r>
              <a:rPr lang="en-US" sz="1600" dirty="0" smtClean="0"/>
              <a:t>    </a:t>
            </a:r>
            <a:r>
              <a:rPr lang="en-US" sz="1600" dirty="0" err="1" smtClean="0"/>
              <a:t>var</a:t>
            </a:r>
            <a:r>
              <a:rPr lang="en-US" sz="1600" dirty="0" smtClean="0"/>
              <a:t> </a:t>
            </a:r>
            <a:r>
              <a:rPr lang="en-US" sz="1600" dirty="0"/>
              <a:t>id = </a:t>
            </a:r>
            <a:r>
              <a:rPr lang="en-US" sz="1600" dirty="0">
                <a:solidFill>
                  <a:srgbClr val="C00000"/>
                </a:solidFill>
              </a:rPr>
              <a:t>$</a:t>
            </a:r>
            <a:r>
              <a:rPr lang="en-US" sz="1600" dirty="0" err="1">
                <a:solidFill>
                  <a:srgbClr val="C00000"/>
                </a:solidFill>
              </a:rPr>
              <a:t>doc.attr</a:t>
            </a:r>
            <a:r>
              <a:rPr lang="en-US" sz="1600" dirty="0">
                <a:solidFill>
                  <a:srgbClr val="C00000"/>
                </a:solidFill>
              </a:rPr>
              <a:t>('id</a:t>
            </a:r>
            <a:r>
              <a:rPr lang="en-US" sz="1600" dirty="0" smtClean="0">
                <a:solidFill>
                  <a:srgbClr val="C00000"/>
                </a:solidFill>
              </a:rPr>
              <a:t>');  // extract id</a:t>
            </a:r>
            <a:endParaRPr lang="en-US" sz="1600" dirty="0">
              <a:solidFill>
                <a:srgbClr val="C00000"/>
              </a:solidFill>
            </a:endParaRPr>
          </a:p>
          <a:p>
            <a:r>
              <a:rPr lang="en-US" sz="1600" dirty="0" smtClean="0"/>
              <a:t>    function </a:t>
            </a:r>
            <a:r>
              <a:rPr lang="en-US" sz="1600" dirty="0" err="1"/>
              <a:t>recordClick</a:t>
            </a:r>
            <a:r>
              <a:rPr lang="en-US" sz="1600" dirty="0"/>
              <a:t>() { </a:t>
            </a:r>
          </a:p>
          <a:p>
            <a:r>
              <a:rPr lang="en-US" sz="1600" dirty="0" smtClean="0"/>
              <a:t>      </a:t>
            </a:r>
            <a:r>
              <a:rPr lang="en-US" sz="1600" dirty="0" err="1" smtClean="0"/>
              <a:t>var</a:t>
            </a:r>
            <a:r>
              <a:rPr lang="en-US" sz="1600" dirty="0" smtClean="0"/>
              <a:t> </a:t>
            </a:r>
            <a:r>
              <a:rPr lang="en-US" sz="1600" dirty="0" err="1"/>
              <a:t>cImg</a:t>
            </a:r>
            <a:r>
              <a:rPr lang="en-US" sz="1600" dirty="0"/>
              <a:t> = new Image(1, 1); </a:t>
            </a:r>
            <a:r>
              <a:rPr lang="en-US" sz="1600" dirty="0" smtClean="0"/>
              <a:t> // create unique URL to avoid browser cache</a:t>
            </a:r>
            <a:endParaRPr lang="en-US" sz="1600" dirty="0"/>
          </a:p>
          <a:p>
            <a:r>
              <a:rPr lang="en-US" sz="1600" dirty="0" smtClean="0"/>
              <a:t>      </a:t>
            </a:r>
            <a:r>
              <a:rPr lang="en-US" sz="1600" dirty="0" err="1" smtClean="0"/>
              <a:t>cImg.src</a:t>
            </a:r>
            <a:r>
              <a:rPr lang="en-US" sz="1600" dirty="0" smtClean="0"/>
              <a:t> </a:t>
            </a:r>
            <a:r>
              <a:rPr lang="en-US" sz="1600" dirty="0"/>
              <a:t>= “</a:t>
            </a:r>
            <a:r>
              <a:rPr lang="en-US" sz="1600" dirty="0">
                <a:solidFill>
                  <a:srgbClr val="0070C0"/>
                </a:solidFill>
              </a:rPr>
              <a:t>http://libx.lib.vt.edu/services/</a:t>
            </a:r>
            <a:r>
              <a:rPr lang="en-US" sz="1600" dirty="0" err="1">
                <a:solidFill>
                  <a:srgbClr val="0070C0"/>
                </a:solidFill>
              </a:rPr>
              <a:t>summonvis</a:t>
            </a:r>
            <a:r>
              <a:rPr lang="en-US" sz="1600" dirty="0">
                <a:solidFill>
                  <a:srgbClr val="0070C0"/>
                </a:solidFill>
              </a:rPr>
              <a:t>/click.gif</a:t>
            </a:r>
            <a:r>
              <a:rPr lang="en-US" sz="1600" dirty="0"/>
              <a:t>?" </a:t>
            </a:r>
          </a:p>
          <a:p>
            <a:r>
              <a:rPr lang="en-US" sz="1600" dirty="0" smtClean="0"/>
              <a:t>           + </a:t>
            </a:r>
            <a:r>
              <a:rPr lang="en-US" sz="1600" dirty="0"/>
              <a:t>"</a:t>
            </a:r>
            <a:r>
              <a:rPr lang="en-US" sz="1600" dirty="0">
                <a:solidFill>
                  <a:srgbClr val="0070C0"/>
                </a:solidFill>
              </a:rPr>
              <a:t>id=</a:t>
            </a:r>
            <a:r>
              <a:rPr lang="en-US" sz="1600" dirty="0"/>
              <a:t>" + </a:t>
            </a:r>
            <a:r>
              <a:rPr lang="en-US" sz="1600" dirty="0" err="1"/>
              <a:t>encodeURIComponent</a:t>
            </a:r>
            <a:r>
              <a:rPr lang="en-US" sz="1600" dirty="0"/>
              <a:t>(id) </a:t>
            </a:r>
            <a:endParaRPr lang="en-US" sz="1600" dirty="0" smtClean="0"/>
          </a:p>
          <a:p>
            <a:r>
              <a:rPr lang="en-US" sz="1600" dirty="0"/>
              <a:t> </a:t>
            </a:r>
            <a:r>
              <a:rPr lang="en-US" sz="1600" dirty="0" smtClean="0"/>
              <a:t>          + "&amp;</a:t>
            </a:r>
            <a:r>
              <a:rPr lang="en-US" sz="1600" dirty="0" smtClean="0">
                <a:solidFill>
                  <a:srgbClr val="0070C0"/>
                </a:solidFill>
              </a:rPr>
              <a:t>_</a:t>
            </a:r>
            <a:r>
              <a:rPr lang="en-US" sz="1600" dirty="0" err="1">
                <a:solidFill>
                  <a:srgbClr val="0070C0"/>
                </a:solidFill>
              </a:rPr>
              <a:t>ts</a:t>
            </a:r>
            <a:r>
              <a:rPr lang="en-US" sz="1600" dirty="0">
                <a:solidFill>
                  <a:srgbClr val="0070C0"/>
                </a:solidFill>
              </a:rPr>
              <a:t>=</a:t>
            </a:r>
            <a:r>
              <a:rPr lang="en-US" sz="1600" dirty="0"/>
              <a:t>" + </a:t>
            </a:r>
            <a:r>
              <a:rPr lang="en-US" sz="1600" dirty="0" err="1"/>
              <a:t>Math.floor</a:t>
            </a:r>
            <a:r>
              <a:rPr lang="en-US" sz="1600" dirty="0"/>
              <a:t>(</a:t>
            </a:r>
            <a:r>
              <a:rPr lang="en-US" sz="1600" dirty="0" err="1"/>
              <a:t>Math.random</a:t>
            </a:r>
            <a:r>
              <a:rPr lang="en-US" sz="1600" dirty="0"/>
              <a:t>() * </a:t>
            </a:r>
            <a:r>
              <a:rPr lang="en-US" sz="1600" dirty="0" smtClean="0"/>
              <a:t>10000000</a:t>
            </a:r>
            <a:r>
              <a:rPr lang="en-US" sz="1600" dirty="0"/>
              <a:t>); </a:t>
            </a:r>
            <a:endParaRPr lang="en-US" sz="1600" dirty="0" smtClean="0"/>
          </a:p>
          <a:p>
            <a:r>
              <a:rPr lang="en-US" sz="1600" dirty="0" smtClean="0"/>
              <a:t>    } </a:t>
            </a:r>
          </a:p>
          <a:p>
            <a:r>
              <a:rPr lang="en-US" sz="1600" dirty="0">
                <a:solidFill>
                  <a:srgbClr val="C00000"/>
                </a:solidFill>
              </a:rPr>
              <a:t> </a:t>
            </a:r>
            <a:r>
              <a:rPr lang="en-US" sz="1600" dirty="0" smtClean="0">
                <a:solidFill>
                  <a:srgbClr val="C00000"/>
                </a:solidFill>
              </a:rPr>
              <a:t>   // register click handler for the multiple links a user may use</a:t>
            </a:r>
            <a:endParaRPr lang="en-US" sz="1600" dirty="0">
              <a:solidFill>
                <a:srgbClr val="C00000"/>
              </a:solidFill>
            </a:endParaRPr>
          </a:p>
          <a:p>
            <a:r>
              <a:rPr lang="en-US" sz="1600" dirty="0" smtClean="0"/>
              <a:t>    $</a:t>
            </a:r>
            <a:r>
              <a:rPr lang="en-US" sz="1600" dirty="0" err="1"/>
              <a:t>doc.find</a:t>
            </a:r>
            <a:r>
              <a:rPr lang="en-US" sz="1600" dirty="0"/>
              <a:t>(</a:t>
            </a:r>
            <a:r>
              <a:rPr lang="en-US" sz="1600" dirty="0">
                <a:solidFill>
                  <a:srgbClr val="C00000"/>
                </a:solidFill>
              </a:rPr>
              <a:t>"</a:t>
            </a:r>
            <a:r>
              <a:rPr lang="en-US" sz="1600" dirty="0" err="1">
                <a:solidFill>
                  <a:srgbClr val="C00000"/>
                </a:solidFill>
              </a:rPr>
              <a:t>a.documentLink</a:t>
            </a:r>
            <a:r>
              <a:rPr lang="en-US" sz="1600" dirty="0">
                <a:solidFill>
                  <a:srgbClr val="C00000"/>
                </a:solidFill>
              </a:rPr>
              <a:t>"</a:t>
            </a:r>
            <a:r>
              <a:rPr lang="en-US" sz="1600" dirty="0"/>
              <a:t>).click(</a:t>
            </a:r>
            <a:r>
              <a:rPr lang="en-US" sz="1600" dirty="0" err="1"/>
              <a:t>recordClick</a:t>
            </a:r>
            <a:r>
              <a:rPr lang="en-US" sz="1600" dirty="0" smtClean="0"/>
              <a:t>);</a:t>
            </a:r>
          </a:p>
          <a:p>
            <a:r>
              <a:rPr lang="en-US" sz="1600" dirty="0" smtClean="0"/>
              <a:t>    $</a:t>
            </a:r>
            <a:r>
              <a:rPr lang="en-US" sz="1600" dirty="0" err="1"/>
              <a:t>doc.find</a:t>
            </a:r>
            <a:r>
              <a:rPr lang="en-US" sz="1600" dirty="0"/>
              <a:t>(</a:t>
            </a:r>
            <a:r>
              <a:rPr lang="en-US" sz="1600" dirty="0">
                <a:solidFill>
                  <a:srgbClr val="C00000"/>
                </a:solidFill>
              </a:rPr>
              <a:t>"</a:t>
            </a:r>
            <a:r>
              <a:rPr lang="en-US" sz="1600" dirty="0" err="1">
                <a:solidFill>
                  <a:srgbClr val="C00000"/>
                </a:solidFill>
              </a:rPr>
              <a:t>div.previewDocumentTitle</a:t>
            </a:r>
            <a:r>
              <a:rPr lang="en-US" sz="1600" dirty="0">
                <a:solidFill>
                  <a:srgbClr val="C00000"/>
                </a:solidFill>
              </a:rPr>
              <a:t> a"</a:t>
            </a:r>
            <a:r>
              <a:rPr lang="en-US" sz="1600" dirty="0"/>
              <a:t>).click(</a:t>
            </a:r>
            <a:r>
              <a:rPr lang="en-US" sz="1600" dirty="0" err="1"/>
              <a:t>recordClick</a:t>
            </a:r>
            <a:r>
              <a:rPr lang="en-US" sz="1600" dirty="0"/>
              <a:t>); </a:t>
            </a:r>
            <a:endParaRPr lang="en-US" sz="1600" dirty="0" smtClean="0"/>
          </a:p>
          <a:p>
            <a:r>
              <a:rPr lang="en-US" sz="1600" dirty="0"/>
              <a:t> </a:t>
            </a:r>
            <a:r>
              <a:rPr lang="en-US" sz="1600" dirty="0" smtClean="0"/>
              <a:t>   $</a:t>
            </a:r>
            <a:r>
              <a:rPr lang="en-US" sz="1600" dirty="0" err="1"/>
              <a:t>doc.find</a:t>
            </a:r>
            <a:r>
              <a:rPr lang="en-US" sz="1600" dirty="0"/>
              <a:t>(</a:t>
            </a:r>
            <a:r>
              <a:rPr lang="en-US" sz="1600" dirty="0">
                <a:solidFill>
                  <a:srgbClr val="C00000"/>
                </a:solidFill>
              </a:rPr>
              <a:t>"</a:t>
            </a:r>
            <a:r>
              <a:rPr lang="en-US" sz="1600" dirty="0" err="1">
                <a:solidFill>
                  <a:srgbClr val="C00000"/>
                </a:solidFill>
              </a:rPr>
              <a:t>div.thumbnail</a:t>
            </a:r>
            <a:r>
              <a:rPr lang="en-US" sz="1600" dirty="0">
                <a:solidFill>
                  <a:srgbClr val="C00000"/>
                </a:solidFill>
              </a:rPr>
              <a:t> a"</a:t>
            </a:r>
            <a:r>
              <a:rPr lang="en-US" sz="1600" dirty="0"/>
              <a:t>).click(</a:t>
            </a:r>
            <a:r>
              <a:rPr lang="en-US" sz="1600" dirty="0" err="1"/>
              <a:t>recordClick</a:t>
            </a:r>
            <a:r>
              <a:rPr lang="en-US" sz="1600" dirty="0"/>
              <a:t>); </a:t>
            </a:r>
            <a:endParaRPr lang="en-US" sz="1600" dirty="0" smtClean="0"/>
          </a:p>
          <a:p>
            <a:r>
              <a:rPr lang="en-US" sz="1600" dirty="0" smtClean="0"/>
              <a:t>    $</a:t>
            </a:r>
            <a:r>
              <a:rPr lang="en-US" sz="1600" dirty="0" err="1"/>
              <a:t>doc.find</a:t>
            </a:r>
            <a:r>
              <a:rPr lang="en-US" sz="1600" dirty="0"/>
              <a:t>(</a:t>
            </a:r>
            <a:r>
              <a:rPr lang="en-US" sz="1600" dirty="0">
                <a:solidFill>
                  <a:srgbClr val="C00000"/>
                </a:solidFill>
              </a:rPr>
              <a:t>"</a:t>
            </a:r>
            <a:r>
              <a:rPr lang="en-US" sz="1600" dirty="0" err="1">
                <a:solidFill>
                  <a:srgbClr val="C00000"/>
                </a:solidFill>
              </a:rPr>
              <a:t>div.Availability</a:t>
            </a:r>
            <a:r>
              <a:rPr lang="en-US" sz="1600" dirty="0">
                <a:solidFill>
                  <a:srgbClr val="C00000"/>
                </a:solidFill>
              </a:rPr>
              <a:t> </a:t>
            </a:r>
            <a:r>
              <a:rPr lang="en-US" sz="1600" dirty="0" err="1">
                <a:solidFill>
                  <a:srgbClr val="C00000"/>
                </a:solidFill>
              </a:rPr>
              <a:t>div.summary</a:t>
            </a:r>
            <a:r>
              <a:rPr lang="en-US" sz="1600" dirty="0">
                <a:solidFill>
                  <a:srgbClr val="C00000"/>
                </a:solidFill>
              </a:rPr>
              <a:t> a"</a:t>
            </a:r>
            <a:r>
              <a:rPr lang="en-US" sz="1600" dirty="0"/>
              <a:t>).click(</a:t>
            </a:r>
            <a:r>
              <a:rPr lang="en-US" sz="1600" dirty="0" err="1"/>
              <a:t>recordClick</a:t>
            </a:r>
            <a:r>
              <a:rPr lang="en-US" sz="1600" dirty="0"/>
              <a:t>); 	}); </a:t>
            </a:r>
          </a:p>
          <a:p>
            <a:r>
              <a:rPr lang="en-US" sz="1600" dirty="0" smtClean="0"/>
              <a:t>});</a:t>
            </a:r>
            <a:endParaRPr lang="en-US" sz="1600" dirty="0"/>
          </a:p>
        </p:txBody>
      </p:sp>
      <p:sp>
        <p:nvSpPr>
          <p:cNvPr id="5" name="Date Placeholder 4"/>
          <p:cNvSpPr>
            <a:spLocks noGrp="1"/>
          </p:cNvSpPr>
          <p:nvPr>
            <p:ph type="dt" sz="half" idx="10"/>
          </p:nvPr>
        </p:nvSpPr>
        <p:spPr/>
        <p:txBody>
          <a:bodyPr/>
          <a:lstStyle/>
          <a:p>
            <a:r>
              <a:rPr lang="en-US" smtClean="0"/>
              <a:t>3/25/2014</a:t>
            </a:r>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Slide Number Placeholder 6"/>
          <p:cNvSpPr>
            <a:spLocks noGrp="1"/>
          </p:cNvSpPr>
          <p:nvPr>
            <p:ph type="sldNum" sz="quarter" idx="11"/>
          </p:nvPr>
        </p:nvSpPr>
        <p:spPr/>
        <p:txBody>
          <a:bodyPr/>
          <a:lstStyle/>
          <a:p>
            <a:fld id="{741AFBA9-168D-4223-8F95-E3B49E65091C}" type="slidenum">
              <a:rPr lang="en-US" smtClean="0"/>
              <a:t>13</a:t>
            </a:fld>
            <a:endParaRPr lang="en-US"/>
          </a:p>
        </p:txBody>
      </p:sp>
    </p:spTree>
    <p:extLst>
      <p:ext uri="{BB962C8B-B14F-4D97-AF65-F5344CB8AC3E}">
        <p14:creationId xmlns:p14="http://schemas.microsoft.com/office/powerpoint/2010/main" val="1220774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Logging Clicks</a:t>
            </a:r>
            <a:endParaRPr lang="en-US" dirty="0"/>
          </a:p>
        </p:txBody>
      </p:sp>
      <p:sp>
        <p:nvSpPr>
          <p:cNvPr id="3" name="Content Placeholder 2"/>
          <p:cNvSpPr>
            <a:spLocks noGrp="1"/>
          </p:cNvSpPr>
          <p:nvPr>
            <p:ph idx="1"/>
          </p:nvPr>
        </p:nvSpPr>
        <p:spPr>
          <a:xfrm>
            <a:off x="381000" y="1893463"/>
            <a:ext cx="8229600" cy="4144963"/>
          </a:xfrm>
        </p:spPr>
        <p:txBody>
          <a:bodyPr/>
          <a:lstStyle/>
          <a:p>
            <a:r>
              <a:rPr lang="en-US" dirty="0" smtClean="0"/>
              <a:t>Use Apache Common Log Format (no recording of referrer URL)</a:t>
            </a:r>
            <a:endParaRPr lang="en-US" dirty="0"/>
          </a:p>
        </p:txBody>
      </p:sp>
      <p:sp>
        <p:nvSpPr>
          <p:cNvPr id="4" name="TextBox 3"/>
          <p:cNvSpPr txBox="1"/>
          <p:nvPr/>
        </p:nvSpPr>
        <p:spPr>
          <a:xfrm>
            <a:off x="38100" y="2299355"/>
            <a:ext cx="9105900" cy="175432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chemeClr val="tx1"/>
                </a:solidFill>
              </a:rPr>
              <a:t>xxx.82.xxx.75 </a:t>
            </a:r>
            <a:r>
              <a:rPr lang="en-US" dirty="0">
                <a:solidFill>
                  <a:schemeClr val="tx1"/>
                </a:solidFill>
              </a:rPr>
              <a:t>- - [07/Nov/2013:16:20:28 -0500] "GET </a:t>
            </a:r>
            <a:r>
              <a:rPr lang="en-US" dirty="0">
                <a:solidFill>
                  <a:srgbClr val="0070C0"/>
                </a:solidFill>
              </a:rPr>
              <a:t>/</a:t>
            </a:r>
            <a:r>
              <a:rPr lang="en-US" dirty="0" smtClean="0">
                <a:solidFill>
                  <a:srgbClr val="0070C0"/>
                </a:solidFill>
              </a:rPr>
              <a:t>services/</a:t>
            </a:r>
            <a:r>
              <a:rPr lang="en-US" dirty="0" err="1" smtClean="0">
                <a:solidFill>
                  <a:srgbClr val="0070C0"/>
                </a:solidFill>
              </a:rPr>
              <a:t>summonvis</a:t>
            </a:r>
            <a:r>
              <a:rPr lang="en-US" dirty="0" smtClean="0">
                <a:solidFill>
                  <a:srgbClr val="0070C0"/>
                </a:solidFill>
              </a:rPr>
              <a:t>/</a:t>
            </a:r>
            <a:r>
              <a:rPr lang="en-US" dirty="0" err="1" smtClean="0">
                <a:solidFill>
                  <a:srgbClr val="0070C0"/>
                </a:solidFill>
              </a:rPr>
              <a:t>click.gif?id</a:t>
            </a:r>
            <a:r>
              <a:rPr lang="en-US" dirty="0" smtClean="0">
                <a:solidFill>
                  <a:srgbClr val="0070C0"/>
                </a:solidFill>
              </a:rPr>
              <a:t>=</a:t>
            </a:r>
            <a:r>
              <a:rPr lang="en-US" b="1" dirty="0" smtClean="0">
                <a:solidFill>
                  <a:srgbClr val="0070C0"/>
                </a:solidFill>
              </a:rPr>
              <a:t>FETCH-webofscience_primary_0002758417006911</a:t>
            </a:r>
            <a:r>
              <a:rPr lang="en-US" dirty="0">
                <a:solidFill>
                  <a:srgbClr val="0070C0"/>
                </a:solidFill>
              </a:rPr>
              <a:t>&amp;_ts=390057</a:t>
            </a:r>
            <a:r>
              <a:rPr lang="en-US" dirty="0">
                <a:solidFill>
                  <a:schemeClr val="tx1"/>
                </a:solidFill>
              </a:rPr>
              <a:t> HTTP/1.1" 200 333</a:t>
            </a:r>
          </a:p>
          <a:p>
            <a:r>
              <a:rPr lang="en-US" dirty="0" smtClean="0">
                <a:solidFill>
                  <a:schemeClr val="tx1"/>
                </a:solidFill>
              </a:rPr>
              <a:t>xxx.82.xxx.92 </a:t>
            </a:r>
            <a:r>
              <a:rPr lang="en-US" dirty="0">
                <a:solidFill>
                  <a:schemeClr val="tx1"/>
                </a:solidFill>
              </a:rPr>
              <a:t>- - [07/Nov/2013:16:21:27 -0500] "GET </a:t>
            </a:r>
            <a:r>
              <a:rPr lang="en-US" dirty="0">
                <a:solidFill>
                  <a:srgbClr val="0070C0"/>
                </a:solidFill>
              </a:rPr>
              <a:t>/services/</a:t>
            </a:r>
            <a:r>
              <a:rPr lang="en-US" dirty="0" err="1">
                <a:solidFill>
                  <a:srgbClr val="0070C0"/>
                </a:solidFill>
              </a:rPr>
              <a:t>summonvis</a:t>
            </a:r>
            <a:r>
              <a:rPr lang="en-US" dirty="0">
                <a:solidFill>
                  <a:srgbClr val="0070C0"/>
                </a:solidFill>
              </a:rPr>
              <a:t>/</a:t>
            </a:r>
            <a:r>
              <a:rPr lang="en-US" dirty="0" err="1">
                <a:solidFill>
                  <a:srgbClr val="0070C0"/>
                </a:solidFill>
              </a:rPr>
              <a:t>click.gif?id</a:t>
            </a:r>
            <a:r>
              <a:rPr lang="en-US" dirty="0">
                <a:solidFill>
                  <a:srgbClr val="0070C0"/>
                </a:solidFill>
              </a:rPr>
              <a:t>=</a:t>
            </a:r>
            <a:r>
              <a:rPr lang="en-US" b="1" dirty="0">
                <a:solidFill>
                  <a:srgbClr val="0070C0"/>
                </a:solidFill>
              </a:rPr>
              <a:t>FETCH-vt_catalog_b223625751</a:t>
            </a:r>
            <a:r>
              <a:rPr lang="en-US" dirty="0">
                <a:solidFill>
                  <a:srgbClr val="0070C0"/>
                </a:solidFill>
              </a:rPr>
              <a:t>&amp;_ts=6148119</a:t>
            </a:r>
            <a:r>
              <a:rPr lang="en-US" dirty="0">
                <a:solidFill>
                  <a:schemeClr val="tx1"/>
                </a:solidFill>
              </a:rPr>
              <a:t> HTTP/1.1" 200 333</a:t>
            </a:r>
          </a:p>
          <a:p>
            <a:r>
              <a:rPr lang="en-US" dirty="0" smtClean="0">
                <a:solidFill>
                  <a:schemeClr val="tx1"/>
                </a:solidFill>
              </a:rPr>
              <a:t>xxx.82.xxx.11 </a:t>
            </a:r>
            <a:r>
              <a:rPr lang="en-US" dirty="0">
                <a:solidFill>
                  <a:schemeClr val="tx1"/>
                </a:solidFill>
              </a:rPr>
              <a:t>- - [07/Nov/2013:16:21:27 -0500] "GET </a:t>
            </a:r>
            <a:r>
              <a:rPr lang="en-US" dirty="0">
                <a:solidFill>
                  <a:srgbClr val="0070C0"/>
                </a:solidFill>
              </a:rPr>
              <a:t>/services/</a:t>
            </a:r>
            <a:r>
              <a:rPr lang="en-US" dirty="0" err="1">
                <a:solidFill>
                  <a:srgbClr val="0070C0"/>
                </a:solidFill>
              </a:rPr>
              <a:t>summonvis</a:t>
            </a:r>
            <a:r>
              <a:rPr lang="en-US" dirty="0">
                <a:solidFill>
                  <a:srgbClr val="0070C0"/>
                </a:solidFill>
              </a:rPr>
              <a:t>/</a:t>
            </a:r>
            <a:r>
              <a:rPr lang="en-US" dirty="0" err="1">
                <a:solidFill>
                  <a:srgbClr val="0070C0"/>
                </a:solidFill>
              </a:rPr>
              <a:t>click.gif?id</a:t>
            </a:r>
            <a:r>
              <a:rPr lang="en-US" dirty="0">
                <a:solidFill>
                  <a:srgbClr val="0070C0"/>
                </a:solidFill>
              </a:rPr>
              <a:t>=</a:t>
            </a:r>
            <a:r>
              <a:rPr lang="en-US" b="1" dirty="0">
                <a:solidFill>
                  <a:srgbClr val="0070C0"/>
                </a:solidFill>
              </a:rPr>
              <a:t>FETCH-proquest_abstracts_14361167591</a:t>
            </a:r>
            <a:r>
              <a:rPr lang="en-US" dirty="0">
                <a:solidFill>
                  <a:srgbClr val="0070C0"/>
                </a:solidFill>
              </a:rPr>
              <a:t>&amp;_ts=1597476</a:t>
            </a:r>
            <a:r>
              <a:rPr lang="en-US" dirty="0">
                <a:solidFill>
                  <a:schemeClr val="tx1"/>
                </a:solidFill>
              </a:rPr>
              <a:t> HTTP/1.1" 200 </a:t>
            </a:r>
            <a:r>
              <a:rPr lang="en-US" dirty="0" smtClean="0">
                <a:solidFill>
                  <a:schemeClr val="tx1"/>
                </a:solidFill>
              </a:rPr>
              <a:t>333</a:t>
            </a:r>
            <a:endParaRPr lang="en-US" dirty="0">
              <a:solidFill>
                <a:schemeClr val="tx1"/>
              </a:solidFill>
            </a:endParaRPr>
          </a:p>
        </p:txBody>
      </p:sp>
      <p:sp>
        <p:nvSpPr>
          <p:cNvPr id="5" name="TextBox 4"/>
          <p:cNvSpPr txBox="1"/>
          <p:nvPr/>
        </p:nvSpPr>
        <p:spPr>
          <a:xfrm>
            <a:off x="38100" y="4114800"/>
            <a:ext cx="9105900" cy="258532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chemeClr val="tx1"/>
                </a:solidFill>
              </a:rPr>
              <a:t> # Excerpt from Apache </a:t>
            </a:r>
            <a:r>
              <a:rPr lang="en-US" dirty="0" err="1" smtClean="0">
                <a:solidFill>
                  <a:schemeClr val="tx1"/>
                </a:solidFill>
              </a:rPr>
              <a:t>config</a:t>
            </a:r>
            <a:r>
              <a:rPr lang="en-US" dirty="0">
                <a:solidFill>
                  <a:schemeClr val="tx1"/>
                </a:solidFill>
              </a:rPr>
              <a:t> file: /</a:t>
            </a:r>
            <a:r>
              <a:rPr lang="en-US" dirty="0" err="1">
                <a:solidFill>
                  <a:schemeClr val="tx1"/>
                </a:solidFill>
              </a:rPr>
              <a:t>etc</a:t>
            </a:r>
            <a:r>
              <a:rPr lang="en-US" dirty="0">
                <a:solidFill>
                  <a:schemeClr val="tx1"/>
                </a:solidFill>
              </a:rPr>
              <a:t>/apache2/sites-enabled/000-default   </a:t>
            </a:r>
            <a:endParaRPr lang="en-US" dirty="0" smtClean="0">
              <a:solidFill>
                <a:schemeClr val="tx1"/>
              </a:solidFill>
            </a:endParaRPr>
          </a:p>
          <a:p>
            <a:r>
              <a:rPr lang="en-US" dirty="0" smtClean="0">
                <a:solidFill>
                  <a:schemeClr val="tx1"/>
                </a:solidFill>
              </a:rPr>
              <a:t> </a:t>
            </a:r>
            <a:r>
              <a:rPr lang="en-US" dirty="0">
                <a:solidFill>
                  <a:schemeClr val="tx1"/>
                </a:solidFill>
              </a:rPr>
              <a:t># do not log user's query terms</a:t>
            </a:r>
          </a:p>
          <a:p>
            <a:r>
              <a:rPr lang="en-US" dirty="0" smtClean="0">
                <a:solidFill>
                  <a:schemeClr val="tx1"/>
                </a:solidFill>
              </a:rPr>
              <a:t> </a:t>
            </a:r>
            <a:r>
              <a:rPr lang="en-US" dirty="0" err="1">
                <a:solidFill>
                  <a:srgbClr val="C00000"/>
                </a:solidFill>
              </a:rPr>
              <a:t>SetEnvIf</a:t>
            </a:r>
            <a:r>
              <a:rPr lang="en-US" dirty="0">
                <a:solidFill>
                  <a:srgbClr val="C00000"/>
                </a:solidFill>
              </a:rPr>
              <a:t> </a:t>
            </a:r>
            <a:r>
              <a:rPr lang="en-US" dirty="0" err="1">
                <a:solidFill>
                  <a:srgbClr val="C00000"/>
                </a:solidFill>
              </a:rPr>
              <a:t>Request_URI</a:t>
            </a:r>
            <a:r>
              <a:rPr lang="en-US" dirty="0">
                <a:solidFill>
                  <a:srgbClr val="C00000"/>
                </a:solidFill>
              </a:rPr>
              <a:t> "^/services/</a:t>
            </a:r>
            <a:r>
              <a:rPr lang="en-US" dirty="0" err="1">
                <a:solidFill>
                  <a:srgbClr val="C00000"/>
                </a:solidFill>
              </a:rPr>
              <a:t>summonvis</a:t>
            </a:r>
            <a:r>
              <a:rPr lang="en-US" dirty="0">
                <a:solidFill>
                  <a:srgbClr val="C00000"/>
                </a:solidFill>
              </a:rPr>
              <a:t>" </a:t>
            </a:r>
            <a:r>
              <a:rPr lang="en-US" dirty="0" err="1">
                <a:solidFill>
                  <a:srgbClr val="C00000"/>
                </a:solidFill>
              </a:rPr>
              <a:t>dontlog</a:t>
            </a:r>
            <a:endParaRPr lang="en-US" dirty="0">
              <a:solidFill>
                <a:srgbClr val="C00000"/>
              </a:solidFill>
            </a:endParaRPr>
          </a:p>
          <a:p>
            <a:endParaRPr lang="en-US" dirty="0">
              <a:solidFill>
                <a:schemeClr val="tx1"/>
              </a:solidFill>
            </a:endParaRPr>
          </a:p>
          <a:p>
            <a:r>
              <a:rPr lang="en-US" dirty="0" smtClean="0">
                <a:solidFill>
                  <a:schemeClr val="tx1"/>
                </a:solidFill>
              </a:rPr>
              <a:t> </a:t>
            </a:r>
            <a:r>
              <a:rPr lang="en-US" dirty="0">
                <a:solidFill>
                  <a:schemeClr val="tx1"/>
                </a:solidFill>
              </a:rPr>
              <a:t># log resource ids users actually click on</a:t>
            </a:r>
          </a:p>
          <a:p>
            <a:r>
              <a:rPr lang="en-US" dirty="0" smtClean="0">
                <a:solidFill>
                  <a:srgbClr val="C00000"/>
                </a:solidFill>
              </a:rPr>
              <a:t> </a:t>
            </a:r>
            <a:r>
              <a:rPr lang="en-US" dirty="0" err="1" smtClean="0">
                <a:solidFill>
                  <a:srgbClr val="C00000"/>
                </a:solidFill>
              </a:rPr>
              <a:t>SetEnvIf</a:t>
            </a:r>
            <a:r>
              <a:rPr lang="en-US" dirty="0" smtClean="0">
                <a:solidFill>
                  <a:srgbClr val="C00000"/>
                </a:solidFill>
              </a:rPr>
              <a:t> </a:t>
            </a:r>
            <a:r>
              <a:rPr lang="en-US" dirty="0" err="1">
                <a:solidFill>
                  <a:srgbClr val="C00000"/>
                </a:solidFill>
              </a:rPr>
              <a:t>Request_URI</a:t>
            </a:r>
            <a:r>
              <a:rPr lang="en-US" dirty="0">
                <a:solidFill>
                  <a:srgbClr val="C00000"/>
                </a:solidFill>
              </a:rPr>
              <a:t> "/services/</a:t>
            </a:r>
            <a:r>
              <a:rPr lang="en-US" dirty="0" err="1">
                <a:solidFill>
                  <a:srgbClr val="C00000"/>
                </a:solidFill>
              </a:rPr>
              <a:t>summonvis</a:t>
            </a:r>
            <a:r>
              <a:rPr lang="en-US" dirty="0">
                <a:solidFill>
                  <a:srgbClr val="C00000"/>
                </a:solidFill>
              </a:rPr>
              <a:t>/click.gif" </a:t>
            </a:r>
            <a:r>
              <a:rPr lang="en-US" dirty="0" err="1" smtClean="0">
                <a:solidFill>
                  <a:srgbClr val="C00000"/>
                </a:solidFill>
              </a:rPr>
              <a:t>clicklog</a:t>
            </a:r>
            <a:endParaRPr lang="en-US" dirty="0" smtClean="0">
              <a:solidFill>
                <a:srgbClr val="C00000"/>
              </a:solidFill>
            </a:endParaRPr>
          </a:p>
          <a:p>
            <a:endParaRPr lang="en-US" dirty="0">
              <a:solidFill>
                <a:srgbClr val="C00000"/>
              </a:solidFill>
            </a:endParaRPr>
          </a:p>
          <a:p>
            <a:r>
              <a:rPr lang="en-US" dirty="0" smtClean="0">
                <a:solidFill>
                  <a:srgbClr val="C00000"/>
                </a:solidFill>
              </a:rPr>
              <a:t> </a:t>
            </a:r>
            <a:r>
              <a:rPr lang="en-US" dirty="0" err="1">
                <a:solidFill>
                  <a:srgbClr val="C00000"/>
                </a:solidFill>
              </a:rPr>
              <a:t>CustomLog</a:t>
            </a:r>
            <a:r>
              <a:rPr lang="en-US" dirty="0">
                <a:solidFill>
                  <a:srgbClr val="C00000"/>
                </a:solidFill>
              </a:rPr>
              <a:t> /</a:t>
            </a:r>
            <a:r>
              <a:rPr lang="en-US" dirty="0" err="1">
                <a:solidFill>
                  <a:srgbClr val="C00000"/>
                </a:solidFill>
              </a:rPr>
              <a:t>var</a:t>
            </a:r>
            <a:r>
              <a:rPr lang="en-US" dirty="0">
                <a:solidFill>
                  <a:srgbClr val="C00000"/>
                </a:solidFill>
              </a:rPr>
              <a:t>/log/apache2/access.log combined </a:t>
            </a:r>
            <a:r>
              <a:rPr lang="en-US" dirty="0" err="1">
                <a:solidFill>
                  <a:srgbClr val="C00000"/>
                </a:solidFill>
              </a:rPr>
              <a:t>env</a:t>
            </a:r>
            <a:r>
              <a:rPr lang="en-US" dirty="0">
                <a:solidFill>
                  <a:srgbClr val="C00000"/>
                </a:solidFill>
              </a:rPr>
              <a:t>=!</a:t>
            </a:r>
            <a:r>
              <a:rPr lang="en-US" dirty="0" err="1">
                <a:solidFill>
                  <a:srgbClr val="C00000"/>
                </a:solidFill>
              </a:rPr>
              <a:t>dontlog</a:t>
            </a:r>
            <a:endParaRPr lang="en-US" dirty="0">
              <a:solidFill>
                <a:srgbClr val="C00000"/>
              </a:solidFill>
            </a:endParaRPr>
          </a:p>
          <a:p>
            <a:r>
              <a:rPr lang="en-US" dirty="0" smtClean="0">
                <a:solidFill>
                  <a:schemeClr val="tx1"/>
                </a:solidFill>
              </a:rPr>
              <a:t> </a:t>
            </a:r>
            <a:r>
              <a:rPr lang="en-US" dirty="0" err="1">
                <a:solidFill>
                  <a:srgbClr val="C00000"/>
                </a:solidFill>
              </a:rPr>
              <a:t>CustomLog</a:t>
            </a:r>
            <a:r>
              <a:rPr lang="en-US" dirty="0">
                <a:solidFill>
                  <a:srgbClr val="C00000"/>
                </a:solidFill>
              </a:rPr>
              <a:t> /</a:t>
            </a:r>
            <a:r>
              <a:rPr lang="en-US" dirty="0" err="1">
                <a:solidFill>
                  <a:srgbClr val="C00000"/>
                </a:solidFill>
              </a:rPr>
              <a:t>var</a:t>
            </a:r>
            <a:r>
              <a:rPr lang="en-US" dirty="0">
                <a:solidFill>
                  <a:srgbClr val="C00000"/>
                </a:solidFill>
              </a:rPr>
              <a:t>/log/apache2/click.log common </a:t>
            </a:r>
            <a:r>
              <a:rPr lang="en-US" dirty="0" err="1">
                <a:solidFill>
                  <a:srgbClr val="C00000"/>
                </a:solidFill>
              </a:rPr>
              <a:t>env</a:t>
            </a:r>
            <a:r>
              <a:rPr lang="en-US" dirty="0">
                <a:solidFill>
                  <a:srgbClr val="C00000"/>
                </a:solidFill>
              </a:rPr>
              <a:t>=</a:t>
            </a:r>
            <a:r>
              <a:rPr lang="en-US" dirty="0" err="1">
                <a:solidFill>
                  <a:srgbClr val="C00000"/>
                </a:solidFill>
              </a:rPr>
              <a:t>clicklog</a:t>
            </a:r>
            <a:endParaRPr lang="en-US" dirty="0">
              <a:solidFill>
                <a:srgbClr val="C00000"/>
              </a:solidFill>
            </a:endParaRPr>
          </a:p>
        </p:txBody>
      </p:sp>
      <p:sp>
        <p:nvSpPr>
          <p:cNvPr id="6" name="Date Placeholder 5"/>
          <p:cNvSpPr>
            <a:spLocks noGrp="1"/>
          </p:cNvSpPr>
          <p:nvPr>
            <p:ph type="dt" sz="half" idx="10"/>
          </p:nvPr>
        </p:nvSpPr>
        <p:spPr/>
        <p:txBody>
          <a:bodyPr/>
          <a:lstStyle/>
          <a:p>
            <a:r>
              <a:rPr lang="en-US" smtClean="0"/>
              <a:t>3/25/2014</a:t>
            </a:r>
            <a:endParaRPr lang="en-US"/>
          </a:p>
        </p:txBody>
      </p:sp>
      <p:sp>
        <p:nvSpPr>
          <p:cNvPr id="7" name="Footer Placeholder 6"/>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8" name="Slide Number Placeholder 7"/>
          <p:cNvSpPr>
            <a:spLocks noGrp="1"/>
          </p:cNvSpPr>
          <p:nvPr>
            <p:ph type="sldNum" sz="quarter" idx="11"/>
          </p:nvPr>
        </p:nvSpPr>
        <p:spPr/>
        <p:txBody>
          <a:bodyPr/>
          <a:lstStyle/>
          <a:p>
            <a:fld id="{741AFBA9-168D-4223-8F95-E3B49E65091C}" type="slidenum">
              <a:rPr lang="en-US" smtClean="0"/>
              <a:t>14</a:t>
            </a:fld>
            <a:endParaRPr lang="en-US"/>
          </a:p>
        </p:txBody>
      </p:sp>
    </p:spTree>
    <p:extLst>
      <p:ext uri="{BB962C8B-B14F-4D97-AF65-F5344CB8AC3E}">
        <p14:creationId xmlns:p14="http://schemas.microsoft.com/office/powerpoint/2010/main" val="1990056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Statistics</a:t>
            </a:r>
            <a:endParaRPr lang="en-US" dirty="0"/>
          </a:p>
        </p:txBody>
      </p:sp>
      <p:sp>
        <p:nvSpPr>
          <p:cNvPr id="4" name="Content Placeholder 3"/>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r>
              <a:rPr lang="en-US" smtClean="0"/>
              <a:t>3/25/2014</a:t>
            </a:r>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Slide Number Placeholder 6"/>
          <p:cNvSpPr>
            <a:spLocks noGrp="1"/>
          </p:cNvSpPr>
          <p:nvPr>
            <p:ph type="sldNum" sz="quarter" idx="11"/>
          </p:nvPr>
        </p:nvSpPr>
        <p:spPr/>
        <p:txBody>
          <a:bodyPr/>
          <a:lstStyle/>
          <a:p>
            <a:fld id="{741AFBA9-168D-4223-8F95-E3B49E65091C}" type="slidenum">
              <a:rPr lang="en-US" smtClean="0"/>
              <a:t>15</a:t>
            </a:fld>
            <a:endParaRPr lang="en-US"/>
          </a:p>
        </p:txBody>
      </p:sp>
      <p:graphicFrame>
        <p:nvGraphicFramePr>
          <p:cNvPr id="8" name="Chart 7"/>
          <p:cNvGraphicFramePr>
            <a:graphicFrameLocks/>
          </p:cNvGraphicFramePr>
          <p:nvPr>
            <p:extLst>
              <p:ext uri="{D42A27DB-BD31-4B8C-83A1-F6EECF244321}">
                <p14:modId xmlns:p14="http://schemas.microsoft.com/office/powerpoint/2010/main" val="2872364151"/>
              </p:ext>
            </p:extLst>
          </p:nvPr>
        </p:nvGraphicFramePr>
        <p:xfrm>
          <a:off x="0" y="0"/>
          <a:ext cx="9144000" cy="6629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1197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 Tracing</a:t>
            </a:r>
            <a:endParaRPr lang="en-US" dirty="0"/>
          </a:p>
        </p:txBody>
      </p:sp>
      <p:sp>
        <p:nvSpPr>
          <p:cNvPr id="3" name="Content Placeholder 2"/>
          <p:cNvSpPr>
            <a:spLocks noGrp="1"/>
          </p:cNvSpPr>
          <p:nvPr>
            <p:ph idx="1"/>
          </p:nvPr>
        </p:nvSpPr>
        <p:spPr/>
        <p:txBody>
          <a:bodyPr>
            <a:normAutofit/>
          </a:bodyPr>
          <a:lstStyle/>
          <a:p>
            <a:r>
              <a:rPr lang="en-US" dirty="0" smtClean="0"/>
              <a:t>When a click entry is added, we must contact Summon API right away</a:t>
            </a:r>
          </a:p>
          <a:p>
            <a:pPr lvl="1"/>
            <a:r>
              <a:rPr lang="en-US" dirty="0" smtClean="0"/>
              <a:t>Summon IDs are very short-lived due to constant record update &amp; merging</a:t>
            </a:r>
          </a:p>
          <a:p>
            <a:r>
              <a:rPr lang="en-US" dirty="0" smtClean="0"/>
              <a:t>Summon API</a:t>
            </a:r>
          </a:p>
          <a:p>
            <a:pPr lvl="1"/>
            <a:r>
              <a:rPr lang="en-US" dirty="0" smtClean="0"/>
              <a:t>Supports querying in the same manner as Summon web front-end</a:t>
            </a:r>
          </a:p>
          <a:p>
            <a:pPr lvl="1"/>
            <a:r>
              <a:rPr lang="en-US" dirty="0" smtClean="0"/>
              <a:t>Supports additional query-styles, such as retrieve by ID</a:t>
            </a:r>
          </a:p>
          <a:p>
            <a:pPr lvl="1"/>
            <a:r>
              <a:rPr lang="en-US" dirty="0" smtClean="0"/>
              <a:t>Requires API-Key (which must be safe-guarded)</a:t>
            </a:r>
          </a:p>
          <a:p>
            <a:pPr lvl="1"/>
            <a:r>
              <a:rPr lang="en-US" dirty="0" smtClean="0"/>
              <a:t>Returns JSON or XML</a:t>
            </a:r>
          </a:p>
          <a:p>
            <a:r>
              <a:rPr lang="en-US" dirty="0" smtClean="0"/>
              <a:t>SQLite</a:t>
            </a:r>
          </a:p>
          <a:p>
            <a:pPr lvl="1"/>
            <a:r>
              <a:rPr lang="en-US" dirty="0" smtClean="0"/>
              <a:t>We store all records </a:t>
            </a:r>
            <a:br>
              <a:rPr lang="en-US" dirty="0" smtClean="0"/>
            </a:br>
            <a:r>
              <a:rPr lang="en-US" dirty="0" smtClean="0"/>
              <a:t>in SQLite DB</a:t>
            </a:r>
          </a:p>
          <a:p>
            <a:pPr lvl="1"/>
            <a:r>
              <a:rPr lang="en-US" dirty="0" smtClean="0"/>
              <a:t>See </a:t>
            </a:r>
            <a:r>
              <a:rPr lang="en-US" dirty="0"/>
              <a:t>http://www.sqlite.org/</a:t>
            </a:r>
            <a:r>
              <a:rPr lang="en-US" dirty="0" smtClean="0"/>
              <a:t> </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Footer Placeholder 4"/>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11"/>
          </p:nvPr>
        </p:nvSpPr>
        <p:spPr/>
        <p:txBody>
          <a:bodyPr/>
          <a:lstStyle/>
          <a:p>
            <a:fld id="{741AFBA9-168D-4223-8F95-E3B49E65091C}" type="slidenum">
              <a:rPr lang="en-US" smtClean="0"/>
              <a:t>16</a:t>
            </a:fld>
            <a:endParaRPr lang="en-US"/>
          </a:p>
        </p:txBody>
      </p:sp>
      <p:sp>
        <p:nvSpPr>
          <p:cNvPr id="7" name="TextBox 6"/>
          <p:cNvSpPr txBox="1"/>
          <p:nvPr/>
        </p:nvSpPr>
        <p:spPr>
          <a:xfrm>
            <a:off x="3124200" y="4343400"/>
            <a:ext cx="5887509" cy="1477328"/>
          </a:xfrm>
          <a:prstGeom prst="rect">
            <a:avLst/>
          </a:prstGeom>
          <a:solidFill>
            <a:schemeClr val="bg2"/>
          </a:solidFill>
        </p:spPr>
        <p:txBody>
          <a:bodyPr wrap="none" rtlCol="0">
            <a:spAutoFit/>
          </a:bodyPr>
          <a:lstStyle/>
          <a:p>
            <a:r>
              <a:rPr lang="en-US" dirty="0">
                <a:solidFill>
                  <a:srgbClr val="0070C0"/>
                </a:solidFill>
              </a:rPr>
              <a:t>import sqlite3</a:t>
            </a:r>
          </a:p>
          <a:p>
            <a:r>
              <a:rPr lang="en-US" dirty="0">
                <a:solidFill>
                  <a:srgbClr val="0070C0"/>
                </a:solidFill>
              </a:rPr>
              <a:t>conn = sqlite3.connect(</a:t>
            </a:r>
            <a:r>
              <a:rPr lang="en-US" dirty="0" err="1">
                <a:solidFill>
                  <a:srgbClr val="0070C0"/>
                </a:solidFill>
              </a:rPr>
              <a:t>dbfilename</a:t>
            </a:r>
            <a:r>
              <a:rPr lang="en-US" dirty="0">
                <a:solidFill>
                  <a:srgbClr val="0070C0"/>
                </a:solidFill>
              </a:rPr>
              <a:t>)</a:t>
            </a:r>
          </a:p>
          <a:p>
            <a:r>
              <a:rPr lang="en-US" dirty="0" err="1">
                <a:solidFill>
                  <a:srgbClr val="0070C0"/>
                </a:solidFill>
              </a:rPr>
              <a:t>conn.execute</a:t>
            </a:r>
            <a:r>
              <a:rPr lang="en-US" dirty="0">
                <a:solidFill>
                  <a:srgbClr val="0070C0"/>
                </a:solidFill>
              </a:rPr>
              <a:t>('''CREATE TABLE IF NOT EXISTS </a:t>
            </a:r>
            <a:r>
              <a:rPr lang="en-US" dirty="0" err="1">
                <a:solidFill>
                  <a:srgbClr val="0070C0"/>
                </a:solidFill>
              </a:rPr>
              <a:t>summonrecords</a:t>
            </a:r>
            <a:endParaRPr lang="en-US" dirty="0">
              <a:solidFill>
                <a:srgbClr val="0070C0"/>
              </a:solidFill>
            </a:endParaRPr>
          </a:p>
          <a:p>
            <a:r>
              <a:rPr lang="en-US" dirty="0">
                <a:solidFill>
                  <a:srgbClr val="0070C0"/>
                </a:solidFill>
              </a:rPr>
              <a:t>                (id TEXT PRIMARY KEY, </a:t>
            </a:r>
            <a:r>
              <a:rPr lang="en-US" dirty="0" err="1">
                <a:solidFill>
                  <a:srgbClr val="0070C0"/>
                </a:solidFill>
              </a:rPr>
              <a:t>recordjson</a:t>
            </a:r>
            <a:r>
              <a:rPr lang="en-US" dirty="0">
                <a:solidFill>
                  <a:srgbClr val="0070C0"/>
                </a:solidFill>
              </a:rPr>
              <a:t> TEXT) </a:t>
            </a:r>
          </a:p>
          <a:p>
            <a:r>
              <a:rPr lang="en-US" dirty="0">
                <a:solidFill>
                  <a:srgbClr val="0070C0"/>
                </a:solidFill>
              </a:rPr>
              <a:t>             </a:t>
            </a:r>
            <a:r>
              <a:rPr lang="en-US"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1099112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br>
              <a:rPr lang="en-US" dirty="0" smtClean="0"/>
            </a:br>
            <a:r>
              <a:rPr lang="en-US" dirty="0" smtClean="0"/>
              <a:t>Record</a:t>
            </a:r>
            <a:endParaRPr lang="en-US" dirty="0"/>
          </a:p>
        </p:txBody>
      </p:sp>
      <p:sp>
        <p:nvSpPr>
          <p:cNvPr id="3" name="Content Placeholder 2"/>
          <p:cNvSpPr>
            <a:spLocks noGrp="1"/>
          </p:cNvSpPr>
          <p:nvPr>
            <p:ph idx="1"/>
          </p:nvPr>
        </p:nvSpPr>
        <p:spPr>
          <a:xfrm>
            <a:off x="457200" y="1981200"/>
            <a:ext cx="2133600" cy="4419600"/>
          </a:xfrm>
        </p:spPr>
        <p:txBody>
          <a:bodyPr/>
          <a:lstStyle/>
          <a:p>
            <a:r>
              <a:rPr lang="en-US" dirty="0" smtClean="0"/>
              <a:t>Selected fields from JSON response</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Footer Placeholder 4"/>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11"/>
          </p:nvPr>
        </p:nvSpPr>
        <p:spPr/>
        <p:txBody>
          <a:bodyPr/>
          <a:lstStyle/>
          <a:p>
            <a:fld id="{741AFBA9-168D-4223-8F95-E3B49E65091C}" type="slidenum">
              <a:rPr lang="en-US" smtClean="0"/>
              <a:t>17</a:t>
            </a:fld>
            <a:endParaRPr lang="en-US"/>
          </a:p>
        </p:txBody>
      </p:sp>
      <p:sp>
        <p:nvSpPr>
          <p:cNvPr id="7" name="TextBox 6"/>
          <p:cNvSpPr txBox="1"/>
          <p:nvPr/>
        </p:nvSpPr>
        <p:spPr>
          <a:xfrm>
            <a:off x="2667000" y="609600"/>
            <a:ext cx="3962400" cy="5943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fontScale="77500" lnSpcReduction="20000"/>
          </a:bodyPr>
          <a:lstStyle/>
          <a:p>
            <a:r>
              <a:rPr lang="en-US" dirty="0"/>
              <a:t>{</a:t>
            </a:r>
          </a:p>
          <a:p>
            <a:r>
              <a:rPr lang="en-US" dirty="0"/>
              <a:t>  "Author": [</a:t>
            </a:r>
          </a:p>
          <a:p>
            <a:r>
              <a:rPr lang="en-US" dirty="0"/>
              <a:t>    "</a:t>
            </a:r>
            <a:r>
              <a:rPr lang="en-US" dirty="0" err="1"/>
              <a:t>Zdziarski</a:t>
            </a:r>
            <a:r>
              <a:rPr lang="en-US" dirty="0"/>
              <a:t>, JM",</a:t>
            </a:r>
          </a:p>
          <a:p>
            <a:r>
              <a:rPr lang="en-US" dirty="0"/>
              <a:t>    "Little, SE",</a:t>
            </a:r>
          </a:p>
          <a:p>
            <a:r>
              <a:rPr lang="en-US" dirty="0"/>
              <a:t>    "</a:t>
            </a:r>
            <a:r>
              <a:rPr lang="en-US" dirty="0" err="1"/>
              <a:t>Adkesson</a:t>
            </a:r>
            <a:r>
              <a:rPr lang="en-US" dirty="0"/>
              <a:t>, MJ"</a:t>
            </a:r>
          </a:p>
          <a:p>
            <a:r>
              <a:rPr lang="en-US" dirty="0"/>
              <a:t>  </a:t>
            </a:r>
            <a:r>
              <a:rPr lang="en-US" dirty="0" smtClean="0"/>
              <a:t>],</a:t>
            </a:r>
          </a:p>
          <a:p>
            <a:r>
              <a:rPr lang="en-US" dirty="0"/>
              <a:t> "</a:t>
            </a:r>
            <a:r>
              <a:rPr lang="en-US" dirty="0" err="1"/>
              <a:t>ContentType</a:t>
            </a:r>
            <a:r>
              <a:rPr lang="en-US" dirty="0"/>
              <a:t>": [</a:t>
            </a:r>
          </a:p>
          <a:p>
            <a:r>
              <a:rPr lang="en-US" dirty="0"/>
              <a:t>    "Journal Article"</a:t>
            </a:r>
          </a:p>
          <a:p>
            <a:r>
              <a:rPr lang="en-US" dirty="0"/>
              <a:t>  </a:t>
            </a:r>
            <a:r>
              <a:rPr lang="en-US" dirty="0" smtClean="0"/>
              <a:t>],</a:t>
            </a:r>
          </a:p>
          <a:p>
            <a:r>
              <a:rPr lang="en-US" dirty="0"/>
              <a:t> "DOI": [</a:t>
            </a:r>
          </a:p>
          <a:p>
            <a:r>
              <a:rPr lang="en-US" dirty="0"/>
              <a:t>    "10.1605/01.301-0000384790.2006"</a:t>
            </a:r>
          </a:p>
          <a:p>
            <a:r>
              <a:rPr lang="en-US" dirty="0"/>
              <a:t>  ],</a:t>
            </a:r>
          </a:p>
          <a:p>
            <a:r>
              <a:rPr lang="en-US" dirty="0"/>
              <a:t>  "</a:t>
            </a:r>
            <a:r>
              <a:rPr lang="en-US" dirty="0" err="1"/>
              <a:t>DatabaseTitle</a:t>
            </a:r>
            <a:r>
              <a:rPr lang="en-US" dirty="0"/>
              <a:t>": [</a:t>
            </a:r>
          </a:p>
          <a:p>
            <a:r>
              <a:rPr lang="en-US" dirty="0"/>
              <a:t>    "</a:t>
            </a:r>
            <a:r>
              <a:rPr lang="en-US" dirty="0" err="1"/>
              <a:t>ProQuest</a:t>
            </a:r>
            <a:r>
              <a:rPr lang="en-US" dirty="0"/>
              <a:t> </a:t>
            </a:r>
            <a:r>
              <a:rPr lang="en-US" dirty="0" err="1"/>
              <a:t>Illustrata</a:t>
            </a:r>
            <a:r>
              <a:rPr lang="en-US" dirty="0"/>
              <a:t>: Natural Sciences",</a:t>
            </a:r>
          </a:p>
          <a:p>
            <a:r>
              <a:rPr lang="en-US" dirty="0"/>
              <a:t>    "</a:t>
            </a:r>
            <a:r>
              <a:rPr lang="en-US" dirty="0" err="1"/>
              <a:t>ProQuest</a:t>
            </a:r>
            <a:r>
              <a:rPr lang="en-US" dirty="0"/>
              <a:t> Deep Indexing: Biological Science"</a:t>
            </a:r>
          </a:p>
          <a:p>
            <a:r>
              <a:rPr lang="en-US" dirty="0"/>
              <a:t>  </a:t>
            </a:r>
            <a:r>
              <a:rPr lang="en-US" dirty="0" smtClean="0"/>
              <a:t>],</a:t>
            </a:r>
          </a:p>
          <a:p>
            <a:r>
              <a:rPr lang="it-IT" dirty="0"/>
              <a:t> "Discipline": [</a:t>
            </a:r>
          </a:p>
          <a:p>
            <a:r>
              <a:rPr lang="it-IT" dirty="0"/>
              <a:t>    "Veterinary Medicine"</a:t>
            </a:r>
          </a:p>
          <a:p>
            <a:r>
              <a:rPr lang="it-IT" dirty="0"/>
              <a:t>  ],</a:t>
            </a:r>
          </a:p>
          <a:p>
            <a:r>
              <a:rPr lang="it-IT" dirty="0"/>
              <a:t>  "EISSN": [</a:t>
            </a:r>
          </a:p>
          <a:p>
            <a:r>
              <a:rPr lang="it-IT" dirty="0"/>
              <a:t>    "1937-2825"</a:t>
            </a:r>
          </a:p>
          <a:p>
            <a:r>
              <a:rPr lang="it-IT" dirty="0"/>
              <a:t>  </a:t>
            </a:r>
            <a:r>
              <a:rPr lang="it-IT" dirty="0" smtClean="0"/>
              <a:t>],</a:t>
            </a:r>
          </a:p>
          <a:p>
            <a:r>
              <a:rPr lang="en-US" dirty="0"/>
              <a:t> "</a:t>
            </a:r>
            <a:r>
              <a:rPr lang="en-US" dirty="0" err="1"/>
              <a:t>SubjectTerms</a:t>
            </a:r>
            <a:r>
              <a:rPr lang="en-US" dirty="0"/>
              <a:t>": [</a:t>
            </a:r>
          </a:p>
          <a:p>
            <a:r>
              <a:rPr lang="en-US" dirty="0"/>
              <a:t>    "</a:t>
            </a:r>
            <a:r>
              <a:rPr lang="en-US" dirty="0" err="1"/>
              <a:t>Cyanerpes</a:t>
            </a:r>
            <a:r>
              <a:rPr lang="en-US" dirty="0"/>
              <a:t> </a:t>
            </a:r>
            <a:r>
              <a:rPr lang="en-US" dirty="0" err="1"/>
              <a:t>caeruleus</a:t>
            </a:r>
            <a:r>
              <a:rPr lang="en-US" dirty="0"/>
              <a:t>",</a:t>
            </a:r>
          </a:p>
          <a:p>
            <a:r>
              <a:rPr lang="en-US" dirty="0"/>
              <a:t>    "</a:t>
            </a:r>
            <a:r>
              <a:rPr lang="en-US" dirty="0" err="1"/>
              <a:t>Cyanerpes</a:t>
            </a:r>
            <a:r>
              <a:rPr lang="en-US" dirty="0"/>
              <a:t> </a:t>
            </a:r>
            <a:r>
              <a:rPr lang="en-US" dirty="0" err="1"/>
              <a:t>cyaneus</a:t>
            </a:r>
            <a:r>
              <a:rPr lang="en-US" dirty="0"/>
              <a:t>",</a:t>
            </a:r>
          </a:p>
          <a:p>
            <a:r>
              <a:rPr lang="en-US" dirty="0"/>
              <a:t>    "Tanager whole blood",</a:t>
            </a:r>
          </a:p>
          <a:p>
            <a:r>
              <a:rPr lang="en-US" dirty="0"/>
              <a:t>    "Polymerase chain reaction results",</a:t>
            </a:r>
          </a:p>
          <a:p>
            <a:r>
              <a:rPr lang="en-US" dirty="0"/>
              <a:t>    "</a:t>
            </a:r>
            <a:r>
              <a:rPr lang="en-US" dirty="0" err="1"/>
              <a:t>Dacnis</a:t>
            </a:r>
            <a:r>
              <a:rPr lang="en-US" dirty="0"/>
              <a:t> </a:t>
            </a:r>
            <a:r>
              <a:rPr lang="en-US" dirty="0" err="1"/>
              <a:t>cayana</a:t>
            </a:r>
            <a:r>
              <a:rPr lang="en-US" dirty="0"/>
              <a:t>",</a:t>
            </a:r>
          </a:p>
          <a:p>
            <a:r>
              <a:rPr lang="en-US" dirty="0"/>
              <a:t>    "Tissue samples"</a:t>
            </a:r>
          </a:p>
          <a:p>
            <a:r>
              <a:rPr lang="en-US" dirty="0"/>
              <a:t>  ],</a:t>
            </a:r>
          </a:p>
          <a:p>
            <a:r>
              <a:rPr lang="en-US" dirty="0"/>
              <a:t>  "Title": [</a:t>
            </a:r>
          </a:p>
          <a:p>
            <a:r>
              <a:rPr lang="en-US" dirty="0"/>
              <a:t>    "</a:t>
            </a:r>
            <a:r>
              <a:rPr lang="en-US" dirty="0" err="1"/>
              <a:t>Atoxoplasmosis</a:t>
            </a:r>
            <a:r>
              <a:rPr lang="en-US" dirty="0"/>
              <a:t> In Tanagers"</a:t>
            </a:r>
          </a:p>
          <a:p>
            <a:r>
              <a:rPr lang="en-US" dirty="0"/>
              <a:t>  ],</a:t>
            </a:r>
          </a:p>
          <a:p>
            <a:endParaRPr lang="en-US" dirty="0"/>
          </a:p>
        </p:txBody>
      </p:sp>
      <p:sp>
        <p:nvSpPr>
          <p:cNvPr id="8" name="TextBox 7"/>
          <p:cNvSpPr txBox="1"/>
          <p:nvPr/>
        </p:nvSpPr>
        <p:spPr>
          <a:xfrm>
            <a:off x="6781800" y="609600"/>
            <a:ext cx="2362200" cy="5943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fontScale="85000" lnSpcReduction="20000"/>
          </a:bodyPr>
          <a:lstStyle/>
          <a:p>
            <a:r>
              <a:rPr lang="en-US" dirty="0"/>
              <a:t> "</a:t>
            </a:r>
            <a:r>
              <a:rPr lang="en-US" dirty="0" err="1"/>
              <a:t>PublicationYear</a:t>
            </a:r>
            <a:r>
              <a:rPr lang="en-US" dirty="0"/>
              <a:t>": [</a:t>
            </a:r>
          </a:p>
          <a:p>
            <a:r>
              <a:rPr lang="en-US" dirty="0"/>
              <a:t>    "2005"</a:t>
            </a:r>
          </a:p>
          <a:p>
            <a:r>
              <a:rPr lang="en-US" dirty="0"/>
              <a:t>  </a:t>
            </a:r>
            <a:r>
              <a:rPr lang="en-US" dirty="0" smtClean="0"/>
              <a:t>],</a:t>
            </a:r>
          </a:p>
          <a:p>
            <a:r>
              <a:rPr lang="en-US" dirty="0"/>
              <a:t> "</a:t>
            </a:r>
            <a:r>
              <a:rPr lang="en-US" dirty="0" err="1"/>
              <a:t>SourceType</a:t>
            </a:r>
            <a:r>
              <a:rPr lang="en-US" dirty="0"/>
              <a:t>": [</a:t>
            </a:r>
          </a:p>
          <a:p>
            <a:r>
              <a:rPr lang="en-US" dirty="0"/>
              <a:t>    "Index Database"</a:t>
            </a:r>
          </a:p>
          <a:p>
            <a:r>
              <a:rPr lang="en-US" dirty="0"/>
              <a:t>  ],</a:t>
            </a:r>
          </a:p>
          <a:p>
            <a:r>
              <a:rPr lang="en-US" dirty="0"/>
              <a:t>  "</a:t>
            </a:r>
            <a:r>
              <a:rPr lang="en-US" dirty="0" err="1"/>
              <a:t>StartPage</a:t>
            </a:r>
            <a:r>
              <a:rPr lang="en-US" dirty="0"/>
              <a:t>": [</a:t>
            </a:r>
          </a:p>
          <a:p>
            <a:r>
              <a:rPr lang="en-US" dirty="0"/>
              <a:t>    "265"</a:t>
            </a:r>
          </a:p>
          <a:p>
            <a:r>
              <a:rPr lang="en-US" dirty="0"/>
              <a:t>  </a:t>
            </a:r>
            <a:r>
              <a:rPr lang="en-US" dirty="0" smtClean="0"/>
              <a:t>],</a:t>
            </a:r>
          </a:p>
          <a:p>
            <a:r>
              <a:rPr lang="en-US" dirty="0"/>
              <a:t> "</a:t>
            </a:r>
            <a:r>
              <a:rPr lang="en-US" dirty="0" err="1"/>
              <a:t>EndPage</a:t>
            </a:r>
            <a:r>
              <a:rPr lang="en-US" dirty="0"/>
              <a:t>": [</a:t>
            </a:r>
          </a:p>
          <a:p>
            <a:r>
              <a:rPr lang="en-US" dirty="0"/>
              <a:t>    "272"</a:t>
            </a:r>
          </a:p>
          <a:p>
            <a:r>
              <a:rPr lang="en-US" dirty="0"/>
              <a:t>  </a:t>
            </a:r>
            <a:r>
              <a:rPr lang="en-US" dirty="0" smtClean="0"/>
              <a:t>],</a:t>
            </a:r>
          </a:p>
          <a:p>
            <a:r>
              <a:rPr lang="en-US" dirty="0"/>
              <a:t> "ISSN": [</a:t>
            </a:r>
          </a:p>
          <a:p>
            <a:r>
              <a:rPr lang="en-US" dirty="0"/>
              <a:t>    "1042-7260"</a:t>
            </a:r>
          </a:p>
          <a:p>
            <a:r>
              <a:rPr lang="en-US" dirty="0"/>
              <a:t>  ],</a:t>
            </a:r>
          </a:p>
          <a:p>
            <a:r>
              <a:rPr lang="en-US" dirty="0"/>
              <a:t>  "</a:t>
            </a:r>
            <a:r>
              <a:rPr lang="en-US" dirty="0" err="1"/>
              <a:t>IsPeerReviewed</a:t>
            </a:r>
            <a:r>
              <a:rPr lang="en-US" dirty="0"/>
              <a:t>": [</a:t>
            </a:r>
          </a:p>
          <a:p>
            <a:r>
              <a:rPr lang="en-US" dirty="0"/>
              <a:t>    "true"</a:t>
            </a:r>
          </a:p>
          <a:p>
            <a:r>
              <a:rPr lang="en-US" dirty="0"/>
              <a:t>  ],</a:t>
            </a:r>
          </a:p>
          <a:p>
            <a:r>
              <a:rPr lang="en-US" dirty="0"/>
              <a:t>  "</a:t>
            </a:r>
            <a:r>
              <a:rPr lang="en-US" dirty="0" err="1"/>
              <a:t>IsScholarly</a:t>
            </a:r>
            <a:r>
              <a:rPr lang="en-US" dirty="0"/>
              <a:t>": [</a:t>
            </a:r>
          </a:p>
          <a:p>
            <a:r>
              <a:rPr lang="en-US" dirty="0"/>
              <a:t>    "true"</a:t>
            </a:r>
          </a:p>
          <a:p>
            <a:r>
              <a:rPr lang="en-US" dirty="0"/>
              <a:t>  ],</a:t>
            </a:r>
          </a:p>
          <a:p>
            <a:r>
              <a:rPr lang="en-US" dirty="0"/>
              <a:t>  "Issue": [</a:t>
            </a:r>
          </a:p>
          <a:p>
            <a:r>
              <a:rPr lang="en-US" dirty="0"/>
              <a:t>    "2"</a:t>
            </a:r>
          </a:p>
          <a:p>
            <a:r>
              <a:rPr lang="en-US" dirty="0"/>
              <a:t>  ],</a:t>
            </a:r>
          </a:p>
          <a:p>
            <a:r>
              <a:rPr lang="en-US" dirty="0"/>
              <a:t>  "Language": [</a:t>
            </a:r>
          </a:p>
          <a:p>
            <a:r>
              <a:rPr lang="en-US" dirty="0"/>
              <a:t>    "English"</a:t>
            </a:r>
          </a:p>
          <a:p>
            <a:r>
              <a:rPr lang="en-US" dirty="0"/>
              <a:t>  </a:t>
            </a:r>
            <a:r>
              <a:rPr lang="en-US" dirty="0" smtClean="0"/>
              <a:t>],</a:t>
            </a:r>
          </a:p>
          <a:p>
            <a:r>
              <a:rPr lang="en-US" dirty="0" smtClean="0"/>
              <a:t>…</a:t>
            </a:r>
          </a:p>
          <a:p>
            <a:r>
              <a:rPr lang="en-US" dirty="0"/>
              <a:t>}</a:t>
            </a:r>
          </a:p>
        </p:txBody>
      </p:sp>
      <p:grpSp>
        <p:nvGrpSpPr>
          <p:cNvPr id="10" name="Group 9"/>
          <p:cNvGrpSpPr/>
          <p:nvPr/>
        </p:nvGrpSpPr>
        <p:grpSpPr>
          <a:xfrm>
            <a:off x="178096" y="3657600"/>
            <a:ext cx="3667927" cy="2169410"/>
            <a:chOff x="178096" y="3657600"/>
            <a:chExt cx="3667927" cy="2169410"/>
          </a:xfrm>
        </p:grpSpPr>
        <p:pic>
          <p:nvPicPr>
            <p:cNvPr id="6146" name="Picture 2" descr="File:Green-headed Tanager Ubatuba .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096" y="3657600"/>
              <a:ext cx="2444602" cy="16287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78096" y="5457678"/>
              <a:ext cx="3667927" cy="369332"/>
            </a:xfrm>
            <a:prstGeom prst="rect">
              <a:avLst/>
            </a:prstGeom>
            <a:solidFill>
              <a:schemeClr val="lt1"/>
            </a:solidFill>
          </p:spPr>
          <p:txBody>
            <a:bodyPr wrap="none" rtlCol="0">
              <a:spAutoFit/>
            </a:bodyPr>
            <a:lstStyle/>
            <a:p>
              <a:r>
                <a:rPr lang="en-US" dirty="0">
                  <a:hlinkClick r:id="rId4"/>
                </a:rPr>
                <a:t>http://en.wikipedia.org/wiki/Tanager</a:t>
              </a:r>
              <a:endParaRPr lang="en-US" dirty="0"/>
            </a:p>
          </p:txBody>
        </p:sp>
      </p:grpSp>
    </p:spTree>
    <p:extLst>
      <p:ext uri="{BB962C8B-B14F-4D97-AF65-F5344CB8AC3E}">
        <p14:creationId xmlns:p14="http://schemas.microsoft.com/office/powerpoint/2010/main" val="290117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br>
              <a:rPr lang="en-US" dirty="0" smtClean="0"/>
            </a:br>
            <a:r>
              <a:rPr lang="en-US" dirty="0" smtClean="0"/>
              <a:t>Record (2)</a:t>
            </a:r>
            <a:endParaRPr lang="en-US" dirty="0"/>
          </a:p>
        </p:txBody>
      </p:sp>
      <p:sp>
        <p:nvSpPr>
          <p:cNvPr id="3" name="Content Placeholder 2"/>
          <p:cNvSpPr>
            <a:spLocks noGrp="1"/>
          </p:cNvSpPr>
          <p:nvPr>
            <p:ph idx="1"/>
          </p:nvPr>
        </p:nvSpPr>
        <p:spPr>
          <a:xfrm>
            <a:off x="457200" y="1981200"/>
            <a:ext cx="2133600" cy="4419600"/>
          </a:xfrm>
        </p:spPr>
        <p:txBody>
          <a:bodyPr/>
          <a:lstStyle/>
          <a:p>
            <a:r>
              <a:rPr lang="en-US" dirty="0" smtClean="0"/>
              <a:t>Selected fields from JSON response</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Footer Placeholder 4"/>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11"/>
          </p:nvPr>
        </p:nvSpPr>
        <p:spPr/>
        <p:txBody>
          <a:bodyPr/>
          <a:lstStyle/>
          <a:p>
            <a:fld id="{741AFBA9-168D-4223-8F95-E3B49E65091C}" type="slidenum">
              <a:rPr lang="en-US" smtClean="0"/>
              <a:t>18</a:t>
            </a:fld>
            <a:endParaRPr lang="en-US"/>
          </a:p>
        </p:txBody>
      </p:sp>
      <p:sp>
        <p:nvSpPr>
          <p:cNvPr id="7" name="TextBox 6"/>
          <p:cNvSpPr txBox="1"/>
          <p:nvPr/>
        </p:nvSpPr>
        <p:spPr>
          <a:xfrm>
            <a:off x="2362200" y="609600"/>
            <a:ext cx="6705600" cy="5943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fontScale="85000" lnSpcReduction="20000"/>
          </a:bodyPr>
          <a:lstStyle/>
          <a:p>
            <a:r>
              <a:rPr lang="en-US" dirty="0"/>
              <a:t>{</a:t>
            </a:r>
          </a:p>
          <a:p>
            <a:r>
              <a:rPr lang="en-US" dirty="0"/>
              <a:t>  "Abstract": [</a:t>
            </a:r>
          </a:p>
          <a:p>
            <a:r>
              <a:rPr lang="en-US" dirty="0"/>
              <a:t>    "Introduction. To report a live birth following egg retrieval after only 12 hours from </a:t>
            </a:r>
            <a:r>
              <a:rPr lang="en-US" dirty="0" err="1"/>
              <a:t>hCG</a:t>
            </a:r>
            <a:r>
              <a:rPr lang="en-US" dirty="0"/>
              <a:t> priming. Patients. A childless couple with five-years-lasting secondary infertility. Methods. IVF was performed according to the long protocol. Two immature oocytes were retrieved following only 12 hours after </a:t>
            </a:r>
            <a:r>
              <a:rPr lang="en-US" dirty="0" err="1"/>
              <a:t>hCG</a:t>
            </a:r>
            <a:r>
              <a:rPr lang="en-US" dirty="0"/>
              <a:t> priming due to the patient misunderstanding. The eggs were cultured in vitro and ICSI was performed following polar body extruded after 24 hours in culture. After additional 24 hours a 4-cell embryo was developed and ET was performed. Results. A viable pregnancy was achieved and a healthy baby girl was delivered at 38 weeks of gestation. Conclusion. In a rare and unexpected situation when immature oocytes are retrieved following a short </a:t>
            </a:r>
            <a:r>
              <a:rPr lang="en-US" dirty="0" err="1"/>
              <a:t>hCG</a:t>
            </a:r>
            <a:r>
              <a:rPr lang="en-US" dirty="0"/>
              <a:t> priming, the eggs should be cultured in vitro, late ICSI should be performed, and a pregnancy may be expected."</a:t>
            </a:r>
          </a:p>
          <a:p>
            <a:r>
              <a:rPr lang="en-US" dirty="0"/>
              <a:t>  </a:t>
            </a:r>
            <a:r>
              <a:rPr lang="en-US" dirty="0" smtClean="0"/>
              <a:t>],</a:t>
            </a:r>
          </a:p>
          <a:p>
            <a:r>
              <a:rPr lang="en-US" dirty="0"/>
              <a:t> "Snippet": [</a:t>
            </a:r>
          </a:p>
          <a:p>
            <a:r>
              <a:rPr lang="en-US" dirty="0"/>
              <a:t>    "\u00a0 Introduction. To report a live birth following egg retrieval after only 12 hours from </a:t>
            </a:r>
            <a:r>
              <a:rPr lang="en-US" dirty="0" err="1"/>
              <a:t>hCG</a:t>
            </a:r>
            <a:r>
              <a:rPr lang="en-US" dirty="0"/>
              <a:t> priming. Patients. A childless couple with five-years-lasting...",</a:t>
            </a:r>
          </a:p>
          <a:p>
            <a:r>
              <a:rPr lang="en-US" dirty="0"/>
              <a:t>    "Introduction. To report a live birth following egg retrieval after only 12 hours from </a:t>
            </a:r>
            <a:r>
              <a:rPr lang="en-US" dirty="0" err="1"/>
              <a:t>hCG</a:t>
            </a:r>
            <a:r>
              <a:rPr lang="en-US" dirty="0"/>
              <a:t> priming. Patients. A childless couple with five-years-lasting..."</a:t>
            </a:r>
          </a:p>
          <a:p>
            <a:r>
              <a:rPr lang="en-US" dirty="0"/>
              <a:t>  </a:t>
            </a:r>
            <a:r>
              <a:rPr lang="en-US" dirty="0" smtClean="0"/>
              <a:t>],</a:t>
            </a:r>
          </a:p>
          <a:p>
            <a:r>
              <a:rPr lang="en-US" dirty="0"/>
              <a:t> "Title": [</a:t>
            </a:r>
          </a:p>
          <a:p>
            <a:r>
              <a:rPr lang="en-US" dirty="0"/>
              <a:t>    "A Live Birth Subsequent to IVF following Egg Retrieval Only 12 Hours after </a:t>
            </a:r>
            <a:r>
              <a:rPr lang="en-US" dirty="0" err="1"/>
              <a:t>hCG</a:t>
            </a:r>
            <a:r>
              <a:rPr lang="en-US" dirty="0"/>
              <a:t> Priming"</a:t>
            </a:r>
          </a:p>
          <a:p>
            <a:r>
              <a:rPr lang="en-US" dirty="0"/>
              <a:t>  </a:t>
            </a:r>
            <a:r>
              <a:rPr lang="en-US" dirty="0" smtClean="0"/>
              <a:t>],</a:t>
            </a:r>
          </a:p>
          <a:p>
            <a:r>
              <a:rPr lang="fi-FI" dirty="0"/>
              <a:t> "URI": [</a:t>
            </a:r>
          </a:p>
          <a:p>
            <a:r>
              <a:rPr lang="fi-FI" dirty="0"/>
              <a:t>    "http://dx.doi.org/10.1155/2013/634385",</a:t>
            </a:r>
          </a:p>
          <a:p>
            <a:r>
              <a:rPr lang="fi-FI" dirty="0"/>
              <a:t>    "http://search.proquest.com/docview/1428017900",</a:t>
            </a:r>
          </a:p>
          <a:p>
            <a:r>
              <a:rPr lang="fi-FI" dirty="0"/>
              <a:t>    "http://www.ncbi.nlm.nih.gov/pubmed/23762684"</a:t>
            </a:r>
          </a:p>
          <a:p>
            <a:r>
              <a:rPr lang="fi-FI" dirty="0"/>
              <a:t>  </a:t>
            </a:r>
            <a:r>
              <a:rPr lang="fi-FI" dirty="0" smtClean="0"/>
              <a:t>],</a:t>
            </a:r>
          </a:p>
          <a:p>
            <a:endParaRPr lang="en-US" dirty="0"/>
          </a:p>
          <a:p>
            <a:endParaRPr lang="en-US" dirty="0"/>
          </a:p>
        </p:txBody>
      </p:sp>
    </p:spTree>
    <p:extLst>
      <p:ext uri="{BB962C8B-B14F-4D97-AF65-F5344CB8AC3E}">
        <p14:creationId xmlns:p14="http://schemas.microsoft.com/office/powerpoint/2010/main" val="643752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Log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Extracts &amp; tabulates easy-to-analyze variables </a:t>
            </a:r>
          </a:p>
          <a:p>
            <a:pPr lvl="1"/>
            <a:r>
              <a:rPr lang="en-US" dirty="0" smtClean="0"/>
              <a:t>over time periods: 1 min, 5 min, 1 hours, 1 day,  1 week</a:t>
            </a:r>
          </a:p>
          <a:p>
            <a:pPr lvl="1"/>
            <a:r>
              <a:rPr lang="en-US" dirty="0" smtClean="0"/>
              <a:t>over counts: last 50, last 100, last 200, last 1000, last 10000</a:t>
            </a:r>
          </a:p>
          <a:p>
            <a:r>
              <a:rPr lang="en-US" dirty="0" smtClean="0"/>
              <a:t>Tabulates frequency by categories such as</a:t>
            </a:r>
          </a:p>
          <a:p>
            <a:pPr lvl="1"/>
            <a:r>
              <a:rPr lang="en-US" dirty="0" smtClean="0"/>
              <a:t>Discipline</a:t>
            </a:r>
          </a:p>
          <a:p>
            <a:pPr lvl="1"/>
            <a:r>
              <a:rPr lang="en-US" dirty="0" err="1" smtClean="0"/>
              <a:t>ContentType</a:t>
            </a:r>
            <a:endParaRPr lang="en-US" dirty="0" smtClean="0"/>
          </a:p>
          <a:p>
            <a:pPr lvl="1"/>
            <a:r>
              <a:rPr lang="en-US" dirty="0" err="1" smtClean="0"/>
              <a:t>SourceType</a:t>
            </a:r>
            <a:r>
              <a:rPr lang="en-US" dirty="0" smtClean="0"/>
              <a:t> (of record)</a:t>
            </a:r>
          </a:p>
          <a:p>
            <a:pPr lvl="1"/>
            <a:r>
              <a:rPr lang="en-US" dirty="0" err="1" smtClean="0"/>
              <a:t>PublicationYear</a:t>
            </a:r>
            <a:endParaRPr lang="en-US" dirty="0" smtClean="0"/>
          </a:p>
          <a:p>
            <a:r>
              <a:rPr lang="en-US" dirty="0" smtClean="0"/>
              <a:t>Tabulates word frequencies for</a:t>
            </a:r>
          </a:p>
          <a:p>
            <a:pPr lvl="1"/>
            <a:r>
              <a:rPr lang="en-US" dirty="0" smtClean="0"/>
              <a:t>Abstract, Title, Abstract &amp; Title together (individual words)</a:t>
            </a:r>
          </a:p>
          <a:p>
            <a:pPr lvl="1"/>
            <a:r>
              <a:rPr lang="en-US" dirty="0" smtClean="0"/>
              <a:t>Keywords, Subject Terms, Keywords &amp; Subject Terms together (preserving compounds)</a:t>
            </a:r>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19</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extLst>
      <p:ext uri="{BB962C8B-B14F-4D97-AF65-F5344CB8AC3E}">
        <p14:creationId xmlns:p14="http://schemas.microsoft.com/office/powerpoint/2010/main" val="771222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(Academic) Libraries in 2014: some observations</a:t>
            </a:r>
            <a:endParaRPr lang="en-US" dirty="0"/>
          </a:p>
        </p:txBody>
      </p:sp>
      <p:sp>
        <p:nvSpPr>
          <p:cNvPr id="3" name="Content Placeholder 2"/>
          <p:cNvSpPr>
            <a:spLocks noGrp="1"/>
          </p:cNvSpPr>
          <p:nvPr>
            <p:ph idx="1"/>
          </p:nvPr>
        </p:nvSpPr>
        <p:spPr/>
        <p:txBody>
          <a:bodyPr/>
          <a:lstStyle/>
          <a:p>
            <a:r>
              <a:rPr lang="en-US" dirty="0" smtClean="0"/>
              <a:t>Majority of library resources used are electronic</a:t>
            </a:r>
          </a:p>
          <a:p>
            <a:r>
              <a:rPr lang="en-US" dirty="0" smtClean="0"/>
              <a:t>Physical space is being dedicated to student work areas and digital displays</a:t>
            </a:r>
          </a:p>
          <a:p>
            <a:r>
              <a:rPr lang="en-US" dirty="0" smtClean="0"/>
              <a:t>Librarians are becoming active partners in all stages of research</a:t>
            </a:r>
          </a:p>
          <a:p>
            <a:r>
              <a:rPr lang="en-US" dirty="0" smtClean="0"/>
              <a:t>Libraries are replacing their OPACs with discovery systems</a:t>
            </a:r>
          </a:p>
          <a:p>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extLst>
      <p:ext uri="{BB962C8B-B14F-4D97-AF65-F5344CB8AC3E}">
        <p14:creationId xmlns:p14="http://schemas.microsoft.com/office/powerpoint/2010/main" val="206315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 </a:t>
            </a:r>
            <a:br>
              <a:rPr lang="en-US" dirty="0" smtClean="0"/>
            </a:br>
            <a:r>
              <a:rPr lang="en-US" dirty="0" smtClean="0"/>
              <a:t>Tabulating</a:t>
            </a:r>
            <a:br>
              <a:rPr lang="en-US" dirty="0" smtClean="0"/>
            </a:br>
            <a:r>
              <a:rPr lang="en-US" dirty="0" smtClean="0"/>
              <a:t>Disciplines</a:t>
            </a:r>
            <a:endParaRPr lang="en-US" dirty="0"/>
          </a:p>
        </p:txBody>
      </p:sp>
      <p:sp>
        <p:nvSpPr>
          <p:cNvPr id="3" name="Content Placeholder 2"/>
          <p:cNvSpPr>
            <a:spLocks noGrp="1"/>
          </p:cNvSpPr>
          <p:nvPr>
            <p:ph idx="1"/>
          </p:nvPr>
        </p:nvSpPr>
        <p:spPr>
          <a:xfrm>
            <a:off x="457200" y="2514600"/>
            <a:ext cx="8229600" cy="3611563"/>
          </a:xfrm>
        </p:spPr>
        <p:txBody>
          <a:bodyPr/>
          <a:lstStyle/>
          <a:p>
            <a:r>
              <a:rPr lang="en-US" dirty="0" smtClean="0"/>
              <a:t>Last 1 hour</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20</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TextBox 6"/>
          <p:cNvSpPr txBox="1"/>
          <p:nvPr/>
        </p:nvSpPr>
        <p:spPr>
          <a:xfrm>
            <a:off x="2438401" y="572386"/>
            <a:ext cx="2667000" cy="5943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a:bodyPr>
          <a:lstStyle/>
          <a:p>
            <a:r>
              <a:rPr lang="en-US" dirty="0"/>
              <a:t>{ Discipline: </a:t>
            </a:r>
          </a:p>
          <a:p>
            <a:r>
              <a:rPr lang="en-US" dirty="0"/>
              <a:t>   { Psychology: 4,</a:t>
            </a:r>
          </a:p>
          <a:p>
            <a:r>
              <a:rPr lang="en-US" dirty="0"/>
              <a:t>     'Applied Sciences': 1,</a:t>
            </a:r>
          </a:p>
          <a:p>
            <a:r>
              <a:rPr lang="en-US" dirty="0"/>
              <a:t>     'Public Health': 1,</a:t>
            </a:r>
          </a:p>
          <a:p>
            <a:r>
              <a:rPr lang="en-US" dirty="0"/>
              <a:t>     Forestry: 1,</a:t>
            </a:r>
          </a:p>
          <a:p>
            <a:r>
              <a:rPr lang="en-US" dirty="0"/>
              <a:t>     Religion: 6,</a:t>
            </a:r>
          </a:p>
          <a:p>
            <a:r>
              <a:rPr lang="en-US" dirty="0"/>
              <a:t>     'Environmental </a:t>
            </a:r>
            <a:endParaRPr lang="en-US" dirty="0" smtClean="0"/>
          </a:p>
          <a:p>
            <a:r>
              <a:rPr lang="en-US" dirty="0"/>
              <a:t> </a:t>
            </a:r>
            <a:r>
              <a:rPr lang="en-US" dirty="0" smtClean="0"/>
              <a:t>      Sciences</a:t>
            </a:r>
            <a:r>
              <a:rPr lang="en-US" dirty="0"/>
              <a:t>': 4,</a:t>
            </a:r>
          </a:p>
          <a:p>
            <a:r>
              <a:rPr lang="en-US" dirty="0"/>
              <a:t>     Music: 2,</a:t>
            </a:r>
          </a:p>
          <a:p>
            <a:r>
              <a:rPr lang="en-US" dirty="0"/>
              <a:t>     Medicine: 7,</a:t>
            </a:r>
          </a:p>
          <a:p>
            <a:r>
              <a:rPr lang="en-US" dirty="0"/>
              <a:t>     Mathematics: 2,</a:t>
            </a:r>
          </a:p>
          <a:p>
            <a:r>
              <a:rPr lang="en-US" dirty="0"/>
              <a:t>     'Sciences (General)': 2,</a:t>
            </a:r>
          </a:p>
          <a:p>
            <a:r>
              <a:rPr lang="en-US" dirty="0"/>
              <a:t>     Biology: 5,</a:t>
            </a:r>
          </a:p>
          <a:p>
            <a:r>
              <a:rPr lang="en-US" dirty="0"/>
              <a:t>     Business: 1,</a:t>
            </a:r>
          </a:p>
          <a:p>
            <a:r>
              <a:rPr lang="en-US" dirty="0"/>
              <a:t>     Government: 2,</a:t>
            </a:r>
          </a:p>
          <a:p>
            <a:r>
              <a:rPr lang="en-US" dirty="0"/>
              <a:t>     Philosophy: 6,</a:t>
            </a:r>
          </a:p>
          <a:p>
            <a:r>
              <a:rPr lang="en-US" dirty="0"/>
              <a:t>     Anthropology: 1,</a:t>
            </a:r>
          </a:p>
          <a:p>
            <a:r>
              <a:rPr lang="en-US" dirty="0"/>
              <a:t>     'Computer Science': 3</a:t>
            </a:r>
            <a:r>
              <a:rPr lang="en-US" dirty="0" smtClean="0"/>
              <a:t>,</a:t>
            </a:r>
            <a:endParaRPr lang="en-US" dirty="0"/>
          </a:p>
        </p:txBody>
      </p:sp>
      <p:sp>
        <p:nvSpPr>
          <p:cNvPr id="8" name="TextBox 7"/>
          <p:cNvSpPr txBox="1"/>
          <p:nvPr/>
        </p:nvSpPr>
        <p:spPr>
          <a:xfrm>
            <a:off x="5181600" y="572386"/>
            <a:ext cx="3868479" cy="5943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a:bodyPr>
          <a:lstStyle/>
          <a:p>
            <a:r>
              <a:rPr lang="en-US" dirty="0" smtClean="0"/>
              <a:t>'Sociology </a:t>
            </a:r>
            <a:r>
              <a:rPr lang="en-US" dirty="0"/>
              <a:t>&amp; Social History': 2,</a:t>
            </a:r>
          </a:p>
          <a:p>
            <a:r>
              <a:rPr lang="en-US" dirty="0"/>
              <a:t>     Law: 5,</a:t>
            </a:r>
          </a:p>
          <a:p>
            <a:r>
              <a:rPr lang="en-US" dirty="0"/>
              <a:t>     'Languages &amp; Literatures': 6,</a:t>
            </a:r>
          </a:p>
          <a:p>
            <a:r>
              <a:rPr lang="en-US" dirty="0"/>
              <a:t>     'International Relations': 1,</a:t>
            </a:r>
          </a:p>
          <a:p>
            <a:r>
              <a:rPr lang="en-US" dirty="0"/>
              <a:t>     'Library &amp; Information Science': 1,</a:t>
            </a:r>
          </a:p>
          <a:p>
            <a:r>
              <a:rPr lang="en-US" dirty="0"/>
              <a:t>     Economics: 4,</a:t>
            </a:r>
          </a:p>
          <a:p>
            <a:r>
              <a:rPr lang="en-US" dirty="0"/>
              <a:t>     Physics: 4,</a:t>
            </a:r>
          </a:p>
          <a:p>
            <a:r>
              <a:rPr lang="en-US" dirty="0"/>
              <a:t>     'Visual Arts': 1,</a:t>
            </a:r>
          </a:p>
          <a:p>
            <a:r>
              <a:rPr lang="en-US" dirty="0"/>
              <a:t>     Ecology: 3,</a:t>
            </a:r>
          </a:p>
          <a:p>
            <a:r>
              <a:rPr lang="en-US" dirty="0"/>
              <a:t>     'History &amp; Archaeology': 1,</a:t>
            </a:r>
          </a:p>
          <a:p>
            <a:r>
              <a:rPr lang="en-US" dirty="0"/>
              <a:t>     Geology: 2,</a:t>
            </a:r>
          </a:p>
          <a:p>
            <a:r>
              <a:rPr lang="en-US" dirty="0"/>
              <a:t>     'Anatomy &amp; Physiology': 1,</a:t>
            </a:r>
          </a:p>
          <a:p>
            <a:r>
              <a:rPr lang="en-US" dirty="0"/>
              <a:t>     Engineering: 7,</a:t>
            </a:r>
          </a:p>
          <a:p>
            <a:r>
              <a:rPr lang="en-US" dirty="0"/>
              <a:t>     Zoology: 1,</a:t>
            </a:r>
          </a:p>
          <a:p>
            <a:r>
              <a:rPr lang="en-US" dirty="0"/>
              <a:t>     Education: 5,</a:t>
            </a:r>
          </a:p>
          <a:p>
            <a:r>
              <a:rPr lang="en-US" dirty="0"/>
              <a:t>     Agriculture: 6,</a:t>
            </a:r>
          </a:p>
          <a:p>
            <a:r>
              <a:rPr lang="en-US" dirty="0"/>
              <a:t>     Film: 1,</a:t>
            </a:r>
          </a:p>
          <a:p>
            <a:r>
              <a:rPr lang="en-US" dirty="0"/>
              <a:t>     Geography: 1 },</a:t>
            </a:r>
          </a:p>
          <a:p>
            <a:r>
              <a:rPr lang="en-US" dirty="0"/>
              <a:t>  timestamp: '2013-11-07T19:07:00-05:00' }</a:t>
            </a:r>
          </a:p>
        </p:txBody>
      </p:sp>
    </p:spTree>
    <p:extLst>
      <p:ext uri="{BB962C8B-B14F-4D97-AF65-F5344CB8AC3E}">
        <p14:creationId xmlns:p14="http://schemas.microsoft.com/office/powerpoint/2010/main" val="523196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 </a:t>
            </a:r>
            <a:br>
              <a:rPr lang="en-US" dirty="0" smtClean="0"/>
            </a:br>
            <a:r>
              <a:rPr lang="en-US" dirty="0" smtClean="0"/>
              <a:t>Tabulating</a:t>
            </a:r>
            <a:br>
              <a:rPr lang="en-US" dirty="0" smtClean="0"/>
            </a:br>
            <a:r>
              <a:rPr lang="en-US" dirty="0" err="1" smtClean="0"/>
              <a:t>PubYear</a:t>
            </a:r>
            <a:endParaRPr lang="en-US" dirty="0"/>
          </a:p>
        </p:txBody>
      </p:sp>
      <p:sp>
        <p:nvSpPr>
          <p:cNvPr id="3" name="Content Placeholder 2"/>
          <p:cNvSpPr>
            <a:spLocks noGrp="1"/>
          </p:cNvSpPr>
          <p:nvPr>
            <p:ph idx="1"/>
          </p:nvPr>
        </p:nvSpPr>
        <p:spPr>
          <a:xfrm>
            <a:off x="457200" y="2514600"/>
            <a:ext cx="8229600" cy="3611563"/>
          </a:xfrm>
        </p:spPr>
        <p:txBody>
          <a:bodyPr/>
          <a:lstStyle/>
          <a:p>
            <a:r>
              <a:rPr lang="en-US" dirty="0" smtClean="0"/>
              <a:t>Last 1 Day</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21</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TextBox 6"/>
          <p:cNvSpPr txBox="1"/>
          <p:nvPr/>
        </p:nvSpPr>
        <p:spPr>
          <a:xfrm>
            <a:off x="2438400" y="572386"/>
            <a:ext cx="5334000" cy="5956005"/>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lang="en-US" sz="1400" dirty="0"/>
              <a:t>{ timestamp: '2013-11-07T19:11:24-05:00',</a:t>
            </a:r>
          </a:p>
          <a:p>
            <a:r>
              <a:rPr lang="en-US" sz="1400" dirty="0"/>
              <a:t>  </a:t>
            </a:r>
            <a:r>
              <a:rPr lang="en-US" sz="1400" dirty="0" err="1"/>
              <a:t>PublicationYear</a:t>
            </a:r>
            <a:r>
              <a:rPr lang="en-US" sz="1400" dirty="0"/>
              <a:t>:</a:t>
            </a:r>
          </a:p>
          <a:p>
            <a:r>
              <a:rPr lang="en-US" sz="1400" dirty="0"/>
              <a:t>   { '1765': 1,</a:t>
            </a:r>
          </a:p>
          <a:p>
            <a:r>
              <a:rPr lang="en-US" sz="1400" dirty="0"/>
              <a:t>     '1775': 1,</a:t>
            </a:r>
          </a:p>
          <a:p>
            <a:r>
              <a:rPr lang="en-US" sz="1400" dirty="0"/>
              <a:t>     '1790': 1,</a:t>
            </a:r>
          </a:p>
          <a:p>
            <a:r>
              <a:rPr lang="en-US" sz="1400" dirty="0"/>
              <a:t>     '1791': 1,</a:t>
            </a:r>
          </a:p>
          <a:p>
            <a:r>
              <a:rPr lang="en-US" sz="1400" dirty="0"/>
              <a:t>     '1793': 2,</a:t>
            </a:r>
          </a:p>
          <a:p>
            <a:r>
              <a:rPr lang="en-US" sz="1400" dirty="0"/>
              <a:t>     '1850': 1,</a:t>
            </a:r>
          </a:p>
          <a:p>
            <a:r>
              <a:rPr lang="en-US" sz="1400" dirty="0"/>
              <a:t>     '1855': 1,</a:t>
            </a:r>
          </a:p>
          <a:p>
            <a:r>
              <a:rPr lang="en-US" sz="1400" dirty="0"/>
              <a:t>     '1863': 1,</a:t>
            </a:r>
          </a:p>
          <a:p>
            <a:r>
              <a:rPr lang="en-US" sz="1400" dirty="0"/>
              <a:t>     '1871': 1,</a:t>
            </a:r>
          </a:p>
          <a:p>
            <a:r>
              <a:rPr lang="en-US" sz="1400" dirty="0"/>
              <a:t>     '1876': 1,</a:t>
            </a:r>
          </a:p>
          <a:p>
            <a:r>
              <a:rPr lang="en-US" sz="1400" dirty="0"/>
              <a:t>     '1879': 1,</a:t>
            </a:r>
          </a:p>
          <a:p>
            <a:r>
              <a:rPr lang="en-US" sz="1400" dirty="0"/>
              <a:t>     '1880': 1,</a:t>
            </a:r>
          </a:p>
          <a:p>
            <a:r>
              <a:rPr lang="en-US" sz="1400" dirty="0"/>
              <a:t>     '1881': 1,</a:t>
            </a:r>
          </a:p>
          <a:p>
            <a:r>
              <a:rPr lang="en-US" sz="1400" dirty="0"/>
              <a:t>     '1882': 1,</a:t>
            </a:r>
          </a:p>
          <a:p>
            <a:r>
              <a:rPr lang="en-US" sz="1400" dirty="0"/>
              <a:t>     '1889': 1,</a:t>
            </a:r>
          </a:p>
          <a:p>
            <a:r>
              <a:rPr lang="en-US" sz="1400" dirty="0"/>
              <a:t>     '1895': 2,</a:t>
            </a:r>
          </a:p>
          <a:p>
            <a:r>
              <a:rPr lang="en-US" sz="1400" dirty="0"/>
              <a:t>     '1899': 3,</a:t>
            </a:r>
          </a:p>
          <a:p>
            <a:r>
              <a:rPr lang="en-US" sz="1400" dirty="0"/>
              <a:t>     '1900': 1,</a:t>
            </a:r>
          </a:p>
          <a:p>
            <a:r>
              <a:rPr lang="en-US" sz="1400" dirty="0"/>
              <a:t>     '1901': 4,</a:t>
            </a:r>
          </a:p>
          <a:p>
            <a:r>
              <a:rPr lang="en-US" sz="1400" dirty="0"/>
              <a:t>     '1902': 1,</a:t>
            </a:r>
          </a:p>
          <a:p>
            <a:r>
              <a:rPr lang="en-US" sz="1400" dirty="0"/>
              <a:t>     '1903': 1,</a:t>
            </a:r>
          </a:p>
          <a:p>
            <a:r>
              <a:rPr lang="en-US" sz="1400" dirty="0"/>
              <a:t>     '1905': 1,</a:t>
            </a:r>
          </a:p>
          <a:p>
            <a:r>
              <a:rPr lang="en-US" sz="1400" dirty="0"/>
              <a:t>     '1913': 1,</a:t>
            </a:r>
          </a:p>
          <a:p>
            <a:r>
              <a:rPr lang="en-US" sz="1400" dirty="0"/>
              <a:t>     '1915': 1,</a:t>
            </a:r>
          </a:p>
          <a:p>
            <a:endParaRPr lang="en-US" sz="1400" dirty="0"/>
          </a:p>
        </p:txBody>
      </p:sp>
      <p:sp>
        <p:nvSpPr>
          <p:cNvPr id="8" name="TextBox 7"/>
          <p:cNvSpPr txBox="1"/>
          <p:nvPr/>
        </p:nvSpPr>
        <p:spPr>
          <a:xfrm>
            <a:off x="4267201" y="914400"/>
            <a:ext cx="1371600" cy="5601586"/>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lnSpcReduction="10000"/>
          </a:bodyPr>
          <a:lstStyle/>
          <a:p>
            <a:r>
              <a:rPr lang="en-US" sz="1400" dirty="0" smtClean="0"/>
              <a:t>     '1916</a:t>
            </a:r>
            <a:r>
              <a:rPr lang="en-US" sz="1400" dirty="0"/>
              <a:t>': 2,</a:t>
            </a:r>
          </a:p>
          <a:p>
            <a:r>
              <a:rPr lang="en-US" sz="1400" dirty="0"/>
              <a:t>     '1920': 3,</a:t>
            </a:r>
          </a:p>
          <a:p>
            <a:r>
              <a:rPr lang="en-US" sz="1400" dirty="0"/>
              <a:t>     '1923': 1,</a:t>
            </a:r>
          </a:p>
          <a:p>
            <a:r>
              <a:rPr lang="en-US" sz="1400" dirty="0"/>
              <a:t>     '1924': 1,</a:t>
            </a:r>
          </a:p>
          <a:p>
            <a:r>
              <a:rPr lang="en-US" sz="1400" dirty="0"/>
              <a:t>     '1925': 1,</a:t>
            </a:r>
          </a:p>
          <a:p>
            <a:r>
              <a:rPr lang="en-US" sz="1400" dirty="0"/>
              <a:t>     '1926': 2,</a:t>
            </a:r>
          </a:p>
          <a:p>
            <a:r>
              <a:rPr lang="en-US" sz="1400" dirty="0"/>
              <a:t>     '1930': 2,</a:t>
            </a:r>
          </a:p>
          <a:p>
            <a:r>
              <a:rPr lang="en-US" sz="1400" dirty="0"/>
              <a:t>     '1931': 2,</a:t>
            </a:r>
          </a:p>
          <a:p>
            <a:r>
              <a:rPr lang="en-US" sz="1400" dirty="0"/>
              <a:t>     '1932': 2</a:t>
            </a:r>
            <a:r>
              <a:rPr lang="en-US" sz="1400" dirty="0" smtClean="0"/>
              <a:t>,</a:t>
            </a:r>
          </a:p>
          <a:p>
            <a:r>
              <a:rPr lang="en-US" sz="1400" dirty="0"/>
              <a:t> </a:t>
            </a:r>
            <a:r>
              <a:rPr lang="en-US" sz="1400" dirty="0" smtClean="0"/>
              <a:t>    '1933</a:t>
            </a:r>
            <a:r>
              <a:rPr lang="en-US" sz="1400" dirty="0"/>
              <a:t>': 1,</a:t>
            </a:r>
          </a:p>
          <a:p>
            <a:r>
              <a:rPr lang="en-US" sz="1400" dirty="0"/>
              <a:t>     '1934': 1,</a:t>
            </a:r>
          </a:p>
          <a:p>
            <a:r>
              <a:rPr lang="en-US" sz="1400" dirty="0"/>
              <a:t>     '1936': 3</a:t>
            </a:r>
            <a:r>
              <a:rPr lang="en-US" sz="1400" dirty="0" smtClean="0"/>
              <a:t>,</a:t>
            </a:r>
          </a:p>
          <a:p>
            <a:r>
              <a:rPr lang="en-US" sz="1400" dirty="0" smtClean="0"/>
              <a:t>     '1938</a:t>
            </a:r>
            <a:r>
              <a:rPr lang="en-US" sz="1400" dirty="0"/>
              <a:t>': 1,</a:t>
            </a:r>
          </a:p>
          <a:p>
            <a:r>
              <a:rPr lang="en-US" sz="1400" dirty="0"/>
              <a:t>     '1941': 2,</a:t>
            </a:r>
          </a:p>
          <a:p>
            <a:r>
              <a:rPr lang="en-US" sz="1400" dirty="0"/>
              <a:t>     '1942': 2,</a:t>
            </a:r>
          </a:p>
          <a:p>
            <a:r>
              <a:rPr lang="en-US" sz="1400" dirty="0"/>
              <a:t>     '1946': 1,</a:t>
            </a:r>
          </a:p>
          <a:p>
            <a:r>
              <a:rPr lang="en-US" sz="1400" dirty="0"/>
              <a:t>     '1947': 1,</a:t>
            </a:r>
          </a:p>
          <a:p>
            <a:r>
              <a:rPr lang="en-US" sz="1400" dirty="0"/>
              <a:t>     '1948': 2,</a:t>
            </a:r>
          </a:p>
          <a:p>
            <a:r>
              <a:rPr lang="en-US" sz="1400" dirty="0"/>
              <a:t>     '1951': 1,</a:t>
            </a:r>
          </a:p>
          <a:p>
            <a:r>
              <a:rPr lang="en-US" sz="1400" dirty="0"/>
              <a:t>     '1952': 1,</a:t>
            </a:r>
          </a:p>
          <a:p>
            <a:r>
              <a:rPr lang="en-US" sz="1400" dirty="0"/>
              <a:t>     '1954': 3,</a:t>
            </a:r>
          </a:p>
          <a:p>
            <a:r>
              <a:rPr lang="en-US" sz="1400" dirty="0"/>
              <a:t>     '1955': 3,</a:t>
            </a:r>
          </a:p>
          <a:p>
            <a:r>
              <a:rPr lang="en-US" sz="1400" dirty="0"/>
              <a:t>     '1956': 2,</a:t>
            </a:r>
          </a:p>
          <a:p>
            <a:r>
              <a:rPr lang="en-US" sz="1400" dirty="0"/>
              <a:t>     </a:t>
            </a:r>
            <a:r>
              <a:rPr lang="en-US" sz="1400" dirty="0" smtClean="0"/>
              <a:t>'1957': 4,</a:t>
            </a:r>
          </a:p>
          <a:p>
            <a:r>
              <a:rPr lang="en-US" sz="1400" dirty="0" smtClean="0"/>
              <a:t>     '1958': 7,</a:t>
            </a:r>
          </a:p>
          <a:p>
            <a:r>
              <a:rPr lang="en-US" sz="1400" dirty="0" smtClean="0"/>
              <a:t>     '1959': 4,</a:t>
            </a:r>
          </a:p>
        </p:txBody>
      </p:sp>
      <p:sp>
        <p:nvSpPr>
          <p:cNvPr id="9" name="TextBox 8"/>
          <p:cNvSpPr txBox="1"/>
          <p:nvPr/>
        </p:nvSpPr>
        <p:spPr>
          <a:xfrm>
            <a:off x="5638801" y="562639"/>
            <a:ext cx="1828800" cy="5943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fontScale="92500" lnSpcReduction="10000"/>
          </a:bodyPr>
          <a:lstStyle/>
          <a:p>
            <a:r>
              <a:rPr lang="en-US" sz="1400" dirty="0" smtClean="0"/>
              <a:t>    </a:t>
            </a:r>
            <a:r>
              <a:rPr lang="en-US" sz="1400" dirty="0"/>
              <a:t> '1960': 3,</a:t>
            </a:r>
          </a:p>
          <a:p>
            <a:r>
              <a:rPr lang="en-US" sz="1400" dirty="0"/>
              <a:t>     '1961': 9,</a:t>
            </a:r>
          </a:p>
          <a:p>
            <a:r>
              <a:rPr lang="en-US" sz="1400" dirty="0"/>
              <a:t>     '1962': 5,</a:t>
            </a:r>
          </a:p>
          <a:p>
            <a:r>
              <a:rPr lang="en-US" sz="1400" dirty="0"/>
              <a:t>     '1963': 1,</a:t>
            </a:r>
          </a:p>
          <a:p>
            <a:r>
              <a:rPr lang="en-US" sz="1400" dirty="0"/>
              <a:t>     '1964': 5,</a:t>
            </a:r>
          </a:p>
          <a:p>
            <a:r>
              <a:rPr lang="en-US" sz="1400" dirty="0"/>
              <a:t>     '1965': 9,</a:t>
            </a:r>
          </a:p>
          <a:p>
            <a:r>
              <a:rPr lang="en-US" sz="1400" dirty="0"/>
              <a:t>     '1966': 9,</a:t>
            </a:r>
          </a:p>
          <a:p>
            <a:r>
              <a:rPr lang="en-US" sz="1400" dirty="0"/>
              <a:t>     '1967': 8,</a:t>
            </a:r>
          </a:p>
          <a:p>
            <a:r>
              <a:rPr lang="en-US" sz="1400" dirty="0"/>
              <a:t>     </a:t>
            </a:r>
            <a:r>
              <a:rPr lang="en-US" sz="1400" dirty="0" smtClean="0"/>
              <a:t>'1968</a:t>
            </a:r>
            <a:r>
              <a:rPr lang="en-US" sz="1400" dirty="0"/>
              <a:t>': 3,</a:t>
            </a:r>
          </a:p>
          <a:p>
            <a:r>
              <a:rPr lang="en-US" sz="1400" dirty="0"/>
              <a:t>     '1969': 13,</a:t>
            </a:r>
          </a:p>
          <a:p>
            <a:r>
              <a:rPr lang="en-US" sz="1400" dirty="0"/>
              <a:t>     '1970': 10,</a:t>
            </a:r>
          </a:p>
          <a:p>
            <a:r>
              <a:rPr lang="en-US" sz="1400" dirty="0"/>
              <a:t>     '1971': 5,</a:t>
            </a:r>
          </a:p>
          <a:p>
            <a:r>
              <a:rPr lang="en-US" sz="1400" dirty="0"/>
              <a:t>     '1972': 8,</a:t>
            </a:r>
          </a:p>
          <a:p>
            <a:r>
              <a:rPr lang="en-US" sz="1400" dirty="0"/>
              <a:t>     '1973': 2,</a:t>
            </a:r>
          </a:p>
          <a:p>
            <a:r>
              <a:rPr lang="en-US" sz="1400" dirty="0"/>
              <a:t>     '1974': 16,</a:t>
            </a:r>
          </a:p>
          <a:p>
            <a:r>
              <a:rPr lang="en-US" sz="1400" dirty="0"/>
              <a:t>     '1975': 6,</a:t>
            </a:r>
          </a:p>
          <a:p>
            <a:r>
              <a:rPr lang="en-US" sz="1400" dirty="0"/>
              <a:t>     '1976': 5,</a:t>
            </a:r>
          </a:p>
          <a:p>
            <a:r>
              <a:rPr lang="en-US" sz="1400" dirty="0"/>
              <a:t>     '1977': 8,</a:t>
            </a:r>
          </a:p>
          <a:p>
            <a:r>
              <a:rPr lang="en-US" sz="1400" dirty="0"/>
              <a:t>     '1978': 4,</a:t>
            </a:r>
          </a:p>
          <a:p>
            <a:r>
              <a:rPr lang="en-US" sz="1400" dirty="0"/>
              <a:t>     '1979': 8,</a:t>
            </a:r>
          </a:p>
          <a:p>
            <a:r>
              <a:rPr lang="en-US" sz="1400" dirty="0"/>
              <a:t>     '1980': 9,</a:t>
            </a:r>
          </a:p>
          <a:p>
            <a:r>
              <a:rPr lang="en-US" sz="1400" dirty="0" smtClean="0"/>
              <a:t>     '1981</a:t>
            </a:r>
            <a:r>
              <a:rPr lang="en-US" sz="1400" dirty="0"/>
              <a:t>': 7,</a:t>
            </a:r>
          </a:p>
          <a:p>
            <a:r>
              <a:rPr lang="en-US" sz="1400" dirty="0"/>
              <a:t>     '1982': 10,</a:t>
            </a:r>
          </a:p>
          <a:p>
            <a:r>
              <a:rPr lang="en-US" sz="1400" dirty="0"/>
              <a:t>     '1983': 12,</a:t>
            </a:r>
          </a:p>
          <a:p>
            <a:r>
              <a:rPr lang="en-US" sz="1400" dirty="0"/>
              <a:t>     '1984': 10,</a:t>
            </a:r>
          </a:p>
          <a:p>
            <a:r>
              <a:rPr lang="en-US" sz="1400" dirty="0"/>
              <a:t>     '1985': 16,</a:t>
            </a:r>
          </a:p>
          <a:p>
            <a:r>
              <a:rPr lang="en-US" sz="1400" dirty="0"/>
              <a:t> </a:t>
            </a:r>
            <a:r>
              <a:rPr lang="en-US" sz="1400" dirty="0" smtClean="0"/>
              <a:t>    '1985</a:t>
            </a:r>
            <a:r>
              <a:rPr lang="en-US" sz="1400" dirty="0"/>
              <a:t>': 16,</a:t>
            </a:r>
          </a:p>
          <a:p>
            <a:r>
              <a:rPr lang="en-US" sz="1400" dirty="0"/>
              <a:t>     '1986': 19,</a:t>
            </a:r>
          </a:p>
          <a:p>
            <a:r>
              <a:rPr lang="en-US" sz="1400" dirty="0"/>
              <a:t>     '1987': 16,</a:t>
            </a:r>
          </a:p>
          <a:p>
            <a:r>
              <a:rPr lang="en-US" sz="1400" dirty="0"/>
              <a:t>     '1988': 12,</a:t>
            </a:r>
          </a:p>
          <a:p>
            <a:r>
              <a:rPr lang="en-US" sz="1400" dirty="0"/>
              <a:t>     '1989': 21,</a:t>
            </a:r>
          </a:p>
          <a:p>
            <a:r>
              <a:rPr lang="en-US" sz="1400" dirty="0"/>
              <a:t>     </a:t>
            </a:r>
          </a:p>
        </p:txBody>
      </p:sp>
      <p:sp>
        <p:nvSpPr>
          <p:cNvPr id="10" name="TextBox 9"/>
          <p:cNvSpPr txBox="1"/>
          <p:nvPr/>
        </p:nvSpPr>
        <p:spPr>
          <a:xfrm>
            <a:off x="7173434" y="578588"/>
            <a:ext cx="1828800" cy="5943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a:bodyPr>
          <a:lstStyle/>
          <a:p>
            <a:r>
              <a:rPr lang="en-US" sz="1400" dirty="0" smtClean="0"/>
              <a:t>     </a:t>
            </a:r>
            <a:r>
              <a:rPr lang="en-US" sz="1400" dirty="0"/>
              <a:t>'1990': 29,</a:t>
            </a:r>
          </a:p>
          <a:p>
            <a:r>
              <a:rPr lang="en-US" sz="1400" dirty="0"/>
              <a:t>     '1991': 16,</a:t>
            </a:r>
          </a:p>
          <a:p>
            <a:r>
              <a:rPr lang="en-US" sz="1400" dirty="0"/>
              <a:t>     '1992': 32,</a:t>
            </a:r>
          </a:p>
          <a:p>
            <a:r>
              <a:rPr lang="en-US" sz="1400" dirty="0" smtClean="0"/>
              <a:t>     '1993</a:t>
            </a:r>
            <a:r>
              <a:rPr lang="en-US" sz="1400" dirty="0"/>
              <a:t>': 29,</a:t>
            </a:r>
          </a:p>
          <a:p>
            <a:r>
              <a:rPr lang="en-US" sz="1400" dirty="0"/>
              <a:t>     '1994': 29,</a:t>
            </a:r>
          </a:p>
          <a:p>
            <a:r>
              <a:rPr lang="en-US" sz="1400" dirty="0"/>
              <a:t>     '1995': 34,</a:t>
            </a:r>
          </a:p>
          <a:p>
            <a:r>
              <a:rPr lang="en-US" sz="1400" dirty="0"/>
              <a:t>     '1996': 43,</a:t>
            </a:r>
          </a:p>
          <a:p>
            <a:r>
              <a:rPr lang="en-US" sz="1400" dirty="0"/>
              <a:t>     '1997': 33,</a:t>
            </a:r>
          </a:p>
          <a:p>
            <a:r>
              <a:rPr lang="en-US" sz="1400" dirty="0"/>
              <a:t>     '1998': 62,</a:t>
            </a:r>
          </a:p>
          <a:p>
            <a:r>
              <a:rPr lang="en-US" sz="1400" dirty="0"/>
              <a:t>     '1999': 58,</a:t>
            </a:r>
          </a:p>
          <a:p>
            <a:r>
              <a:rPr lang="en-US" sz="1400" dirty="0"/>
              <a:t>     '2000': 56,</a:t>
            </a:r>
          </a:p>
          <a:p>
            <a:r>
              <a:rPr lang="en-US" sz="1400" dirty="0"/>
              <a:t>     '2001': 85,</a:t>
            </a:r>
          </a:p>
          <a:p>
            <a:r>
              <a:rPr lang="en-US" sz="1400" dirty="0"/>
              <a:t>     '2002': 72,</a:t>
            </a:r>
          </a:p>
          <a:p>
            <a:r>
              <a:rPr lang="en-US" sz="1400" dirty="0"/>
              <a:t>     '2003': 70,</a:t>
            </a:r>
          </a:p>
          <a:p>
            <a:r>
              <a:rPr lang="en-US" sz="1400" dirty="0"/>
              <a:t>     '2004': 106,</a:t>
            </a:r>
          </a:p>
          <a:p>
            <a:r>
              <a:rPr lang="en-US" sz="1400" dirty="0"/>
              <a:t>     '2005': 100,</a:t>
            </a:r>
          </a:p>
          <a:p>
            <a:r>
              <a:rPr lang="en-US" sz="1400" dirty="0"/>
              <a:t>     '2006': 104,</a:t>
            </a:r>
          </a:p>
          <a:p>
            <a:r>
              <a:rPr lang="en-US" sz="1400" dirty="0"/>
              <a:t>     '2007': 103,</a:t>
            </a:r>
          </a:p>
          <a:p>
            <a:r>
              <a:rPr lang="en-US" sz="1400" dirty="0"/>
              <a:t>     '2008': 149,</a:t>
            </a:r>
          </a:p>
          <a:p>
            <a:r>
              <a:rPr lang="en-US" sz="1400" dirty="0"/>
              <a:t>     '2009': 177,</a:t>
            </a:r>
          </a:p>
          <a:p>
            <a:r>
              <a:rPr lang="en-US" sz="1400" dirty="0"/>
              <a:t>     '2010': 222,</a:t>
            </a:r>
          </a:p>
          <a:p>
            <a:r>
              <a:rPr lang="en-US" sz="1400" dirty="0"/>
              <a:t>     '2011': 251,</a:t>
            </a:r>
          </a:p>
          <a:p>
            <a:r>
              <a:rPr lang="en-US" sz="1400" dirty="0"/>
              <a:t>     '2012': 323,</a:t>
            </a:r>
          </a:p>
          <a:p>
            <a:r>
              <a:rPr lang="en-US" sz="1400" dirty="0"/>
              <a:t>     '2013': 281,</a:t>
            </a:r>
          </a:p>
          <a:p>
            <a:r>
              <a:rPr lang="en-US" sz="1400" dirty="0"/>
              <a:t>     '2014': 1 } }</a:t>
            </a:r>
          </a:p>
        </p:txBody>
      </p:sp>
    </p:spTree>
    <p:extLst>
      <p:ext uri="{BB962C8B-B14F-4D97-AF65-F5344CB8AC3E}">
        <p14:creationId xmlns:p14="http://schemas.microsoft.com/office/powerpoint/2010/main" val="3545359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22</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5605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95600" y="6107668"/>
            <a:ext cx="5031314" cy="369332"/>
          </a:xfrm>
          <a:prstGeom prst="rect">
            <a:avLst/>
          </a:prstGeom>
          <a:noFill/>
        </p:spPr>
        <p:txBody>
          <a:bodyPr wrap="none" rtlCol="0">
            <a:spAutoFit/>
          </a:bodyPr>
          <a:lstStyle/>
          <a:p>
            <a:r>
              <a:rPr lang="en-US" dirty="0" smtClean="0"/>
              <a:t>Generated using Google Charts [</a:t>
            </a:r>
            <a:r>
              <a:rPr lang="en-US" dirty="0" smtClean="0">
                <a:hlinkClick r:id="rId4"/>
              </a:rPr>
              <a:t>Link</a:t>
            </a:r>
            <a:r>
              <a:rPr lang="en-US" dirty="0" smtClean="0"/>
              <a:t> to live version]</a:t>
            </a:r>
            <a:endParaRPr lang="en-US" dirty="0"/>
          </a:p>
        </p:txBody>
      </p:sp>
    </p:spTree>
    <p:extLst>
      <p:ext uri="{BB962C8B-B14F-4D97-AF65-F5344CB8AC3E}">
        <p14:creationId xmlns:p14="http://schemas.microsoft.com/office/powerpoint/2010/main" val="1138673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3: </a:t>
            </a:r>
            <a:br>
              <a:rPr lang="en-US" dirty="0" smtClean="0"/>
            </a:br>
            <a:r>
              <a:rPr lang="en-US" dirty="0" smtClean="0"/>
              <a:t>Tabulating</a:t>
            </a:r>
            <a:br>
              <a:rPr lang="en-US" dirty="0" smtClean="0"/>
            </a:br>
            <a:r>
              <a:rPr lang="en-US" dirty="0" smtClean="0"/>
              <a:t>Title</a:t>
            </a:r>
            <a:endParaRPr lang="en-US" dirty="0"/>
          </a:p>
        </p:txBody>
      </p:sp>
      <p:sp>
        <p:nvSpPr>
          <p:cNvPr id="3" name="Content Placeholder 2"/>
          <p:cNvSpPr>
            <a:spLocks noGrp="1"/>
          </p:cNvSpPr>
          <p:nvPr>
            <p:ph idx="1"/>
          </p:nvPr>
        </p:nvSpPr>
        <p:spPr>
          <a:xfrm>
            <a:off x="457200" y="2514600"/>
            <a:ext cx="8229600" cy="3611563"/>
          </a:xfrm>
        </p:spPr>
        <p:txBody>
          <a:bodyPr/>
          <a:lstStyle/>
          <a:p>
            <a:r>
              <a:rPr lang="en-US" dirty="0" smtClean="0"/>
              <a:t>Last 1 Hour</a:t>
            </a:r>
          </a:p>
          <a:p>
            <a:r>
              <a:rPr lang="en-US" dirty="0" smtClean="0"/>
              <a:t>Single words</a:t>
            </a:r>
          </a:p>
          <a:p>
            <a:r>
              <a:rPr lang="en-US" dirty="0" smtClean="0"/>
              <a:t>Lowercase</a:t>
            </a:r>
          </a:p>
          <a:p>
            <a:pPr marL="0" indent="0">
              <a:buNone/>
            </a:pPr>
            <a:endParaRPr lang="en-US" dirty="0" smtClean="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23</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TextBox 6"/>
          <p:cNvSpPr txBox="1"/>
          <p:nvPr/>
        </p:nvSpPr>
        <p:spPr>
          <a:xfrm>
            <a:off x="3276600" y="572386"/>
            <a:ext cx="3581400" cy="5956005"/>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lang="en-US" sz="1400" dirty="0"/>
              <a:t>{ timestamp: '2013-11-07T20:47:26-05:00',</a:t>
            </a:r>
          </a:p>
          <a:p>
            <a:r>
              <a:rPr lang="en-US" sz="1400" dirty="0"/>
              <a:t>  Title: </a:t>
            </a:r>
          </a:p>
          <a:p>
            <a:r>
              <a:rPr lang="en-US" sz="1400" dirty="0"/>
              <a:t>   [ [ 'special', 14 ],</a:t>
            </a:r>
          </a:p>
          <a:p>
            <a:r>
              <a:rPr lang="en-US" sz="1400" dirty="0"/>
              <a:t>     [ '</a:t>
            </a:r>
            <a:r>
              <a:rPr lang="en-US" sz="1400" dirty="0" err="1"/>
              <a:t>olympics</a:t>
            </a:r>
            <a:r>
              <a:rPr lang="en-US" sz="1400" dirty="0"/>
              <a:t>', 13 ],</a:t>
            </a:r>
          </a:p>
          <a:p>
            <a:r>
              <a:rPr lang="en-US" sz="1400" dirty="0"/>
              <a:t>     [ 'fundraising', 10 ],</a:t>
            </a:r>
          </a:p>
          <a:p>
            <a:r>
              <a:rPr lang="en-US" sz="1400" dirty="0"/>
              <a:t>     [ 'cannabis', 10 ],</a:t>
            </a:r>
          </a:p>
          <a:p>
            <a:r>
              <a:rPr lang="en-US" sz="1400" dirty="0"/>
              <a:t>     [ 'food', 9 ],</a:t>
            </a:r>
          </a:p>
          <a:p>
            <a:r>
              <a:rPr lang="en-US" sz="1400" dirty="0"/>
              <a:t>     [ 'united', 7 ],</a:t>
            </a:r>
          </a:p>
          <a:p>
            <a:r>
              <a:rPr lang="en-US" sz="1400" dirty="0"/>
              <a:t>     [ 'history', 7 ],</a:t>
            </a:r>
          </a:p>
          <a:p>
            <a:r>
              <a:rPr lang="en-US" sz="1400" dirty="0"/>
              <a:t>     [ 'intake', 6 ],</a:t>
            </a:r>
          </a:p>
          <a:p>
            <a:r>
              <a:rPr lang="en-US" sz="1400" dirty="0"/>
              <a:t>     [ 'sweeteners', 6 ],</a:t>
            </a:r>
          </a:p>
          <a:p>
            <a:r>
              <a:rPr lang="en-US" sz="1400" dirty="0"/>
              <a:t>     [ 'genetically', 6 ],</a:t>
            </a:r>
          </a:p>
          <a:p>
            <a:r>
              <a:rPr lang="en-US" sz="1400" dirty="0"/>
              <a:t>     [ 'sex', 6 ],</a:t>
            </a:r>
          </a:p>
          <a:p>
            <a:r>
              <a:rPr lang="en-US" sz="1400" dirty="0"/>
              <a:t>     [ 'energy', 6 ],</a:t>
            </a:r>
          </a:p>
          <a:p>
            <a:r>
              <a:rPr lang="en-US" sz="1400" dirty="0"/>
              <a:t>     [ 'social', 6 ],</a:t>
            </a:r>
          </a:p>
          <a:p>
            <a:r>
              <a:rPr lang="en-US" sz="1400" dirty="0"/>
              <a:t>     [ '</a:t>
            </a:r>
            <a:r>
              <a:rPr lang="en-US" sz="1400" dirty="0" err="1"/>
              <a:t>transsexuality</a:t>
            </a:r>
            <a:r>
              <a:rPr lang="en-US" sz="1400" dirty="0"/>
              <a:t>', 6 ],</a:t>
            </a:r>
          </a:p>
          <a:p>
            <a:r>
              <a:rPr lang="en-US" sz="1400" dirty="0"/>
              <a:t>     [ 'children', 6 ],</a:t>
            </a:r>
          </a:p>
          <a:p>
            <a:r>
              <a:rPr lang="en-US" sz="1400" dirty="0"/>
              <a:t>     [ 'changed', 6 ],</a:t>
            </a:r>
          </a:p>
          <a:p>
            <a:r>
              <a:rPr lang="en-US" sz="1400" dirty="0"/>
              <a:t>     [ 'modified', 6 ],</a:t>
            </a:r>
          </a:p>
          <a:p>
            <a:r>
              <a:rPr lang="en-US" sz="1400" dirty="0"/>
              <a:t>     [ 'effects', 5 ],</a:t>
            </a:r>
          </a:p>
          <a:p>
            <a:r>
              <a:rPr lang="en-US" sz="1400" dirty="0"/>
              <a:t>     [ 'states', 5 ],</a:t>
            </a:r>
          </a:p>
          <a:p>
            <a:r>
              <a:rPr lang="en-US" sz="1400" dirty="0"/>
              <a:t>     [ 'discourse', 5 ],</a:t>
            </a:r>
          </a:p>
          <a:p>
            <a:r>
              <a:rPr lang="en-US" sz="1400" dirty="0"/>
              <a:t>     [ '</a:t>
            </a:r>
            <a:r>
              <a:rPr lang="en-US" sz="1400" dirty="0" err="1"/>
              <a:t>meyerowitz</a:t>
            </a:r>
            <a:r>
              <a:rPr lang="en-US" sz="1400" dirty="0"/>
              <a:t>', 5 ],</a:t>
            </a:r>
          </a:p>
          <a:p>
            <a:r>
              <a:rPr lang="en-US" sz="1400" dirty="0"/>
              <a:t>     [ 'trafficking', 5 ],</a:t>
            </a:r>
          </a:p>
          <a:p>
            <a:endParaRPr lang="en-US" sz="1400" dirty="0"/>
          </a:p>
        </p:txBody>
      </p:sp>
      <p:sp>
        <p:nvSpPr>
          <p:cNvPr id="10" name="TextBox 9"/>
          <p:cNvSpPr txBox="1"/>
          <p:nvPr/>
        </p:nvSpPr>
        <p:spPr>
          <a:xfrm>
            <a:off x="7086600" y="572386"/>
            <a:ext cx="1828800" cy="5943600"/>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a:bodyPr>
          <a:lstStyle/>
          <a:p>
            <a:r>
              <a:rPr lang="en-US" sz="1400" dirty="0"/>
              <a:t> </a:t>
            </a:r>
            <a:r>
              <a:rPr lang="en-US" sz="1400" dirty="0" smtClean="0"/>
              <a:t>    [ </a:t>
            </a:r>
            <a:r>
              <a:rPr lang="en-US" sz="1400" dirty="0"/>
              <a:t>'north', 4 ],</a:t>
            </a:r>
          </a:p>
          <a:p>
            <a:r>
              <a:rPr lang="en-US" sz="1400" dirty="0"/>
              <a:t>     [ 'mentoring', 4 ],</a:t>
            </a:r>
          </a:p>
          <a:p>
            <a:r>
              <a:rPr lang="en-US" sz="1400" dirty="0"/>
              <a:t>     [ 'medical', 4 ],</a:t>
            </a:r>
          </a:p>
          <a:p>
            <a:r>
              <a:rPr lang="en-US" sz="1400" dirty="0"/>
              <a:t>     [ 'narrative', 4 ],</a:t>
            </a:r>
          </a:p>
          <a:p>
            <a:r>
              <a:rPr lang="en-US" sz="1400" dirty="0"/>
              <a:t>     [ '</a:t>
            </a:r>
            <a:r>
              <a:rPr lang="en-US" sz="1400" dirty="0" err="1"/>
              <a:t>cbd</a:t>
            </a:r>
            <a:r>
              <a:rPr lang="en-US" sz="1400" dirty="0"/>
              <a:t>', 4 ],</a:t>
            </a:r>
          </a:p>
          <a:p>
            <a:r>
              <a:rPr lang="en-US" sz="1400" dirty="0"/>
              <a:t>     [ '</a:t>
            </a:r>
            <a:r>
              <a:rPr lang="en-US" sz="1400" dirty="0" err="1"/>
              <a:t>joanne</a:t>
            </a:r>
            <a:r>
              <a:rPr lang="en-US" sz="1400" dirty="0"/>
              <a:t>', 4 ],</a:t>
            </a:r>
          </a:p>
          <a:p>
            <a:r>
              <a:rPr lang="en-US" sz="1400" dirty="0"/>
              <a:t>     [ 'journal', 4 ],</a:t>
            </a:r>
          </a:p>
          <a:p>
            <a:r>
              <a:rPr lang="en-US" sz="1400" dirty="0"/>
              <a:t>     [ 'state', 4 ],</a:t>
            </a:r>
          </a:p>
          <a:p>
            <a:r>
              <a:rPr lang="en-US" sz="1400" dirty="0"/>
              <a:t>     [ '</a:t>
            </a:r>
            <a:r>
              <a:rPr lang="en-US" sz="1400" dirty="0" err="1"/>
              <a:t>mexico</a:t>
            </a:r>
            <a:r>
              <a:rPr lang="en-US" sz="1400" dirty="0"/>
              <a:t>', 4 ],</a:t>
            </a:r>
          </a:p>
          <a:p>
            <a:r>
              <a:rPr lang="en-US" sz="1400" dirty="0"/>
              <a:t>     [ 'era', 3 ],</a:t>
            </a:r>
          </a:p>
          <a:p>
            <a:r>
              <a:rPr lang="en-US" sz="1400" dirty="0"/>
              <a:t>     [ '</a:t>
            </a:r>
            <a:r>
              <a:rPr lang="en-US" sz="1400" dirty="0" err="1"/>
              <a:t>america</a:t>
            </a:r>
            <a:r>
              <a:rPr lang="en-US" sz="1400" dirty="0"/>
              <a:t>', 3 ],</a:t>
            </a:r>
          </a:p>
          <a:p>
            <a:r>
              <a:rPr lang="en-US" sz="1400" dirty="0"/>
              <a:t>     [ 'economic', 3 ],</a:t>
            </a:r>
          </a:p>
          <a:p>
            <a:r>
              <a:rPr lang="en-US" sz="1400" dirty="0"/>
              <a:t>     [ 'education', 3 ],</a:t>
            </a:r>
          </a:p>
          <a:p>
            <a:r>
              <a:rPr lang="en-US" sz="1400" dirty="0"/>
              <a:t>     [ 'artificial', 3 ],</a:t>
            </a:r>
          </a:p>
          <a:p>
            <a:r>
              <a:rPr lang="en-US" sz="1400" dirty="0"/>
              <a:t>     [ 'peace', 3 ],</a:t>
            </a:r>
          </a:p>
          <a:p>
            <a:r>
              <a:rPr lang="en-US" sz="1400" dirty="0"/>
              <a:t>     [ 'high', 3 ],</a:t>
            </a:r>
          </a:p>
          <a:p>
            <a:r>
              <a:rPr lang="en-US" sz="1400" dirty="0"/>
              <a:t>     [ 'security', 3 ],</a:t>
            </a:r>
          </a:p>
          <a:p>
            <a:r>
              <a:rPr lang="en-US" sz="1400" dirty="0"/>
              <a:t>     [ 'treatment', 3 ],</a:t>
            </a:r>
          </a:p>
          <a:p>
            <a:r>
              <a:rPr lang="en-US" sz="1400" dirty="0"/>
              <a:t>     [ 'weight', 3 ],</a:t>
            </a:r>
          </a:p>
          <a:p>
            <a:r>
              <a:rPr lang="en-US" sz="1400" dirty="0"/>
              <a:t>     [ 'bugs', 3 ],</a:t>
            </a:r>
          </a:p>
          <a:p>
            <a:r>
              <a:rPr lang="en-US" sz="1400" dirty="0"/>
              <a:t>     [ 'stink', 3 ],</a:t>
            </a:r>
          </a:p>
          <a:p>
            <a:r>
              <a:rPr lang="en-US" sz="1400" dirty="0"/>
              <a:t>     [ 'cancer', 3 ],</a:t>
            </a:r>
          </a:p>
          <a:p>
            <a:r>
              <a:rPr lang="en-US" sz="1400" dirty="0"/>
              <a:t>     [ 'students', 3 ],</a:t>
            </a:r>
          </a:p>
          <a:p>
            <a:r>
              <a:rPr lang="en-US" sz="1400" dirty="0"/>
              <a:t>     [ 'theory', 3 </a:t>
            </a:r>
            <a:r>
              <a:rPr lang="en-US" sz="1400" dirty="0" smtClean="0"/>
              <a:t>],</a:t>
            </a:r>
          </a:p>
          <a:p>
            <a:r>
              <a:rPr lang="en-US" sz="1400" dirty="0" smtClean="0"/>
              <a:t>…</a:t>
            </a:r>
          </a:p>
          <a:p>
            <a:r>
              <a:rPr lang="en-US" sz="1400" dirty="0"/>
              <a:t>}</a:t>
            </a:r>
          </a:p>
          <a:p>
            <a:r>
              <a:rPr lang="en-US" sz="1400" dirty="0"/>
              <a:t>     </a:t>
            </a:r>
          </a:p>
        </p:txBody>
      </p:sp>
    </p:spTree>
    <p:extLst>
      <p:ext uri="{BB962C8B-B14F-4D97-AF65-F5344CB8AC3E}">
        <p14:creationId xmlns:p14="http://schemas.microsoft.com/office/powerpoint/2010/main" val="5245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24</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6" y="0"/>
            <a:ext cx="9156405"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034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1981199"/>
            <a:ext cx="8915400" cy="4547191"/>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lang="en-US" sz="1400" dirty="0"/>
              <a:t>&lt;</a:t>
            </a:r>
            <a:r>
              <a:rPr lang="en-US" sz="1400" dirty="0" err="1">
                <a:solidFill>
                  <a:srgbClr val="C00000"/>
                </a:solidFill>
              </a:rPr>
              <a:t>svg</a:t>
            </a:r>
            <a:r>
              <a:rPr lang="en-US" sz="1400" dirty="0"/>
              <a:t> </a:t>
            </a:r>
            <a:r>
              <a:rPr lang="en-US" sz="1400" dirty="0" err="1"/>
              <a:t>xmlns</a:t>
            </a:r>
            <a:r>
              <a:rPr lang="en-US" sz="1400" dirty="0"/>
              <a:t>="http://www.w3.org/2000/svg" </a:t>
            </a:r>
            <a:r>
              <a:rPr lang="en-US" sz="1400" dirty="0" err="1">
                <a:solidFill>
                  <a:srgbClr val="002060"/>
                </a:solidFill>
              </a:rPr>
              <a:t>viewBox</a:t>
            </a:r>
            <a:r>
              <a:rPr lang="en-US" sz="1400" dirty="0"/>
              <a:t>="0 0 512 512"&gt;</a:t>
            </a:r>
          </a:p>
          <a:p>
            <a:r>
              <a:rPr lang="en-US" sz="1400" dirty="0"/>
              <a:t>  &lt;</a:t>
            </a:r>
            <a:r>
              <a:rPr lang="en-US" sz="1400" dirty="0">
                <a:solidFill>
                  <a:srgbClr val="C00000"/>
                </a:solidFill>
              </a:rPr>
              <a:t>title&gt;HTML5</a:t>
            </a:r>
            <a:r>
              <a:rPr lang="en-US" sz="1400" dirty="0"/>
              <a:t> Logo&lt;/</a:t>
            </a:r>
            <a:r>
              <a:rPr lang="en-US" sz="1400" dirty="0">
                <a:solidFill>
                  <a:srgbClr val="C00000"/>
                </a:solidFill>
              </a:rPr>
              <a:t>title</a:t>
            </a:r>
            <a:r>
              <a:rPr lang="en-US" sz="1400" dirty="0"/>
              <a:t>&gt;</a:t>
            </a:r>
          </a:p>
          <a:p>
            <a:r>
              <a:rPr lang="en-US" sz="1400" dirty="0"/>
              <a:t>  </a:t>
            </a:r>
          </a:p>
          <a:p>
            <a:r>
              <a:rPr lang="en-US" sz="1400" dirty="0"/>
              <a:t>  &lt;</a:t>
            </a:r>
            <a:r>
              <a:rPr lang="en-US" sz="1400" dirty="0">
                <a:solidFill>
                  <a:srgbClr val="C00000"/>
                </a:solidFill>
              </a:rPr>
              <a:t>polygon</a:t>
            </a:r>
            <a:r>
              <a:rPr lang="en-US" sz="1400" dirty="0"/>
              <a:t> </a:t>
            </a:r>
            <a:r>
              <a:rPr lang="en-US" sz="1400" dirty="0">
                <a:solidFill>
                  <a:srgbClr val="002060"/>
                </a:solidFill>
              </a:rPr>
              <a:t>fill</a:t>
            </a:r>
            <a:r>
              <a:rPr lang="en-US" sz="1400" dirty="0"/>
              <a:t>="#E44D26" </a:t>
            </a:r>
            <a:r>
              <a:rPr lang="en-US" sz="1400" dirty="0">
                <a:solidFill>
                  <a:srgbClr val="002060"/>
                </a:solidFill>
              </a:rPr>
              <a:t>points</a:t>
            </a:r>
            <a:r>
              <a:rPr lang="en-US" sz="1400" dirty="0"/>
              <a:t>="107.644,470.877 74.633,100.62 437.367,100.62 404.321,470.819 </a:t>
            </a:r>
            <a:r>
              <a:rPr lang="en-US" sz="1400" dirty="0" smtClean="0"/>
              <a:t>255.778,512 </a:t>
            </a:r>
            <a:r>
              <a:rPr lang="en-US" sz="1400" dirty="0"/>
              <a:t>"/&gt;</a:t>
            </a:r>
          </a:p>
          <a:p>
            <a:r>
              <a:rPr lang="en-US" sz="1400" dirty="0"/>
              <a:t>  &lt;</a:t>
            </a:r>
            <a:r>
              <a:rPr lang="en-US" sz="1400" dirty="0">
                <a:solidFill>
                  <a:srgbClr val="C00000"/>
                </a:solidFill>
              </a:rPr>
              <a:t>polygon</a:t>
            </a:r>
            <a:r>
              <a:rPr lang="en-US" sz="1400" dirty="0"/>
              <a:t> </a:t>
            </a:r>
            <a:r>
              <a:rPr lang="en-US" sz="1400" dirty="0">
                <a:solidFill>
                  <a:srgbClr val="002060"/>
                </a:solidFill>
              </a:rPr>
              <a:t>fill</a:t>
            </a:r>
            <a:r>
              <a:rPr lang="en-US" sz="1400" dirty="0"/>
              <a:t>="#F16529" </a:t>
            </a:r>
            <a:r>
              <a:rPr lang="en-US" sz="1400" dirty="0">
                <a:solidFill>
                  <a:srgbClr val="002060"/>
                </a:solidFill>
              </a:rPr>
              <a:t>points</a:t>
            </a:r>
            <a:r>
              <a:rPr lang="en-US" sz="1400" dirty="0"/>
              <a:t>="256,480.523 376.03,447.246 404.27,130.894 256,130.894 </a:t>
            </a:r>
            <a:r>
              <a:rPr lang="en-US" sz="1400" dirty="0" smtClean="0"/>
              <a:t>"/&gt;</a:t>
            </a:r>
            <a:endParaRPr lang="en-US" sz="1400" dirty="0"/>
          </a:p>
          <a:p>
            <a:r>
              <a:rPr lang="en-US" sz="1400" dirty="0"/>
              <a:t>  &lt;</a:t>
            </a:r>
            <a:r>
              <a:rPr lang="en-US" sz="1400" dirty="0">
                <a:solidFill>
                  <a:srgbClr val="C00000"/>
                </a:solidFill>
              </a:rPr>
              <a:t>polygon</a:t>
            </a:r>
            <a:r>
              <a:rPr lang="en-US" sz="1400" dirty="0"/>
              <a:t> </a:t>
            </a:r>
            <a:r>
              <a:rPr lang="en-US" sz="1400" dirty="0">
                <a:solidFill>
                  <a:srgbClr val="002060"/>
                </a:solidFill>
              </a:rPr>
              <a:t>fill</a:t>
            </a:r>
            <a:r>
              <a:rPr lang="en-US" sz="1400" dirty="0"/>
              <a:t>="#EBEBEB" </a:t>
            </a:r>
            <a:r>
              <a:rPr lang="en-US" sz="1400" dirty="0">
                <a:solidFill>
                  <a:srgbClr val="002060"/>
                </a:solidFill>
              </a:rPr>
              <a:t>points</a:t>
            </a:r>
            <a:r>
              <a:rPr lang="en-US" sz="1400" dirty="0"/>
              <a:t>="256,268.217 195.91,268.217 191.76,221.716 256,221.716 256,176.305 255.843,176.305 142.132,176.305 143.219,188.488 154.38,313.627 256,313.627"/&gt;</a:t>
            </a:r>
          </a:p>
          <a:p>
            <a:r>
              <a:rPr lang="en-US" sz="1400" dirty="0"/>
              <a:t>  &lt;</a:t>
            </a:r>
            <a:r>
              <a:rPr lang="en-US" sz="1400" dirty="0">
                <a:solidFill>
                  <a:srgbClr val="C00000"/>
                </a:solidFill>
              </a:rPr>
              <a:t>polygon</a:t>
            </a:r>
            <a:r>
              <a:rPr lang="en-US" sz="1400" dirty="0"/>
              <a:t> </a:t>
            </a:r>
            <a:r>
              <a:rPr lang="en-US" sz="1400" dirty="0">
                <a:solidFill>
                  <a:srgbClr val="002060"/>
                </a:solidFill>
              </a:rPr>
              <a:t>fill</a:t>
            </a:r>
            <a:r>
              <a:rPr lang="en-US" sz="1400" dirty="0"/>
              <a:t>="#EBEBEB" </a:t>
            </a:r>
            <a:r>
              <a:rPr lang="en-US" sz="1400" dirty="0">
                <a:solidFill>
                  <a:srgbClr val="002060"/>
                </a:solidFill>
              </a:rPr>
              <a:t>points</a:t>
            </a:r>
            <a:r>
              <a:rPr lang="en-US" sz="1400" dirty="0"/>
              <a:t>="256,386.153 255.801,386.206 205.227,372.55 201.994,336.333 177.419,336.333 156.409,336.333 162.771,407.634 255.791,433.457 256,433.399"/&gt;</a:t>
            </a:r>
          </a:p>
          <a:p>
            <a:r>
              <a:rPr lang="en-US" sz="1400" dirty="0"/>
              <a:t>  &lt;</a:t>
            </a:r>
            <a:r>
              <a:rPr lang="en-US" sz="1400" dirty="0">
                <a:solidFill>
                  <a:srgbClr val="C00000"/>
                </a:solidFill>
              </a:rPr>
              <a:t>path</a:t>
            </a:r>
            <a:r>
              <a:rPr lang="en-US" sz="1400" dirty="0"/>
              <a:t> </a:t>
            </a:r>
            <a:r>
              <a:rPr lang="en-US" sz="1400" dirty="0">
                <a:solidFill>
                  <a:srgbClr val="002060"/>
                </a:solidFill>
              </a:rPr>
              <a:t>d</a:t>
            </a:r>
            <a:r>
              <a:rPr lang="en-US" sz="1400" dirty="0"/>
              <a:t>="M108.382,0h23.077v22.8h21.11V0h23.078v69.044H152.57v-23.12h-21.11v23.12h-23.077V0z"/&gt;</a:t>
            </a:r>
          </a:p>
          <a:p>
            <a:r>
              <a:rPr lang="en-US" sz="1400" dirty="0"/>
              <a:t>  &lt;</a:t>
            </a:r>
            <a:r>
              <a:rPr lang="en-US" sz="1400" dirty="0">
                <a:solidFill>
                  <a:srgbClr val="C00000"/>
                </a:solidFill>
              </a:rPr>
              <a:t>path</a:t>
            </a:r>
            <a:r>
              <a:rPr lang="en-US" sz="1400" dirty="0"/>
              <a:t> </a:t>
            </a:r>
            <a:r>
              <a:rPr lang="en-US" sz="1400" dirty="0">
                <a:solidFill>
                  <a:srgbClr val="002060"/>
                </a:solidFill>
              </a:rPr>
              <a:t>d</a:t>
            </a:r>
            <a:r>
              <a:rPr lang="en-US" sz="1400" dirty="0"/>
              <a:t>="M205.994,22.896h-20.316V0h63.72v22.896h-20.325v46.148h-23.078V22.896z"/&gt;</a:t>
            </a:r>
          </a:p>
          <a:p>
            <a:r>
              <a:rPr lang="en-US" sz="1400" dirty="0"/>
              <a:t>  &lt;</a:t>
            </a:r>
            <a:r>
              <a:rPr lang="en-US" sz="1400" dirty="0">
                <a:solidFill>
                  <a:srgbClr val="C00000"/>
                </a:solidFill>
              </a:rPr>
              <a:t>path</a:t>
            </a:r>
            <a:r>
              <a:rPr lang="en-US" sz="1400" dirty="0"/>
              <a:t> </a:t>
            </a:r>
            <a:r>
              <a:rPr lang="en-US" sz="1400" dirty="0">
                <a:solidFill>
                  <a:srgbClr val="002060"/>
                </a:solidFill>
              </a:rPr>
              <a:t>d</a:t>
            </a:r>
            <a:r>
              <a:rPr lang="en-US" sz="1400" dirty="0"/>
              <a:t>="M259.511,0h24.063l14.802,24.26L313.163,0h24.072v69.044h-22.982V34.822l-15.877,24.549h-0.397l-15.888-24.549v34.222h-22.58V0z"/&gt;</a:t>
            </a:r>
          </a:p>
          <a:p>
            <a:r>
              <a:rPr lang="en-US" sz="1400" dirty="0"/>
              <a:t>  &lt;</a:t>
            </a:r>
            <a:r>
              <a:rPr lang="en-US" sz="1400" dirty="0">
                <a:solidFill>
                  <a:srgbClr val="C00000"/>
                </a:solidFill>
              </a:rPr>
              <a:t>path</a:t>
            </a:r>
            <a:r>
              <a:rPr lang="en-US" sz="1400" dirty="0"/>
              <a:t> </a:t>
            </a:r>
            <a:r>
              <a:rPr lang="en-US" sz="1400" dirty="0">
                <a:solidFill>
                  <a:srgbClr val="002060"/>
                </a:solidFill>
              </a:rPr>
              <a:t>d</a:t>
            </a:r>
            <a:r>
              <a:rPr lang="en-US" sz="1400" dirty="0"/>
              <a:t>="M348.72,0h23.084v46.222h32.453v22.822H348.72V0z"/&gt;</a:t>
            </a:r>
          </a:p>
          <a:p>
            <a:r>
              <a:rPr lang="en-US" sz="1400" dirty="0"/>
              <a:t>  &lt;</a:t>
            </a:r>
            <a:r>
              <a:rPr lang="en-US" sz="1400" dirty="0">
                <a:solidFill>
                  <a:srgbClr val="C00000"/>
                </a:solidFill>
              </a:rPr>
              <a:t>polygon</a:t>
            </a:r>
            <a:r>
              <a:rPr lang="en-US" sz="1400" dirty="0"/>
              <a:t> </a:t>
            </a:r>
            <a:r>
              <a:rPr lang="en-US" sz="1400" dirty="0">
                <a:solidFill>
                  <a:srgbClr val="002060"/>
                </a:solidFill>
              </a:rPr>
              <a:t>fill</a:t>
            </a:r>
            <a:r>
              <a:rPr lang="en-US" sz="1400" dirty="0"/>
              <a:t>="#FFFFFF" </a:t>
            </a:r>
            <a:r>
              <a:rPr lang="en-US" sz="1400" dirty="0">
                <a:solidFill>
                  <a:srgbClr val="002060"/>
                </a:solidFill>
              </a:rPr>
              <a:t>points</a:t>
            </a:r>
            <a:r>
              <a:rPr lang="en-US" sz="1400" dirty="0"/>
              <a:t>="255.843,268.217 255.843,313.627 311.761,313.627 306.49,372.521 255.843,386.191 255.843,433.435 348.937,407.634 349.62,399.962 360.291,280.411 361.399,268.217 349.162,268.217"/&gt;</a:t>
            </a:r>
          </a:p>
          <a:p>
            <a:r>
              <a:rPr lang="en-US" sz="1400" dirty="0"/>
              <a:t>  &lt;</a:t>
            </a:r>
            <a:r>
              <a:rPr lang="en-US" sz="1400" dirty="0">
                <a:solidFill>
                  <a:srgbClr val="C00000"/>
                </a:solidFill>
              </a:rPr>
              <a:t>polygon</a:t>
            </a:r>
            <a:r>
              <a:rPr lang="en-US" sz="1400" dirty="0"/>
              <a:t> </a:t>
            </a:r>
            <a:r>
              <a:rPr lang="en-US" sz="1400" dirty="0">
                <a:solidFill>
                  <a:srgbClr val="002060"/>
                </a:solidFill>
              </a:rPr>
              <a:t>fill</a:t>
            </a:r>
            <a:r>
              <a:rPr lang="en-US" sz="1400" dirty="0"/>
              <a:t>="#FFFFFF" </a:t>
            </a:r>
            <a:r>
              <a:rPr lang="en-US" sz="1400" dirty="0">
                <a:solidFill>
                  <a:srgbClr val="002060"/>
                </a:solidFill>
              </a:rPr>
              <a:t>points</a:t>
            </a:r>
            <a:r>
              <a:rPr lang="en-US" sz="1400" dirty="0"/>
              <a:t>="255.843,176.305 255.843,204.509 255.843,221.605 255.843,221.716 365.385,221.716 365.385,221.716 365.531,221.716 366.442,211.509 368.511,188.488 369.597,176.305"/&gt;</a:t>
            </a:r>
          </a:p>
          <a:p>
            <a:r>
              <a:rPr lang="en-US" sz="1400" dirty="0"/>
              <a:t>&lt;</a:t>
            </a:r>
            <a:r>
              <a:rPr lang="en-US" sz="1400" dirty="0" err="1">
                <a:solidFill>
                  <a:srgbClr val="C00000"/>
                </a:solidFill>
              </a:rPr>
              <a:t>svg</a:t>
            </a:r>
            <a:r>
              <a:rPr lang="en-US" sz="1400" dirty="0"/>
              <a:t>&gt;</a:t>
            </a:r>
          </a:p>
        </p:txBody>
      </p:sp>
      <p:sp>
        <p:nvSpPr>
          <p:cNvPr id="2" name="Title 1"/>
          <p:cNvSpPr>
            <a:spLocks noGrp="1"/>
          </p:cNvSpPr>
          <p:nvPr>
            <p:ph type="title"/>
          </p:nvPr>
        </p:nvSpPr>
        <p:spPr/>
        <p:txBody>
          <a:bodyPr/>
          <a:lstStyle/>
          <a:p>
            <a:r>
              <a:rPr lang="en-US" dirty="0" smtClean="0"/>
              <a:t>Visualization Implementation</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Footer Placeholder 4"/>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11"/>
          </p:nvPr>
        </p:nvSpPr>
        <p:spPr/>
        <p:txBody>
          <a:bodyPr/>
          <a:lstStyle/>
          <a:p>
            <a:fld id="{741AFBA9-168D-4223-8F95-E3B49E65091C}" type="slidenum">
              <a:rPr lang="en-US" smtClean="0"/>
              <a:t>25</a:t>
            </a:fld>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203" y="1017181"/>
            <a:ext cx="2947988" cy="3784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495800" y="6139934"/>
            <a:ext cx="4508670" cy="369332"/>
          </a:xfrm>
          <a:prstGeom prst="rect">
            <a:avLst/>
          </a:prstGeom>
          <a:noFill/>
        </p:spPr>
        <p:txBody>
          <a:bodyPr wrap="none" rtlCol="0">
            <a:spAutoFit/>
          </a:bodyPr>
          <a:lstStyle/>
          <a:p>
            <a:r>
              <a:rPr lang="en-US" dirty="0" smtClean="0"/>
              <a:t>Source: </a:t>
            </a:r>
            <a:r>
              <a:rPr lang="en-US" dirty="0">
                <a:hlinkClick r:id="rId4"/>
              </a:rPr>
              <a:t>http://jsfiddle.net/danielfilho/GdCcA/</a:t>
            </a:r>
            <a:endParaRPr lang="en-US" dirty="0"/>
          </a:p>
        </p:txBody>
      </p:sp>
    </p:spTree>
    <p:extLst>
      <p:ext uri="{BB962C8B-B14F-4D97-AF65-F5344CB8AC3E}">
        <p14:creationId xmlns:p14="http://schemas.microsoft.com/office/powerpoint/2010/main" val="4262178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Charts with </a:t>
            </a:r>
            <a:r>
              <a:rPr lang="en-US" dirty="0" smtClean="0">
                <a:hlinkClick r:id="rId3"/>
              </a:rPr>
              <a:t>Google Charts</a:t>
            </a:r>
            <a:endParaRPr lang="en-US" dirty="0"/>
          </a:p>
        </p:txBody>
      </p:sp>
      <p:sp>
        <p:nvSpPr>
          <p:cNvPr id="3" name="Content Placeholder 2"/>
          <p:cNvSpPr>
            <a:spLocks noGrp="1"/>
          </p:cNvSpPr>
          <p:nvPr>
            <p:ph idx="1"/>
          </p:nvPr>
        </p:nvSpPr>
        <p:spPr/>
        <p:txBody>
          <a:bodyPr/>
          <a:lstStyle/>
          <a:p>
            <a:r>
              <a:rPr lang="en-US" dirty="0" smtClean="0"/>
              <a:t>Developed &amp; Hosted by Google</a:t>
            </a:r>
          </a:p>
          <a:p>
            <a:r>
              <a:rPr lang="en-US" dirty="0" smtClean="0"/>
              <a:t>Closed-source, but free to use</a:t>
            </a:r>
          </a:p>
          <a:p>
            <a:r>
              <a:rPr lang="en-US" dirty="0" smtClean="0"/>
              <a:t>Uses SVG</a:t>
            </a:r>
          </a:p>
          <a:p>
            <a:r>
              <a:rPr lang="en-US" dirty="0" smtClean="0"/>
              <a:t>Very customizable</a:t>
            </a:r>
          </a:p>
          <a:p>
            <a:r>
              <a:rPr lang="en-US" dirty="0" smtClean="0"/>
              <a:t>Supports animations</a:t>
            </a:r>
          </a:p>
          <a:p>
            <a:r>
              <a:rPr lang="en-US" dirty="0" smtClean="0"/>
              <a:t>Example: </a:t>
            </a:r>
            <a:r>
              <a:rPr lang="en-US" dirty="0">
                <a:hlinkClick r:id="rId4"/>
              </a:rPr>
              <a:t>https://</a:t>
            </a:r>
            <a:r>
              <a:rPr lang="en-US" dirty="0" smtClean="0">
                <a:hlinkClick r:id="rId4"/>
              </a:rPr>
              <a:t>developers.google.com/chart/interactive/docs/gallery/columnchart#Example</a:t>
            </a:r>
            <a:endParaRPr lang="en-US" dirty="0" smtClean="0"/>
          </a:p>
          <a:p>
            <a:r>
              <a:rPr lang="en-US" dirty="0" smtClean="0"/>
              <a:t>Alternatives: </a:t>
            </a:r>
            <a:r>
              <a:rPr lang="en-US" dirty="0" err="1" smtClean="0"/>
              <a:t>flot</a:t>
            </a:r>
            <a:r>
              <a:rPr lang="en-US" dirty="0" smtClean="0"/>
              <a:t>, </a:t>
            </a:r>
            <a:r>
              <a:rPr lang="en-US" dirty="0" err="1" smtClean="0"/>
              <a:t>jqplot</a:t>
            </a:r>
            <a:r>
              <a:rPr lang="en-US" dirty="0" smtClean="0"/>
              <a:t>, </a:t>
            </a:r>
            <a:r>
              <a:rPr lang="en-US" dirty="0" err="1" smtClean="0"/>
              <a:t>HighCharts</a:t>
            </a:r>
            <a:r>
              <a:rPr lang="en-US" dirty="0" smtClean="0"/>
              <a:t>, etc. etc.</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26</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extLst>
      <p:ext uri="{BB962C8B-B14F-4D97-AF65-F5344CB8AC3E}">
        <p14:creationId xmlns:p14="http://schemas.microsoft.com/office/powerpoint/2010/main" val="3811520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d3.js</a:t>
            </a:r>
            <a:endParaRPr lang="en-US" dirty="0"/>
          </a:p>
        </p:txBody>
      </p:sp>
      <p:sp>
        <p:nvSpPr>
          <p:cNvPr id="3" name="Content Placeholder 2"/>
          <p:cNvSpPr>
            <a:spLocks noGrp="1"/>
          </p:cNvSpPr>
          <p:nvPr>
            <p:ph idx="1"/>
          </p:nvPr>
        </p:nvSpPr>
        <p:spPr>
          <a:xfrm>
            <a:off x="457200" y="3429000"/>
            <a:ext cx="8229600" cy="2697163"/>
          </a:xfrm>
        </p:spPr>
        <p:txBody>
          <a:bodyPr/>
          <a:lstStyle/>
          <a:p>
            <a:r>
              <a:rPr lang="en-US" dirty="0" smtClean="0">
                <a:hlinkClick r:id="rId3"/>
              </a:rPr>
              <a:t>Source: http</a:t>
            </a:r>
            <a:r>
              <a:rPr lang="en-US" dirty="0">
                <a:hlinkClick r:id="rId3"/>
              </a:rPr>
              <a:t>://d3js.org</a:t>
            </a:r>
            <a:r>
              <a:rPr lang="en-US" dirty="0" smtClean="0">
                <a:hlinkClick r:id="rId3"/>
              </a:rPr>
              <a:t>/</a:t>
            </a:r>
            <a:endParaRPr lang="en-US" dirty="0" smtClean="0"/>
          </a:p>
          <a:p>
            <a:r>
              <a:rPr lang="en-US" b="1" dirty="0"/>
              <a:t>D3: Data-Driven </a:t>
            </a:r>
            <a:r>
              <a:rPr lang="en-US" b="1" dirty="0" smtClean="0"/>
              <a:t>Documents</a:t>
            </a:r>
            <a:br>
              <a:rPr lang="en-US" b="1" dirty="0" smtClean="0"/>
            </a:br>
            <a:r>
              <a:rPr lang="en-US" dirty="0" smtClean="0">
                <a:solidFill>
                  <a:schemeClr val="tx1"/>
                </a:solidFill>
              </a:rPr>
              <a:t>Michael </a:t>
            </a:r>
            <a:r>
              <a:rPr lang="en-US" dirty="0" err="1">
                <a:solidFill>
                  <a:schemeClr val="tx1"/>
                </a:solidFill>
              </a:rPr>
              <a:t>Bostock</a:t>
            </a:r>
            <a:r>
              <a:rPr lang="en-US" dirty="0" smtClean="0">
                <a:solidFill>
                  <a:schemeClr val="tx1"/>
                </a:solidFill>
              </a:rPr>
              <a:t>, </a:t>
            </a:r>
            <a:r>
              <a:rPr lang="en-US" dirty="0" err="1" smtClean="0">
                <a:solidFill>
                  <a:schemeClr val="tx1"/>
                </a:solidFill>
              </a:rPr>
              <a:t>Vadim</a:t>
            </a:r>
            <a:r>
              <a:rPr lang="en-US" dirty="0" smtClean="0">
                <a:solidFill>
                  <a:schemeClr val="tx1"/>
                </a:solidFill>
              </a:rPr>
              <a:t> </a:t>
            </a:r>
            <a:r>
              <a:rPr lang="en-US" dirty="0" err="1" smtClean="0">
                <a:solidFill>
                  <a:schemeClr val="tx1"/>
                </a:solidFill>
              </a:rPr>
              <a:t>Ogievetsky</a:t>
            </a:r>
            <a:r>
              <a:rPr lang="en-US" dirty="0" smtClean="0">
                <a:solidFill>
                  <a:schemeClr val="tx1"/>
                </a:solidFill>
              </a:rPr>
              <a:t>,</a:t>
            </a:r>
            <a:r>
              <a:rPr lang="en-US" dirty="0">
                <a:solidFill>
                  <a:schemeClr val="tx1"/>
                </a:solidFill>
              </a:rPr>
              <a:t> Jeffrey </a:t>
            </a:r>
            <a:r>
              <a:rPr lang="en-US" dirty="0" err="1" smtClean="0">
                <a:solidFill>
                  <a:schemeClr val="tx1"/>
                </a:solidFill>
              </a:rPr>
              <a:t>Heer</a:t>
            </a:r>
            <a:r>
              <a:rPr lang="en-US" dirty="0">
                <a:solidFill>
                  <a:schemeClr val="tx1"/>
                </a:solidFill>
              </a:rPr>
              <a:t/>
            </a:r>
            <a:br>
              <a:rPr lang="en-US" dirty="0">
                <a:solidFill>
                  <a:schemeClr val="tx1"/>
                </a:solidFill>
              </a:rPr>
            </a:br>
            <a:r>
              <a:rPr lang="en-US" i="1" dirty="0" smtClean="0"/>
              <a:t>IEEE </a:t>
            </a:r>
            <a:r>
              <a:rPr lang="en-US" i="1" dirty="0"/>
              <a:t>Trans. Visualization &amp; Comp. Graphics (Proc. </a:t>
            </a:r>
            <a:r>
              <a:rPr lang="en-US" i="1" dirty="0" err="1"/>
              <a:t>InfoVis</a:t>
            </a:r>
            <a:r>
              <a:rPr lang="en-US" i="1" dirty="0"/>
              <a:t>)</a:t>
            </a:r>
            <a:r>
              <a:rPr lang="en-US" dirty="0"/>
              <a:t>, </a:t>
            </a:r>
            <a:r>
              <a:rPr lang="en-US" dirty="0" smtClean="0"/>
              <a:t>2011</a:t>
            </a:r>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27</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pic>
        <p:nvPicPr>
          <p:cNvPr id="5122" name="Picture 2" descr="http://vis.stanford.edu/images/figures/d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242" y="685800"/>
            <a:ext cx="6667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681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d3.js - Description</a:t>
            </a:r>
            <a:endParaRPr lang="en-US" dirty="0"/>
          </a:p>
        </p:txBody>
      </p:sp>
      <p:sp>
        <p:nvSpPr>
          <p:cNvPr id="3" name="Content Placeholder 2"/>
          <p:cNvSpPr>
            <a:spLocks noGrp="1"/>
          </p:cNvSpPr>
          <p:nvPr>
            <p:ph idx="1"/>
          </p:nvPr>
        </p:nvSpPr>
        <p:spPr/>
        <p:txBody>
          <a:bodyPr/>
          <a:lstStyle/>
          <a:p>
            <a:r>
              <a:rPr lang="en-US" dirty="0" smtClean="0"/>
              <a:t>Conceptually simple – </a:t>
            </a:r>
            <a:r>
              <a:rPr lang="en-US" dirty="0" err="1" smtClean="0"/>
              <a:t>separata</a:t>
            </a:r>
            <a:r>
              <a:rPr lang="en-US" dirty="0" smtClean="0"/>
              <a:t> data (model) from visualization </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28</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TextBox 6"/>
          <p:cNvSpPr txBox="1"/>
          <p:nvPr/>
        </p:nvSpPr>
        <p:spPr>
          <a:xfrm>
            <a:off x="152400" y="1981199"/>
            <a:ext cx="8763000" cy="3962401"/>
          </a:xfrm>
          <a:prstGeom prst="rect">
            <a:avLst/>
          </a:prstGeom>
        </p:spPr>
        <p:style>
          <a:lnRef idx="2">
            <a:schemeClr val="accent1"/>
          </a:lnRef>
          <a:fillRef idx="1">
            <a:schemeClr val="lt1"/>
          </a:fillRef>
          <a:effectRef idx="0">
            <a:schemeClr val="accent1"/>
          </a:effectRef>
          <a:fontRef idx="minor">
            <a:schemeClr val="dk1"/>
          </a:fontRef>
        </p:style>
        <p:txBody>
          <a:bodyPr wrap="square" rtlCol="0">
            <a:normAutofit lnSpcReduction="10000"/>
          </a:bodyPr>
          <a:lstStyle/>
          <a:p>
            <a:r>
              <a:rPr lang="en-US" sz="2000" b="1" dirty="0"/>
              <a:t>D3</a:t>
            </a:r>
            <a:r>
              <a:rPr lang="en-US" sz="2000" dirty="0"/>
              <a:t> allows you to bind arbitrary data to a Document Object Model (DOM), and then apply data-driven transformations to the document. For example, you can use D3 to generate an HTML table from an array of numbers. Or, use the same data to create an interactive SVG bar chart with smooth transitions and interaction.</a:t>
            </a:r>
          </a:p>
          <a:p>
            <a:endParaRPr lang="en-US" sz="2000" dirty="0" smtClean="0"/>
          </a:p>
          <a:p>
            <a:r>
              <a:rPr lang="en-US" sz="2000" dirty="0" smtClean="0"/>
              <a:t>D3 </a:t>
            </a:r>
            <a:r>
              <a:rPr lang="en-US" sz="2000" dirty="0"/>
              <a:t>is not a monolithic framework that seeks to provide every conceivable feature. Instead, D3 solves the crux of the problem: efficient manipulation of documents based on data. This avoids proprietary representation and affords extraordinary flexibility, exposing the full capabilities of web standards such as CSS3, HTML5 and SVG. With minimal overhead, D3 is extremely fast, supporting large datasets and dynamic behaviors for interaction and animation. D3’s functional style allows code reuse through a diverse collection of </a:t>
            </a:r>
            <a:r>
              <a:rPr lang="en-US" sz="2000" dirty="0">
                <a:hlinkClick r:id="rId2"/>
              </a:rPr>
              <a:t>components</a:t>
            </a:r>
            <a:r>
              <a:rPr lang="en-US" sz="2000" dirty="0"/>
              <a:t> and </a:t>
            </a:r>
            <a:r>
              <a:rPr lang="en-US" sz="2000" dirty="0">
                <a:hlinkClick r:id="rId3"/>
              </a:rPr>
              <a:t>plugins</a:t>
            </a:r>
            <a:r>
              <a:rPr lang="en-US" sz="2000" dirty="0" smtClean="0"/>
              <a:t>.</a:t>
            </a:r>
          </a:p>
          <a:p>
            <a:endParaRPr lang="en-US" sz="2000" dirty="0" smtClean="0"/>
          </a:p>
          <a:p>
            <a:r>
              <a:rPr lang="en-US" sz="2000" dirty="0" smtClean="0"/>
              <a:t>Source: </a:t>
            </a:r>
            <a:r>
              <a:rPr lang="en-US" sz="2000" dirty="0">
                <a:hlinkClick r:id="rId4"/>
              </a:rPr>
              <a:t>http://d3js.org</a:t>
            </a:r>
            <a:r>
              <a:rPr lang="en-US" sz="2000" dirty="0" smtClean="0">
                <a:hlinkClick r:id="rId4"/>
              </a:rPr>
              <a:t>/</a:t>
            </a:r>
            <a:endParaRPr lang="en-US" sz="2000" dirty="0"/>
          </a:p>
        </p:txBody>
      </p:sp>
    </p:spTree>
    <p:extLst>
      <p:ext uri="{BB962C8B-B14F-4D97-AF65-F5344CB8AC3E}">
        <p14:creationId xmlns:p14="http://schemas.microsoft.com/office/powerpoint/2010/main" val="2693143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d3.js</a:t>
            </a:r>
            <a:endParaRPr lang="en-US" dirty="0"/>
          </a:p>
        </p:txBody>
      </p:sp>
      <p:sp>
        <p:nvSpPr>
          <p:cNvPr id="3" name="Content Placeholder 2"/>
          <p:cNvSpPr>
            <a:spLocks noGrp="1"/>
          </p:cNvSpPr>
          <p:nvPr>
            <p:ph idx="1"/>
          </p:nvPr>
        </p:nvSpPr>
        <p:spPr/>
        <p:txBody>
          <a:bodyPr/>
          <a:lstStyle/>
          <a:p>
            <a:r>
              <a:rPr lang="en-US" dirty="0" smtClean="0"/>
              <a:t>Though well-designed, has a steep learning curve</a:t>
            </a:r>
          </a:p>
          <a:p>
            <a:r>
              <a:rPr lang="en-US" dirty="0" smtClean="0"/>
              <a:t>Follows </a:t>
            </a:r>
            <a:r>
              <a:rPr lang="en-US" dirty="0" err="1" smtClean="0"/>
              <a:t>jQuery</a:t>
            </a:r>
            <a:r>
              <a:rPr lang="en-US" dirty="0" smtClean="0"/>
              <a:t> in style – provides operations on selections (e.g. everything can operate on multiple elements at once)</a:t>
            </a:r>
          </a:p>
          <a:p>
            <a:r>
              <a:rPr lang="en-US" dirty="0" smtClean="0"/>
              <a:t>Supports transitions</a:t>
            </a:r>
          </a:p>
          <a:p>
            <a:pPr lvl="1"/>
            <a:r>
              <a:rPr lang="en-US" dirty="0" smtClean="0"/>
              <a:t>E.g., change this circle’s size + position from 100 at (0, 0) to 150 at (45, 70) and make it move from the old to the new position in 1,000 </a:t>
            </a:r>
            <a:r>
              <a:rPr lang="en-US" dirty="0" err="1" smtClean="0"/>
              <a:t>ms.</a:t>
            </a:r>
            <a:endParaRPr lang="en-US" dirty="0" smtClean="0"/>
          </a:p>
          <a:p>
            <a:r>
              <a:rPr lang="en-US" dirty="0" smtClean="0"/>
              <a:t>Requires OO JavaScript skills</a:t>
            </a:r>
          </a:p>
          <a:p>
            <a:r>
              <a:rPr lang="en-US" dirty="0" smtClean="0"/>
              <a:t>Fortunately: many components out there, many examples, very active user community. </a:t>
            </a:r>
          </a:p>
          <a:p>
            <a:pPr lvl="1"/>
            <a:r>
              <a:rPr lang="en-US" dirty="0" smtClean="0"/>
              <a:t>E.g. </a:t>
            </a:r>
            <a:r>
              <a:rPr lang="en-US" dirty="0" err="1" smtClean="0"/>
              <a:t>WordCloud</a:t>
            </a:r>
            <a:r>
              <a:rPr lang="en-US" dirty="0" smtClean="0"/>
              <a:t> by Jason Davies [</a:t>
            </a:r>
            <a:r>
              <a:rPr lang="en-US" dirty="0" smtClean="0">
                <a:hlinkClick r:id="rId3"/>
              </a:rPr>
              <a:t>Click for demo</a:t>
            </a:r>
            <a:r>
              <a:rPr lang="en-US" dirty="0" smtClean="0"/>
              <a:t>]</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29</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extLst>
      <p:ext uri="{BB962C8B-B14F-4D97-AF65-F5344CB8AC3E}">
        <p14:creationId xmlns:p14="http://schemas.microsoft.com/office/powerpoint/2010/main" val="1805258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associated with these changes</a:t>
            </a:r>
            <a:endParaRPr lang="en-US" dirty="0"/>
          </a:p>
        </p:txBody>
      </p:sp>
      <p:sp>
        <p:nvSpPr>
          <p:cNvPr id="3" name="Content Placeholder 2"/>
          <p:cNvSpPr>
            <a:spLocks noGrp="1"/>
          </p:cNvSpPr>
          <p:nvPr>
            <p:ph idx="1"/>
          </p:nvPr>
        </p:nvSpPr>
        <p:spPr/>
        <p:txBody>
          <a:bodyPr/>
          <a:lstStyle/>
          <a:p>
            <a:r>
              <a:rPr lang="en-US" dirty="0" smtClean="0"/>
              <a:t>Use of library collections becomes invisible</a:t>
            </a:r>
          </a:p>
          <a:p>
            <a:r>
              <a:rPr lang="en-US" dirty="0" smtClean="0"/>
              <a:t>Search engines compete with discovery systems for users requiring substantial marketing effort for the discovery system</a:t>
            </a:r>
          </a:p>
          <a:p>
            <a:endParaRPr lang="en-US" dirty="0" smtClean="0"/>
          </a:p>
          <a:p>
            <a:endParaRPr lang="en-US" dirty="0"/>
          </a:p>
          <a:p>
            <a:pPr marL="0" indent="0">
              <a:buNone/>
            </a:pPr>
            <a:r>
              <a:rPr lang="en-US" dirty="0" smtClean="0">
                <a:solidFill>
                  <a:srgbClr val="C00000"/>
                </a:solidFill>
              </a:rPr>
              <a:t>Challenge:</a:t>
            </a:r>
          </a:p>
          <a:p>
            <a:pPr marL="0" indent="0" algn="ctr">
              <a:buNone/>
            </a:pPr>
            <a:r>
              <a:rPr lang="en-US" sz="2400" dirty="0" smtClean="0"/>
              <a:t>Make the discovery process &amp; use of resources visible!</a:t>
            </a:r>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3</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extLst>
      <p:ext uri="{BB962C8B-B14F-4D97-AF65-F5344CB8AC3E}">
        <p14:creationId xmlns:p14="http://schemas.microsoft.com/office/powerpoint/2010/main" val="106304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Technologies Used</a:t>
            </a:r>
            <a:endParaRPr lang="en-US" dirty="0"/>
          </a:p>
        </p:txBody>
      </p:sp>
      <p:sp>
        <p:nvSpPr>
          <p:cNvPr id="3" name="Content Placeholder 2"/>
          <p:cNvSpPr>
            <a:spLocks noGrp="1"/>
          </p:cNvSpPr>
          <p:nvPr>
            <p:ph idx="1"/>
          </p:nvPr>
        </p:nvSpPr>
        <p:spPr/>
        <p:txBody>
          <a:bodyPr/>
          <a:lstStyle/>
          <a:p>
            <a:r>
              <a:rPr lang="en-US" dirty="0" smtClean="0"/>
              <a:t>As data changes, need to update client display</a:t>
            </a:r>
          </a:p>
          <a:p>
            <a:r>
              <a:rPr lang="en-US" dirty="0" smtClean="0"/>
              <a:t>Implemented in </a:t>
            </a:r>
            <a:r>
              <a:rPr lang="en-US" dirty="0" err="1" smtClean="0"/>
              <a:t>CoffeeScript</a:t>
            </a:r>
            <a:r>
              <a:rPr lang="en-US" dirty="0" smtClean="0"/>
              <a:t> using node.js [</a:t>
            </a:r>
            <a:r>
              <a:rPr lang="en-US" dirty="0" smtClean="0">
                <a:hlinkClick r:id="rId3"/>
              </a:rPr>
              <a:t>Link</a:t>
            </a:r>
            <a:r>
              <a:rPr lang="en-US" dirty="0" smtClean="0"/>
              <a:t>]</a:t>
            </a:r>
          </a:p>
          <a:p>
            <a:r>
              <a:rPr lang="en-US" dirty="0" smtClean="0"/>
              <a:t>Node.js: JavaScript platform for running server-side code</a:t>
            </a:r>
          </a:p>
          <a:p>
            <a:pPr lvl="1"/>
            <a:r>
              <a:rPr lang="en-US" dirty="0" smtClean="0"/>
              <a:t>Based on Google’s V8 JavaScript VM (same as used in Chrome browser)</a:t>
            </a:r>
          </a:p>
          <a:p>
            <a:r>
              <a:rPr lang="en-US" dirty="0" err="1" smtClean="0"/>
              <a:t>CoffeeScript</a:t>
            </a:r>
            <a:r>
              <a:rPr lang="en-US" dirty="0" smtClean="0"/>
              <a:t>: is a language that compiles to JavaScript, but uses a cleaner and richer syntax [</a:t>
            </a:r>
            <a:r>
              <a:rPr lang="en-US" dirty="0" smtClean="0">
                <a:hlinkClick r:id="rId4"/>
              </a:rPr>
              <a:t>Link</a:t>
            </a:r>
            <a:r>
              <a:rPr lang="en-US" dirty="0" smtClean="0"/>
              <a:t>]</a:t>
            </a:r>
          </a:p>
          <a:p>
            <a:r>
              <a:rPr lang="en-US" dirty="0" smtClean="0"/>
              <a:t>Socket.IO [</a:t>
            </a:r>
            <a:r>
              <a:rPr lang="en-US" dirty="0" smtClean="0">
                <a:hlinkClick r:id="rId5"/>
              </a:rPr>
              <a:t>Link</a:t>
            </a:r>
            <a:r>
              <a:rPr lang="en-US" dirty="0" smtClean="0"/>
              <a:t>]: is a library that supports client/server communication</a:t>
            </a:r>
          </a:p>
          <a:p>
            <a:pPr lvl="1"/>
            <a:r>
              <a:rPr lang="en-US" dirty="0" smtClean="0"/>
              <a:t>Includes support for </a:t>
            </a:r>
            <a:r>
              <a:rPr lang="en-US" dirty="0" err="1" smtClean="0"/>
              <a:t>websockets</a:t>
            </a:r>
            <a:endParaRPr lang="en-US" dirty="0" smtClean="0"/>
          </a:p>
          <a:p>
            <a:pPr lvl="1"/>
            <a:r>
              <a:rPr lang="en-US" dirty="0" smtClean="0"/>
              <a:t>Kind of a successor to AJAX, makes “pushes” from server to client easier</a:t>
            </a:r>
          </a:p>
          <a:p>
            <a:r>
              <a:rPr lang="en-US" dirty="0" smtClean="0"/>
              <a:t>Code </a:t>
            </a:r>
            <a:r>
              <a:rPr lang="en-US" dirty="0" smtClean="0">
                <a:hlinkClick r:id="rId6"/>
              </a:rPr>
              <a:t>is here</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30</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extLst>
      <p:ext uri="{BB962C8B-B14F-4D97-AF65-F5344CB8AC3E}">
        <p14:creationId xmlns:p14="http://schemas.microsoft.com/office/powerpoint/2010/main" val="924526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LibFX</a:t>
            </a:r>
            <a:endParaRPr lang="en-US" dirty="0"/>
          </a:p>
        </p:txBody>
      </p:sp>
      <p:sp>
        <p:nvSpPr>
          <p:cNvPr id="3" name="Content Placeholder 2"/>
          <p:cNvSpPr>
            <a:spLocks noGrp="1"/>
          </p:cNvSpPr>
          <p:nvPr>
            <p:ph idx="1"/>
          </p:nvPr>
        </p:nvSpPr>
        <p:spPr/>
        <p:txBody>
          <a:bodyPr>
            <a:normAutofit/>
          </a:bodyPr>
          <a:lstStyle/>
          <a:p>
            <a:r>
              <a:rPr lang="en-US" dirty="0" smtClean="0"/>
              <a:t>Right now, a bunch of scripts JavaScript, Python, </a:t>
            </a:r>
            <a:r>
              <a:rPr lang="en-US" dirty="0" err="1" smtClean="0"/>
              <a:t>CoffeeScript</a:t>
            </a:r>
            <a:endParaRPr lang="en-US" dirty="0" smtClean="0"/>
          </a:p>
          <a:p>
            <a:pPr lvl="1"/>
            <a:r>
              <a:rPr lang="en-US" dirty="0" smtClean="0"/>
              <a:t>Source code of course available</a:t>
            </a:r>
          </a:p>
          <a:p>
            <a:pPr lvl="1"/>
            <a:r>
              <a:rPr lang="en-US" dirty="0" smtClean="0"/>
              <a:t>Contributions/collaborations are invited</a:t>
            </a:r>
          </a:p>
          <a:p>
            <a:r>
              <a:rPr lang="en-US" dirty="0" smtClean="0"/>
              <a:t>Idea: Build a cloud platform that allows other libraries to adopt and extend it</a:t>
            </a:r>
          </a:p>
          <a:p>
            <a:pPr lvl="1"/>
            <a:r>
              <a:rPr lang="en-US" dirty="0" smtClean="0"/>
              <a:t>Particularly for </a:t>
            </a:r>
            <a:r>
              <a:rPr lang="en-US" dirty="0" smtClean="0"/>
              <a:t>non-programmers/non-sys admins</a:t>
            </a:r>
          </a:p>
          <a:p>
            <a:pPr lvl="1"/>
            <a:r>
              <a:rPr lang="en-US" dirty="0" smtClean="0"/>
              <a:t>Not reliant on cloud, but ready to run “in the cloud” – on a </a:t>
            </a:r>
            <a:r>
              <a:rPr lang="en-US" dirty="0" err="1" smtClean="0"/>
              <a:t>IaaS</a:t>
            </a:r>
            <a:r>
              <a:rPr lang="en-US" dirty="0" smtClean="0"/>
              <a:t> or </a:t>
            </a:r>
            <a:r>
              <a:rPr lang="en-US" dirty="0" err="1" smtClean="0"/>
              <a:t>PaaS</a:t>
            </a:r>
            <a:r>
              <a:rPr lang="en-US" dirty="0" smtClean="0"/>
              <a:t> platform</a:t>
            </a:r>
            <a:endParaRPr lang="en-US" dirty="0" smtClean="0"/>
          </a:p>
          <a:p>
            <a:r>
              <a:rPr lang="en-US" dirty="0" err="1" smtClean="0"/>
              <a:t>LibX</a:t>
            </a:r>
            <a:r>
              <a:rPr lang="en-US" dirty="0" smtClean="0"/>
              <a:t> Edition Builder experience: adoption really took off once we </a:t>
            </a:r>
            <a:r>
              <a:rPr lang="en-US" dirty="0" smtClean="0"/>
              <a:t>created </a:t>
            </a:r>
            <a:r>
              <a:rPr lang="en-US" dirty="0" smtClean="0"/>
              <a:t>a management interface that allowed independent setup &amp; exploration</a:t>
            </a:r>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31</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Tree>
    <p:extLst>
      <p:ext uri="{BB962C8B-B14F-4D97-AF65-F5344CB8AC3E}">
        <p14:creationId xmlns:p14="http://schemas.microsoft.com/office/powerpoint/2010/main" val="1770033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r>
              <a:rPr lang="en-US" smtClean="0"/>
              <a:t>3/25/2014</a:t>
            </a:r>
            <a:endParaRPr lang="en-US"/>
          </a:p>
        </p:txBody>
      </p:sp>
      <p:sp>
        <p:nvSpPr>
          <p:cNvPr id="11" name="Footer Placeholder 10"/>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12" name="Slide Number Placeholder 11"/>
          <p:cNvSpPr>
            <a:spLocks noGrp="1"/>
          </p:cNvSpPr>
          <p:nvPr>
            <p:ph type="sldNum" sz="quarter" idx="11"/>
          </p:nvPr>
        </p:nvSpPr>
        <p:spPr/>
        <p:txBody>
          <a:bodyPr/>
          <a:lstStyle/>
          <a:p>
            <a:fld id="{741AFBA9-168D-4223-8F95-E3B49E65091C}" type="slidenum">
              <a:rPr lang="en-US" smtClean="0"/>
              <a:t>32</a:t>
            </a:fld>
            <a:endParaRPr lang="en-US"/>
          </a:p>
        </p:txBody>
      </p:sp>
      <p:grpSp>
        <p:nvGrpSpPr>
          <p:cNvPr id="116" name="Group 115"/>
          <p:cNvGrpSpPr/>
          <p:nvPr/>
        </p:nvGrpSpPr>
        <p:grpSpPr>
          <a:xfrm>
            <a:off x="92154" y="-16516"/>
            <a:ext cx="8994090" cy="6567025"/>
            <a:chOff x="153935" y="79182"/>
            <a:chExt cx="8990065" cy="6564086"/>
          </a:xfrm>
        </p:grpSpPr>
        <p:sp>
          <p:nvSpPr>
            <p:cNvPr id="159" name="Rounded Rectangle 158"/>
            <p:cNvSpPr/>
            <p:nvPr/>
          </p:nvSpPr>
          <p:spPr>
            <a:xfrm>
              <a:off x="2057400" y="2184657"/>
              <a:ext cx="5603740" cy="3606543"/>
            </a:xfrm>
            <a:prstGeom prst="roundRect">
              <a:avLst/>
            </a:prstGeom>
            <a:solidFill>
              <a:schemeClr val="bg1">
                <a:lumMod val="95000"/>
              </a:schemeClr>
            </a:solidFill>
            <a:ln w="254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pic>
          <p:nvPicPr>
            <p:cNvPr id="117" name="Picture 9" descr="C:\Users\gback\AppData\Local\Microsoft\Windows\Temporary Internet Files\Content.IE5\XT2OBFTA\MC90043163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7679" y="719567"/>
              <a:ext cx="1180255" cy="1180255"/>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10" descr="C:\Users\gback\AppData\Local\Microsoft\Windows\Temporary Internet Files\Content.IE5\QT6WRJMS\MC90043394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73332" y="627144"/>
              <a:ext cx="986888" cy="98688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728" t="5094" r="10377" b="-578"/>
            <a:stretch/>
          </p:blipFill>
          <p:spPr bwMode="auto">
            <a:xfrm>
              <a:off x="3794760" y="348941"/>
              <a:ext cx="1691640" cy="1691640"/>
            </a:xfrm>
            <a:prstGeom prst="rect">
              <a:avLst/>
            </a:prstGeom>
            <a:noFill/>
            <a:ln>
              <a:noFill/>
            </a:ln>
            <a:effectLst>
              <a:glow rad="63500">
                <a:srgbClr val="4F81BD">
                  <a:satMod val="175000"/>
                  <a:alpha val="40000"/>
                </a:srgbClr>
              </a:glow>
              <a:outerShdw dist="35921" dir="2700000" algn="ctr" rotWithShape="0">
                <a:srgbClr val="EEECE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0" name="TextBox 119"/>
            <p:cNvSpPr txBox="1"/>
            <p:nvPr/>
          </p:nvSpPr>
          <p:spPr>
            <a:xfrm>
              <a:off x="5733742" y="79182"/>
              <a:ext cx="341025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2060"/>
                  </a:solidFill>
                  <a:effectLst/>
                  <a:uLnTx/>
                  <a:uFillTx/>
                </a:rPr>
                <a:t>Commercial or open source discovery system, e.g. Summon, EBSCO, </a:t>
              </a:r>
              <a:r>
                <a:rPr kumimoji="0" lang="en-US" sz="1600" b="0" i="0" u="none" strike="noStrike" kern="0" cap="none" spc="0" normalizeH="0" baseline="0" noProof="0" dirty="0" err="1" smtClean="0">
                  <a:ln>
                    <a:noFill/>
                  </a:ln>
                  <a:solidFill>
                    <a:srgbClr val="002060"/>
                  </a:solidFill>
                  <a:effectLst/>
                  <a:uLnTx/>
                  <a:uFillTx/>
                </a:rPr>
                <a:t>Blacklight</a:t>
              </a:r>
              <a:endParaRPr kumimoji="0" lang="en-US" sz="1600" b="0" i="0" u="none" strike="noStrike" kern="0" cap="none" spc="0" normalizeH="0" baseline="0" noProof="0" dirty="0" smtClean="0">
                <a:ln>
                  <a:noFill/>
                </a:ln>
                <a:solidFill>
                  <a:srgbClr val="002060"/>
                </a:solidFill>
                <a:effectLst/>
                <a:uLnTx/>
                <a:uFillTx/>
              </a:endParaRPr>
            </a:p>
          </p:txBody>
        </p:sp>
        <p:sp>
          <p:nvSpPr>
            <p:cNvPr id="121" name="Rectangle 120"/>
            <p:cNvSpPr/>
            <p:nvPr/>
          </p:nvSpPr>
          <p:spPr>
            <a:xfrm>
              <a:off x="3903137" y="2387804"/>
              <a:ext cx="1370854" cy="701094"/>
            </a:xfrm>
            <a:prstGeom prst="rect">
              <a:avLst/>
            </a:prstGeom>
            <a:noFill/>
            <a:ln w="0" cap="flat" cmpd="sng" algn="ctr">
              <a:solidFill>
                <a:srgbClr val="4F81BD">
                  <a:shade val="50000"/>
                </a:srgbClr>
              </a:solidFill>
              <a:prstDash val="solid"/>
            </a:ln>
            <a:effectLst>
              <a:glow rad="63500">
                <a:srgbClr val="4F81BD">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Real-time</a:t>
              </a:r>
              <a:br>
                <a:rPr kumimoji="0" lang="en-US" sz="1400" b="0" i="0" u="none" strike="noStrike" kern="0" cap="none" spc="0" normalizeH="0" baseline="0" noProof="0" dirty="0" smtClean="0">
                  <a:ln>
                    <a:noFill/>
                  </a:ln>
                  <a:solidFill>
                    <a:srgbClr val="002060"/>
                  </a:solidFill>
                  <a:effectLst/>
                  <a:uLnTx/>
                  <a:uFillTx/>
                  <a:latin typeface="Calibri"/>
                </a:rPr>
              </a:br>
              <a:r>
                <a:rPr kumimoji="0" lang="en-US" sz="1400" b="0" i="0" u="none" strike="noStrike" kern="0" cap="none" spc="0" normalizeH="0" baseline="0" noProof="0" dirty="0" smtClean="0">
                  <a:ln>
                    <a:noFill/>
                  </a:ln>
                  <a:solidFill>
                    <a:srgbClr val="002060"/>
                  </a:solidFill>
                  <a:effectLst/>
                  <a:uLnTx/>
                  <a:uFillTx/>
                  <a:latin typeface="Calibri"/>
                </a:rPr>
                <a:t>Data Collection</a:t>
              </a:r>
            </a:p>
          </p:txBody>
        </p:sp>
        <p:sp>
          <p:nvSpPr>
            <p:cNvPr id="123" name="Rectangle 122"/>
            <p:cNvSpPr/>
            <p:nvPr/>
          </p:nvSpPr>
          <p:spPr>
            <a:xfrm>
              <a:off x="3911356" y="3352799"/>
              <a:ext cx="1359763" cy="1590289"/>
            </a:xfrm>
            <a:prstGeom prst="rect">
              <a:avLst/>
            </a:prstGeom>
            <a:noFill/>
            <a:ln w="0" cap="flat" cmpd="sng" algn="ctr">
              <a:solidFill>
                <a:srgbClr val="4F81BD">
                  <a:shade val="50000"/>
                </a:srgbClr>
              </a:solidFill>
              <a:prstDash val="solid"/>
            </a:ln>
            <a:effectLst>
              <a:glow rad="63500">
                <a:srgbClr val="4F81BD">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Data Processing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&amp; Storage</a:t>
              </a:r>
            </a:p>
          </p:txBody>
        </p:sp>
        <p:cxnSp>
          <p:nvCxnSpPr>
            <p:cNvPr id="124" name="Straight Arrow Connector 123"/>
            <p:cNvCxnSpPr/>
            <p:nvPr/>
          </p:nvCxnSpPr>
          <p:spPr>
            <a:xfrm>
              <a:off x="2499360" y="1160397"/>
              <a:ext cx="1165638" cy="0"/>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127" name="Straight Arrow Connector 126"/>
            <p:cNvCxnSpPr/>
            <p:nvPr/>
          </p:nvCxnSpPr>
          <p:spPr>
            <a:xfrm>
              <a:off x="5699760" y="1160397"/>
              <a:ext cx="1165638" cy="0"/>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128" name="Straight Arrow Connector 127"/>
            <p:cNvCxnSpPr/>
            <p:nvPr/>
          </p:nvCxnSpPr>
          <p:spPr>
            <a:xfrm flipH="1">
              <a:off x="5665137" y="1304474"/>
              <a:ext cx="1165638" cy="0"/>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130" name="Straight Arrow Connector 129"/>
            <p:cNvCxnSpPr/>
            <p:nvPr/>
          </p:nvCxnSpPr>
          <p:spPr>
            <a:xfrm flipH="1">
              <a:off x="2449941" y="1304474"/>
              <a:ext cx="1165638" cy="0"/>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131" name="Arc 130"/>
            <p:cNvSpPr/>
            <p:nvPr/>
          </p:nvSpPr>
          <p:spPr>
            <a:xfrm>
              <a:off x="4443574" y="955761"/>
              <a:ext cx="1192418" cy="1717840"/>
            </a:xfrm>
            <a:prstGeom prst="arc">
              <a:avLst>
                <a:gd name="adj1" fmla="val 7501271"/>
                <a:gd name="adj2" fmla="val 13960502"/>
              </a:avLst>
            </a:prstGeom>
            <a:noFill/>
            <a:ln w="38100" cap="flat" cmpd="sng" algn="ctr">
              <a:solidFill>
                <a:srgbClr val="4F81BD"/>
              </a:solidFill>
              <a:prstDash val="solid"/>
              <a:headEnd type="triangle"/>
              <a:tailEnd type="none"/>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cxnSp>
          <p:nvCxnSpPr>
            <p:cNvPr id="132" name="Straight Arrow Connector 131"/>
            <p:cNvCxnSpPr>
              <a:stCxn id="121" idx="2"/>
              <a:endCxn id="123" idx="0"/>
            </p:cNvCxnSpPr>
            <p:nvPr/>
          </p:nvCxnSpPr>
          <p:spPr>
            <a:xfrm>
              <a:off x="4588564" y="3088898"/>
              <a:ext cx="2674" cy="263901"/>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133" name="Rectangle 132"/>
            <p:cNvSpPr/>
            <p:nvPr/>
          </p:nvSpPr>
          <p:spPr>
            <a:xfrm>
              <a:off x="2246267" y="3334346"/>
              <a:ext cx="1359763" cy="1105237"/>
            </a:xfrm>
            <a:prstGeom prst="rect">
              <a:avLst/>
            </a:prstGeom>
            <a:noFill/>
            <a:ln w="0" cap="flat" cmpd="sng" algn="ctr">
              <a:solidFill>
                <a:srgbClr val="4F81BD">
                  <a:shade val="50000"/>
                </a:srgbClr>
              </a:solidFill>
              <a:prstDash val="solid"/>
            </a:ln>
            <a:effectLst>
              <a:glow rad="63500">
                <a:srgbClr val="4F81BD">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Data Visualization</a:t>
              </a:r>
            </a:p>
          </p:txBody>
        </p:sp>
        <p:sp>
          <p:nvSpPr>
            <p:cNvPr id="134" name="TextBox 133"/>
            <p:cNvSpPr txBox="1"/>
            <p:nvPr/>
          </p:nvSpPr>
          <p:spPr>
            <a:xfrm>
              <a:off x="389572" y="2220957"/>
              <a:ext cx="1568832"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2060"/>
                  </a:solidFill>
                  <a:effectLst/>
                  <a:uLnTx/>
                  <a:uFillTx/>
                </a:rPr>
                <a:t>Public Display &amp;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2060"/>
                  </a:solidFill>
                  <a:effectLst/>
                  <a:uLnTx/>
                  <a:uFillTx/>
                </a:rPr>
                <a:t>Interaction</a:t>
              </a:r>
            </a:p>
          </p:txBody>
        </p:sp>
        <p:grpSp>
          <p:nvGrpSpPr>
            <p:cNvPr id="135" name="Group 134"/>
            <p:cNvGrpSpPr/>
            <p:nvPr/>
          </p:nvGrpSpPr>
          <p:grpSpPr>
            <a:xfrm>
              <a:off x="714984" y="4398027"/>
              <a:ext cx="1143000" cy="1143000"/>
              <a:chOff x="4066491" y="5219733"/>
              <a:chExt cx="1143000" cy="1143000"/>
            </a:xfrm>
          </p:grpSpPr>
          <p:pic>
            <p:nvPicPr>
              <p:cNvPr id="168" name="Picture 6" descr="C:\Users\gback\AppData\Local\Microsoft\Windows\Temporary Internet Files\Content.IE5\QT6WRJMS\MC90044132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6491" y="5219733"/>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15" descr="C:\Users\gback\AppData\Local\Microsoft\Windows\Temporary Internet Files\Content.IE5\BUA0L0NV\MC900431584[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31822" y="5482818"/>
                <a:ext cx="563953" cy="56395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6" name="Straight Arrow Connector 135"/>
            <p:cNvCxnSpPr>
              <a:stCxn id="145" idx="0"/>
              <a:endCxn id="133" idx="2"/>
            </p:cNvCxnSpPr>
            <p:nvPr/>
          </p:nvCxnSpPr>
          <p:spPr>
            <a:xfrm flipH="1" flipV="1">
              <a:off x="2926149" y="4439583"/>
              <a:ext cx="5034" cy="269818"/>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137" name="TextBox 136"/>
            <p:cNvSpPr txBox="1"/>
            <p:nvPr/>
          </p:nvSpPr>
          <p:spPr>
            <a:xfrm>
              <a:off x="389572" y="5553986"/>
              <a:ext cx="1748796"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2060"/>
                  </a:solidFill>
                  <a:effectLst/>
                  <a:uLnTx/>
                  <a:uFillTx/>
                </a:rPr>
                <a:t>Web-based visualizations,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2060"/>
                  </a:solidFill>
                  <a:effectLst/>
                  <a:uLnTx/>
                  <a:uFillTx/>
                </a:rPr>
                <a:t>Incl. social media</a:t>
              </a:r>
            </a:p>
          </p:txBody>
        </p:sp>
        <p:pic>
          <p:nvPicPr>
            <p:cNvPr id="138" name="Picture 8" descr="C:\Users\gback\AppData\Local\Microsoft\Windows\Temporary Internet Files\Content.IE5\QT6WRJMS\MC900434874[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6272" y="2806447"/>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5720538" y="2295512"/>
              <a:ext cx="1441764" cy="1717479"/>
            </a:xfrm>
            <a:prstGeom prst="rect">
              <a:avLst/>
            </a:prstGeom>
            <a:noFill/>
            <a:ln w="0" cap="flat" cmpd="sng" algn="ctr">
              <a:solidFill>
                <a:srgbClr val="4F81BD">
                  <a:shade val="50000"/>
                </a:srgbClr>
              </a:solidFill>
              <a:prstDash val="solid"/>
            </a:ln>
            <a:effectLst>
              <a:glow rad="63500">
                <a:srgbClr val="4F81BD">
                  <a:satMod val="175000"/>
                  <a:alpha val="40000"/>
                </a:srgbClr>
              </a:glow>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Web-Based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Control &amp; Configuration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Interface</a:t>
              </a:r>
            </a:p>
          </p:txBody>
        </p:sp>
        <p:cxnSp>
          <p:nvCxnSpPr>
            <p:cNvPr id="140" name="Straight Arrow Connector 139"/>
            <p:cNvCxnSpPr>
              <a:endCxn id="138" idx="1"/>
            </p:cNvCxnSpPr>
            <p:nvPr/>
          </p:nvCxnSpPr>
          <p:spPr>
            <a:xfrm>
              <a:off x="7186232" y="3124200"/>
              <a:ext cx="760040" cy="177547"/>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grpSp>
          <p:nvGrpSpPr>
            <p:cNvPr id="141" name="Group 140"/>
            <p:cNvGrpSpPr/>
            <p:nvPr/>
          </p:nvGrpSpPr>
          <p:grpSpPr>
            <a:xfrm>
              <a:off x="153935" y="2805732"/>
              <a:ext cx="1961652" cy="1446558"/>
              <a:chOff x="6903227" y="5115676"/>
              <a:chExt cx="1961652" cy="1446558"/>
            </a:xfrm>
          </p:grpSpPr>
          <p:pic>
            <p:nvPicPr>
              <p:cNvPr id="163" name="Picture 2" descr="http://www.colourbox.com/preview/1754274-650184-multimedia-monitor-display-wall-concept.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71362" y="5115676"/>
                <a:ext cx="1493517" cy="1207260"/>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oup 163"/>
              <p:cNvGrpSpPr/>
              <p:nvPr/>
            </p:nvGrpSpPr>
            <p:grpSpPr>
              <a:xfrm flipH="1">
                <a:off x="6903227" y="5297842"/>
                <a:ext cx="1441517" cy="1264392"/>
                <a:chOff x="5801758" y="4471425"/>
                <a:chExt cx="2189242" cy="1920240"/>
              </a:xfrm>
            </p:grpSpPr>
            <p:pic>
              <p:nvPicPr>
                <p:cNvPr id="165" name="Picture 2" descr="C:\Users\gback\AppData\Local\Microsoft\Windows\Temporary Internet Files\Content.IE5\QT6WRJMS\MC900433954[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5933" y="4471425"/>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4" descr="C:\Users\gback\AppData\Local\Microsoft\Windows\Temporary Internet Files\Content.IE5\QT6WRJMS\MC900432625[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1758" y="5111505"/>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6" descr="C:\Users\gback\AppData\Local\Microsoft\Windows\Temporary Internet Files\Content.IE5\BUA0L0NV\MC900432626[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10840" y="4890173"/>
                  <a:ext cx="1280160" cy="128016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2" name="TextBox 141"/>
            <p:cNvSpPr txBox="1"/>
            <p:nvPr/>
          </p:nvSpPr>
          <p:spPr>
            <a:xfrm>
              <a:off x="835009" y="254760"/>
              <a:ext cx="156883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2060"/>
                  </a:solidFill>
                  <a:effectLst/>
                  <a:uLnTx/>
                  <a:uFillTx/>
                </a:rPr>
                <a:t>Users</a:t>
              </a:r>
            </a:p>
          </p:txBody>
        </p:sp>
        <p:grpSp>
          <p:nvGrpSpPr>
            <p:cNvPr id="143" name="Group 142"/>
            <p:cNvGrpSpPr/>
            <p:nvPr/>
          </p:nvGrpSpPr>
          <p:grpSpPr>
            <a:xfrm>
              <a:off x="5733741" y="4184033"/>
              <a:ext cx="1573070" cy="759055"/>
              <a:chOff x="4591237" y="4252290"/>
              <a:chExt cx="1573070" cy="759055"/>
            </a:xfrm>
          </p:grpSpPr>
          <p:sp>
            <p:nvSpPr>
              <p:cNvPr id="161" name="Rectangle 160"/>
              <p:cNvSpPr/>
              <p:nvPr/>
            </p:nvSpPr>
            <p:spPr>
              <a:xfrm>
                <a:off x="4591237" y="4277902"/>
                <a:ext cx="1428561" cy="733443"/>
              </a:xfrm>
              <a:prstGeom prst="rect">
                <a:avLst/>
              </a:prstGeom>
              <a:noFill/>
              <a:ln w="0" cap="flat" cmpd="sng" algn="ctr">
                <a:solidFill>
                  <a:srgbClr val="4F81BD">
                    <a:shade val="50000"/>
                  </a:srgbClr>
                </a:solidFill>
                <a:prstDash val="solid"/>
              </a:ln>
              <a:effectLst>
                <a:glow rad="63500">
                  <a:srgbClr val="4F81BD">
                    <a:satMod val="175000"/>
                    <a:alpha val="40000"/>
                  </a:srgbClr>
                </a:glo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  Offline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  Analysis</a:t>
                </a:r>
              </a:p>
            </p:txBody>
          </p:sp>
          <p:pic>
            <p:nvPicPr>
              <p:cNvPr id="162" name="Picture 16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05252" y="4252290"/>
                <a:ext cx="759055" cy="759055"/>
              </a:xfrm>
              <a:prstGeom prst="rect">
                <a:avLst/>
              </a:prstGeom>
            </p:spPr>
          </p:pic>
        </p:grpSp>
        <p:cxnSp>
          <p:nvCxnSpPr>
            <p:cNvPr id="144" name="Straight Arrow Connector 143"/>
            <p:cNvCxnSpPr/>
            <p:nvPr/>
          </p:nvCxnSpPr>
          <p:spPr>
            <a:xfrm flipV="1">
              <a:off x="7162302" y="3564013"/>
              <a:ext cx="814014" cy="1047488"/>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145" name="Rectangle 144"/>
            <p:cNvSpPr/>
            <p:nvPr/>
          </p:nvSpPr>
          <p:spPr>
            <a:xfrm>
              <a:off x="2236141" y="4709401"/>
              <a:ext cx="1390083" cy="733443"/>
            </a:xfrm>
            <a:prstGeom prst="rect">
              <a:avLst/>
            </a:prstGeom>
            <a:noFill/>
            <a:ln w="0" cap="flat" cmpd="sng" algn="ctr">
              <a:solidFill>
                <a:srgbClr val="4F81BD">
                  <a:shade val="50000"/>
                </a:srgbClr>
              </a:solidFill>
              <a:prstDash val="solid"/>
            </a:ln>
            <a:effectLst>
              <a:glow rad="63500">
                <a:srgbClr val="4F81BD">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Augmentation</a:t>
              </a:r>
            </a:p>
          </p:txBody>
        </p:sp>
        <p:cxnSp>
          <p:nvCxnSpPr>
            <p:cNvPr id="146" name="Straight Arrow Connector 145"/>
            <p:cNvCxnSpPr>
              <a:endCxn id="133" idx="3"/>
            </p:cNvCxnSpPr>
            <p:nvPr/>
          </p:nvCxnSpPr>
          <p:spPr>
            <a:xfrm flipH="1" flipV="1">
              <a:off x="3606030" y="3886965"/>
              <a:ext cx="281396" cy="56551"/>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147" name="Straight Arrow Connector 146"/>
            <p:cNvCxnSpPr/>
            <p:nvPr/>
          </p:nvCxnSpPr>
          <p:spPr>
            <a:xfrm flipH="1" flipV="1">
              <a:off x="1857984" y="3409362"/>
              <a:ext cx="444629" cy="138544"/>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148" name="Straight Arrow Connector 147"/>
            <p:cNvCxnSpPr/>
            <p:nvPr/>
          </p:nvCxnSpPr>
          <p:spPr>
            <a:xfrm flipH="1">
              <a:off x="1857985" y="4276533"/>
              <a:ext cx="436381" cy="437684"/>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149" name="Flowchart: Off-page Connector 148"/>
            <p:cNvSpPr/>
            <p:nvPr/>
          </p:nvSpPr>
          <p:spPr>
            <a:xfrm rot="16200000">
              <a:off x="6303685" y="4635342"/>
              <a:ext cx="433185" cy="1573071"/>
            </a:xfrm>
            <a:prstGeom prst="flowChartOffpageConnector">
              <a:avLst/>
            </a:prstGeom>
            <a:noFill/>
            <a:ln w="12700" cap="flat" cmpd="sng" algn="ctr">
              <a:solidFill>
                <a:srgbClr val="4F81BD">
                  <a:shade val="50000"/>
                </a:srgbClr>
              </a:solidFill>
              <a:prstDash val="solid"/>
            </a:ln>
            <a:effectLst>
              <a:glow rad="63500">
                <a:srgbClr val="4F81BD">
                  <a:satMod val="175000"/>
                  <a:alpha val="40000"/>
                </a:srgbClr>
              </a:glow>
            </a:effectLst>
          </p:spPr>
          <p:txBody>
            <a:bodyPr vert="horz" wrap="none" rtlCol="0" anchor="ctr">
              <a:normAutofit/>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1F497D">
                      <a:lumMod val="75000"/>
                    </a:srgbClr>
                  </a:solidFill>
                  <a:effectLst/>
                  <a:uLnTx/>
                  <a:uFillTx/>
                  <a:latin typeface="Calibri"/>
                </a:rPr>
                <a:t>Connector</a:t>
              </a:r>
            </a:p>
          </p:txBody>
        </p:sp>
        <p:cxnSp>
          <p:nvCxnSpPr>
            <p:cNvPr id="150" name="Straight Arrow Connector 149"/>
            <p:cNvCxnSpPr/>
            <p:nvPr/>
          </p:nvCxnSpPr>
          <p:spPr>
            <a:xfrm>
              <a:off x="5282210" y="3830826"/>
              <a:ext cx="417550" cy="1"/>
            </a:xfrm>
            <a:prstGeom prst="straightConnector1">
              <a:avLst/>
            </a:prstGeom>
            <a:noFill/>
            <a:ln w="38100" cap="flat" cmpd="sng" algn="ctr">
              <a:solidFill>
                <a:srgbClr val="4F81BD"/>
              </a:solidFill>
              <a:prstDash val="solid"/>
              <a:headEnd type="arrow"/>
              <a:tailEnd type="arrow"/>
            </a:ln>
            <a:effectLst>
              <a:outerShdw blurRad="40000" dist="23000" dir="5400000" rotWithShape="0">
                <a:srgbClr val="000000">
                  <a:alpha val="35000"/>
                </a:srgbClr>
              </a:outerShdw>
            </a:effectLst>
          </p:spPr>
        </p:cxnSp>
        <p:cxnSp>
          <p:nvCxnSpPr>
            <p:cNvPr id="151" name="Straight Arrow Connector 150"/>
            <p:cNvCxnSpPr/>
            <p:nvPr/>
          </p:nvCxnSpPr>
          <p:spPr>
            <a:xfrm>
              <a:off x="5302988" y="4576366"/>
              <a:ext cx="417550" cy="1"/>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152" name="Rectangle 151"/>
            <p:cNvSpPr/>
            <p:nvPr/>
          </p:nvSpPr>
          <p:spPr>
            <a:xfrm>
              <a:off x="2178366" y="5903837"/>
              <a:ext cx="2631912" cy="733443"/>
            </a:xfrm>
            <a:prstGeom prst="rect">
              <a:avLst/>
            </a:prstGeom>
            <a:noFill/>
            <a:ln w="0" cap="flat" cmpd="sng" algn="ctr">
              <a:solidFill>
                <a:srgbClr val="C0504D"/>
              </a:solidFill>
              <a:prstDash val="solid"/>
            </a:ln>
            <a:effectLst>
              <a:glow rad="63500">
                <a:srgbClr val="C0504D">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Internal Services, e.g. Circulation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Statistics, COUNTER Reports</a:t>
              </a:r>
            </a:p>
          </p:txBody>
        </p:sp>
        <p:sp>
          <p:nvSpPr>
            <p:cNvPr id="153" name="Rectangle 152"/>
            <p:cNvSpPr/>
            <p:nvPr/>
          </p:nvSpPr>
          <p:spPr>
            <a:xfrm>
              <a:off x="5039784" y="5884299"/>
              <a:ext cx="2738920" cy="758969"/>
            </a:xfrm>
            <a:prstGeom prst="rect">
              <a:avLst/>
            </a:prstGeom>
            <a:noFill/>
            <a:ln w="0" cap="flat" cmpd="sng" algn="ctr">
              <a:solidFill>
                <a:srgbClr val="C0504D"/>
              </a:solidFill>
              <a:prstDash val="solid"/>
            </a:ln>
            <a:effectLst>
              <a:glow rad="63500">
                <a:srgbClr val="C0504D">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2060"/>
                  </a:solidFill>
                  <a:effectLst/>
                  <a:uLnTx/>
                  <a:uFillTx/>
                  <a:latin typeface="Calibri"/>
                </a:rPr>
                <a:t>External Services, e.g. </a:t>
              </a:r>
              <a:r>
                <a:rPr kumimoji="0" lang="en-US" sz="1400" b="0" i="0" u="none" strike="noStrike" kern="0" cap="none" spc="0" normalizeH="0" baseline="0" noProof="0" dirty="0" err="1" smtClean="0">
                  <a:ln>
                    <a:noFill/>
                  </a:ln>
                  <a:solidFill>
                    <a:srgbClr val="002060"/>
                  </a:solidFill>
                  <a:effectLst/>
                  <a:uLnTx/>
                  <a:uFillTx/>
                  <a:latin typeface="Calibri"/>
                </a:rPr>
                <a:t>Mendeley</a:t>
              </a:r>
              <a:r>
                <a:rPr kumimoji="0" lang="en-US" sz="1400" b="0" i="0" u="none" strike="noStrike" kern="0" cap="none" spc="0" normalizeH="0" baseline="0" noProof="0" dirty="0" smtClean="0">
                  <a:ln>
                    <a:noFill/>
                  </a:ln>
                  <a:solidFill>
                    <a:srgbClr val="002060"/>
                  </a:solidFill>
                  <a:effectLst/>
                  <a:uLnTx/>
                  <a:uFillTx/>
                  <a:latin typeface="Calibri"/>
                </a:rPr>
                <a:t> API, </a:t>
              </a:r>
              <a:r>
                <a:rPr kumimoji="0" lang="en-US" sz="1400" b="0" i="0" u="none" strike="noStrike" kern="0" cap="none" spc="0" normalizeH="0" baseline="0" noProof="0" dirty="0" err="1" smtClean="0">
                  <a:ln>
                    <a:noFill/>
                  </a:ln>
                  <a:solidFill>
                    <a:srgbClr val="002060"/>
                  </a:solidFill>
                  <a:effectLst/>
                  <a:uLnTx/>
                  <a:uFillTx/>
                  <a:latin typeface="Calibri"/>
                </a:rPr>
                <a:t>WorldCat</a:t>
              </a:r>
              <a:r>
                <a:rPr kumimoji="0" lang="en-US" sz="1400" b="0" i="0" u="none" strike="noStrike" kern="0" cap="none" spc="0" normalizeH="0" baseline="0" noProof="0" dirty="0" smtClean="0">
                  <a:ln>
                    <a:noFill/>
                  </a:ln>
                  <a:solidFill>
                    <a:srgbClr val="002060"/>
                  </a:solidFill>
                  <a:effectLst/>
                  <a:uLnTx/>
                  <a:uFillTx/>
                  <a:latin typeface="Calibri"/>
                </a:rPr>
                <a:t> Identities, </a:t>
              </a:r>
              <a:r>
                <a:rPr kumimoji="0" lang="en-US" sz="1400" b="0" i="0" u="none" strike="noStrike" kern="0" cap="none" spc="0" normalizeH="0" baseline="0" noProof="0" dirty="0" err="1" smtClean="0">
                  <a:ln>
                    <a:noFill/>
                  </a:ln>
                  <a:solidFill>
                    <a:srgbClr val="002060"/>
                  </a:solidFill>
                  <a:effectLst/>
                  <a:uLnTx/>
                  <a:uFillTx/>
                  <a:latin typeface="Calibri"/>
                </a:rPr>
                <a:t>CiteULike</a:t>
              </a:r>
              <a:r>
                <a:rPr kumimoji="0" lang="en-US" sz="1400" b="0" i="0" u="none" strike="noStrike" kern="0" cap="none" spc="0" normalizeH="0" baseline="0" noProof="0" dirty="0" smtClean="0">
                  <a:ln>
                    <a:noFill/>
                  </a:ln>
                  <a:solidFill>
                    <a:srgbClr val="002060"/>
                  </a:solidFill>
                  <a:effectLst/>
                  <a:uLnTx/>
                  <a:uFillTx/>
                  <a:latin typeface="Calibri"/>
                </a:rPr>
                <a:t>, altmetrics.com</a:t>
              </a:r>
            </a:p>
          </p:txBody>
        </p:sp>
        <p:cxnSp>
          <p:nvCxnSpPr>
            <p:cNvPr id="154" name="Straight Arrow Connector 153"/>
            <p:cNvCxnSpPr/>
            <p:nvPr/>
          </p:nvCxnSpPr>
          <p:spPr>
            <a:xfrm flipH="1" flipV="1">
              <a:off x="6282579" y="4940008"/>
              <a:ext cx="696" cy="236818"/>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155" name="Elbow Connector 154"/>
            <p:cNvCxnSpPr>
              <a:stCxn id="153" idx="0"/>
              <a:endCxn id="145" idx="2"/>
            </p:cNvCxnSpPr>
            <p:nvPr/>
          </p:nvCxnSpPr>
          <p:spPr>
            <a:xfrm rot="16200000" flipV="1">
              <a:off x="4449486" y="3924541"/>
              <a:ext cx="441455" cy="3478061"/>
            </a:xfrm>
            <a:prstGeom prst="bentConnector3">
              <a:avLst>
                <a:gd name="adj1" fmla="val 35555"/>
              </a:avLst>
            </a:prstGeom>
            <a:noFill/>
            <a:ln w="38100" cap="flat" cmpd="sng" algn="ctr">
              <a:solidFill>
                <a:srgbClr val="C0504D"/>
              </a:solidFill>
              <a:prstDash val="solid"/>
              <a:tailEnd type="triangle"/>
            </a:ln>
            <a:effectLst>
              <a:outerShdw blurRad="40000" dist="23000" dir="5400000" rotWithShape="0">
                <a:srgbClr val="000000">
                  <a:alpha val="35000"/>
                </a:srgbClr>
              </a:outerShdw>
            </a:effectLst>
          </p:spPr>
        </p:cxnSp>
        <p:cxnSp>
          <p:nvCxnSpPr>
            <p:cNvPr id="156" name="Elbow Connector 155"/>
            <p:cNvCxnSpPr>
              <a:stCxn id="152" idx="0"/>
              <a:endCxn id="145" idx="2"/>
            </p:cNvCxnSpPr>
            <p:nvPr/>
          </p:nvCxnSpPr>
          <p:spPr>
            <a:xfrm rot="16200000" flipV="1">
              <a:off x="2982256" y="5391770"/>
              <a:ext cx="460994" cy="563139"/>
            </a:xfrm>
            <a:prstGeom prst="bentConnector3">
              <a:avLst>
                <a:gd name="adj1" fmla="val 38472"/>
              </a:avLst>
            </a:prstGeom>
            <a:noFill/>
            <a:ln w="38100" cap="flat" cmpd="sng" algn="ctr">
              <a:solidFill>
                <a:srgbClr val="C0504D"/>
              </a:solidFill>
              <a:prstDash val="solid"/>
              <a:tailEnd type="triangle"/>
            </a:ln>
            <a:effectLst>
              <a:outerShdw blurRad="40000" dist="23000" dir="5400000" rotWithShape="0">
                <a:srgbClr val="000000">
                  <a:alpha val="35000"/>
                </a:srgbClr>
              </a:outerShdw>
            </a:effectLst>
          </p:spPr>
        </p:cxnSp>
        <p:cxnSp>
          <p:nvCxnSpPr>
            <p:cNvPr id="157" name="Elbow Connector 156"/>
            <p:cNvCxnSpPr>
              <a:stCxn id="149" idx="0"/>
              <a:endCxn id="123" idx="2"/>
            </p:cNvCxnSpPr>
            <p:nvPr/>
          </p:nvCxnSpPr>
          <p:spPr>
            <a:xfrm rot="10800000">
              <a:off x="4591238" y="4943089"/>
              <a:ext cx="1142504" cy="478789"/>
            </a:xfrm>
            <a:prstGeom prst="bentConnector2">
              <a:avLst/>
            </a:prstGeom>
            <a:noFill/>
            <a:ln w="38100" cap="flat" cmpd="sng" algn="ctr">
              <a:solidFill>
                <a:srgbClr val="4F81BD"/>
              </a:solidFill>
              <a:prstDash val="solid"/>
              <a:tailEnd type="triangle"/>
            </a:ln>
            <a:effectLst>
              <a:outerShdw blurRad="40000" dist="23000" dir="5400000" rotWithShape="0">
                <a:srgbClr val="000000">
                  <a:alpha val="35000"/>
                </a:srgbClr>
              </a:outerShdw>
            </a:effectLst>
          </p:spPr>
        </p:cxnSp>
        <p:cxnSp>
          <p:nvCxnSpPr>
            <p:cNvPr id="158" name="Elbow Connector 157"/>
            <p:cNvCxnSpPr>
              <a:stCxn id="149" idx="0"/>
              <a:endCxn id="145" idx="3"/>
            </p:cNvCxnSpPr>
            <p:nvPr/>
          </p:nvCxnSpPr>
          <p:spPr>
            <a:xfrm rot="10800000">
              <a:off x="3626224" y="5076123"/>
              <a:ext cx="2107518" cy="345754"/>
            </a:xfrm>
            <a:prstGeom prst="bentConnector3">
              <a:avLst>
                <a:gd name="adj1" fmla="val 74601"/>
              </a:avLst>
            </a:prstGeom>
            <a:noFill/>
            <a:ln w="38100" cap="flat" cmpd="sng" algn="ctr">
              <a:solidFill>
                <a:srgbClr val="4F81BD"/>
              </a:solidFill>
              <a:prstDash val="solid"/>
              <a:tailEnd type="triangle"/>
            </a:ln>
            <a:effectLst>
              <a:outerShdw blurRad="40000" dist="23000" dir="5400000" rotWithShape="0">
                <a:srgbClr val="000000">
                  <a:alpha val="35000"/>
                </a:srgbClr>
              </a:outerShdw>
            </a:effectLst>
          </p:spPr>
        </p:cxnSp>
        <p:sp>
          <p:nvSpPr>
            <p:cNvPr id="160" name="TextBox 159"/>
            <p:cNvSpPr txBox="1"/>
            <p:nvPr/>
          </p:nvSpPr>
          <p:spPr>
            <a:xfrm>
              <a:off x="2373546" y="2412396"/>
              <a:ext cx="78566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prstClr val="black"/>
                  </a:solidFill>
                  <a:effectLst/>
                  <a:uLnTx/>
                  <a:uFillTx/>
                </a:rPr>
                <a:t>libFX</a:t>
              </a:r>
              <a:endParaRPr kumimoji="0" lang="en-US" sz="2400" b="0" i="0" u="none" strike="noStrike" kern="0" cap="none" spc="0" normalizeH="0" baseline="0" noProof="0" dirty="0" smtClean="0">
                <a:ln>
                  <a:noFill/>
                </a:ln>
                <a:solidFill>
                  <a:prstClr val="black"/>
                </a:solidFill>
                <a:effectLst/>
                <a:uLnTx/>
                <a:uFillTx/>
              </a:endParaRPr>
            </a:p>
          </p:txBody>
        </p:sp>
      </p:grpSp>
    </p:spTree>
    <p:extLst>
      <p:ext uri="{BB962C8B-B14F-4D97-AF65-F5344CB8AC3E}">
        <p14:creationId xmlns:p14="http://schemas.microsoft.com/office/powerpoint/2010/main" val="2232771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15"/>
          <p:cNvSpPr>
            <a:spLocks noGrp="1"/>
          </p:cNvSpPr>
          <p:nvPr>
            <p:ph type="dt" sz="half" idx="10"/>
          </p:nvPr>
        </p:nvSpPr>
        <p:spPr/>
        <p:txBody>
          <a:bodyPr/>
          <a:lstStyle/>
          <a:p>
            <a:r>
              <a:rPr lang="en-US" smtClean="0"/>
              <a:t>3/25/2014</a:t>
            </a:r>
            <a:endParaRPr lang="en-US"/>
          </a:p>
        </p:txBody>
      </p:sp>
      <p:sp>
        <p:nvSpPr>
          <p:cNvPr id="17" name="Footer Placeholder 16"/>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18" name="Slide Number Placeholder 17"/>
          <p:cNvSpPr>
            <a:spLocks noGrp="1"/>
          </p:cNvSpPr>
          <p:nvPr>
            <p:ph type="sldNum" sz="quarter" idx="11"/>
          </p:nvPr>
        </p:nvSpPr>
        <p:spPr/>
        <p:txBody>
          <a:bodyPr/>
          <a:lstStyle/>
          <a:p>
            <a:fld id="{741AFBA9-168D-4223-8F95-E3B49E65091C}" type="slidenum">
              <a:rPr lang="en-US" smtClean="0"/>
              <a:t>33</a:t>
            </a:fld>
            <a:endParaRPr lang="en-US"/>
          </a:p>
        </p:txBody>
      </p:sp>
      <p:grpSp>
        <p:nvGrpSpPr>
          <p:cNvPr id="19" name="Group 18"/>
          <p:cNvGrpSpPr/>
          <p:nvPr/>
        </p:nvGrpSpPr>
        <p:grpSpPr>
          <a:xfrm>
            <a:off x="2667000" y="140068"/>
            <a:ext cx="5890967" cy="6255433"/>
            <a:chOff x="457200" y="381000"/>
            <a:chExt cx="5890967" cy="6255433"/>
          </a:xfrm>
        </p:grpSpPr>
        <p:pic>
          <p:nvPicPr>
            <p:cNvPr id="20" name="Picture 19"/>
            <p:cNvPicPr>
              <a:picLocks noChangeAspect="1"/>
            </p:cNvPicPr>
            <p:nvPr/>
          </p:nvPicPr>
          <p:blipFill>
            <a:blip r:embed="rId2"/>
            <a:stretch>
              <a:fillRect/>
            </a:stretch>
          </p:blipFill>
          <p:spPr>
            <a:xfrm>
              <a:off x="457200" y="381000"/>
              <a:ext cx="1981519" cy="1486139"/>
            </a:xfrm>
            <a:prstGeom prst="rect">
              <a:avLst/>
            </a:prstGeom>
            <a:solidFill>
              <a:sysClr val="window" lastClr="FFFFFF"/>
            </a:solidFill>
            <a:ln w="25400" cap="flat" cmpd="sng" algn="ctr">
              <a:solidFill>
                <a:srgbClr val="C0504D"/>
              </a:solidFill>
              <a:prstDash val="solid"/>
            </a:ln>
            <a:effectLst/>
          </p:spPr>
        </p:pic>
        <p:pic>
          <p:nvPicPr>
            <p:cNvPr id="21" name="Picture 20"/>
            <p:cNvPicPr>
              <a:picLocks noChangeAspect="1"/>
            </p:cNvPicPr>
            <p:nvPr/>
          </p:nvPicPr>
          <p:blipFill>
            <a:blip r:embed="rId2"/>
            <a:stretch>
              <a:fillRect/>
            </a:stretch>
          </p:blipFill>
          <p:spPr>
            <a:xfrm>
              <a:off x="457200" y="2362200"/>
              <a:ext cx="1981519" cy="1486139"/>
            </a:xfrm>
            <a:prstGeom prst="rect">
              <a:avLst/>
            </a:prstGeom>
            <a:solidFill>
              <a:sysClr val="window" lastClr="FFFFFF"/>
            </a:solidFill>
            <a:ln w="25400" cap="flat" cmpd="sng" algn="ctr">
              <a:solidFill>
                <a:srgbClr val="C0504D"/>
              </a:solidFill>
              <a:prstDash val="solid"/>
            </a:ln>
            <a:effectLst/>
          </p:spPr>
        </p:pic>
        <p:pic>
          <p:nvPicPr>
            <p:cNvPr id="22" name="Picture 21"/>
            <p:cNvPicPr>
              <a:picLocks noChangeAspect="1"/>
            </p:cNvPicPr>
            <p:nvPr/>
          </p:nvPicPr>
          <p:blipFill>
            <a:blip r:embed="rId2"/>
            <a:stretch>
              <a:fillRect/>
            </a:stretch>
          </p:blipFill>
          <p:spPr>
            <a:xfrm>
              <a:off x="457200" y="4352041"/>
              <a:ext cx="1981519" cy="1486139"/>
            </a:xfrm>
            <a:prstGeom prst="rect">
              <a:avLst/>
            </a:prstGeom>
            <a:solidFill>
              <a:sysClr val="window" lastClr="FFFFFF"/>
            </a:solidFill>
            <a:ln w="25400" cap="flat" cmpd="sng" algn="ctr">
              <a:solidFill>
                <a:srgbClr val="C0504D"/>
              </a:solidFill>
              <a:prstDash val="solid"/>
            </a:ln>
            <a:effectLst/>
          </p:spPr>
        </p:pic>
        <p:cxnSp>
          <p:nvCxnSpPr>
            <p:cNvPr id="23" name="Elbow Connector 22"/>
            <p:cNvCxnSpPr/>
            <p:nvPr/>
          </p:nvCxnSpPr>
          <p:spPr>
            <a:xfrm>
              <a:off x="2057400" y="1524000"/>
              <a:ext cx="2667000" cy="1600200"/>
            </a:xfrm>
            <a:prstGeom prst="bentConnector3">
              <a:avLst>
                <a:gd name="adj1" fmla="val 50000"/>
              </a:avLst>
            </a:prstGeom>
            <a:noFill/>
            <a:ln w="38100" cap="flat" cmpd="sng" algn="ctr">
              <a:solidFill>
                <a:srgbClr val="4F81BD"/>
              </a:solidFill>
              <a:prstDash val="solid"/>
              <a:headEnd type="none"/>
              <a:tailEnd type="triangle"/>
            </a:ln>
            <a:effectLst>
              <a:outerShdw blurRad="40000" dist="23000" dir="5400000" rotWithShape="0">
                <a:srgbClr val="000000">
                  <a:alpha val="35000"/>
                </a:srgbClr>
              </a:outerShdw>
            </a:effectLst>
          </p:spPr>
        </p:cxnSp>
        <p:cxnSp>
          <p:nvCxnSpPr>
            <p:cNvPr id="24" name="Elbow Connector 23"/>
            <p:cNvCxnSpPr/>
            <p:nvPr/>
          </p:nvCxnSpPr>
          <p:spPr>
            <a:xfrm flipV="1">
              <a:off x="2057400" y="3124200"/>
              <a:ext cx="2667000" cy="351302"/>
            </a:xfrm>
            <a:prstGeom prst="bentConnector3">
              <a:avLst/>
            </a:prstGeom>
            <a:noFill/>
            <a:ln w="38100" cap="flat" cmpd="sng" algn="ctr">
              <a:solidFill>
                <a:srgbClr val="4F81BD"/>
              </a:solidFill>
              <a:prstDash val="solid"/>
              <a:headEnd type="none"/>
              <a:tailEnd type="triangle"/>
            </a:ln>
            <a:effectLst>
              <a:outerShdw blurRad="40000" dist="23000" dir="5400000" rotWithShape="0">
                <a:srgbClr val="000000">
                  <a:alpha val="35000"/>
                </a:srgbClr>
              </a:outerShdw>
            </a:effectLst>
          </p:spPr>
        </p:cxnSp>
        <p:cxnSp>
          <p:nvCxnSpPr>
            <p:cNvPr id="25" name="Elbow Connector 24"/>
            <p:cNvCxnSpPr/>
            <p:nvPr/>
          </p:nvCxnSpPr>
          <p:spPr>
            <a:xfrm flipV="1">
              <a:off x="2057400" y="3124200"/>
              <a:ext cx="2667000" cy="2362200"/>
            </a:xfrm>
            <a:prstGeom prst="bentConnector3">
              <a:avLst/>
            </a:prstGeom>
            <a:noFill/>
            <a:ln w="38100" cap="flat" cmpd="sng" algn="ctr">
              <a:solidFill>
                <a:srgbClr val="4F81BD"/>
              </a:solidFill>
              <a:prstDash val="solid"/>
              <a:headEnd type="none"/>
              <a:tailEnd type="triangle"/>
            </a:ln>
            <a:effectLst>
              <a:outerShdw blurRad="40000" dist="23000" dir="5400000" rotWithShape="0">
                <a:srgbClr val="000000">
                  <a:alpha val="35000"/>
                </a:srgbClr>
              </a:outerShdw>
            </a:effectLst>
          </p:spPr>
        </p:cxnSp>
        <p:sp>
          <p:nvSpPr>
            <p:cNvPr id="26" name="Rectangle 25"/>
            <p:cNvSpPr/>
            <p:nvPr/>
          </p:nvSpPr>
          <p:spPr>
            <a:xfrm>
              <a:off x="4729899" y="2547967"/>
              <a:ext cx="1600200" cy="1152465"/>
            </a:xfrm>
            <a:prstGeom prst="rect">
              <a:avLst/>
            </a:prstGeom>
            <a:solidFill>
              <a:schemeClr val="bg1">
                <a:lumMod val="95000"/>
              </a:schemeClr>
            </a:solidFill>
            <a:ln w="0" cap="flat" cmpd="sng" algn="ctr">
              <a:solidFill>
                <a:srgbClr val="4F81BD">
                  <a:shade val="50000"/>
                </a:srgbClr>
              </a:solidFill>
              <a:prstDash val="solid"/>
            </a:ln>
            <a:effectLst>
              <a:glow rad="63500">
                <a:srgbClr val="4F81BD">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002060"/>
                  </a:solidFill>
                  <a:effectLst/>
                  <a:uLnTx/>
                  <a:uFillTx/>
                  <a:latin typeface="Calibri"/>
                </a:rPr>
                <a:t>MapReduce</a:t>
              </a:r>
              <a:r>
                <a:rPr kumimoji="0" lang="en-US" sz="1400" b="0" i="0" u="none" strike="noStrike" kern="0" cap="none" spc="0" normalizeH="0" baseline="0" noProof="0" dirty="0" smtClean="0">
                  <a:ln>
                    <a:noFill/>
                  </a:ln>
                  <a:solidFill>
                    <a:srgbClr val="002060"/>
                  </a:solidFill>
                  <a:effectLst/>
                  <a:uLnTx/>
                  <a:uFillTx/>
                  <a:latin typeface="Calibri"/>
                </a:rPr>
                <a:t>-style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002060"/>
                  </a:solidFill>
                  <a:effectLst/>
                  <a:uLnTx/>
                  <a:uFillTx/>
                  <a:latin typeface="Calibri"/>
                </a:rPr>
                <a:t>Aggregration</a:t>
              </a:r>
              <a:endParaRPr kumimoji="0" lang="en-US" sz="1400" b="0" i="0" u="none" strike="noStrike" kern="0" cap="none" spc="0" normalizeH="0" baseline="0" noProof="0" dirty="0" smtClean="0">
                <a:ln>
                  <a:noFill/>
                </a:ln>
                <a:solidFill>
                  <a:srgbClr val="002060"/>
                </a:solidFill>
                <a:effectLst/>
                <a:uLnTx/>
                <a:uFillTx/>
                <a:latin typeface="Calibri"/>
              </a:endParaRPr>
            </a:p>
          </p:txBody>
        </p:sp>
        <p:sp>
          <p:nvSpPr>
            <p:cNvPr id="27" name="TextBox 26"/>
            <p:cNvSpPr txBox="1"/>
            <p:nvPr/>
          </p:nvSpPr>
          <p:spPr>
            <a:xfrm>
              <a:off x="457200" y="5990102"/>
              <a:ext cx="2300053"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Federation of libraries </a:t>
              </a:r>
              <a:br>
                <a:rPr kumimoji="0" lang="en-US" sz="1800" b="0" i="0" u="none" strike="noStrike" kern="0" cap="none" spc="0" normalizeH="0" baseline="0" noProof="0" dirty="0" smtClean="0">
                  <a:ln>
                    <a:noFill/>
                  </a:ln>
                  <a:solidFill>
                    <a:prstClr val="black"/>
                  </a:solidFill>
                  <a:effectLst/>
                  <a:uLnTx/>
                  <a:uFillTx/>
                </a:rPr>
              </a:br>
              <a:r>
                <a:rPr kumimoji="0" lang="en-US" sz="1800" b="0" i="0" u="none" strike="noStrike" kern="0" cap="none" spc="0" normalizeH="0" baseline="0" noProof="0" dirty="0" smtClean="0">
                  <a:ln>
                    <a:noFill/>
                  </a:ln>
                  <a:solidFill>
                    <a:prstClr val="black"/>
                  </a:solidFill>
                  <a:effectLst/>
                  <a:uLnTx/>
                  <a:uFillTx/>
                </a:rPr>
                <a:t>employing </a:t>
              </a:r>
              <a:r>
                <a:rPr kumimoji="0" lang="en-US" sz="1800" b="0" i="0" u="none" strike="noStrike" kern="0" cap="none" spc="0" normalizeH="0" baseline="0" noProof="0" dirty="0" err="1" smtClean="0">
                  <a:ln>
                    <a:noFill/>
                  </a:ln>
                  <a:solidFill>
                    <a:prstClr val="black"/>
                  </a:solidFill>
                  <a:effectLst/>
                  <a:uLnTx/>
                  <a:uFillTx/>
                </a:rPr>
                <a:t>libFX</a:t>
              </a:r>
              <a:endParaRPr kumimoji="0" lang="en-US" sz="1800" b="0" i="0" u="none" strike="noStrike" kern="0" cap="none" spc="0" normalizeH="0" baseline="0" noProof="0" dirty="0" smtClean="0">
                <a:ln>
                  <a:noFill/>
                </a:ln>
                <a:solidFill>
                  <a:prstClr val="black"/>
                </a:solidFill>
                <a:effectLst/>
                <a:uLnTx/>
                <a:uFillTx/>
              </a:endParaRPr>
            </a:p>
          </p:txBody>
        </p:sp>
        <p:cxnSp>
          <p:nvCxnSpPr>
            <p:cNvPr id="28" name="Elbow Connector 27"/>
            <p:cNvCxnSpPr/>
            <p:nvPr/>
          </p:nvCxnSpPr>
          <p:spPr>
            <a:xfrm>
              <a:off x="2248060" y="1675922"/>
              <a:ext cx="2400140" cy="1590561"/>
            </a:xfrm>
            <a:prstGeom prst="bentConnector3">
              <a:avLst>
                <a:gd name="adj1" fmla="val 53142"/>
              </a:avLst>
            </a:prstGeom>
            <a:noFill/>
            <a:ln w="38100" cap="flat" cmpd="sng" algn="ctr">
              <a:solidFill>
                <a:srgbClr val="9BBB59"/>
              </a:solidFill>
              <a:prstDash val="solid"/>
              <a:headEnd type="triangle"/>
              <a:tailEnd type="none"/>
            </a:ln>
            <a:effectLst>
              <a:outerShdw blurRad="40000" dist="23000" dir="5400000" rotWithShape="0">
                <a:srgbClr val="000000">
                  <a:alpha val="35000"/>
                </a:srgbClr>
              </a:outerShdw>
            </a:effectLst>
          </p:spPr>
        </p:cxnSp>
        <p:cxnSp>
          <p:nvCxnSpPr>
            <p:cNvPr id="29" name="Elbow Connector 28"/>
            <p:cNvCxnSpPr/>
            <p:nvPr/>
          </p:nvCxnSpPr>
          <p:spPr>
            <a:xfrm flipV="1">
              <a:off x="2248060" y="3266483"/>
              <a:ext cx="2400140" cy="360941"/>
            </a:xfrm>
            <a:prstGeom prst="bentConnector3">
              <a:avLst>
                <a:gd name="adj1" fmla="val 53142"/>
              </a:avLst>
            </a:prstGeom>
            <a:noFill/>
            <a:ln w="38100" cap="flat" cmpd="sng" algn="ctr">
              <a:solidFill>
                <a:srgbClr val="9BBB59"/>
              </a:solidFill>
              <a:prstDash val="solid"/>
              <a:headEnd type="triangle"/>
              <a:tailEnd type="none"/>
            </a:ln>
            <a:effectLst>
              <a:outerShdw blurRad="40000" dist="23000" dir="5400000" rotWithShape="0">
                <a:srgbClr val="000000">
                  <a:alpha val="35000"/>
                </a:srgbClr>
              </a:outerShdw>
            </a:effectLst>
          </p:spPr>
        </p:cxnSp>
        <p:cxnSp>
          <p:nvCxnSpPr>
            <p:cNvPr id="30" name="Elbow Connector 29"/>
            <p:cNvCxnSpPr/>
            <p:nvPr/>
          </p:nvCxnSpPr>
          <p:spPr>
            <a:xfrm flipV="1">
              <a:off x="2248060" y="3299851"/>
              <a:ext cx="2400140" cy="2338471"/>
            </a:xfrm>
            <a:prstGeom prst="bentConnector3">
              <a:avLst>
                <a:gd name="adj1" fmla="val 53535"/>
              </a:avLst>
            </a:prstGeom>
            <a:noFill/>
            <a:ln w="38100" cap="flat" cmpd="sng" algn="ctr">
              <a:solidFill>
                <a:srgbClr val="9BBB59"/>
              </a:solidFill>
              <a:prstDash val="solid"/>
              <a:headEnd type="triangle"/>
              <a:tailEnd type="none"/>
            </a:ln>
            <a:effectLst>
              <a:outerShdw blurRad="40000" dist="23000" dir="5400000" rotWithShape="0">
                <a:srgbClr val="000000">
                  <a:alpha val="35000"/>
                </a:srgbClr>
              </a:outerShdw>
            </a:effectLst>
          </p:spPr>
        </p:cxnSp>
        <p:sp>
          <p:nvSpPr>
            <p:cNvPr id="31" name="Can 30"/>
            <p:cNvSpPr/>
            <p:nvPr/>
          </p:nvSpPr>
          <p:spPr>
            <a:xfrm>
              <a:off x="4724400" y="4305300"/>
              <a:ext cx="1623767" cy="1143000"/>
            </a:xfrm>
            <a:prstGeom prst="can">
              <a:avLst/>
            </a:prstGeom>
            <a:solidFill>
              <a:schemeClr val="bg1">
                <a:lumMod val="95000"/>
              </a:schemeClr>
            </a:solidFill>
            <a:ln w="12700" cap="flat" cmpd="sng" algn="ctr">
              <a:solidFill>
                <a:srgbClr val="4F81BD">
                  <a:shade val="50000"/>
                </a:srgbClr>
              </a:solidFill>
              <a:prstDash val="solid"/>
            </a:ln>
            <a:effectLst>
              <a:glow rad="63500">
                <a:srgbClr val="4F81BD">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1F497D"/>
                  </a:solidFill>
                  <a:effectLst/>
                  <a:uLnTx/>
                  <a:uFillTx/>
                  <a:latin typeface="Calibri"/>
                </a:rPr>
                <a:t>Aggregrated</a:t>
              </a:r>
              <a:endParaRPr kumimoji="0" lang="en-US" sz="1400" b="0" i="0" u="none" strike="noStrike" kern="0" cap="none" spc="0" normalizeH="0" baseline="0" noProof="0" dirty="0" smtClean="0">
                <a:ln>
                  <a:noFill/>
                </a:ln>
                <a:solidFill>
                  <a:srgbClr val="1F497D"/>
                </a:solidFill>
                <a:effectLst/>
                <a:uLnTx/>
                <a:uFillTx/>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1F497D"/>
                  </a:solidFill>
                  <a:effectLst/>
                  <a:uLnTx/>
                  <a:uFillTx/>
                  <a:latin typeface="Calibri"/>
                </a:rPr>
                <a:t>Usage Data</a:t>
              </a:r>
            </a:p>
          </p:txBody>
        </p:sp>
        <p:cxnSp>
          <p:nvCxnSpPr>
            <p:cNvPr id="32" name="Elbow Connector 31"/>
            <p:cNvCxnSpPr>
              <a:stCxn id="26" idx="2"/>
              <a:endCxn id="31" idx="1"/>
            </p:cNvCxnSpPr>
            <p:nvPr/>
          </p:nvCxnSpPr>
          <p:spPr>
            <a:xfrm rot="16200000" flipH="1">
              <a:off x="5230707" y="3999723"/>
              <a:ext cx="604868" cy="6285"/>
            </a:xfrm>
            <a:prstGeom prst="bentConnector3">
              <a:avLst/>
            </a:prstGeom>
            <a:noFill/>
            <a:ln w="38100" cap="flat" cmpd="sng" algn="ctr">
              <a:solidFill>
                <a:srgbClr val="4F81BD"/>
              </a:solidFill>
              <a:prstDash val="solid"/>
              <a:headEnd type="triangle"/>
              <a:tailEnd type="triangle"/>
            </a:ln>
            <a:effectLst>
              <a:outerShdw blurRad="40000" dist="23000" dir="5400000" rotWithShape="0">
                <a:srgbClr val="000000">
                  <a:alpha val="35000"/>
                </a:srgbClr>
              </a:outerShdw>
            </a:effectLst>
          </p:spPr>
        </p:cxnSp>
      </p:grpSp>
    </p:spTree>
    <p:extLst>
      <p:ext uri="{BB962C8B-B14F-4D97-AF65-F5344CB8AC3E}">
        <p14:creationId xmlns:p14="http://schemas.microsoft.com/office/powerpoint/2010/main" val="2507542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&amp; Opportunities</a:t>
            </a:r>
            <a:endParaRPr lang="en-US" dirty="0"/>
          </a:p>
        </p:txBody>
      </p:sp>
      <p:sp>
        <p:nvSpPr>
          <p:cNvPr id="3" name="Content Placeholder 2"/>
          <p:cNvSpPr>
            <a:spLocks noGrp="1"/>
          </p:cNvSpPr>
          <p:nvPr>
            <p:ph idx="1"/>
          </p:nvPr>
        </p:nvSpPr>
        <p:spPr/>
        <p:txBody>
          <a:bodyPr/>
          <a:lstStyle/>
          <a:p>
            <a:r>
              <a:rPr lang="en-US" dirty="0" smtClean="0"/>
              <a:t>What other information can be visualized?</a:t>
            </a:r>
          </a:p>
          <a:p>
            <a:pPr lvl="1"/>
            <a:r>
              <a:rPr lang="en-US" dirty="0" smtClean="0"/>
              <a:t>Search terms? Search successes?</a:t>
            </a:r>
          </a:p>
          <a:p>
            <a:r>
              <a:rPr lang="en-US" dirty="0" smtClean="0"/>
              <a:t>How to create an attention-catching, yet unattended </a:t>
            </a:r>
            <a:r>
              <a:rPr lang="en-US" dirty="0" smtClean="0"/>
              <a:t>visualization</a:t>
            </a:r>
          </a:p>
          <a:p>
            <a:pPr lvl="1"/>
            <a:r>
              <a:rPr lang="en-US" dirty="0" smtClean="0"/>
              <a:t>Digital Signage</a:t>
            </a:r>
            <a:endParaRPr lang="en-US" dirty="0" smtClean="0"/>
          </a:p>
          <a:p>
            <a:r>
              <a:rPr lang="en-US" dirty="0" smtClean="0"/>
              <a:t>How to make the visualization interactive, allowing users to participate</a:t>
            </a:r>
          </a:p>
          <a:p>
            <a:pPr lvl="1"/>
            <a:r>
              <a:rPr lang="en-US" dirty="0" smtClean="0"/>
              <a:t>E.g. QR codes, user feedback</a:t>
            </a:r>
          </a:p>
          <a:p>
            <a:pPr lvl="1"/>
            <a:endParaRPr lang="en-US" dirty="0"/>
          </a:p>
          <a:p>
            <a:r>
              <a:rPr lang="en-US" dirty="0" smtClean="0"/>
              <a:t>Last demo: [</a:t>
            </a:r>
            <a:r>
              <a:rPr lang="en-US" dirty="0" smtClean="0">
                <a:hlinkClick r:id="rId3"/>
              </a:rPr>
              <a:t>Listen To Summon</a:t>
            </a:r>
            <a:r>
              <a:rPr lang="en-US" dirty="0" smtClean="0"/>
              <a:t>]</a:t>
            </a:r>
          </a:p>
          <a:p>
            <a:r>
              <a:rPr lang="en-US" dirty="0" smtClean="0"/>
              <a:t>Website: </a:t>
            </a:r>
          </a:p>
          <a:p>
            <a:pPr lvl="1"/>
            <a:r>
              <a:rPr lang="en-US" dirty="0" smtClean="0"/>
              <a:t>http://libfx.lib.vt.edu</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34</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Content Placeholder 2"/>
          <p:cNvSpPr txBox="1">
            <a:spLocks/>
          </p:cNvSpPr>
          <p:nvPr/>
        </p:nvSpPr>
        <p:spPr>
          <a:xfrm>
            <a:off x="4572000" y="4191000"/>
            <a:ext cx="4419600" cy="2209799"/>
          </a:xfrm>
          <a:prstGeom prst="rect">
            <a:avLst/>
          </a:prstGeom>
        </p:spPr>
        <p:style>
          <a:lnRef idx="2">
            <a:schemeClr val="accent5"/>
          </a:lnRef>
          <a:fillRef idx="1">
            <a:schemeClr val="lt1"/>
          </a:fillRef>
          <a:effectRef idx="0">
            <a:schemeClr val="accent5"/>
          </a:effectRef>
          <a:fontRef idx="minor">
            <a:schemeClr val="dk1"/>
          </a:fontRef>
        </p:style>
        <p:txBody>
          <a:bodyPr vert="horz" lIns="0" tIns="45720" rIns="0" bIns="45720" rtlCol="0">
            <a:normAutofit fontScale="85000" lnSpcReduction="20000"/>
          </a:bodyPr>
          <a:lst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a:lstStyle>
          <a:p>
            <a:pPr marL="0" indent="0">
              <a:buNone/>
            </a:pPr>
            <a:r>
              <a:rPr lang="en-US" dirty="0" smtClean="0"/>
              <a:t>  </a:t>
            </a:r>
            <a:br>
              <a:rPr lang="en-US" dirty="0" smtClean="0"/>
            </a:br>
            <a:r>
              <a:rPr lang="en-US" dirty="0" smtClean="0"/>
              <a:t>   Credits</a:t>
            </a:r>
          </a:p>
          <a:p>
            <a:pPr lvl="1"/>
            <a:r>
              <a:rPr lang="en-US" dirty="0" smtClean="0"/>
              <a:t>Jason Davies for </a:t>
            </a:r>
            <a:r>
              <a:rPr lang="en-US" dirty="0" smtClean="0">
                <a:hlinkClick r:id="rId4"/>
              </a:rPr>
              <a:t>d3 </a:t>
            </a:r>
            <a:r>
              <a:rPr lang="en-US" dirty="0" err="1" smtClean="0">
                <a:hlinkClick r:id="rId4"/>
              </a:rPr>
              <a:t>wordcloud</a:t>
            </a:r>
            <a:endParaRPr lang="en-US" dirty="0" smtClean="0"/>
          </a:p>
          <a:p>
            <a:pPr lvl="1"/>
            <a:r>
              <a:rPr lang="en-US" dirty="0" err="1" smtClean="0"/>
              <a:t>Bojan</a:t>
            </a:r>
            <a:r>
              <a:rPr lang="en-US" dirty="0" smtClean="0"/>
              <a:t> </a:t>
            </a:r>
            <a:r>
              <a:rPr lang="en-US" dirty="0" err="1" smtClean="0"/>
              <a:t>Đuričić</a:t>
            </a:r>
            <a:r>
              <a:rPr lang="en-US" dirty="0" smtClean="0"/>
              <a:t> for </a:t>
            </a:r>
            <a:r>
              <a:rPr lang="en-US" dirty="0" err="1" smtClean="0">
                <a:hlinkClick r:id="rId5"/>
              </a:rPr>
              <a:t>justGage</a:t>
            </a:r>
            <a:endParaRPr lang="en-US" dirty="0" smtClean="0"/>
          </a:p>
          <a:p>
            <a:pPr lvl="1"/>
            <a:r>
              <a:rPr lang="en-US" dirty="0" smtClean="0">
                <a:hlinkClick r:id="rId6"/>
              </a:rPr>
              <a:t>Stephen </a:t>
            </a:r>
            <a:r>
              <a:rPr lang="en-US" dirty="0" err="1" smtClean="0">
                <a:hlinkClick r:id="rId6"/>
              </a:rPr>
              <a:t>LaPorte</a:t>
            </a:r>
            <a:r>
              <a:rPr lang="en-US" dirty="0" smtClean="0"/>
              <a:t> and </a:t>
            </a:r>
            <a:r>
              <a:rPr lang="en-US" dirty="0" smtClean="0">
                <a:hlinkClick r:id="rId7"/>
              </a:rPr>
              <a:t>Mahmoud </a:t>
            </a:r>
            <a:r>
              <a:rPr lang="en-US" dirty="0" err="1" smtClean="0">
                <a:hlinkClick r:id="rId7"/>
              </a:rPr>
              <a:t>Hashemi</a:t>
            </a:r>
            <a:r>
              <a:rPr lang="en-US" dirty="0" smtClean="0"/>
              <a:t> for </a:t>
            </a:r>
            <a:r>
              <a:rPr lang="en-US" dirty="0" smtClean="0">
                <a:hlinkClick r:id="rId8"/>
              </a:rPr>
              <a:t>Listen To Wikipedia</a:t>
            </a:r>
            <a:endParaRPr lang="en-US" dirty="0" smtClean="0"/>
          </a:p>
          <a:p>
            <a:pPr lvl="2"/>
            <a:r>
              <a:rPr lang="en-US" dirty="0" smtClean="0"/>
              <a:t>Based on Maximillian </a:t>
            </a:r>
            <a:r>
              <a:rPr lang="en-US" dirty="0" err="1" smtClean="0"/>
              <a:t>Laumeister</a:t>
            </a:r>
            <a:r>
              <a:rPr lang="en-US" dirty="0" smtClean="0"/>
              <a:t> </a:t>
            </a:r>
            <a:r>
              <a:rPr lang="en-US" dirty="0" smtClean="0">
                <a:hlinkClick r:id="rId9"/>
              </a:rPr>
              <a:t>Listen To </a:t>
            </a:r>
            <a:r>
              <a:rPr lang="en-US" dirty="0" err="1" smtClean="0">
                <a:hlinkClick r:id="rId9"/>
              </a:rPr>
              <a:t>BitCoin</a:t>
            </a:r>
            <a:endParaRPr lang="en-US" dirty="0" smtClean="0"/>
          </a:p>
          <a:p>
            <a:pPr lvl="1"/>
            <a:r>
              <a:rPr lang="en-US" dirty="0" smtClean="0">
                <a:hlinkClick r:id="rId10"/>
              </a:rPr>
              <a:t>The Art Of Web.com</a:t>
            </a:r>
            <a:r>
              <a:rPr lang="en-US" dirty="0" smtClean="0"/>
              <a:t> for 3D Cube example</a:t>
            </a:r>
          </a:p>
          <a:p>
            <a:endParaRPr lang="en-US" dirty="0" smtClean="0"/>
          </a:p>
          <a:p>
            <a:endParaRPr lang="en-US" dirty="0"/>
          </a:p>
        </p:txBody>
      </p:sp>
    </p:spTree>
    <p:extLst>
      <p:ext uri="{BB962C8B-B14F-4D97-AF65-F5344CB8AC3E}">
        <p14:creationId xmlns:p14="http://schemas.microsoft.com/office/powerpoint/2010/main" val="3579214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35</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64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5705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See What Our Users are Doing?</a:t>
            </a:r>
            <a:endParaRPr lang="en-US" dirty="0"/>
          </a:p>
        </p:txBody>
      </p:sp>
      <p:sp>
        <p:nvSpPr>
          <p:cNvPr id="3" name="Content Placeholder 2"/>
          <p:cNvSpPr>
            <a:spLocks noGrp="1"/>
          </p:cNvSpPr>
          <p:nvPr>
            <p:ph idx="1"/>
          </p:nvPr>
        </p:nvSpPr>
        <p:spPr/>
        <p:txBody>
          <a:bodyPr>
            <a:normAutofit lnSpcReduction="10000"/>
          </a:bodyPr>
          <a:lstStyle/>
          <a:p>
            <a:r>
              <a:rPr lang="en-US" dirty="0" smtClean="0"/>
              <a:t>There’s the COUNTER standard which gives us usage data</a:t>
            </a:r>
          </a:p>
          <a:p>
            <a:pPr lvl="1"/>
            <a:r>
              <a:rPr lang="en-US" dirty="0" smtClean="0"/>
              <a:t>Usually, after the fact, and (somewhat) hard to process</a:t>
            </a:r>
          </a:p>
          <a:p>
            <a:pPr lvl="1"/>
            <a:r>
              <a:rPr lang="en-US" dirty="0" smtClean="0"/>
              <a:t>Topic of a different talk/project …</a:t>
            </a:r>
          </a:p>
          <a:p>
            <a:r>
              <a:rPr lang="en-US" dirty="0" smtClean="0"/>
              <a:t>Summon provides analytics data on search terms &amp; click data</a:t>
            </a:r>
          </a:p>
          <a:p>
            <a:pPr lvl="1"/>
            <a:r>
              <a:rPr lang="en-US" dirty="0" smtClean="0"/>
              <a:t>Aggregate, not real-time</a:t>
            </a:r>
          </a:p>
          <a:p>
            <a:r>
              <a:rPr lang="en-US" dirty="0" smtClean="0"/>
              <a:t>Google Analytics can record data</a:t>
            </a:r>
          </a:p>
          <a:p>
            <a:pPr lvl="1"/>
            <a:r>
              <a:rPr lang="en-US" dirty="0" smtClean="0"/>
              <a:t>But no real-time access</a:t>
            </a:r>
          </a:p>
          <a:p>
            <a:endParaRPr lang="en-US" dirty="0" smtClean="0"/>
          </a:p>
          <a:p>
            <a:r>
              <a:rPr lang="en-US" dirty="0" smtClean="0"/>
              <a:t>But what if we could see what our users are doing in real time (while still affording them some privacy)?</a:t>
            </a:r>
          </a:p>
          <a:p>
            <a:r>
              <a:rPr lang="en-US" dirty="0" smtClean="0"/>
              <a:t>And what if we could share that with other members of the community?</a:t>
            </a:r>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Footer Placeholder 4"/>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11"/>
          </p:nvPr>
        </p:nvSpPr>
        <p:spPr/>
        <p:txBody>
          <a:bodyPr/>
          <a:lstStyle/>
          <a:p>
            <a:fld id="{741AFBA9-168D-4223-8F95-E3B49E65091C}" type="slidenum">
              <a:rPr lang="en-US" smtClean="0"/>
              <a:t>4</a:t>
            </a:fld>
            <a:endParaRPr lang="en-US"/>
          </a:p>
        </p:txBody>
      </p:sp>
    </p:spTree>
    <p:extLst>
      <p:ext uri="{BB962C8B-B14F-4D97-AF65-F5344CB8AC3E}">
        <p14:creationId xmlns:p14="http://schemas.microsoft.com/office/powerpoint/2010/main" val="324911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Discovery</a:t>
            </a:r>
            <a:endParaRPr lang="en-US" dirty="0"/>
          </a:p>
        </p:txBody>
      </p:sp>
      <p:sp>
        <p:nvSpPr>
          <p:cNvPr id="3" name="Content Placeholder 2"/>
          <p:cNvSpPr>
            <a:spLocks noGrp="1"/>
          </p:cNvSpPr>
          <p:nvPr>
            <p:ph idx="1"/>
          </p:nvPr>
        </p:nvSpPr>
        <p:spPr/>
        <p:txBody>
          <a:bodyPr/>
          <a:lstStyle/>
          <a:p>
            <a:r>
              <a:rPr lang="en-US" dirty="0" smtClean="0"/>
              <a:t>Visualize, in real-time, the items users discover as they click on results in Summon</a:t>
            </a:r>
          </a:p>
          <a:p>
            <a:r>
              <a:rPr lang="en-US" dirty="0"/>
              <a:t>It’s as if we could see what object the user is plucking off the shelf.  We can’t see if they actually use the object, but we know that they are interested enough to go further than the search results</a:t>
            </a:r>
            <a:r>
              <a:rPr lang="en-US" dirty="0" smtClean="0"/>
              <a:t>.</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Footer Placeholder 4"/>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11"/>
          </p:nvPr>
        </p:nvSpPr>
        <p:spPr/>
        <p:txBody>
          <a:bodyPr/>
          <a:lstStyle/>
          <a:p>
            <a:fld id="{741AFBA9-168D-4223-8F95-E3B49E65091C}" type="slidenum">
              <a:rPr lang="en-US" smtClean="0"/>
              <a:t>5</a:t>
            </a:fld>
            <a:endParaRPr lang="en-US"/>
          </a:p>
        </p:txBody>
      </p:sp>
    </p:spTree>
    <p:extLst>
      <p:ext uri="{BB962C8B-B14F-4D97-AF65-F5344CB8AC3E}">
        <p14:creationId xmlns:p14="http://schemas.microsoft.com/office/powerpoint/2010/main" val="625386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Demos</a:t>
            </a:r>
            <a:endParaRPr lang="en-US" dirty="0"/>
          </a:p>
        </p:txBody>
      </p:sp>
      <p:sp>
        <p:nvSpPr>
          <p:cNvPr id="3" name="Content Placeholder 2"/>
          <p:cNvSpPr>
            <a:spLocks noGrp="1"/>
          </p:cNvSpPr>
          <p:nvPr>
            <p:ph idx="1"/>
          </p:nvPr>
        </p:nvSpPr>
        <p:spPr/>
        <p:txBody>
          <a:bodyPr/>
          <a:lstStyle/>
          <a:p>
            <a:r>
              <a:rPr lang="en-US" dirty="0" smtClean="0"/>
              <a:t>Let’s see what users are clicking on in the VT instance of Summon right now!</a:t>
            </a:r>
          </a:p>
          <a:p>
            <a:r>
              <a:rPr lang="en-US" dirty="0" smtClean="0"/>
              <a:t>Twitter-Style Widget: [</a:t>
            </a:r>
            <a:r>
              <a:rPr lang="en-US" dirty="0" smtClean="0">
                <a:hlinkClick r:id="rId2"/>
              </a:rPr>
              <a:t>Link</a:t>
            </a:r>
            <a:r>
              <a:rPr lang="en-US" dirty="0" smtClean="0"/>
              <a:t>]</a:t>
            </a:r>
          </a:p>
          <a:p>
            <a:r>
              <a:rPr lang="en-US" dirty="0" smtClean="0"/>
              <a:t>Summon Cube [</a:t>
            </a:r>
            <a:r>
              <a:rPr lang="en-US" dirty="0" smtClean="0">
                <a:hlinkClick r:id="rId3"/>
              </a:rPr>
              <a:t>Link</a:t>
            </a:r>
            <a:r>
              <a:rPr lang="en-US" dirty="0" smtClean="0"/>
              <a:t>]</a:t>
            </a:r>
          </a:p>
          <a:p>
            <a:r>
              <a:rPr lang="en-US" dirty="0" smtClean="0"/>
              <a:t>Word Cloud (</a:t>
            </a:r>
            <a:r>
              <a:rPr lang="en-US" dirty="0" smtClean="0">
                <a:hlinkClick r:id="rId4"/>
              </a:rPr>
              <a:t>Subject/Last50</a:t>
            </a:r>
            <a:r>
              <a:rPr lang="en-US" dirty="0" smtClean="0"/>
              <a:t>) (</a:t>
            </a:r>
            <a:r>
              <a:rPr lang="en-US" dirty="0" smtClean="0">
                <a:hlinkClick r:id="rId5"/>
              </a:rPr>
              <a:t>Title/Last50</a:t>
            </a:r>
            <a:r>
              <a:rPr lang="en-US" dirty="0" smtClean="0"/>
              <a:t>)</a:t>
            </a:r>
          </a:p>
          <a:p>
            <a:r>
              <a:rPr lang="en-US" dirty="0" smtClean="0"/>
              <a:t>Gauge [</a:t>
            </a:r>
            <a:r>
              <a:rPr lang="en-US" dirty="0" smtClean="0">
                <a:hlinkClick r:id="rId6"/>
              </a:rPr>
              <a:t>Link</a:t>
            </a:r>
            <a:r>
              <a:rPr lang="en-US" dirty="0" smtClean="0"/>
              <a:t>]</a:t>
            </a:r>
          </a:p>
          <a:p>
            <a:r>
              <a:rPr lang="en-US" dirty="0" smtClean="0"/>
              <a:t>Discipline Ticker: [</a:t>
            </a:r>
            <a:r>
              <a:rPr lang="en-US" dirty="0" smtClean="0">
                <a:hlinkClick r:id="rId7"/>
              </a:rPr>
              <a:t>Link</a:t>
            </a:r>
            <a:r>
              <a:rPr lang="en-US" dirty="0" smtClean="0"/>
              <a:t>]</a:t>
            </a:r>
          </a:p>
          <a:p>
            <a:r>
              <a:rPr lang="en-US" dirty="0" smtClean="0"/>
              <a:t>Publication Year Chart [</a:t>
            </a:r>
            <a:r>
              <a:rPr lang="en-US" dirty="0" smtClean="0">
                <a:hlinkClick r:id="rId8"/>
              </a:rPr>
              <a:t>Link</a:t>
            </a:r>
            <a:r>
              <a:rPr lang="en-US" dirty="0" smtClean="0"/>
              <a:t>]</a:t>
            </a:r>
            <a:endParaRPr lang="en-US" dirty="0"/>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Footer Placeholder 4"/>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6" name="Slide Number Placeholder 5"/>
          <p:cNvSpPr>
            <a:spLocks noGrp="1"/>
          </p:cNvSpPr>
          <p:nvPr>
            <p:ph type="sldNum" sz="quarter" idx="11"/>
          </p:nvPr>
        </p:nvSpPr>
        <p:spPr/>
        <p:txBody>
          <a:bodyPr/>
          <a:lstStyle/>
          <a:p>
            <a:fld id="{741AFBA9-168D-4223-8F95-E3B49E65091C}" type="slidenum">
              <a:rPr lang="en-US" smtClean="0"/>
              <a:t>6</a:t>
            </a:fld>
            <a:endParaRPr lang="en-US"/>
          </a:p>
        </p:txBody>
      </p:sp>
    </p:spTree>
    <p:extLst>
      <p:ext uri="{BB962C8B-B14F-4D97-AF65-F5344CB8AC3E}">
        <p14:creationId xmlns:p14="http://schemas.microsoft.com/office/powerpoint/2010/main" val="3631069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3"/>
          <a:srcRect t="7018" b="344"/>
          <a:stretch/>
        </p:blipFill>
        <p:spPr>
          <a:xfrm>
            <a:off x="0" y="0"/>
            <a:ext cx="9144000" cy="7040880"/>
          </a:xfrm>
          <a:prstGeom prst="rect">
            <a:avLst/>
          </a:prstGeom>
        </p:spPr>
      </p:pic>
      <p:sp>
        <p:nvSpPr>
          <p:cNvPr id="5" name="Date Placeholder 4"/>
          <p:cNvSpPr>
            <a:spLocks noGrp="1"/>
          </p:cNvSpPr>
          <p:nvPr>
            <p:ph type="dt" sz="half" idx="10"/>
          </p:nvPr>
        </p:nvSpPr>
        <p:spPr/>
        <p:txBody>
          <a:bodyPr/>
          <a:lstStyle/>
          <a:p>
            <a:r>
              <a:rPr lang="en-US" smtClean="0"/>
              <a:t>3/25/2014</a:t>
            </a:r>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sp>
        <p:nvSpPr>
          <p:cNvPr id="7" name="Slide Number Placeholder 6"/>
          <p:cNvSpPr>
            <a:spLocks noGrp="1"/>
          </p:cNvSpPr>
          <p:nvPr>
            <p:ph type="sldNum" sz="quarter" idx="11"/>
          </p:nvPr>
        </p:nvSpPr>
        <p:spPr/>
        <p:txBody>
          <a:bodyPr/>
          <a:lstStyle/>
          <a:p>
            <a:fld id="{741AFBA9-168D-4223-8F95-E3B49E65091C}" type="slidenum">
              <a:rPr lang="en-US" smtClean="0"/>
              <a:t>7</a:t>
            </a:fld>
            <a:endParaRPr lang="en-US"/>
          </a:p>
        </p:txBody>
      </p:sp>
    </p:spTree>
    <p:extLst>
      <p:ext uri="{BB962C8B-B14F-4D97-AF65-F5344CB8AC3E}">
        <p14:creationId xmlns:p14="http://schemas.microsoft.com/office/powerpoint/2010/main" val="3403187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56" y="457200"/>
            <a:ext cx="8229600" cy="914400"/>
          </a:xfrm>
        </p:spPr>
        <p:txBody>
          <a:bodyPr/>
          <a:lstStyle/>
          <a:p>
            <a:r>
              <a:rPr lang="en-US" dirty="0" smtClean="0"/>
              <a:t>Summon Cube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8</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1240465"/>
            <a:ext cx="9144000" cy="5315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404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Ticker &amp; Gauge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3/25/2014</a:t>
            </a:r>
            <a:endParaRPr lang="en-US"/>
          </a:p>
        </p:txBody>
      </p:sp>
      <p:sp>
        <p:nvSpPr>
          <p:cNvPr id="5" name="Slide Number Placeholder 4"/>
          <p:cNvSpPr>
            <a:spLocks noGrp="1"/>
          </p:cNvSpPr>
          <p:nvPr>
            <p:ph type="sldNum" sz="quarter" idx="11"/>
          </p:nvPr>
        </p:nvSpPr>
        <p:spPr/>
        <p:txBody>
          <a:bodyPr/>
          <a:lstStyle/>
          <a:p>
            <a:fld id="{741AFBA9-168D-4223-8F95-E3B49E65091C}" type="slidenum">
              <a:rPr lang="en-US" smtClean="0"/>
              <a:t>9</a:t>
            </a:fld>
            <a:endParaRPr lang="en-US"/>
          </a:p>
        </p:txBody>
      </p:sp>
      <p:sp>
        <p:nvSpPr>
          <p:cNvPr id="6" name="Footer Placeholder 5"/>
          <p:cNvSpPr>
            <a:spLocks noGrp="1"/>
          </p:cNvSpPr>
          <p:nvPr>
            <p:ph type="ftr" sz="quarter" idx="12"/>
          </p:nvPr>
        </p:nvSpPr>
        <p:spPr/>
        <p:txBody>
          <a:bodyPr/>
          <a:lstStyle/>
          <a:p>
            <a:r>
              <a:rPr lang="en-US" smtClean="0"/>
              <a:t>Code4Lib 2014 - Discovering Discovery - Annette Bailey &amp; Godmar Back - Virginia Tech</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914400"/>
            <a:ext cx="382905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3" y="4724400"/>
            <a:ext cx="90201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4734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TotalTime>
  <Words>4755</Words>
  <Application>Microsoft Office PowerPoint</Application>
  <PresentationFormat>On-screen Show (4:3)</PresentationFormat>
  <Paragraphs>735</Paragraphs>
  <Slides>35</Slides>
  <Notes>24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Macro</vt:lpstr>
      <vt:lpstr>Discovering your Discovery System in Real-Time</vt:lpstr>
      <vt:lpstr>(Academic) Libraries in 2014: some observations</vt:lpstr>
      <vt:lpstr>Risks associated with these changes</vt:lpstr>
      <vt:lpstr>Can We See What Our Users are Doing?</vt:lpstr>
      <vt:lpstr>Discovering Discovery</vt:lpstr>
      <vt:lpstr>Live Demos</vt:lpstr>
      <vt:lpstr>PowerPoint Presentation</vt:lpstr>
      <vt:lpstr>Summon Cube</vt:lpstr>
      <vt:lpstr>Ticker &amp; Gauge</vt:lpstr>
      <vt:lpstr>Impact</vt:lpstr>
      <vt:lpstr>PowerPoint Presentation</vt:lpstr>
      <vt:lpstr>Technical Details: Click Recording</vt:lpstr>
      <vt:lpstr>Technical Details: Click Recording</vt:lpstr>
      <vt:lpstr>Technical Details: Logging Clicks</vt:lpstr>
      <vt:lpstr>Some Statistics</vt:lpstr>
      <vt:lpstr>Log Tracing</vt:lpstr>
      <vt:lpstr>Sample  Record</vt:lpstr>
      <vt:lpstr>Sample  Record (2)</vt:lpstr>
      <vt:lpstr>Current Log Analysis</vt:lpstr>
      <vt:lpstr>Example 1:  Tabulating Disciplines</vt:lpstr>
      <vt:lpstr>Example 2:  Tabulating PubYear</vt:lpstr>
      <vt:lpstr>PowerPoint Presentation</vt:lpstr>
      <vt:lpstr>Example 3:  Tabulating Title</vt:lpstr>
      <vt:lpstr>PowerPoint Presentation</vt:lpstr>
      <vt:lpstr>Visualization Implementation</vt:lpstr>
      <vt:lpstr>Plotting Charts with Google Charts</vt:lpstr>
      <vt:lpstr>d3.js</vt:lpstr>
      <vt:lpstr>d3.js - Description</vt:lpstr>
      <vt:lpstr>Using d3.js</vt:lpstr>
      <vt:lpstr>Server Side Technologies Used</vt:lpstr>
      <vt:lpstr>Introducing LibFX</vt:lpstr>
      <vt:lpstr>PowerPoint Presentation</vt:lpstr>
      <vt:lpstr>PowerPoint Presentation</vt:lpstr>
      <vt:lpstr>Challenges &amp; Opportunities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Discovery</dc:title>
  <dc:creator>Annette</dc:creator>
  <cp:lastModifiedBy>Windows User</cp:lastModifiedBy>
  <cp:revision>77</cp:revision>
  <dcterms:created xsi:type="dcterms:W3CDTF">2013-11-03T19:28:17Z</dcterms:created>
  <dcterms:modified xsi:type="dcterms:W3CDTF">2014-03-25T15:30:49Z</dcterms:modified>
</cp:coreProperties>
</file>