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7BEBB7-2850-46F1-85B8-69C4B3BEDC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25CB9C8-F6B5-4C09-A0B9-16702D7D14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BB7-2850-46F1-85B8-69C4B3BEDC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B9C8-F6B5-4C09-A0B9-16702D7D1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BB7-2850-46F1-85B8-69C4B3BEDC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B9C8-F6B5-4C09-A0B9-16702D7D1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7BEBB7-2850-46F1-85B8-69C4B3BEDC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25CB9C8-F6B5-4C09-A0B9-16702D7D14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7BEBB7-2850-46F1-85B8-69C4B3BEDC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25CB9C8-F6B5-4C09-A0B9-16702D7D14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BB7-2850-46F1-85B8-69C4B3BEDC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B9C8-F6B5-4C09-A0B9-16702D7D14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BB7-2850-46F1-85B8-69C4B3BEDC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B9C8-F6B5-4C09-A0B9-16702D7D14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7BEBB7-2850-46F1-85B8-69C4B3BEDC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5CB9C8-F6B5-4C09-A0B9-16702D7D14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BB7-2850-46F1-85B8-69C4B3BEDC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B9C8-F6B5-4C09-A0B9-16702D7D1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7BEBB7-2850-46F1-85B8-69C4B3BEDC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25CB9C8-F6B5-4C09-A0B9-16702D7D14D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7BEBB7-2850-46F1-85B8-69C4B3BEDC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5CB9C8-F6B5-4C09-A0B9-16702D7D14D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7BEBB7-2850-46F1-85B8-69C4B3BEDC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25CB9C8-F6B5-4C09-A0B9-16702D7D14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ebapp1.dlib.indiana.edu/findingaids/view?brand=general&amp;docId=InU-Li-VAB8339&amp;chunk.id=VAB8339-00005&amp;startDoc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ebapp1.dlib.indiana.edu/findingai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Edge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Digitizing and delivering </a:t>
            </a:r>
            <a:r>
              <a:rPr lang="en-US" dirty="0" err="1" smtClean="0"/>
              <a:t>undescribed</a:t>
            </a:r>
            <a:r>
              <a:rPr lang="en-US" dirty="0" smtClean="0"/>
              <a:t> items within encoded archival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Workflow: 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References are added to the EAD file </a:t>
            </a:r>
          </a:p>
          <a:p>
            <a:r>
              <a:rPr lang="en-US" dirty="0" smtClean="0"/>
              <a:t>XTF </a:t>
            </a:r>
            <a:r>
              <a:rPr lang="en-US" dirty="0" err="1" smtClean="0"/>
              <a:t>reindexes</a:t>
            </a:r>
            <a:r>
              <a:rPr lang="en-US" dirty="0" smtClean="0"/>
              <a:t> the EAD file and transforms those references into links to display the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969"/>
            <a:ext cx="9144000" cy="53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Archives Online @ IU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://webapp1.dlib.indiana.edu/findingaids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Archives Online @ 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2002</a:t>
            </a:r>
            <a:endParaRPr lang="en-US" dirty="0"/>
          </a:p>
          <a:p>
            <a:r>
              <a:rPr lang="en-US" dirty="0" smtClean="0"/>
              <a:t>27 repositories</a:t>
            </a:r>
            <a:r>
              <a:rPr lang="en-US" dirty="0"/>
              <a:t> </a:t>
            </a:r>
            <a:r>
              <a:rPr lang="en-US" dirty="0" smtClean="0"/>
              <a:t>and around 1000 public finding aids </a:t>
            </a:r>
          </a:p>
          <a:p>
            <a:r>
              <a:rPr lang="en-US" dirty="0" smtClean="0"/>
              <a:t>Web-based Submission/Workflow tool</a:t>
            </a:r>
          </a:p>
          <a:p>
            <a:r>
              <a:rPr lang="en-US" dirty="0" smtClean="0"/>
              <a:t>XTF-based delivery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digitization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Large batch of items digitized</a:t>
            </a:r>
          </a:p>
          <a:p>
            <a:r>
              <a:rPr lang="en-US" dirty="0" smtClean="0"/>
              <a:t>Processed into our repository</a:t>
            </a:r>
          </a:p>
          <a:p>
            <a:r>
              <a:rPr lang="en-US" dirty="0" smtClean="0"/>
              <a:t>Given purl-resolvable landing pages</a:t>
            </a:r>
          </a:p>
          <a:p>
            <a:r>
              <a:rPr lang="en-US" dirty="0" smtClean="0"/>
              <a:t>DAO links added to finding aid by XSLT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29000"/>
            <a:ext cx="7543800" cy="319909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00400" y="5943600"/>
            <a:ext cx="1219200" cy="457200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5334000"/>
            <a:ext cx="1219200" cy="457200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Workflow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 much overhead when only a small number of items are digitized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not support the digitization of </a:t>
            </a:r>
            <a:r>
              <a:rPr lang="en-US" dirty="0" err="1" smtClean="0"/>
              <a:t>undescribed</a:t>
            </a:r>
            <a:r>
              <a:rPr lang="en-US" dirty="0" smtClean="0"/>
              <a:t> items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95807"/>
            <a:ext cx="7848600" cy="276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Workflow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automatic as possible</a:t>
            </a:r>
          </a:p>
          <a:p>
            <a:r>
              <a:rPr lang="en-US" dirty="0" smtClean="0"/>
              <a:t>Recreate the experience of opening a folder and flipping through the content</a:t>
            </a:r>
          </a:p>
          <a:p>
            <a:pPr lvl="1"/>
            <a:r>
              <a:rPr lang="en-US" dirty="0" smtClean="0"/>
              <a:t>Preserves order of </a:t>
            </a:r>
            <a:r>
              <a:rPr lang="en-US" dirty="0" err="1" smtClean="0"/>
              <a:t>undescribed</a:t>
            </a:r>
            <a:r>
              <a:rPr lang="en-US" dirty="0" smtClean="0"/>
              <a:t> items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34000"/>
            <a:ext cx="6925642" cy="1133633"/>
          </a:xfrm>
          <a:prstGeom prst="rect">
            <a:avLst/>
          </a:prstGeom>
        </p:spPr>
      </p:pic>
      <p:pic>
        <p:nvPicPr>
          <p:cNvPr id="1028" name="Picture 4" descr="C:\Users\midurbin\AppData\Local\Microsoft\Windows\Temporary Internet Files\Content.IE5\9OJO87XL\MP90041170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84176"/>
            <a:ext cx="3048000" cy="20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3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and Design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Jenn Riley</a:t>
            </a:r>
          </a:p>
          <a:p>
            <a:r>
              <a:rPr lang="en-US" dirty="0" smtClean="0"/>
              <a:t>Randall Floyd</a:t>
            </a:r>
          </a:p>
          <a:p>
            <a:r>
              <a:rPr lang="en-US" dirty="0" smtClean="0"/>
              <a:t>David Jiao</a:t>
            </a:r>
          </a:p>
          <a:p>
            <a:r>
              <a:rPr lang="en-US" dirty="0" smtClean="0"/>
              <a:t>Julie Hardesty</a:t>
            </a:r>
          </a:p>
          <a:p>
            <a:r>
              <a:rPr lang="en-US" dirty="0" smtClean="0"/>
              <a:t>Dot Porter</a:t>
            </a:r>
          </a:p>
          <a:p>
            <a:r>
              <a:rPr lang="en-US" dirty="0" smtClean="0"/>
              <a:t>Mike Durbin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Workflow: Digitization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1722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One or more items are selected for digitization</a:t>
            </a:r>
          </a:p>
          <a:p>
            <a:r>
              <a:rPr lang="en-US" dirty="0"/>
              <a:t>The item’s parent component in the EAD and relative order to other digitized items is encoded into the collection </a:t>
            </a:r>
            <a:r>
              <a:rPr lang="en-US" dirty="0" smtClean="0"/>
              <a:t>spreadsheet along with the newly digitized item’s identifier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/>
              <a:t>material is scanned, and page ordering is encoded in filenames</a:t>
            </a:r>
          </a:p>
          <a:p>
            <a:r>
              <a:rPr lang="en-US" dirty="0" smtClean="0"/>
              <a:t>The updated spreadsheet and master files are placed in a drop-box for automatic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04800"/>
            <a:ext cx="1524000" cy="14427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43213"/>
            <a:ext cx="25622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235912"/>
            <a:ext cx="3073600" cy="48851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7086600" y="1981200"/>
            <a:ext cx="393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099400" y="3429000"/>
            <a:ext cx="393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099400" y="4953000"/>
            <a:ext cx="393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Workflow: Processing and Automatic 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Digitized image files are run through quality control checks to determine that they meet the digitization standards</a:t>
            </a:r>
          </a:p>
          <a:p>
            <a:r>
              <a:rPr lang="en-US" dirty="0" smtClean="0"/>
              <a:t>Upon failure, an email is sent to collection manager</a:t>
            </a:r>
          </a:p>
          <a:p>
            <a:r>
              <a:rPr lang="en-US" dirty="0" smtClean="0"/>
              <a:t>Master files are moved off to archival storage, extracted metadata (MIX) as well as derivative images as passed off to another drop-box to be ingested into our Fedora repository.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1400" y="1600200"/>
            <a:ext cx="1300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QC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7844678" y="2667000"/>
            <a:ext cx="393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/>
          <p:cNvSpPr/>
          <p:nvPr/>
        </p:nvSpPr>
        <p:spPr>
          <a:xfrm>
            <a:off x="8691756" y="1219200"/>
            <a:ext cx="452244" cy="84266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Workflow: Fedora Ingest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Objects are stored to Fedora</a:t>
            </a:r>
          </a:p>
          <a:p>
            <a:pPr lvl="1"/>
            <a:r>
              <a:rPr lang="en-US" dirty="0" smtClean="0"/>
              <a:t>Collection Level Object</a:t>
            </a:r>
          </a:p>
          <a:p>
            <a:pPr lvl="2"/>
            <a:r>
              <a:rPr lang="en-US" dirty="0" smtClean="0"/>
              <a:t>Latest version of the spreadsheet</a:t>
            </a:r>
          </a:p>
          <a:p>
            <a:pPr lvl="2"/>
            <a:r>
              <a:rPr lang="en-US" dirty="0" smtClean="0"/>
              <a:t>Latest version of the EAD*</a:t>
            </a:r>
          </a:p>
          <a:p>
            <a:pPr lvl="1"/>
            <a:r>
              <a:rPr lang="en-US" dirty="0" smtClean="0"/>
              <a:t>Archival Component Level Object</a:t>
            </a:r>
          </a:p>
          <a:p>
            <a:pPr lvl="2"/>
            <a:r>
              <a:rPr lang="en-US" dirty="0" smtClean="0"/>
              <a:t>METS (</a:t>
            </a:r>
            <a:r>
              <a:rPr lang="en-US" dirty="0" err="1" smtClean="0"/>
              <a:t>struct</a:t>
            </a:r>
            <a:r>
              <a:rPr lang="en-US" dirty="0" smtClean="0"/>
              <a:t> map, drives our page-turning application)</a:t>
            </a:r>
          </a:p>
          <a:p>
            <a:pPr lvl="1"/>
            <a:r>
              <a:rPr lang="en-US" dirty="0" smtClean="0"/>
              <a:t>Item Level Objects</a:t>
            </a:r>
          </a:p>
          <a:p>
            <a:pPr lvl="2"/>
            <a:r>
              <a:rPr lang="en-US" dirty="0" smtClean="0"/>
              <a:t>PDF</a:t>
            </a:r>
          </a:p>
          <a:p>
            <a:pPr lvl="2"/>
            <a:r>
              <a:rPr lang="en-US" dirty="0" smtClean="0"/>
              <a:t>METS</a:t>
            </a:r>
          </a:p>
          <a:p>
            <a:pPr lvl="1"/>
            <a:r>
              <a:rPr lang="en-US" dirty="0" smtClean="0"/>
              <a:t>Page Level Objects</a:t>
            </a:r>
          </a:p>
          <a:p>
            <a:pPr lvl="2"/>
            <a:r>
              <a:rPr lang="en-US" dirty="0" smtClean="0"/>
              <a:t>Image derivatives</a:t>
            </a:r>
          </a:p>
          <a:p>
            <a:pPr lvl="2"/>
            <a:r>
              <a:rPr lang="en-US" dirty="0" smtClean="0"/>
              <a:t>Master image link</a:t>
            </a:r>
          </a:p>
          <a:p>
            <a:pPr lvl="2"/>
            <a:r>
              <a:rPr lang="en-US" dirty="0" smtClean="0"/>
              <a:t>MIX metadata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e-mail is sent to the collection manager</a:t>
            </a:r>
          </a:p>
          <a:p>
            <a:pPr lvl="1"/>
            <a:r>
              <a:rPr lang="en-US" dirty="0" smtClean="0"/>
              <a:t>List updated archival component objects</a:t>
            </a:r>
          </a:p>
          <a:p>
            <a:pPr lvl="1"/>
            <a:r>
              <a:rPr lang="en-US" dirty="0" smtClean="0"/>
              <a:t>Lists ingested items</a:t>
            </a:r>
          </a:p>
          <a:p>
            <a:pPr lvl="1"/>
            <a:r>
              <a:rPr lang="en-US" dirty="0" smtClean="0"/>
              <a:t>Includes reports of any problems/inconsistencies between the spreadsheet and digitized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310</TotalTime>
  <Words>370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Edge Cases</vt:lpstr>
      <vt:lpstr>Archives Online @ IU</vt:lpstr>
      <vt:lpstr>Existing digitization workflow</vt:lpstr>
      <vt:lpstr>Existing Workflow Shortcomings</vt:lpstr>
      <vt:lpstr>New Workflow Goals</vt:lpstr>
      <vt:lpstr>Development and Design Team</vt:lpstr>
      <vt:lpstr>New Workflow: Digitization</vt:lpstr>
      <vt:lpstr>New Workflow: Processing and Automatic Quality Control</vt:lpstr>
      <vt:lpstr>New Workflow: Fedora Ingest</vt:lpstr>
      <vt:lpstr>New Workflow: Publication</vt:lpstr>
      <vt:lpstr>PowerPoint Presentation</vt:lpstr>
      <vt:lpstr>Thanks!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Cases</dc:title>
  <dc:creator>Michael Durbin</dc:creator>
  <cp:lastModifiedBy>Durbin, Michael R</cp:lastModifiedBy>
  <cp:revision>18</cp:revision>
  <dcterms:created xsi:type="dcterms:W3CDTF">2012-02-01T14:06:50Z</dcterms:created>
  <dcterms:modified xsi:type="dcterms:W3CDTF">2012-02-08T23:06:39Z</dcterms:modified>
</cp:coreProperties>
</file>