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8"/>
  </p:notesMasterIdLst>
  <p:handoutMasterIdLst>
    <p:handoutMasterId r:id="rId19"/>
  </p:handoutMasterIdLst>
  <p:sldIdLst>
    <p:sldId id="256" r:id="rId5"/>
    <p:sldId id="351" r:id="rId6"/>
    <p:sldId id="354" r:id="rId7"/>
    <p:sldId id="350" r:id="rId8"/>
    <p:sldId id="353" r:id="rId9"/>
    <p:sldId id="352" r:id="rId10"/>
    <p:sldId id="355" r:id="rId11"/>
    <p:sldId id="283" r:id="rId12"/>
    <p:sldId id="285" r:id="rId13"/>
    <p:sldId id="284" r:id="rId14"/>
    <p:sldId id="341" r:id="rId15"/>
    <p:sldId id="304" r:id="rId16"/>
    <p:sldId id="349" r:id="rId17"/>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FF"/>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06" autoAdjust="0"/>
    <p:restoredTop sz="82801" autoAdjust="0"/>
  </p:normalViewPr>
  <p:slideViewPr>
    <p:cSldViewPr>
      <p:cViewPr varScale="1">
        <p:scale>
          <a:sx n="85" d="100"/>
          <a:sy n="85" d="100"/>
        </p:scale>
        <p:origin x="-642"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3970938" y="0"/>
            <a:ext cx="3037840" cy="464820"/>
          </a:xfrm>
          <a:prstGeom prst="rect">
            <a:avLst/>
          </a:prstGeom>
        </p:spPr>
        <p:txBody>
          <a:bodyPr vert="horz" lIns="93177" tIns="46589" rIns="93177" bIns="46589" rtlCol="0"/>
          <a:lstStyle>
            <a:lvl1pPr algn="r">
              <a:defRPr sz="1200"/>
            </a:lvl1pPr>
          </a:lstStyle>
          <a:p>
            <a:fld id="{A75B0231-BA80-4B8C-85A7-15BAE683707D}" type="datetimeFigureOut">
              <a:rPr lang="en-US" smtClean="0"/>
              <a:pPr/>
              <a:t>2/5/2012</a:t>
            </a:fld>
            <a:endParaRPr lang="en-US"/>
          </a:p>
        </p:txBody>
      </p:sp>
      <p:sp>
        <p:nvSpPr>
          <p:cNvPr id="4" name="Footer Placeholder 3"/>
          <p:cNvSpPr>
            <a:spLocks noGrp="1"/>
          </p:cNvSpPr>
          <p:nvPr>
            <p:ph type="ftr" sz="quarter" idx="2"/>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3177" tIns="46589" rIns="93177" bIns="46589" rtlCol="0" anchor="b"/>
          <a:lstStyle>
            <a:lvl1pPr algn="r">
              <a:defRPr sz="1200"/>
            </a:lvl1pPr>
          </a:lstStyle>
          <a:p>
            <a:fld id="{2875BC4B-1A61-4E43-B4C8-9F01188E29AD}" type="slidenum">
              <a:rPr lang="en-US" smtClean="0"/>
              <a:pPr/>
              <a:t>‹#›</a:t>
            </a:fld>
            <a:endParaRPr lang="en-US"/>
          </a:p>
        </p:txBody>
      </p:sp>
    </p:spTree>
    <p:extLst>
      <p:ext uri="{BB962C8B-B14F-4D97-AF65-F5344CB8AC3E}">
        <p14:creationId xmlns="" xmlns:p14="http://schemas.microsoft.com/office/powerpoint/2010/main" val="34441528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64DC3D62-98FA-4D82-82C8-6ABCC17180D7}" type="datetimeFigureOut">
              <a:rPr lang="en-US" smtClean="0"/>
              <a:pPr/>
              <a:t>2/5/2012</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58A41078-2BC1-4603-91F8-E76E455B8C70}" type="slidenum">
              <a:rPr lang="en-US" smtClean="0"/>
              <a:pPr/>
              <a:t>‹#›</a:t>
            </a:fld>
            <a:endParaRPr lang="en-US"/>
          </a:p>
        </p:txBody>
      </p:sp>
    </p:spTree>
    <p:extLst>
      <p:ext uri="{BB962C8B-B14F-4D97-AF65-F5344CB8AC3E}">
        <p14:creationId xmlns="" xmlns:p14="http://schemas.microsoft.com/office/powerpoint/2010/main" val="8560743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 want to talk about a project that I’ve been involved in that uses</a:t>
            </a:r>
            <a:r>
              <a:rPr lang="en-US" baseline="0" dirty="0" smtClean="0"/>
              <a:t> the FRBR model and faceted navigation to try to make it easier to find videos in libraries.</a:t>
            </a:r>
            <a:endParaRPr lang="en-US" dirty="0"/>
          </a:p>
        </p:txBody>
      </p:sp>
      <p:sp>
        <p:nvSpPr>
          <p:cNvPr id="4" name="Slide Number Placeholder 3"/>
          <p:cNvSpPr>
            <a:spLocks noGrp="1"/>
          </p:cNvSpPr>
          <p:nvPr>
            <p:ph type="sldNum" sz="quarter" idx="10"/>
          </p:nvPr>
        </p:nvSpPr>
        <p:spPr/>
        <p:txBody>
          <a:bodyPr/>
          <a:lstStyle/>
          <a:p>
            <a:fld id="{58A41078-2BC1-4603-91F8-E76E455B8C70}"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04100">
              <a:defRPr/>
            </a:pPr>
            <a:r>
              <a:rPr lang="en-US" dirty="0" smtClean="0"/>
              <a:t>We also include version-related facets, such as</a:t>
            </a:r>
            <a:r>
              <a:rPr lang="en-US" baseline="0" dirty="0" smtClean="0"/>
              <a:t> format and soundtrack and subtitle options.</a:t>
            </a:r>
            <a:endParaRPr lang="en-US" dirty="0"/>
          </a:p>
        </p:txBody>
      </p:sp>
      <p:sp>
        <p:nvSpPr>
          <p:cNvPr id="4" name="Slide Number Placeholder 3"/>
          <p:cNvSpPr>
            <a:spLocks noGrp="1"/>
          </p:cNvSpPr>
          <p:nvPr>
            <p:ph type="sldNum" sz="quarter" idx="10"/>
          </p:nvPr>
        </p:nvSpPr>
        <p:spPr/>
        <p:txBody>
          <a:bodyPr/>
          <a:lstStyle/>
          <a:p>
            <a:fld id="{72283825-8BA6-4ACF-BDBC-E49A82C11685}" type="slidenum">
              <a:rPr lang="en-US" smtClean="0"/>
              <a:pPr/>
              <a:t>10</a:t>
            </a:fld>
            <a:endParaRPr lang="en-US"/>
          </a:p>
        </p:txBody>
      </p:sp>
    </p:spTree>
    <p:extLst>
      <p:ext uri="{BB962C8B-B14F-4D97-AF65-F5344CB8AC3E}">
        <p14:creationId xmlns="" xmlns:p14="http://schemas.microsoft.com/office/powerpoint/2010/main" val="38304976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records</a:t>
            </a:r>
            <a:r>
              <a:rPr lang="en-US" baseline="0" dirty="0" smtClean="0"/>
              <a:t> and facets for movies and versions interact. This allows users to explore from the top down, say starting with horror films, or from the bottom up with </a:t>
            </a:r>
            <a:r>
              <a:rPr lang="en-US" baseline="0" dirty="0" err="1" smtClean="0"/>
              <a:t>Blu</a:t>
            </a:r>
            <a:r>
              <a:rPr lang="en-US" baseline="0" dirty="0" smtClean="0"/>
              <a:t>-rays at their local library. With each selection, the resulting movies and versions are appropriately narrowed.</a:t>
            </a:r>
            <a:endParaRPr lang="en-US" dirty="0"/>
          </a:p>
        </p:txBody>
      </p:sp>
      <p:sp>
        <p:nvSpPr>
          <p:cNvPr id="4" name="Slide Number Placeholder 3"/>
          <p:cNvSpPr>
            <a:spLocks noGrp="1"/>
          </p:cNvSpPr>
          <p:nvPr>
            <p:ph type="sldNum" sz="quarter" idx="10"/>
          </p:nvPr>
        </p:nvSpPr>
        <p:spPr/>
        <p:txBody>
          <a:bodyPr/>
          <a:lstStyle/>
          <a:p>
            <a:fld id="{58A41078-2BC1-4603-91F8-E76E455B8C70}" type="slidenum">
              <a:rPr lang="en-US" smtClean="0"/>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Because there isn’t a lot of data </a:t>
            </a:r>
            <a:r>
              <a:rPr lang="en-US" dirty="0" smtClean="0"/>
              <a:t>in prototype, I recommend checking</a:t>
            </a:r>
            <a:r>
              <a:rPr lang="en-US" baseline="0" dirty="0" smtClean="0"/>
              <a:t> out the sample searches to get a fuller sense of </a:t>
            </a:r>
            <a:r>
              <a:rPr lang="en-US" baseline="0" dirty="0" smtClean="0"/>
              <a:t>possibilities. </a:t>
            </a:r>
            <a:r>
              <a:rPr lang="en-US" dirty="0" smtClean="0"/>
              <a:t>We’re</a:t>
            </a:r>
            <a:r>
              <a:rPr lang="en-US" baseline="0" dirty="0" smtClean="0"/>
              <a:t> hoping to build on the prototype  and eventually create a functional system. Let me know if you’re interested in contributing to </a:t>
            </a:r>
            <a:r>
              <a:rPr lang="en-US" baseline="0" smtClean="0"/>
              <a:t>this project.</a:t>
            </a:r>
            <a:endParaRPr lang="en-US" dirty="0"/>
          </a:p>
        </p:txBody>
      </p:sp>
      <p:sp>
        <p:nvSpPr>
          <p:cNvPr id="4" name="Slide Number Placeholder 3"/>
          <p:cNvSpPr>
            <a:spLocks noGrp="1"/>
          </p:cNvSpPr>
          <p:nvPr>
            <p:ph type="sldNum" sz="quarter" idx="10"/>
          </p:nvPr>
        </p:nvSpPr>
        <p:spPr/>
        <p:txBody>
          <a:bodyPr/>
          <a:lstStyle/>
          <a:p>
            <a:fld id="{58A41078-2BC1-4603-91F8-E76E455B8C70}" type="slidenum">
              <a:rPr lang="en-US" smtClean="0"/>
              <a:pPr/>
              <a:t>12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Typical library users are really looking for movies, either a particular movie, such as the 1931 English-language</a:t>
            </a:r>
            <a:r>
              <a:rPr lang="en-US" baseline="0" dirty="0" smtClean="0"/>
              <a:t> Dracula, or a category of movies, such as early horror films or documentaries on the history of horror films.</a:t>
            </a:r>
            <a:endParaRPr lang="en-US" dirty="0"/>
          </a:p>
        </p:txBody>
      </p:sp>
      <p:sp>
        <p:nvSpPr>
          <p:cNvPr id="4" name="Slide Number Placeholder 3"/>
          <p:cNvSpPr>
            <a:spLocks noGrp="1"/>
          </p:cNvSpPr>
          <p:nvPr>
            <p:ph type="sldNum" sz="quarter" idx="10"/>
          </p:nvPr>
        </p:nvSpPr>
        <p:spPr/>
        <p:txBody>
          <a:bodyPr/>
          <a:lstStyle/>
          <a:p>
            <a:fld id="{58A41078-2BC1-4603-91F8-E76E455B8C70}"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Libraries, however,</a:t>
            </a:r>
            <a:r>
              <a:rPr lang="en-US" baseline="0" dirty="0" smtClean="0"/>
              <a:t> catalog publications. For example, a catalog record might represent the set of DVDs issued by Warner Bros. Home Entertainment beginning in 2008 and with a particular ISBN.</a:t>
            </a:r>
            <a:endParaRPr lang="en-US" dirty="0"/>
          </a:p>
        </p:txBody>
      </p:sp>
      <p:sp>
        <p:nvSpPr>
          <p:cNvPr id="4" name="Slide Number Placeholder 3"/>
          <p:cNvSpPr>
            <a:spLocks noGrp="1"/>
          </p:cNvSpPr>
          <p:nvPr>
            <p:ph type="sldNum" sz="quarter" idx="10"/>
          </p:nvPr>
        </p:nvSpPr>
        <p:spPr/>
        <p:txBody>
          <a:bodyPr/>
          <a:lstStyle/>
          <a:p>
            <a:fld id="{58A41078-2BC1-4603-91F8-E76E455B8C70}"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heart of the description</a:t>
            </a:r>
            <a:r>
              <a:rPr lang="en-US" baseline="0" dirty="0" smtClean="0"/>
              <a:t> in a catalog record reflects this emphasis on publications. The parts in yellow could be interpreted as describing the movie, but everything else here clearly describes the publication—the edition statement, the publication statement, much of the physical description and the series statement. Most of the information about the movie is in notes and much of it is not even required by cataloging rules. The information about the movie and the publication is all jumbled up so it’s hard to pick out the data elements that relate to the movie.</a:t>
            </a:r>
            <a:endParaRPr lang="en-US" dirty="0"/>
          </a:p>
        </p:txBody>
      </p:sp>
      <p:sp>
        <p:nvSpPr>
          <p:cNvPr id="4" name="Slide Number Placeholder 3"/>
          <p:cNvSpPr>
            <a:spLocks noGrp="1"/>
          </p:cNvSpPr>
          <p:nvPr>
            <p:ph type="sldNum" sz="quarter" idx="10"/>
          </p:nvPr>
        </p:nvSpPr>
        <p:spPr/>
        <p:txBody>
          <a:bodyPr/>
          <a:lstStyle/>
          <a:p>
            <a:fld id="{58A41078-2BC1-4603-91F8-E76E455B8C70}"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Library hit lists also reflect the emphasis on publications. The information that</a:t>
            </a:r>
            <a:r>
              <a:rPr lang="en-US" baseline="0" dirty="0" smtClean="0"/>
              <a:t> is given to help identify a title usually describes the publication, as in this example. The date of publication, which is the date that displays here and is the one used for sorting and limiting in library catalogs, goes with the DVD and not the movie. Because the hits are for publications, there can be more than one for the same movie. Can you tell what movies are in this list or if the different hits represent the same or different movies?</a:t>
            </a:r>
            <a:endParaRPr lang="en-US" dirty="0"/>
          </a:p>
        </p:txBody>
      </p:sp>
      <p:sp>
        <p:nvSpPr>
          <p:cNvPr id="4" name="Slide Number Placeholder 3"/>
          <p:cNvSpPr>
            <a:spLocks noGrp="1"/>
          </p:cNvSpPr>
          <p:nvPr>
            <p:ph type="sldNum" sz="quarter" idx="10"/>
          </p:nvPr>
        </p:nvSpPr>
        <p:spPr/>
        <p:txBody>
          <a:bodyPr/>
          <a:lstStyle/>
          <a:p>
            <a:fld id="{58A41078-2BC1-4603-91F8-E76E455B8C70}"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Users do care</a:t>
            </a:r>
            <a:r>
              <a:rPr lang="en-US" baseline="0" dirty="0" smtClean="0"/>
              <a:t> about what I think of as versions. They have preferences or requirements as to how they want to access a particular movie. If I don’t have a </a:t>
            </a:r>
            <a:r>
              <a:rPr lang="en-US" baseline="0" dirty="0" err="1" smtClean="0"/>
              <a:t>Blu</a:t>
            </a:r>
            <a:r>
              <a:rPr lang="en-US" baseline="0" dirty="0" smtClean="0"/>
              <a:t>-ray player, it does me no good to borrow a </a:t>
            </a:r>
            <a:r>
              <a:rPr lang="en-US" baseline="0" dirty="0" err="1" smtClean="0"/>
              <a:t>Blu</a:t>
            </a:r>
            <a:r>
              <a:rPr lang="en-US" baseline="0" dirty="0" smtClean="0"/>
              <a:t>-ray disc. If I just bought a </a:t>
            </a:r>
            <a:r>
              <a:rPr lang="en-US" baseline="0" dirty="0" err="1" smtClean="0"/>
              <a:t>Blu</a:t>
            </a:r>
            <a:r>
              <a:rPr lang="en-US" baseline="0" dirty="0" smtClean="0"/>
              <a:t>-ray player, maybe all I want to look at are </a:t>
            </a:r>
            <a:r>
              <a:rPr lang="en-US" baseline="0" dirty="0" err="1" smtClean="0"/>
              <a:t>Blu</a:t>
            </a:r>
            <a:r>
              <a:rPr lang="en-US" baseline="0" dirty="0" smtClean="0"/>
              <a:t>-rays so I can try one. If I don’t speak Japanese, I don’t want to borrow a video in Japanese with no English subtitles. Maybe I only want to see the director’s cut or the unrated version of a movie.</a:t>
            </a:r>
            <a:endParaRPr lang="en-US" dirty="0"/>
          </a:p>
        </p:txBody>
      </p:sp>
      <p:sp>
        <p:nvSpPr>
          <p:cNvPr id="4" name="Slide Number Placeholder 3"/>
          <p:cNvSpPr>
            <a:spLocks noGrp="1"/>
          </p:cNvSpPr>
          <p:nvPr>
            <p:ph type="sldNum" sz="quarter" idx="10"/>
          </p:nvPr>
        </p:nvSpPr>
        <p:spPr/>
        <p:txBody>
          <a:bodyPr/>
          <a:lstStyle/>
          <a:p>
            <a:fld id="{58A41078-2BC1-4603-91F8-E76E455B8C70}"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We built</a:t>
            </a:r>
            <a:r>
              <a:rPr lang="en-US" baseline="0" dirty="0" smtClean="0"/>
              <a:t> a prototype discovery interface that focuses on movies and versions rather than publications to see what that might look like.</a:t>
            </a:r>
            <a:endParaRPr lang="en-US" dirty="0"/>
          </a:p>
        </p:txBody>
      </p:sp>
      <p:sp>
        <p:nvSpPr>
          <p:cNvPr id="4" name="Slide Number Placeholder 3"/>
          <p:cNvSpPr>
            <a:spLocks noGrp="1"/>
          </p:cNvSpPr>
          <p:nvPr>
            <p:ph type="sldNum" sz="quarter" idx="10"/>
          </p:nvPr>
        </p:nvSpPr>
        <p:spPr/>
        <p:txBody>
          <a:bodyPr/>
          <a:lstStyle/>
          <a:p>
            <a:fld id="{58A41078-2BC1-4603-91F8-E76E455B8C70}"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addition to a search box, we provide facets for important</a:t>
            </a:r>
            <a:r>
              <a:rPr lang="en-US" baseline="0" dirty="0" smtClean="0"/>
              <a:t> attributes of movies like genre and original date. This supports browsing of movies from many angles.</a:t>
            </a:r>
            <a:endParaRPr lang="en-US" dirty="0"/>
          </a:p>
        </p:txBody>
      </p:sp>
      <p:sp>
        <p:nvSpPr>
          <p:cNvPr id="4" name="Slide Number Placeholder 3"/>
          <p:cNvSpPr>
            <a:spLocks noGrp="1"/>
          </p:cNvSpPr>
          <p:nvPr>
            <p:ph type="sldNum" sz="quarter" idx="10"/>
          </p:nvPr>
        </p:nvSpPr>
        <p:spPr/>
        <p:txBody>
          <a:bodyPr/>
          <a:lstStyle/>
          <a:p>
            <a:fld id="{72283825-8BA6-4ACF-BDBC-E49A82C11685}" type="slidenum">
              <a:rPr lang="en-US" smtClean="0"/>
              <a:pPr/>
              <a:t>8</a:t>
            </a:fld>
            <a:endParaRPr lang="en-US"/>
          </a:p>
        </p:txBody>
      </p:sp>
    </p:spTree>
    <p:extLst>
      <p:ext uri="{BB962C8B-B14F-4D97-AF65-F5344CB8AC3E}">
        <p14:creationId xmlns="" xmlns:p14="http://schemas.microsoft.com/office/powerpoint/2010/main" val="39623599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04100">
              <a:defRPr/>
            </a:pPr>
            <a:r>
              <a:rPr lang="en-US" dirty="0" smtClean="0"/>
              <a:t>Our hit list features only</a:t>
            </a:r>
            <a:r>
              <a:rPr lang="en-US" baseline="0" dirty="0" smtClean="0"/>
              <a:t> one hit per movie and includes enough information to identify the movie. We also clearly present version information that is important for decision-making to enable easy selection.</a:t>
            </a:r>
            <a:endParaRPr lang="en-US" dirty="0"/>
          </a:p>
        </p:txBody>
      </p:sp>
      <p:sp>
        <p:nvSpPr>
          <p:cNvPr id="4" name="Slide Number Placeholder 3"/>
          <p:cNvSpPr>
            <a:spLocks noGrp="1"/>
          </p:cNvSpPr>
          <p:nvPr>
            <p:ph type="sldNum" sz="quarter" idx="10"/>
          </p:nvPr>
        </p:nvSpPr>
        <p:spPr/>
        <p:txBody>
          <a:bodyPr/>
          <a:lstStyle/>
          <a:p>
            <a:fld id="{72283825-8BA6-4ACF-BDBC-E49A82C11685}" type="slidenum">
              <a:rPr lang="en-US" smtClean="0"/>
              <a:pPr/>
              <a:t>9</a:t>
            </a:fld>
            <a:endParaRPr lang="en-US"/>
          </a:p>
        </p:txBody>
      </p:sp>
    </p:spTree>
    <p:extLst>
      <p:ext uri="{BB962C8B-B14F-4D97-AF65-F5344CB8AC3E}">
        <p14:creationId xmlns="" xmlns:p14="http://schemas.microsoft.com/office/powerpoint/2010/main" val="486087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DC9416A-4B2F-47AF-A74E-79E90D5CFBD7}" type="datetimeFigureOut">
              <a:rPr lang="en-US" smtClean="0"/>
              <a:pPr/>
              <a:t>2/5/2012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6F8660-CAC8-48FB-9E28-61ED15296F04}"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DC9416A-4B2F-47AF-A74E-79E90D5CFBD7}" type="datetimeFigureOut">
              <a:rPr lang="en-US" smtClean="0"/>
              <a:pPr/>
              <a:t>2/5/2012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6F8660-CAC8-48FB-9E28-61ED15296F0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DC9416A-4B2F-47AF-A74E-79E90D5CFBD7}" type="datetimeFigureOut">
              <a:rPr lang="en-US" smtClean="0"/>
              <a:pPr/>
              <a:t>2/5/2012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6F8660-CAC8-48FB-9E28-61ED15296F0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DC9416A-4B2F-47AF-A74E-79E90D5CFBD7}" type="datetimeFigureOut">
              <a:rPr lang="en-US" smtClean="0"/>
              <a:pPr/>
              <a:t>2/5/2012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6F8660-CAC8-48FB-9E28-61ED15296F0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DC9416A-4B2F-47AF-A74E-79E90D5CFBD7}" type="datetimeFigureOut">
              <a:rPr lang="en-US" smtClean="0"/>
              <a:pPr/>
              <a:t>2/5/2012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6F8660-CAC8-48FB-9E28-61ED15296F0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DC9416A-4B2F-47AF-A74E-79E90D5CFBD7}" type="datetimeFigureOut">
              <a:rPr lang="en-US" smtClean="0"/>
              <a:pPr/>
              <a:t>2/5/2012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6F8660-CAC8-48FB-9E28-61ED15296F0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DC9416A-4B2F-47AF-A74E-79E90D5CFBD7}" type="datetimeFigureOut">
              <a:rPr lang="en-US" smtClean="0"/>
              <a:pPr/>
              <a:t>2/5/2012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D6F8660-CAC8-48FB-9E28-61ED15296F0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DC9416A-4B2F-47AF-A74E-79E90D5CFBD7}" type="datetimeFigureOut">
              <a:rPr lang="en-US" smtClean="0"/>
              <a:pPr/>
              <a:t>2/5/2012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D6F8660-CAC8-48FB-9E28-61ED15296F0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C9416A-4B2F-47AF-A74E-79E90D5CFBD7}" type="datetimeFigureOut">
              <a:rPr lang="en-US" smtClean="0"/>
              <a:pPr/>
              <a:t>2/5/2012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D6F8660-CAC8-48FB-9E28-61ED15296F0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DC9416A-4B2F-47AF-A74E-79E90D5CFBD7}" type="datetimeFigureOut">
              <a:rPr lang="en-US" smtClean="0"/>
              <a:pPr/>
              <a:t>2/5/2012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6F8660-CAC8-48FB-9E28-61ED15296F0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DC9416A-4B2F-47AF-A74E-79E90D5CFBD7}" type="datetimeFigureOut">
              <a:rPr lang="en-US" smtClean="0"/>
              <a:pPr/>
              <a:t>2/5/2012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6F8660-CAC8-48FB-9E28-61ED15296F0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C9416A-4B2F-47AF-A74E-79E90D5CFBD7}" type="datetimeFigureOut">
              <a:rPr lang="en-US" smtClean="0"/>
              <a:pPr/>
              <a:t>2/5/2012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6F8660-CAC8-48FB-9E28-61ED15296F04}"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blazing-sunset-24.heroku.com/"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hyperlink" Target="http://github.com/cfitz/olac" TargetMode="External"/><Relationship Id="rId4" Type="http://schemas.openxmlformats.org/officeDocument/2006/relationships/hyperlink" Target="http://blazing-sunset-24.heroku.com/page/samples"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www.olacinc.org/drupal/?q=node/434" TargetMode="External"/><Relationship Id="rId2" Type="http://schemas.openxmlformats.org/officeDocument/2006/relationships/hyperlink" Target="http://www.olacinc.org/drupal/?q=node/27" TargetMode="External"/><Relationship Id="rId1" Type="http://schemas.openxmlformats.org/officeDocument/2006/relationships/slideLayout" Target="../slideLayouts/slideLayout2.xml"/><Relationship Id="rId4" Type="http://schemas.openxmlformats.org/officeDocument/2006/relationships/hyperlink" Target="http://journal.code4lib.org/articles/775"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hyperlink" Target="http://blazing-sunset-24.heroku.com/"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57200"/>
            <a:ext cx="7772400" cy="4191000"/>
          </a:xfrm>
        </p:spPr>
        <p:txBody>
          <a:bodyPr anchor="t">
            <a:normAutofit fontScale="90000"/>
          </a:bodyPr>
          <a:lstStyle/>
          <a:p>
            <a:r>
              <a:rPr lang="en-US" sz="7800" b="1" dirty="0" smtClean="0">
                <a:latin typeface="Broadway" pitchFamily="82" charset="0"/>
              </a:rPr>
              <a:t>Finding Movies </a:t>
            </a:r>
            <a:br>
              <a:rPr lang="en-US" sz="7800" b="1" dirty="0" smtClean="0">
                <a:latin typeface="Broadway" pitchFamily="82" charset="0"/>
              </a:rPr>
            </a:br>
            <a:r>
              <a:rPr lang="en-US" b="1" dirty="0" smtClean="0">
                <a:latin typeface="Broadway" pitchFamily="82" charset="0"/>
              </a:rPr>
              <a:t> </a:t>
            </a:r>
            <a:r>
              <a:rPr lang="en-US" sz="7800" b="1" dirty="0">
                <a:latin typeface="Broadway" pitchFamily="82" charset="0"/>
              </a:rPr>
              <a:t/>
            </a:r>
            <a:br>
              <a:rPr lang="en-US" sz="7800" b="1" dirty="0">
                <a:latin typeface="Broadway" pitchFamily="82" charset="0"/>
              </a:rPr>
            </a:br>
            <a:r>
              <a:rPr lang="en-US" sz="7800" b="1" dirty="0" smtClean="0">
                <a:latin typeface="Broadway" pitchFamily="82" charset="0"/>
              </a:rPr>
              <a:t>with </a:t>
            </a:r>
            <a:br>
              <a:rPr lang="en-US" sz="7800" b="1" dirty="0" smtClean="0">
                <a:latin typeface="Broadway" pitchFamily="82" charset="0"/>
              </a:rPr>
            </a:br>
            <a:r>
              <a:rPr lang="en-US" sz="7800" b="1" dirty="0" smtClean="0">
                <a:latin typeface="Broadway" pitchFamily="82" charset="0"/>
              </a:rPr>
              <a:t>FRBR &amp; Facets </a:t>
            </a:r>
            <a:r>
              <a:rPr lang="en-US" sz="6000" b="1" dirty="0" smtClean="0">
                <a:latin typeface="Broadway" pitchFamily="82" charset="0"/>
              </a:rPr>
              <a:t/>
            </a:r>
            <a:br>
              <a:rPr lang="en-US" sz="6000" b="1" dirty="0" smtClean="0">
                <a:latin typeface="Broadway" pitchFamily="82" charset="0"/>
              </a:rPr>
            </a:br>
            <a:r>
              <a:rPr lang="en-US" sz="6000" b="1" dirty="0" smtClean="0">
                <a:latin typeface="Broadway" pitchFamily="82" charset="0"/>
              </a:rPr>
              <a:t/>
            </a:r>
            <a:br>
              <a:rPr lang="en-US" sz="6000" b="1" dirty="0" smtClean="0">
                <a:latin typeface="Broadway" pitchFamily="82" charset="0"/>
              </a:rPr>
            </a:br>
            <a:r>
              <a:rPr lang="en-US" sz="4800" b="1" dirty="0" smtClean="0">
                <a:latin typeface="Broadway" pitchFamily="82" charset="0"/>
              </a:rPr>
              <a:t/>
            </a:r>
            <a:br>
              <a:rPr lang="en-US" sz="4800" b="1" dirty="0" smtClean="0">
                <a:latin typeface="Broadway" pitchFamily="82" charset="0"/>
              </a:rPr>
            </a:br>
            <a:endParaRPr lang="en-US" b="1" dirty="0">
              <a:latin typeface="Broadway" pitchFamily="82" charset="0"/>
            </a:endParaRPr>
          </a:p>
        </p:txBody>
      </p:sp>
      <p:sp>
        <p:nvSpPr>
          <p:cNvPr id="3" name="Subtitle 2"/>
          <p:cNvSpPr>
            <a:spLocks noGrp="1"/>
          </p:cNvSpPr>
          <p:nvPr>
            <p:ph type="subTitle" idx="1"/>
          </p:nvPr>
        </p:nvSpPr>
        <p:spPr>
          <a:xfrm>
            <a:off x="1371600" y="4800600"/>
            <a:ext cx="6400800" cy="1524000"/>
          </a:xfrm>
        </p:spPr>
        <p:txBody>
          <a:bodyPr>
            <a:normAutofit lnSpcReduction="10000"/>
          </a:bodyPr>
          <a:lstStyle/>
          <a:p>
            <a:pPr>
              <a:spcBef>
                <a:spcPts val="0"/>
              </a:spcBef>
            </a:pPr>
            <a:r>
              <a:rPr lang="en-US" dirty="0" smtClean="0"/>
              <a:t>Kelley McGrath</a:t>
            </a:r>
          </a:p>
          <a:p>
            <a:pPr>
              <a:spcBef>
                <a:spcPts val="0"/>
              </a:spcBef>
            </a:pPr>
            <a:r>
              <a:rPr lang="en-US" dirty="0" smtClean="0"/>
              <a:t>University of Oregon</a:t>
            </a:r>
          </a:p>
          <a:p>
            <a:pPr>
              <a:spcBef>
                <a:spcPts val="0"/>
              </a:spcBef>
            </a:pPr>
            <a:r>
              <a:rPr lang="en-US" dirty="0" smtClean="0"/>
              <a:t>kelleym@uoregon.edu</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t>Version (expression/manifestation/ item) facets</a:t>
            </a:r>
            <a:endParaRPr lang="en-US" dirty="0"/>
          </a:p>
        </p:txBody>
      </p:sp>
      <p:pic>
        <p:nvPicPr>
          <p:cNvPr id="10" name="Content Placeholder 9" descr="MWMARC_version limiters1a.png"/>
          <p:cNvPicPr>
            <a:picLocks noGrp="1" noChangeAspect="1"/>
          </p:cNvPicPr>
          <p:nvPr>
            <p:ph idx="1"/>
          </p:nvPr>
        </p:nvPicPr>
        <p:blipFill>
          <a:blip r:embed="rId3" cstate="print"/>
          <a:stretch>
            <a:fillRect/>
          </a:stretch>
        </p:blipFill>
        <p:spPr>
          <a:xfrm>
            <a:off x="1066800" y="1670078"/>
            <a:ext cx="2895600" cy="4737041"/>
          </a:xfrm>
        </p:spPr>
      </p:pic>
      <p:pic>
        <p:nvPicPr>
          <p:cNvPr id="11" name="Picture 10" descr="MWMARC_version limiters3.png"/>
          <p:cNvPicPr>
            <a:picLocks noChangeAspect="1"/>
          </p:cNvPicPr>
          <p:nvPr/>
        </p:nvPicPr>
        <p:blipFill>
          <a:blip r:embed="rId4" cstate="print"/>
          <a:stretch>
            <a:fillRect/>
          </a:stretch>
        </p:blipFill>
        <p:spPr>
          <a:xfrm>
            <a:off x="4876800" y="2274454"/>
            <a:ext cx="3124201" cy="3505201"/>
          </a:xfrm>
          <a:prstGeom prst="rect">
            <a:avLst/>
          </a:prstGeom>
        </p:spPr>
      </p:pic>
    </p:spTree>
    <p:extLst>
      <p:ext uri="{BB962C8B-B14F-4D97-AF65-F5344CB8AC3E}">
        <p14:creationId xmlns="" xmlns:p14="http://schemas.microsoft.com/office/powerpoint/2010/main" val="94224093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74638"/>
            <a:ext cx="7620000" cy="1143000"/>
          </a:xfrm>
        </p:spPr>
        <p:txBody>
          <a:bodyPr>
            <a:noAutofit/>
          </a:bodyPr>
          <a:lstStyle/>
          <a:p>
            <a:r>
              <a:rPr lang="en-US" dirty="0" smtClean="0"/>
              <a:t>Movie-version interaction</a:t>
            </a:r>
            <a:endParaRPr lang="en-US" dirty="0" smtClean="0">
              <a:latin typeface="Showcard Gothic" pitchFamily="82" charset="0"/>
            </a:endParaRPr>
          </a:p>
        </p:txBody>
      </p:sp>
      <p:pic>
        <p:nvPicPr>
          <p:cNvPr id="1027" name="Picture 3"/>
          <p:cNvPicPr>
            <a:picLocks noGrp="1" noChangeAspect="1" noChangeArrowheads="1"/>
          </p:cNvPicPr>
          <p:nvPr>
            <p:ph idx="1"/>
          </p:nvPr>
        </p:nvPicPr>
        <p:blipFill>
          <a:blip r:embed="rId3" cstate="print"/>
          <a:srcRect/>
          <a:stretch>
            <a:fillRect/>
          </a:stretch>
        </p:blipFill>
        <p:spPr bwMode="auto">
          <a:xfrm>
            <a:off x="685800" y="1882286"/>
            <a:ext cx="7782373" cy="4594713"/>
          </a:xfrm>
          <a:prstGeom prst="rect">
            <a:avLst/>
          </a:prstGeom>
          <a:noFill/>
          <a:ln w="9525">
            <a:noFill/>
            <a:miter lim="800000"/>
            <a:headEnd/>
            <a:tailEnd/>
          </a:ln>
        </p:spPr>
      </p:pic>
    </p:spTree>
    <p:extLst>
      <p:ext uri="{BB962C8B-B14F-4D97-AF65-F5344CB8AC3E}">
        <p14:creationId xmlns="" xmlns:p14="http://schemas.microsoft.com/office/powerpoint/2010/main" val="167313443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533400"/>
            <a:ext cx="7620000" cy="990600"/>
          </a:xfrm>
        </p:spPr>
        <p:txBody>
          <a:bodyPr>
            <a:noAutofit/>
          </a:bodyPr>
          <a:lstStyle/>
          <a:p>
            <a:r>
              <a:rPr lang="en-US" sz="4800" dirty="0" smtClean="0">
                <a:latin typeface="Showcard Gothic" pitchFamily="82" charset="0"/>
              </a:rPr>
              <a:t>Prototype</a:t>
            </a:r>
          </a:p>
        </p:txBody>
      </p:sp>
      <p:sp>
        <p:nvSpPr>
          <p:cNvPr id="3" name="Content Placeholder 2"/>
          <p:cNvSpPr>
            <a:spLocks noGrp="1"/>
          </p:cNvSpPr>
          <p:nvPr>
            <p:ph idx="1"/>
          </p:nvPr>
        </p:nvSpPr>
        <p:spPr>
          <a:xfrm>
            <a:off x="990600" y="2209800"/>
            <a:ext cx="7543800" cy="4343400"/>
          </a:xfrm>
        </p:spPr>
        <p:txBody>
          <a:bodyPr anchor="t">
            <a:normAutofit/>
          </a:bodyPr>
          <a:lstStyle/>
          <a:p>
            <a:pPr>
              <a:buNone/>
            </a:pPr>
            <a:r>
              <a:rPr lang="en-US" sz="3600" b="1" dirty="0" smtClean="0"/>
              <a:t>Prototype </a:t>
            </a:r>
            <a:r>
              <a:rPr lang="en-US" sz="3600" b="1" dirty="0">
                <a:hlinkClick r:id="rId3"/>
              </a:rPr>
              <a:t>http://</a:t>
            </a:r>
            <a:r>
              <a:rPr lang="en-US" sz="3600" b="1" dirty="0" smtClean="0">
                <a:hlinkClick r:id="rId3"/>
              </a:rPr>
              <a:t>blazing-sunset-24.heroku.com</a:t>
            </a:r>
            <a:endParaRPr lang="en-US" sz="3600" b="1" dirty="0" smtClean="0"/>
          </a:p>
          <a:p>
            <a:pPr>
              <a:buNone/>
            </a:pPr>
            <a:endParaRPr lang="en-US" sz="1200" b="1" dirty="0" smtClean="0"/>
          </a:p>
          <a:p>
            <a:pPr>
              <a:buNone/>
            </a:pPr>
            <a:r>
              <a:rPr lang="en-US" sz="3600" b="1" dirty="0" smtClean="0"/>
              <a:t>S</a:t>
            </a:r>
            <a:r>
              <a:rPr lang="en-US" sz="3600" b="1" smtClean="0"/>
              <a:t>ample searches  and use cases </a:t>
            </a:r>
            <a:r>
              <a:rPr lang="en-US" sz="3600" b="1" smtClean="0">
                <a:hlinkClick r:id="rId4"/>
              </a:rPr>
              <a:t>http</a:t>
            </a:r>
            <a:r>
              <a:rPr lang="en-US" sz="3600" b="1" dirty="0" smtClean="0">
                <a:hlinkClick r:id="rId4"/>
              </a:rPr>
              <a:t>://blazing-sunset-24.heroku.com/page/samples</a:t>
            </a:r>
            <a:endParaRPr lang="en-US" sz="3600" b="1" dirty="0" smtClean="0"/>
          </a:p>
          <a:p>
            <a:pPr>
              <a:buNone/>
            </a:pPr>
            <a:endParaRPr lang="en-US" sz="1200" b="1" dirty="0" smtClean="0"/>
          </a:p>
          <a:p>
            <a:pPr>
              <a:buNone/>
            </a:pPr>
            <a:r>
              <a:rPr lang="en-US" sz="3600" b="1" dirty="0" smtClean="0"/>
              <a:t>Code </a:t>
            </a:r>
            <a:r>
              <a:rPr lang="en-US" sz="3600" b="1" dirty="0" smtClean="0">
                <a:solidFill>
                  <a:srgbClr val="FF00FF"/>
                </a:solidFill>
                <a:hlinkClick r:id="rId5"/>
              </a:rPr>
              <a:t>http://github.com/cfitz/olac</a:t>
            </a:r>
            <a:endParaRPr lang="en-US" sz="3600" b="1" dirty="0" smtClean="0"/>
          </a:p>
          <a:p>
            <a:pPr>
              <a:buNone/>
            </a:pPr>
            <a:endParaRPr lang="en-US" sz="2800" b="1" dirty="0" smtClean="0"/>
          </a:p>
          <a:p>
            <a:pPr>
              <a:buNone/>
            </a:pPr>
            <a:endParaRPr lang="en-US" sz="2800" dirty="0" smtClean="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57200"/>
            <a:ext cx="7620000" cy="990600"/>
          </a:xfrm>
        </p:spPr>
        <p:txBody>
          <a:bodyPr>
            <a:noAutofit/>
          </a:bodyPr>
          <a:lstStyle/>
          <a:p>
            <a:r>
              <a:rPr lang="en-US" sz="4800" dirty="0" smtClean="0">
                <a:latin typeface="Showcard Gothic" pitchFamily="82" charset="0"/>
              </a:rPr>
              <a:t>More Info</a:t>
            </a:r>
          </a:p>
        </p:txBody>
      </p:sp>
      <p:sp>
        <p:nvSpPr>
          <p:cNvPr id="3" name="Content Placeholder 2"/>
          <p:cNvSpPr>
            <a:spLocks noGrp="1"/>
          </p:cNvSpPr>
          <p:nvPr>
            <p:ph idx="1"/>
          </p:nvPr>
        </p:nvSpPr>
        <p:spPr>
          <a:xfrm>
            <a:off x="990600" y="2209800"/>
            <a:ext cx="7543800" cy="4648200"/>
          </a:xfrm>
        </p:spPr>
        <p:txBody>
          <a:bodyPr anchor="t">
            <a:normAutofit/>
          </a:bodyPr>
          <a:lstStyle/>
          <a:p>
            <a:pPr>
              <a:spcBef>
                <a:spcPts val="1000"/>
              </a:spcBef>
              <a:buNone/>
            </a:pPr>
            <a:r>
              <a:rPr lang="en-US" sz="2800" b="1" dirty="0" smtClean="0"/>
              <a:t>OLAC Moving Image Work-Level Records Task Force Reports </a:t>
            </a:r>
            <a:r>
              <a:rPr lang="en-US" sz="2800" b="1" dirty="0" smtClean="0">
                <a:hlinkClick r:id="rId2"/>
              </a:rPr>
              <a:t>http://www.olacinc.org/drupal/?q=node/27</a:t>
            </a:r>
            <a:endParaRPr lang="en-US" sz="2800" b="1" dirty="0" smtClean="0"/>
          </a:p>
          <a:p>
            <a:pPr>
              <a:spcBef>
                <a:spcPts val="1000"/>
              </a:spcBef>
              <a:buNone/>
            </a:pPr>
            <a:r>
              <a:rPr lang="en-US" sz="2800" b="1" dirty="0" smtClean="0"/>
              <a:t>OLAC discussion group (lit review) </a:t>
            </a:r>
            <a:r>
              <a:rPr lang="en-US" sz="2800" b="1" dirty="0">
                <a:hlinkClick r:id="rId3"/>
              </a:rPr>
              <a:t>http://www.olacinc.org/drupal/?</a:t>
            </a:r>
            <a:r>
              <a:rPr lang="en-US" sz="2800" b="1" dirty="0" smtClean="0">
                <a:hlinkClick r:id="rId3"/>
              </a:rPr>
              <a:t>q=node/434</a:t>
            </a:r>
            <a:endParaRPr lang="en-US" sz="2800" b="1" dirty="0" smtClean="0"/>
          </a:p>
          <a:p>
            <a:pPr>
              <a:spcBef>
                <a:spcPts val="1000"/>
              </a:spcBef>
              <a:buNone/>
            </a:pPr>
            <a:r>
              <a:rPr lang="en-US" sz="2800" b="1" dirty="0" smtClean="0"/>
              <a:t>McGrath &amp; Bisko. “Identifying FRBR Work-Level Data in MARC Bibliographic Records for Manifestations of Moving Images” </a:t>
            </a:r>
            <a:r>
              <a:rPr lang="en-US" sz="2800" b="1" dirty="0" smtClean="0">
                <a:hlinkClick r:id="rId4"/>
              </a:rPr>
              <a:t>http://journal.code4lib.org/articles/775</a:t>
            </a:r>
            <a:endParaRPr lang="en-US" sz="2800" b="1" dirty="0" smtClean="0"/>
          </a:p>
          <a:p>
            <a:pPr>
              <a:buNone/>
            </a:pPr>
            <a:endParaRPr lang="en-US" sz="2800" b="1" dirty="0" smtClean="0"/>
          </a:p>
          <a:p>
            <a:pPr>
              <a:buNone/>
            </a:pPr>
            <a:endParaRPr lang="en-US" sz="2800" dirty="0" smtClean="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Users are looking for movies</a:t>
            </a:r>
            <a:endParaRPr lang="en-US" dirty="0"/>
          </a:p>
        </p:txBody>
      </p:sp>
      <p:sp>
        <p:nvSpPr>
          <p:cNvPr id="3" name="Content Placeholder 2"/>
          <p:cNvSpPr>
            <a:spLocks noGrp="1"/>
          </p:cNvSpPr>
          <p:nvPr>
            <p:ph idx="1"/>
          </p:nvPr>
        </p:nvSpPr>
        <p:spPr>
          <a:xfrm>
            <a:off x="914400" y="2667000"/>
            <a:ext cx="7391400" cy="3459163"/>
          </a:xfrm>
        </p:spPr>
        <p:txBody>
          <a:bodyPr/>
          <a:lstStyle/>
          <a:p>
            <a:pPr marL="0" indent="0">
              <a:buNone/>
            </a:pPr>
            <a:r>
              <a:rPr lang="en-US" dirty="0" smtClean="0"/>
              <a:t> </a:t>
            </a:r>
            <a:endParaRPr lang="en-US" dirty="0"/>
          </a:p>
        </p:txBody>
      </p:sp>
      <p:pic>
        <p:nvPicPr>
          <p:cNvPr id="1027" name="Picture 3"/>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1600200" y="2264737"/>
            <a:ext cx="5867399" cy="421686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226006927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Libraries describe publications</a:t>
            </a:r>
            <a:endParaRPr lang="en-US" dirty="0"/>
          </a:p>
        </p:txBody>
      </p:sp>
      <p:sp>
        <p:nvSpPr>
          <p:cNvPr id="3" name="Content Placeholder 2"/>
          <p:cNvSpPr>
            <a:spLocks noGrp="1"/>
          </p:cNvSpPr>
          <p:nvPr>
            <p:ph idx="1"/>
          </p:nvPr>
        </p:nvSpPr>
        <p:spPr/>
        <p:txBody>
          <a:bodyPr/>
          <a:lstStyle/>
          <a:p>
            <a:pPr>
              <a:buNone/>
            </a:pPr>
            <a:r>
              <a:rPr lang="en-US" dirty="0" smtClean="0"/>
              <a:t> </a:t>
            </a:r>
            <a:endParaRPr lang="en-US" dirty="0"/>
          </a:p>
        </p:txBody>
      </p:sp>
      <p:pic>
        <p:nvPicPr>
          <p:cNvPr id="3084" name="Picture 1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6105236" y="3657600"/>
            <a:ext cx="1995198" cy="28194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3085" name="Picture 13"/>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3607955" y="3124200"/>
            <a:ext cx="1905000" cy="2762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3086" name="Picture 14"/>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1066800" y="2514600"/>
            <a:ext cx="2043113" cy="290821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19823815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Libraries describe publications</a:t>
            </a:r>
            <a:endParaRPr lang="en-US" dirty="0"/>
          </a:p>
        </p:txBody>
      </p:sp>
      <p:sp>
        <p:nvSpPr>
          <p:cNvPr id="3" name="Content Placeholder 2"/>
          <p:cNvSpPr>
            <a:spLocks noGrp="1"/>
          </p:cNvSpPr>
          <p:nvPr>
            <p:ph idx="1"/>
          </p:nvPr>
        </p:nvSpPr>
        <p:spPr>
          <a:xfrm>
            <a:off x="990600" y="2332037"/>
            <a:ext cx="7315200" cy="4221163"/>
          </a:xfrm>
        </p:spPr>
        <p:txBody>
          <a:bodyPr>
            <a:normAutofit fontScale="92500"/>
          </a:bodyPr>
          <a:lstStyle/>
          <a:p>
            <a:pPr marL="182880" indent="-457200">
              <a:buNone/>
            </a:pPr>
            <a:r>
              <a:rPr lang="en-US" dirty="0" smtClean="0">
                <a:solidFill>
                  <a:srgbClr val="FFFF00"/>
                </a:solidFill>
              </a:rPr>
              <a:t>Dracula</a:t>
            </a:r>
            <a:r>
              <a:rPr lang="en-US" dirty="0" smtClean="0"/>
              <a:t> [videorecording</a:t>
            </a:r>
            <a:r>
              <a:rPr lang="en-US" dirty="0"/>
              <a:t>] </a:t>
            </a:r>
            <a:r>
              <a:rPr lang="en-US" dirty="0" smtClean="0"/>
              <a:t>/ </a:t>
            </a:r>
            <a:r>
              <a:rPr lang="en-US" dirty="0" smtClean="0">
                <a:solidFill>
                  <a:srgbClr val="FFFF00"/>
                </a:solidFill>
              </a:rPr>
              <a:t>Columbia </a:t>
            </a:r>
            <a:r>
              <a:rPr lang="en-US" dirty="0">
                <a:solidFill>
                  <a:srgbClr val="FFFF00"/>
                </a:solidFill>
              </a:rPr>
              <a:t>Pictures ; directed </a:t>
            </a:r>
            <a:r>
              <a:rPr lang="en-US" dirty="0" smtClean="0">
                <a:solidFill>
                  <a:srgbClr val="FFFF00"/>
                </a:solidFill>
              </a:rPr>
              <a:t>by </a:t>
            </a:r>
            <a:r>
              <a:rPr lang="en-US" dirty="0">
                <a:solidFill>
                  <a:srgbClr val="FFFF00"/>
                </a:solidFill>
              </a:rPr>
              <a:t>Francis Ford Coppola </a:t>
            </a:r>
            <a:r>
              <a:rPr lang="en-US" dirty="0" smtClean="0">
                <a:solidFill>
                  <a:srgbClr val="FFFF00"/>
                </a:solidFill>
              </a:rPr>
              <a:t>…</a:t>
            </a:r>
            <a:endParaRPr lang="en-US" dirty="0">
              <a:solidFill>
                <a:srgbClr val="FFFF00"/>
              </a:solidFill>
            </a:endParaRPr>
          </a:p>
          <a:p>
            <a:pPr marL="182880" indent="-457200">
              <a:buNone/>
            </a:pPr>
            <a:r>
              <a:rPr lang="en-US" dirty="0" smtClean="0"/>
              <a:t>2-disc special ed.</a:t>
            </a:r>
            <a:endParaRPr lang="en-US" dirty="0"/>
          </a:p>
          <a:p>
            <a:pPr marL="182880" indent="-457200">
              <a:buNone/>
            </a:pPr>
            <a:r>
              <a:rPr lang="en-US" dirty="0" smtClean="0"/>
              <a:t>Culver </a:t>
            </a:r>
            <a:r>
              <a:rPr lang="en-US" dirty="0"/>
              <a:t>City, Calif. </a:t>
            </a:r>
            <a:r>
              <a:rPr lang="en-US" dirty="0" smtClean="0"/>
              <a:t>: Columbia </a:t>
            </a:r>
            <a:r>
              <a:rPr lang="en-US" dirty="0"/>
              <a:t>TriStar Home </a:t>
            </a:r>
            <a:r>
              <a:rPr lang="en-US" dirty="0" smtClean="0"/>
              <a:t>      Entertainment, c2005.</a:t>
            </a:r>
            <a:endParaRPr lang="en-US" dirty="0"/>
          </a:p>
          <a:p>
            <a:pPr marL="182880" indent="-457200">
              <a:buNone/>
            </a:pPr>
            <a:r>
              <a:rPr lang="en-US" dirty="0"/>
              <a:t>2</a:t>
            </a:r>
            <a:r>
              <a:rPr lang="en-US" dirty="0" smtClean="0"/>
              <a:t> videodiscs </a:t>
            </a:r>
            <a:r>
              <a:rPr lang="en-US" dirty="0"/>
              <a:t>(</a:t>
            </a:r>
            <a:r>
              <a:rPr lang="en-US" dirty="0">
                <a:solidFill>
                  <a:srgbClr val="FFFF00"/>
                </a:solidFill>
              </a:rPr>
              <a:t>ca. 130 min.</a:t>
            </a:r>
            <a:r>
              <a:rPr lang="en-US" dirty="0"/>
              <a:t>) </a:t>
            </a:r>
            <a:r>
              <a:rPr lang="en-US" dirty="0" smtClean="0"/>
              <a:t>: </a:t>
            </a:r>
            <a:r>
              <a:rPr lang="en-US" dirty="0" smtClean="0">
                <a:solidFill>
                  <a:srgbClr val="FFFF00"/>
                </a:solidFill>
              </a:rPr>
              <a:t>sd</a:t>
            </a:r>
            <a:r>
              <a:rPr lang="en-US" dirty="0">
                <a:solidFill>
                  <a:srgbClr val="FFFF00"/>
                </a:solidFill>
              </a:rPr>
              <a:t>., col. </a:t>
            </a:r>
            <a:r>
              <a:rPr lang="en-US" dirty="0" smtClean="0"/>
              <a:t>; 4 </a:t>
            </a:r>
            <a:r>
              <a:rPr lang="en-US" dirty="0"/>
              <a:t>3/4 </a:t>
            </a:r>
            <a:r>
              <a:rPr lang="en-US" dirty="0" smtClean="0"/>
              <a:t>in. + 1 booklet.</a:t>
            </a:r>
          </a:p>
          <a:p>
            <a:pPr marL="182880" indent="-457200">
              <a:buNone/>
            </a:pPr>
            <a:r>
              <a:rPr lang="en-US" dirty="0" smtClean="0"/>
              <a:t>Horror film series</a:t>
            </a:r>
            <a:endParaRPr lang="en-US" dirty="0"/>
          </a:p>
        </p:txBody>
      </p:sp>
    </p:spTree>
    <p:extLst>
      <p:ext uri="{BB962C8B-B14F-4D97-AF65-F5344CB8AC3E}">
        <p14:creationId xmlns="" xmlns:p14="http://schemas.microsoft.com/office/powerpoint/2010/main" val="26494893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9100" y="73891"/>
            <a:ext cx="8229600" cy="916709"/>
          </a:xfrm>
        </p:spPr>
        <p:txBody>
          <a:bodyPr/>
          <a:lstStyle/>
          <a:p>
            <a:r>
              <a:rPr lang="en-US" dirty="0" smtClean="0"/>
              <a:t>Libraries describe publications</a:t>
            </a:r>
            <a:endParaRPr lang="en-US" dirty="0"/>
          </a:p>
        </p:txBody>
      </p:sp>
      <p:sp>
        <p:nvSpPr>
          <p:cNvPr id="3" name="Content Placeholder 2"/>
          <p:cNvSpPr>
            <a:spLocks noGrp="1"/>
          </p:cNvSpPr>
          <p:nvPr>
            <p:ph idx="1"/>
          </p:nvPr>
        </p:nvSpPr>
        <p:spPr/>
        <p:txBody>
          <a:bodyPr/>
          <a:lstStyle/>
          <a:p>
            <a:r>
              <a:rPr lang="en-US" dirty="0" smtClean="0"/>
              <a:t> </a:t>
            </a:r>
            <a:endParaRPr lang="en-US" dirty="0"/>
          </a:p>
        </p:txBody>
      </p:sp>
      <p:pic>
        <p:nvPicPr>
          <p:cNvPr id="2053" name="Picture 5"/>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1219200" y="838200"/>
            <a:ext cx="6705600" cy="6019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35932564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Users care about versions</a:t>
            </a:r>
            <a:endParaRPr lang="en-US" dirty="0"/>
          </a:p>
        </p:txBody>
      </p:sp>
      <p:sp>
        <p:nvSpPr>
          <p:cNvPr id="3" name="Content Placeholder 2"/>
          <p:cNvSpPr>
            <a:spLocks noGrp="1"/>
          </p:cNvSpPr>
          <p:nvPr>
            <p:ph idx="1"/>
          </p:nvPr>
        </p:nvSpPr>
        <p:spPr>
          <a:xfrm>
            <a:off x="914400" y="2286000"/>
            <a:ext cx="7391400" cy="3840163"/>
          </a:xfrm>
        </p:spPr>
        <p:txBody>
          <a:bodyPr/>
          <a:lstStyle/>
          <a:p>
            <a:pPr marL="0" indent="0">
              <a:buNone/>
            </a:pPr>
            <a:r>
              <a:rPr lang="en-US" dirty="0" smtClean="0"/>
              <a:t> </a:t>
            </a:r>
            <a:endParaRPr lang="en-US" dirty="0"/>
          </a:p>
        </p:txBody>
      </p:sp>
      <p:pic>
        <p:nvPicPr>
          <p:cNvPr id="4098"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1066800" y="2408382"/>
            <a:ext cx="1981200" cy="1981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3352800" y="4267200"/>
            <a:ext cx="2114931" cy="23114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3124200" y="6553200"/>
            <a:ext cx="2834046" cy="369332"/>
          </a:xfrm>
          <a:prstGeom prst="rect">
            <a:avLst/>
          </a:prstGeom>
          <a:noFill/>
        </p:spPr>
        <p:txBody>
          <a:bodyPr wrap="none" rtlCol="0">
            <a:spAutoFit/>
          </a:bodyPr>
          <a:lstStyle/>
          <a:p>
            <a:r>
              <a:rPr lang="en-US" dirty="0" smtClean="0"/>
              <a:t>Rg1024: open clip art library</a:t>
            </a:r>
            <a:endParaRPr lang="en-US" dirty="0"/>
          </a:p>
        </p:txBody>
      </p:sp>
      <p:sp>
        <p:nvSpPr>
          <p:cNvPr id="7" name="Oval Callout 6"/>
          <p:cNvSpPr/>
          <p:nvPr/>
        </p:nvSpPr>
        <p:spPr>
          <a:xfrm flipH="1">
            <a:off x="5449454" y="2521238"/>
            <a:ext cx="2780145" cy="1898362"/>
          </a:xfrm>
          <a:prstGeom prst="wedgeEllipseCallou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bg1"/>
                </a:solidFill>
              </a:ln>
            </a:endParaRPr>
          </a:p>
        </p:txBody>
      </p:sp>
      <p:sp>
        <p:nvSpPr>
          <p:cNvPr id="5" name="TextBox 4"/>
          <p:cNvSpPr txBox="1"/>
          <p:nvPr/>
        </p:nvSpPr>
        <p:spPr>
          <a:xfrm>
            <a:off x="5674392" y="2968095"/>
            <a:ext cx="2249025" cy="861774"/>
          </a:xfrm>
          <a:prstGeom prst="rect">
            <a:avLst/>
          </a:prstGeom>
          <a:noFill/>
        </p:spPr>
        <p:txBody>
          <a:bodyPr wrap="square" rtlCol="0">
            <a:spAutoFit/>
          </a:bodyPr>
          <a:lstStyle/>
          <a:p>
            <a:r>
              <a:rPr lang="ja-JP" altLang="en-US" sz="5000" b="1" dirty="0">
                <a:solidFill>
                  <a:schemeClr val="bg1"/>
                </a:solidFill>
              </a:rPr>
              <a:t>日本語</a:t>
            </a:r>
            <a:endParaRPr lang="en-US" sz="5000" b="1" dirty="0">
              <a:solidFill>
                <a:schemeClr val="bg1"/>
              </a:solidFill>
            </a:endParaRPr>
          </a:p>
        </p:txBody>
      </p:sp>
    </p:spTree>
    <p:extLst>
      <p:ext uri="{BB962C8B-B14F-4D97-AF65-F5344CB8AC3E}">
        <p14:creationId xmlns="" xmlns:p14="http://schemas.microsoft.com/office/powerpoint/2010/main" val="21689996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274638"/>
            <a:ext cx="7239000" cy="1143000"/>
          </a:xfrm>
        </p:spPr>
        <p:txBody>
          <a:bodyPr/>
          <a:lstStyle/>
          <a:p>
            <a:r>
              <a:rPr lang="en-US" dirty="0" smtClean="0"/>
              <a:t>Prototype: Movies &amp; Versions</a:t>
            </a:r>
            <a:endParaRPr lang="en-US" dirty="0"/>
          </a:p>
        </p:txBody>
      </p:sp>
      <p:sp>
        <p:nvSpPr>
          <p:cNvPr id="3" name="Content Placeholder 2"/>
          <p:cNvSpPr>
            <a:spLocks noGrp="1"/>
          </p:cNvSpPr>
          <p:nvPr>
            <p:ph idx="1"/>
          </p:nvPr>
        </p:nvSpPr>
        <p:spPr>
          <a:xfrm>
            <a:off x="914400" y="2286000"/>
            <a:ext cx="7391400" cy="3840163"/>
          </a:xfrm>
        </p:spPr>
        <p:txBody>
          <a:bodyPr>
            <a:normAutofit lnSpcReduction="10000"/>
          </a:bodyPr>
          <a:lstStyle/>
          <a:p>
            <a:pPr>
              <a:buNone/>
            </a:pPr>
            <a:r>
              <a:rPr lang="en-US" dirty="0" smtClean="0"/>
              <a:t> </a:t>
            </a:r>
            <a:r>
              <a:rPr lang="en-US" sz="3600" dirty="0" smtClean="0"/>
              <a:t>Funded: </a:t>
            </a:r>
            <a:r>
              <a:rPr lang="en-US" sz="3600" dirty="0"/>
              <a:t>OLAC (Online Audiovisual Catalogers</a:t>
            </a:r>
            <a:r>
              <a:rPr lang="en-US" sz="3600" dirty="0" smtClean="0"/>
              <a:t>)</a:t>
            </a:r>
          </a:p>
          <a:p>
            <a:pPr>
              <a:buNone/>
            </a:pPr>
            <a:r>
              <a:rPr lang="en-US" sz="3600" dirty="0" smtClean="0"/>
              <a:t>Developed by Chris Fitzpatrick</a:t>
            </a:r>
            <a:endParaRPr lang="en-US" sz="3600" dirty="0"/>
          </a:p>
          <a:p>
            <a:pPr>
              <a:buNone/>
            </a:pPr>
            <a:endParaRPr lang="en-US" sz="1300" dirty="0"/>
          </a:p>
          <a:p>
            <a:pPr>
              <a:buNone/>
            </a:pPr>
            <a:r>
              <a:rPr lang="en-US" sz="3600" dirty="0"/>
              <a:t>Small scale (limited data, few fields and records, simplified data </a:t>
            </a:r>
            <a:r>
              <a:rPr lang="en-US" sz="3600" dirty="0" smtClean="0"/>
              <a:t>model)</a:t>
            </a:r>
          </a:p>
          <a:p>
            <a:pPr>
              <a:buNone/>
            </a:pPr>
            <a:endParaRPr lang="en-US" sz="1100" dirty="0" smtClean="0"/>
          </a:p>
          <a:p>
            <a:pPr>
              <a:buNone/>
            </a:pPr>
            <a:r>
              <a:rPr lang="en-US" sz="3600" dirty="0" smtClean="0">
                <a:solidFill>
                  <a:srgbClr val="FFFF00"/>
                </a:solidFill>
                <a:hlinkClick r:id="rId3"/>
              </a:rPr>
              <a:t>http</a:t>
            </a:r>
            <a:r>
              <a:rPr lang="en-US" sz="3600" dirty="0">
                <a:solidFill>
                  <a:srgbClr val="FFFF00"/>
                </a:solidFill>
                <a:hlinkClick r:id="rId3"/>
              </a:rPr>
              <a:t>://blazing-sunset-24.heroku.com</a:t>
            </a:r>
            <a:endParaRPr lang="en-US" sz="3600" dirty="0">
              <a:solidFill>
                <a:srgbClr val="FFFF00"/>
              </a:solidFill>
            </a:endParaRPr>
          </a:p>
          <a:p>
            <a:pPr marL="0" indent="0">
              <a:buNone/>
            </a:pPr>
            <a:endParaRPr lang="en-US" dirty="0"/>
          </a:p>
        </p:txBody>
      </p:sp>
    </p:spTree>
    <p:extLst>
      <p:ext uri="{BB962C8B-B14F-4D97-AF65-F5344CB8AC3E}">
        <p14:creationId xmlns="" xmlns:p14="http://schemas.microsoft.com/office/powerpoint/2010/main" val="38883314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Movie (mostly work) facets</a:t>
            </a:r>
            <a:endParaRPr lang="en-US" dirty="0"/>
          </a:p>
        </p:txBody>
      </p:sp>
      <p:pic>
        <p:nvPicPr>
          <p:cNvPr id="4" name="Content Placeholder 3" descr="MWMARC_movie_limiters.jpg"/>
          <p:cNvPicPr>
            <a:picLocks noGrp="1" noChangeAspect="1"/>
          </p:cNvPicPr>
          <p:nvPr>
            <p:ph idx="1"/>
          </p:nvPr>
        </p:nvPicPr>
        <p:blipFill>
          <a:blip r:embed="rId3" cstate="print"/>
          <a:stretch>
            <a:fillRect/>
          </a:stretch>
        </p:blipFill>
        <p:spPr>
          <a:xfrm>
            <a:off x="223980" y="1676400"/>
            <a:ext cx="8767620" cy="4724400"/>
          </a:xfrm>
        </p:spPr>
      </p:pic>
    </p:spTree>
    <p:extLst>
      <p:ext uri="{BB962C8B-B14F-4D97-AF65-F5344CB8AC3E}">
        <p14:creationId xmlns="" xmlns:p14="http://schemas.microsoft.com/office/powerpoint/2010/main" val="374264428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Hit List</a:t>
            </a:r>
            <a:endParaRPr lang="en-US" dirty="0"/>
          </a:p>
        </p:txBody>
      </p:sp>
      <p:pic>
        <p:nvPicPr>
          <p:cNvPr id="4" name="Content Placeholder 3" descr="MWMARC_results.jpg"/>
          <p:cNvPicPr>
            <a:picLocks noGrp="1" noChangeAspect="1"/>
          </p:cNvPicPr>
          <p:nvPr>
            <p:ph idx="1"/>
          </p:nvPr>
        </p:nvPicPr>
        <p:blipFill>
          <a:blip r:embed="rId3" cstate="print"/>
          <a:stretch>
            <a:fillRect/>
          </a:stretch>
        </p:blipFill>
        <p:spPr>
          <a:xfrm>
            <a:off x="15579" y="1600200"/>
            <a:ext cx="9128421" cy="5105400"/>
          </a:xfrm>
        </p:spPr>
      </p:pic>
      <p:sp>
        <p:nvSpPr>
          <p:cNvPr id="3" name="TextBox 2"/>
          <p:cNvSpPr txBox="1"/>
          <p:nvPr/>
        </p:nvSpPr>
        <p:spPr>
          <a:xfrm>
            <a:off x="4572000" y="2057400"/>
            <a:ext cx="4276107" cy="461665"/>
          </a:xfrm>
          <a:prstGeom prst="rect">
            <a:avLst/>
          </a:prstGeom>
          <a:noFill/>
        </p:spPr>
        <p:txBody>
          <a:bodyPr wrap="none" rtlCol="0">
            <a:spAutoFit/>
          </a:bodyPr>
          <a:lstStyle/>
          <a:p>
            <a:r>
              <a:rPr lang="en-US" sz="2400" dirty="0" smtClean="0">
                <a:solidFill>
                  <a:srgbClr val="FF0000"/>
                </a:solidFill>
              </a:rPr>
              <a:t>Results focused on movie (work)</a:t>
            </a:r>
            <a:endParaRPr lang="en-US" sz="2400" dirty="0">
              <a:solidFill>
                <a:srgbClr val="FF0000"/>
              </a:solidFill>
            </a:endParaRPr>
          </a:p>
        </p:txBody>
      </p:sp>
      <p:sp>
        <p:nvSpPr>
          <p:cNvPr id="5" name="TextBox 4"/>
          <p:cNvSpPr txBox="1"/>
          <p:nvPr/>
        </p:nvSpPr>
        <p:spPr>
          <a:xfrm>
            <a:off x="6362085" y="4419600"/>
            <a:ext cx="2781915" cy="1200329"/>
          </a:xfrm>
          <a:prstGeom prst="rect">
            <a:avLst/>
          </a:prstGeom>
          <a:noFill/>
        </p:spPr>
        <p:txBody>
          <a:bodyPr wrap="none" rtlCol="0">
            <a:spAutoFit/>
          </a:bodyPr>
          <a:lstStyle/>
          <a:p>
            <a:r>
              <a:rPr lang="en-US" sz="2400" dirty="0" smtClean="0">
                <a:solidFill>
                  <a:srgbClr val="FF0000"/>
                </a:solidFill>
              </a:rPr>
              <a:t>Fulfillment options </a:t>
            </a:r>
          </a:p>
          <a:p>
            <a:r>
              <a:rPr lang="en-US" sz="2400" dirty="0">
                <a:solidFill>
                  <a:srgbClr val="FF0000"/>
                </a:solidFill>
              </a:rPr>
              <a:t>b</a:t>
            </a:r>
            <a:r>
              <a:rPr lang="en-US" sz="2400" dirty="0" smtClean="0">
                <a:solidFill>
                  <a:srgbClr val="FF0000"/>
                </a:solidFill>
              </a:rPr>
              <a:t>elow (expression,</a:t>
            </a:r>
          </a:p>
          <a:p>
            <a:r>
              <a:rPr lang="en-US" sz="2400" dirty="0">
                <a:solidFill>
                  <a:srgbClr val="FF0000"/>
                </a:solidFill>
              </a:rPr>
              <a:t>m</a:t>
            </a:r>
            <a:r>
              <a:rPr lang="en-US" sz="2400" dirty="0" smtClean="0">
                <a:solidFill>
                  <a:srgbClr val="FF0000"/>
                </a:solidFill>
              </a:rPr>
              <a:t>anifestation, item)</a:t>
            </a:r>
            <a:endParaRPr lang="en-US" sz="2400" dirty="0">
              <a:solidFill>
                <a:srgbClr val="FF0000"/>
              </a:solidFill>
            </a:endParaRPr>
          </a:p>
        </p:txBody>
      </p:sp>
    </p:spTree>
    <p:extLst>
      <p:ext uri="{BB962C8B-B14F-4D97-AF65-F5344CB8AC3E}">
        <p14:creationId xmlns="" xmlns:p14="http://schemas.microsoft.com/office/powerpoint/2010/main" val="2267451627"/>
      </p:ext>
    </p:extLst>
  </p:cSld>
  <p:clrMapOvr>
    <a:masterClrMapping/>
  </p:clrMapOvr>
  <p:timing>
    <p:tnLst>
      <p:par>
        <p:cTn id="1" dur="indefinite" restart="never" nodeType="tmRoot"/>
      </p:par>
    </p:tnLst>
  </p:timing>
</p:sld>
</file>

<file path=ppt/theme/theme1.xml><?xml version="1.0" encoding="utf-8"?>
<a:theme xmlns:a="http://schemas.openxmlformats.org/drawingml/2006/main" name="TP030000405">
  <a:themeElements>
    <a:clrScheme name="Custom 1">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FF00FF"/>
      </a:hlink>
      <a:folHlink>
        <a:srgbClr val="FF00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33" ma:contentTypeDescription="Create a new document." ma:contentTypeScope="" ma:versionID="37d3ec2b48d53e45b233ad8f52fe1b11"/>
</file>

<file path=customXml/itemProps1.xml><?xml version="1.0" encoding="utf-8"?>
<ds:datastoreItem xmlns:ds="http://schemas.openxmlformats.org/officeDocument/2006/customXml" ds:itemID="{B0F99C4C-ECCE-48E2-A2E4-99A698C5699F}">
  <ds:schemaRefs>
    <ds:schemaRef ds:uri="http://schemas.microsoft.com/sharepoint/v3/contenttype/forms"/>
  </ds:schemaRefs>
</ds:datastoreItem>
</file>

<file path=customXml/itemProps2.xml><?xml version="1.0" encoding="utf-8"?>
<ds:datastoreItem xmlns:ds="http://schemas.openxmlformats.org/officeDocument/2006/customXml" ds:itemID="{F79F4CF4-59F5-40FB-8831-873C4D02B9BA}">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EDD19ED7-E6C4-4367-B1B9-23D98D154C44}">
  <ds:schemaRefs>
    <ds:schemaRef ds:uri="http://schemas.microsoft.com/office/2006/metadata/contentType"/>
    <ds:schemaRef ds:uri="http://schemas.microsoft.com/office/2006/metadata/properties/metaAttributes"/>
  </ds:schemaRefs>
</ds:datastoreItem>
</file>

<file path=docProps/app.xml><?xml version="1.0" encoding="utf-8"?>
<Properties xmlns="http://schemas.openxmlformats.org/officeDocument/2006/extended-properties" xmlns:vt="http://schemas.openxmlformats.org/officeDocument/2006/docPropsVTypes">
  <Template>TP030000405</Template>
  <TotalTime>2949</TotalTime>
  <Words>865</Words>
  <Application>Microsoft Office PowerPoint</Application>
  <PresentationFormat>On-screen Show (4:3)</PresentationFormat>
  <Paragraphs>69</Paragraphs>
  <Slides>13</Slides>
  <Notes>12</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TP030000405</vt:lpstr>
      <vt:lpstr>Finding Movies    with  FRBR &amp; Facets    </vt:lpstr>
      <vt:lpstr>Users are looking for movies</vt:lpstr>
      <vt:lpstr>Libraries describe publications</vt:lpstr>
      <vt:lpstr>Libraries describe publications</vt:lpstr>
      <vt:lpstr>Libraries describe publications</vt:lpstr>
      <vt:lpstr>Users care about versions</vt:lpstr>
      <vt:lpstr>Prototype: Movies &amp; Versions</vt:lpstr>
      <vt:lpstr>Movie (mostly work) facets</vt:lpstr>
      <vt:lpstr>Hit List</vt:lpstr>
      <vt:lpstr>Version (expression/manifestation/ item) facets</vt:lpstr>
      <vt:lpstr>Movie-version interaction</vt:lpstr>
      <vt:lpstr>Prototype</vt:lpstr>
      <vt:lpstr>More Info</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FRBR &amp; Facets  Go to the Movies: Improving Access to Moving Image Materials in Libraries</dc:title>
  <dc:creator>KM</dc:creator>
  <cp:lastModifiedBy>KM</cp:lastModifiedBy>
  <cp:revision>282</cp:revision>
  <cp:lastPrinted>2011-04-01T23:13:07Z</cp:lastPrinted>
  <dcterms:created xsi:type="dcterms:W3CDTF">2011-03-20T21:29:53Z</dcterms:created>
  <dcterms:modified xsi:type="dcterms:W3CDTF">2012-02-05T23:53:23Z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TC300004059990</vt:lpwstr>
  </property>
</Properties>
</file>