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9B6D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1564-B12D-4546-8D33-5DD791847F3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A248-F129-3548-B16C-1E0E8FD69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1564-B12D-4546-8D33-5DD791847F3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A248-F129-3548-B16C-1E0E8FD69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1564-B12D-4546-8D33-5DD791847F3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A248-F129-3548-B16C-1E0E8FD69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1564-B12D-4546-8D33-5DD791847F3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A248-F129-3548-B16C-1E0E8FD69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1564-B12D-4546-8D33-5DD791847F3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A248-F129-3548-B16C-1E0E8FD69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1564-B12D-4546-8D33-5DD791847F3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A248-F129-3548-B16C-1E0E8FD69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1564-B12D-4546-8D33-5DD791847F3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A248-F129-3548-B16C-1E0E8FD69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1564-B12D-4546-8D33-5DD791847F3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A248-F129-3548-B16C-1E0E8FD69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1564-B12D-4546-8D33-5DD791847F3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A248-F129-3548-B16C-1E0E8FD69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1564-B12D-4546-8D33-5DD791847F3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A248-F129-3548-B16C-1E0E8FD69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1564-B12D-4546-8D33-5DD791847F3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A248-F129-3548-B16C-1E0E8FD69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51564-B12D-4546-8D33-5DD791847F3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CA248-F129-3548-B16C-1E0E8FD69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5" Type="http://schemas.openxmlformats.org/officeDocument/2006/relationships/image" Target="../media/image4.gif"/><Relationship Id="rId6" Type="http://schemas.openxmlformats.org/officeDocument/2006/relationships/image" Target="../media/image5.pdf"/><Relationship Id="rId7" Type="http://schemas.openxmlformats.org/officeDocument/2006/relationships/image" Target="../media/image6.png"/><Relationship Id="rId8" Type="http://schemas.openxmlformats.org/officeDocument/2006/relationships/image" Target="../media/image7.pdf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5" Type="http://schemas.openxmlformats.org/officeDocument/2006/relationships/image" Target="../media/image4.gif"/><Relationship Id="rId6" Type="http://schemas.openxmlformats.org/officeDocument/2006/relationships/image" Target="../media/image5.pdf"/><Relationship Id="rId7" Type="http://schemas.openxmlformats.org/officeDocument/2006/relationships/image" Target="../media/image6.png"/><Relationship Id="rId8" Type="http://schemas.openxmlformats.org/officeDocument/2006/relationships/image" Target="../media/image7.pdf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4" Type="http://schemas.openxmlformats.org/officeDocument/2006/relationships/image" Target="../media/image6.png"/><Relationship Id="rId5" Type="http://schemas.openxmlformats.org/officeDocument/2006/relationships/image" Target="../media/image10.pdf"/><Relationship Id="rId6" Type="http://schemas.openxmlformats.org/officeDocument/2006/relationships/image" Target="../media/image11.png"/><Relationship Id="rId7" Type="http://schemas.openxmlformats.org/officeDocument/2006/relationships/image" Target="../media/image12.pdf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gif"/><Relationship Id="rId12" Type="http://schemas.openxmlformats.org/officeDocument/2006/relationships/image" Target="../media/image10.pdf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4.png"/><Relationship Id="rId4" Type="http://schemas.openxmlformats.org/officeDocument/2006/relationships/image" Target="../media/image17.pdf"/><Relationship Id="rId5" Type="http://schemas.openxmlformats.org/officeDocument/2006/relationships/image" Target="../media/image18.png"/><Relationship Id="rId6" Type="http://schemas.openxmlformats.org/officeDocument/2006/relationships/image" Target="../media/image12.pdf"/><Relationship Id="rId7" Type="http://schemas.openxmlformats.org/officeDocument/2006/relationships/image" Target="../media/image13.png"/><Relationship Id="rId8" Type="http://schemas.openxmlformats.org/officeDocument/2006/relationships/image" Target="../media/image19.pdf"/><Relationship Id="rId9" Type="http://schemas.openxmlformats.org/officeDocument/2006/relationships/image" Target="../media/image20.png"/><Relationship Id="rId10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hyperlink" Target="http://code.google.com/p/macaw-book-metadata-tool/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df"/><Relationship Id="rId9" Type="http://schemas.openxmlformats.org/officeDocument/2006/relationships/image" Target="../media/image27.png"/><Relationship Id="rId1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100000">
              <a:srgbClr val="59B6D3"/>
            </a:gs>
            <a:gs pos="0">
              <a:srgbClr val="FFFFFF"/>
            </a:gs>
            <a:gs pos="54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 smtClean="0"/>
              <a:t>Introducing Macaw</a:t>
            </a:r>
            <a:endParaRPr lang="en-US" sz="480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1752600"/>
          </a:xfrm>
        </p:spPr>
        <p:txBody>
          <a:bodyPr/>
          <a:lstStyle/>
          <a:p>
            <a:r>
              <a:rPr lang="en-US" dirty="0" smtClean="0"/>
              <a:t>Metadata Collection Tool for</a:t>
            </a:r>
          </a:p>
          <a:p>
            <a:r>
              <a:rPr lang="en-US" dirty="0" smtClean="0"/>
              <a:t>Book-like things</a:t>
            </a:r>
            <a:endParaRPr lang="en-US" dirty="0"/>
          </a:p>
        </p:txBody>
      </p:sp>
      <p:pic>
        <p:nvPicPr>
          <p:cNvPr id="16" name="Picture 15" descr="SLf3xccl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7" y="118562"/>
            <a:ext cx="4425950" cy="74841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14261" y="6375137"/>
            <a:ext cx="8889150" cy="338554"/>
            <a:chOff x="114261" y="6375137"/>
            <a:chExt cx="8889150" cy="338554"/>
          </a:xfrm>
        </p:grpSpPr>
        <p:sp>
          <p:nvSpPr>
            <p:cNvPr id="18" name="TextBox 17"/>
            <p:cNvSpPr txBox="1"/>
            <p:nvPr/>
          </p:nvSpPr>
          <p:spPr>
            <a:xfrm>
              <a:off x="114261" y="6375137"/>
              <a:ext cx="30268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pc="20" dirty="0" smtClean="0">
                  <a:latin typeface="Minion Pro"/>
                </a:rPr>
                <a:t>Joel Richard, </a:t>
              </a:r>
              <a:r>
                <a:rPr lang="en-US" sz="1600" b="1" spc="20" dirty="0" err="1" smtClean="0">
                  <a:latin typeface="Minion Pro"/>
                </a:rPr>
                <a:t>richardjm@si.edu</a:t>
              </a:r>
              <a:endParaRPr lang="en-US" sz="1600" b="1" spc="20" dirty="0" smtClean="0">
                <a:latin typeface="Minion Pro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65913" y="6375137"/>
              <a:ext cx="35374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spc="20" dirty="0" smtClean="0">
                  <a:latin typeface="Minion Pro"/>
                </a:rPr>
                <a:t>Code4Lib Lightning Talk, Feb 2012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100000">
              <a:srgbClr val="59B6D3"/>
            </a:gs>
            <a:gs pos="0">
              <a:srgbClr val="FFFFFF"/>
            </a:gs>
            <a:gs pos="54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f3xccl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7" y="118562"/>
            <a:ext cx="4425950" cy="748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368775" y="2690336"/>
            <a:ext cx="1283113" cy="1008900"/>
          </a:xfrm>
          <a:prstGeom prst="rect">
            <a:avLst/>
          </a:prstGeom>
        </p:spPr>
      </p:pic>
      <p:pic>
        <p:nvPicPr>
          <p:cNvPr id="12" name="Picture 11" descr="SL5xcbw0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63" y="2690336"/>
            <a:ext cx="3081800" cy="14146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469996" y="2770266"/>
            <a:ext cx="1241723" cy="10089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83861" y="2659744"/>
            <a:ext cx="606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+</a:t>
            </a:r>
            <a:endParaRPr lang="en-US" sz="6600" b="1" dirty="0"/>
          </a:p>
        </p:txBody>
      </p:sp>
      <p:sp>
        <p:nvSpPr>
          <p:cNvPr id="18" name="Rectangle 17"/>
          <p:cNvSpPr/>
          <p:nvPr/>
        </p:nvSpPr>
        <p:spPr>
          <a:xfrm>
            <a:off x="2475031" y="2659744"/>
            <a:ext cx="6062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/>
              <a:t>+</a:t>
            </a:r>
            <a:endParaRPr lang="en-US" sz="66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027331" y="2573655"/>
            <a:ext cx="1880214" cy="1531313"/>
            <a:chOff x="7027331" y="2573655"/>
            <a:chExt cx="1880214" cy="1531313"/>
          </a:xfrm>
        </p:grpSpPr>
        <p:pic>
          <p:nvPicPr>
            <p:cNvPr id="20" name="Picture 19" descr="BHL-Extended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7446004" y="2573655"/>
              <a:ext cx="1461541" cy="1531313"/>
            </a:xfrm>
            <a:prstGeom prst="rect">
              <a:avLst/>
            </a:prstGeom>
          </p:spPr>
        </p:pic>
        <p:sp>
          <p:nvSpPr>
            <p:cNvPr id="21" name="Right Arrow 20"/>
            <p:cNvSpPr/>
            <p:nvPr/>
          </p:nvSpPr>
          <p:spPr>
            <a:xfrm>
              <a:off x="7027331" y="3176260"/>
              <a:ext cx="279115" cy="278272"/>
            </a:xfrm>
            <a:prstGeom prst="rightArrow">
              <a:avLst>
                <a:gd name="adj1" fmla="val 43617"/>
                <a:gd name="adj2" fmla="val 50000"/>
              </a:avLst>
            </a:prstGeom>
            <a:solidFill>
              <a:schemeClr val="tx1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</p:grpSp>
      <p:grpSp>
        <p:nvGrpSpPr>
          <p:cNvPr id="22" name="Group 21"/>
          <p:cNvGrpSpPr/>
          <p:nvPr/>
        </p:nvGrpSpPr>
        <p:grpSpPr>
          <a:xfrm>
            <a:off x="114261" y="6375137"/>
            <a:ext cx="8889150" cy="338554"/>
            <a:chOff x="114261" y="6375137"/>
            <a:chExt cx="8889150" cy="338554"/>
          </a:xfrm>
        </p:grpSpPr>
        <p:sp>
          <p:nvSpPr>
            <p:cNvPr id="23" name="TextBox 22"/>
            <p:cNvSpPr txBox="1"/>
            <p:nvPr/>
          </p:nvSpPr>
          <p:spPr>
            <a:xfrm>
              <a:off x="114261" y="6375137"/>
              <a:ext cx="30268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pc="20" dirty="0" smtClean="0">
                  <a:latin typeface="Minion Pro"/>
                </a:rPr>
                <a:t>Joel Richard, </a:t>
              </a:r>
              <a:r>
                <a:rPr lang="en-US" sz="1600" b="1" spc="20" dirty="0" err="1" smtClean="0">
                  <a:latin typeface="Minion Pro"/>
                </a:rPr>
                <a:t>richardjm@si.edu</a:t>
              </a:r>
              <a:endParaRPr lang="en-US" sz="1600" b="1" spc="20" dirty="0" smtClean="0">
                <a:latin typeface="Minion Pro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65913" y="6375137"/>
              <a:ext cx="35374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spc="20" dirty="0" smtClean="0">
                  <a:latin typeface="Minion Pro"/>
                </a:rPr>
                <a:t>Code4Lib Lightning Talk, Feb 2012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100000">
              <a:srgbClr val="59B6D3"/>
            </a:gs>
            <a:gs pos="0">
              <a:srgbClr val="FFFFFF"/>
            </a:gs>
            <a:gs pos="54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f3xccl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7" y="118562"/>
            <a:ext cx="4425950" cy="7484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369338" y="3176260"/>
            <a:ext cx="1283113" cy="1008900"/>
          </a:xfrm>
          <a:prstGeom prst="rect">
            <a:avLst/>
          </a:prstGeom>
        </p:spPr>
      </p:pic>
      <p:pic>
        <p:nvPicPr>
          <p:cNvPr id="21" name="Picture 20" descr="SL5xcbw0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76260"/>
            <a:ext cx="3081800" cy="141463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470559" y="3256190"/>
            <a:ext cx="1241723" cy="10089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84424" y="3145668"/>
            <a:ext cx="606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+</a:t>
            </a:r>
            <a:endParaRPr lang="en-US" sz="6600" b="1" dirty="0"/>
          </a:p>
        </p:txBody>
      </p:sp>
      <p:sp>
        <p:nvSpPr>
          <p:cNvPr id="24" name="Rectangle 23"/>
          <p:cNvSpPr/>
          <p:nvPr/>
        </p:nvSpPr>
        <p:spPr>
          <a:xfrm>
            <a:off x="2475594" y="3145668"/>
            <a:ext cx="6062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/>
              <a:t>+</a:t>
            </a:r>
            <a:endParaRPr lang="en-US" sz="6600" b="1" dirty="0"/>
          </a:p>
        </p:txBody>
      </p:sp>
      <p:pic>
        <p:nvPicPr>
          <p:cNvPr id="25" name="Picture 24" descr="BHL-Extend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7446004" y="866978"/>
            <a:ext cx="1461541" cy="1531313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027894" y="3662184"/>
            <a:ext cx="279115" cy="278272"/>
          </a:xfrm>
          <a:prstGeom prst="rightArrow">
            <a:avLst>
              <a:gd name="adj1" fmla="val 43617"/>
              <a:gd name="adj2" fmla="val 50000"/>
            </a:avLst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sp>
      <p:sp>
        <p:nvSpPr>
          <p:cNvPr id="27" name="Right Arrow 26"/>
          <p:cNvSpPr/>
          <p:nvPr/>
        </p:nvSpPr>
        <p:spPr>
          <a:xfrm rot="16200000">
            <a:off x="8049608" y="2518595"/>
            <a:ext cx="279115" cy="278272"/>
          </a:xfrm>
          <a:prstGeom prst="rightArrow">
            <a:avLst>
              <a:gd name="adj1" fmla="val 43617"/>
              <a:gd name="adj2" fmla="val 50000"/>
            </a:avLst>
          </a:prstGeom>
          <a:solidFill>
            <a:schemeClr val="tx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sp>
      <p:pic>
        <p:nvPicPr>
          <p:cNvPr id="28" name="Picture 27" descr="Internet-Archiv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0290" y="3145668"/>
            <a:ext cx="1335270" cy="133527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14261" y="6375137"/>
            <a:ext cx="8889150" cy="338554"/>
            <a:chOff x="114261" y="6375137"/>
            <a:chExt cx="8889150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114261" y="6375137"/>
              <a:ext cx="30268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pc="20" dirty="0" smtClean="0">
                  <a:latin typeface="Minion Pro"/>
                </a:rPr>
                <a:t>Joel Richard, </a:t>
              </a:r>
              <a:r>
                <a:rPr lang="en-US" sz="1600" b="1" spc="20" dirty="0" err="1" smtClean="0">
                  <a:latin typeface="Minion Pro"/>
                </a:rPr>
                <a:t>richardjm@si.edu</a:t>
              </a:r>
              <a:endParaRPr lang="en-US" sz="1600" b="1" spc="20" dirty="0" smtClean="0">
                <a:latin typeface="Minion Pro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65913" y="6375137"/>
              <a:ext cx="35374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spc="20" dirty="0" smtClean="0">
                  <a:latin typeface="Minion Pro"/>
                </a:rPr>
                <a:t>Code4Lib Lightning Talk, Feb 2012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100000">
              <a:srgbClr val="59B6D3"/>
            </a:gs>
            <a:gs pos="0">
              <a:srgbClr val="FFFFFF"/>
            </a:gs>
            <a:gs pos="54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f3xccl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7" y="118562"/>
            <a:ext cx="4425950" cy="748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22455" y="866978"/>
            <a:ext cx="6149028" cy="4996085"/>
          </a:xfrm>
          <a:prstGeom prst="rect">
            <a:avLst/>
          </a:prstGeom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/>
              <a:stretch>
                <a:fillRect/>
              </a:stretch>
            </p:blipFill>
          </mc:Choice>
          <mc:Fallback>
            <p:blipFill>
              <a:blip r:embed="rId6"/>
              <a:srcRect/>
              <a:stretch>
                <a:fillRect/>
              </a:stretch>
            </p:blipFill>
          </mc:Fallback>
        </mc:AlternateContent>
        <p:spPr bwMode="auto">
          <a:xfrm>
            <a:off x="873557" y="4984472"/>
            <a:ext cx="805586" cy="83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114261" y="6375137"/>
            <a:ext cx="8889150" cy="338554"/>
            <a:chOff x="114261" y="6375137"/>
            <a:chExt cx="8889150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114261" y="6375137"/>
              <a:ext cx="30268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pc="20" dirty="0" smtClean="0">
                  <a:latin typeface="Minion Pro"/>
                </a:rPr>
                <a:t>Joel Richard, </a:t>
              </a:r>
              <a:r>
                <a:rPr lang="en-US" sz="1600" b="1" spc="20" dirty="0" err="1" smtClean="0">
                  <a:latin typeface="Minion Pro"/>
                </a:rPr>
                <a:t>richardjm@si.edu</a:t>
              </a:r>
              <a:endParaRPr lang="en-US" sz="1600" b="1" spc="20" dirty="0" smtClean="0">
                <a:latin typeface="Minion Pro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65913" y="6375137"/>
              <a:ext cx="35374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spc="20" dirty="0" smtClean="0">
                  <a:latin typeface="Minion Pro"/>
                </a:rPr>
                <a:t>Code4Lib Lightning Talk, Feb 2012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63474" y="3156276"/>
            <a:ext cx="576863" cy="1828196"/>
            <a:chOff x="963474" y="3156276"/>
            <a:chExt cx="576863" cy="1828196"/>
          </a:xfrm>
        </p:grpSpPr>
        <p:sp>
          <p:nvSpPr>
            <p:cNvPr id="7" name="TextBox 6"/>
            <p:cNvSpPr txBox="1"/>
            <p:nvPr/>
          </p:nvSpPr>
          <p:spPr>
            <a:xfrm>
              <a:off x="963474" y="3876476"/>
              <a:ext cx="57686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 smtClean="0">
                  <a:solidFill>
                    <a:srgbClr val="800000"/>
                  </a:solidFill>
                </a:rPr>
                <a:t>?</a:t>
              </a:r>
              <a:endParaRPr lang="en-US" sz="6600" b="1" dirty="0">
                <a:solidFill>
                  <a:srgbClr val="800000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963474" y="3156276"/>
              <a:ext cx="573222" cy="98266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100000">
              <a:srgbClr val="59B6D3"/>
            </a:gs>
            <a:gs pos="0">
              <a:srgbClr val="FFFFFF"/>
            </a:gs>
            <a:gs pos="54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f3xccl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7" y="118562"/>
            <a:ext cx="4425950" cy="748416"/>
          </a:xfrm>
          <a:prstGeom prst="rect">
            <a:avLst/>
          </a:prstGeom>
        </p:spPr>
      </p:pic>
      <p:pic>
        <p:nvPicPr>
          <p:cNvPr id="5" name="Picture 4" descr="macaw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879" y="1510075"/>
            <a:ext cx="1721096" cy="16737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0892" y="3183801"/>
            <a:ext cx="18410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Macaw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212950" y="4085874"/>
            <a:ext cx="6716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Metadata Collection and Workflow</a:t>
            </a:r>
            <a:endParaRPr lang="en-US" sz="3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852322" y="4416252"/>
            <a:ext cx="2252187" cy="55890"/>
            <a:chOff x="5852322" y="4416252"/>
            <a:chExt cx="2252187" cy="55890"/>
          </a:xfrm>
        </p:grpSpPr>
        <p:sp>
          <p:nvSpPr>
            <p:cNvPr id="8" name="Rectangle 7"/>
            <p:cNvSpPr/>
            <p:nvPr/>
          </p:nvSpPr>
          <p:spPr>
            <a:xfrm rot="20764785">
              <a:off x="5852322" y="4416252"/>
              <a:ext cx="2252187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757125">
              <a:off x="5964024" y="4426423"/>
              <a:ext cx="2118452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Screen shot 2012-02-02 at 1.20.3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15" y="946907"/>
            <a:ext cx="8168303" cy="5363285"/>
          </a:xfrm>
          <a:prstGeom prst="rect">
            <a:avLst/>
          </a:prstGeom>
        </p:spPr>
      </p:pic>
      <p:pic>
        <p:nvPicPr>
          <p:cNvPr id="13" name="Picture 12" descr="Screen shot 2012-02-02 at 1.20.51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15" y="946907"/>
            <a:ext cx="8172624" cy="536328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14261" y="6375137"/>
            <a:ext cx="8889150" cy="338554"/>
            <a:chOff x="114261" y="6375137"/>
            <a:chExt cx="8889150" cy="338554"/>
          </a:xfrm>
        </p:grpSpPr>
        <p:sp>
          <p:nvSpPr>
            <p:cNvPr id="18" name="TextBox 17"/>
            <p:cNvSpPr txBox="1"/>
            <p:nvPr/>
          </p:nvSpPr>
          <p:spPr>
            <a:xfrm>
              <a:off x="114261" y="6375137"/>
              <a:ext cx="30268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pc="20" dirty="0" smtClean="0">
                  <a:latin typeface="Minion Pro"/>
                </a:rPr>
                <a:t>Joel Richard, </a:t>
              </a:r>
              <a:r>
                <a:rPr lang="en-US" sz="1600" b="1" spc="20" dirty="0" err="1" smtClean="0">
                  <a:latin typeface="Minion Pro"/>
                </a:rPr>
                <a:t>richardjm@si.edu</a:t>
              </a:r>
              <a:endParaRPr lang="en-US" sz="1600" b="1" spc="20" dirty="0" smtClean="0">
                <a:latin typeface="Minion Pro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65913" y="6375137"/>
              <a:ext cx="35374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spc="20" dirty="0" smtClean="0">
                  <a:latin typeface="Minion Pro"/>
                </a:rPr>
                <a:t>Code4Lib Lightning Talk, Feb 2012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100000">
              <a:srgbClr val="59B6D3"/>
            </a:gs>
            <a:gs pos="0">
              <a:srgbClr val="FFFFFF"/>
            </a:gs>
            <a:gs pos="54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f3xccl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7" y="118562"/>
            <a:ext cx="4425950" cy="748416"/>
          </a:xfrm>
          <a:prstGeom prst="rect">
            <a:avLst/>
          </a:prstGeom>
        </p:spPr>
      </p:pic>
      <p:pic>
        <p:nvPicPr>
          <p:cNvPr id="9" name="Picture 8" descr="macaw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32" y="2012804"/>
            <a:ext cx="969790" cy="94309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674467" y="2082396"/>
            <a:ext cx="1223106" cy="685800"/>
            <a:chOff x="2674467" y="2117192"/>
            <a:chExt cx="1223106" cy="685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2674467" y="2117192"/>
              <a:ext cx="698500" cy="685800"/>
            </a:xfrm>
            <a:prstGeom prst="rect">
              <a:avLst/>
            </a:prstGeom>
          </p:spPr>
        </p:pic>
        <p:sp>
          <p:nvSpPr>
            <p:cNvPr id="11" name="Right Arrow 10"/>
            <p:cNvSpPr/>
            <p:nvPr/>
          </p:nvSpPr>
          <p:spPr>
            <a:xfrm>
              <a:off x="3618458" y="2313853"/>
              <a:ext cx="279115" cy="278272"/>
            </a:xfrm>
            <a:prstGeom prst="rightArrow">
              <a:avLst>
                <a:gd name="adj1" fmla="val 43617"/>
                <a:gd name="adj2" fmla="val 50000"/>
              </a:avLst>
            </a:prstGeom>
            <a:solidFill>
              <a:schemeClr val="tx1"/>
            </a:solidFill>
            <a:ln/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</p:grpSp>
      <p:grpSp>
        <p:nvGrpSpPr>
          <p:cNvPr id="18" name="Group 17"/>
          <p:cNvGrpSpPr/>
          <p:nvPr/>
        </p:nvGrpSpPr>
        <p:grpSpPr>
          <a:xfrm>
            <a:off x="1776611" y="1781858"/>
            <a:ext cx="819004" cy="1199088"/>
            <a:chOff x="1776611" y="1973236"/>
            <a:chExt cx="819004" cy="119908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1900621" y="1973236"/>
              <a:ext cx="573222" cy="98266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776611" y="2802992"/>
              <a:ext cx="819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Z39.50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982280" y="3050121"/>
            <a:ext cx="970433" cy="1188760"/>
            <a:chOff x="2982280" y="3033187"/>
            <a:chExt cx="970433" cy="1188760"/>
          </a:xfrm>
        </p:grpSpPr>
        <p:sp>
          <p:nvSpPr>
            <p:cNvPr id="21" name="Right Arrow 20"/>
            <p:cNvSpPr/>
            <p:nvPr/>
          </p:nvSpPr>
          <p:spPr>
            <a:xfrm rot="19438656">
              <a:off x="3673598" y="3033187"/>
              <a:ext cx="279115" cy="278272"/>
            </a:xfrm>
            <a:prstGeom prst="rightArrow">
              <a:avLst>
                <a:gd name="adj1" fmla="val 43617"/>
                <a:gd name="adj2" fmla="val 50000"/>
              </a:avLst>
            </a:prstGeom>
            <a:solidFill>
              <a:schemeClr val="tx1"/>
            </a:solidFill>
            <a:ln/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pic>
          <p:nvPicPr>
            <p:cNvPr id="22" name="Picture 21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2982280" y="3172324"/>
              <a:ext cx="566872" cy="697689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984628" y="385261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CSV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17208" y="2063166"/>
            <a:ext cx="1133795" cy="732675"/>
            <a:chOff x="5117208" y="2063166"/>
            <a:chExt cx="1133795" cy="73267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5117208" y="2110041"/>
              <a:ext cx="698500" cy="685800"/>
            </a:xfrm>
            <a:prstGeom prst="rect">
              <a:avLst/>
            </a:prstGeom>
          </p:spPr>
        </p:pic>
        <p:sp>
          <p:nvSpPr>
            <p:cNvPr id="28" name="Right Arrow 27"/>
            <p:cNvSpPr/>
            <p:nvPr/>
          </p:nvSpPr>
          <p:spPr>
            <a:xfrm rot="19850658">
              <a:off x="5971888" y="2063166"/>
              <a:ext cx="279115" cy="278272"/>
            </a:xfrm>
            <a:prstGeom prst="rightArrow">
              <a:avLst>
                <a:gd name="adj1" fmla="val 43617"/>
                <a:gd name="adj2" fmla="val 50000"/>
              </a:avLst>
            </a:prstGeom>
            <a:solidFill>
              <a:schemeClr val="tx1"/>
            </a:solidFill>
            <a:ln/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</p:grpSp>
      <p:pic>
        <p:nvPicPr>
          <p:cNvPr id="29" name="Picture 28" descr="Internet-Archiv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3902" y="1644981"/>
            <a:ext cx="874830" cy="87483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6008765" y="2648944"/>
            <a:ext cx="1593445" cy="735605"/>
            <a:chOff x="6061199" y="3117010"/>
            <a:chExt cx="1593445" cy="735605"/>
          </a:xfrm>
        </p:grpSpPr>
        <p:pic>
          <p:nvPicPr>
            <p:cNvPr id="30" name="Picture 29" descr="SLc5xccl0.gif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40314" y="3256146"/>
              <a:ext cx="1314330" cy="596469"/>
            </a:xfrm>
            <a:prstGeom prst="rect">
              <a:avLst/>
            </a:prstGeom>
          </p:spPr>
        </p:pic>
        <p:sp>
          <p:nvSpPr>
            <p:cNvPr id="31" name="Right Arrow 30"/>
            <p:cNvSpPr/>
            <p:nvPr/>
          </p:nvSpPr>
          <p:spPr>
            <a:xfrm rot="1912946">
              <a:off x="6061199" y="3117010"/>
              <a:ext cx="279115" cy="278272"/>
            </a:xfrm>
            <a:prstGeom prst="rightArrow">
              <a:avLst>
                <a:gd name="adj1" fmla="val 43617"/>
                <a:gd name="adj2" fmla="val 50000"/>
              </a:avLst>
            </a:prstGeom>
            <a:solidFill>
              <a:schemeClr val="tx1"/>
            </a:solidFill>
            <a:ln/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</p:grpSp>
      <p:grpSp>
        <p:nvGrpSpPr>
          <p:cNvPr id="39" name="Group 38"/>
          <p:cNvGrpSpPr/>
          <p:nvPr/>
        </p:nvGrpSpPr>
        <p:grpSpPr>
          <a:xfrm>
            <a:off x="4222177" y="3087813"/>
            <a:ext cx="698500" cy="1829750"/>
            <a:chOff x="4222177" y="3087813"/>
            <a:chExt cx="698500" cy="1829750"/>
          </a:xfrm>
        </p:grpSpPr>
        <p:grpSp>
          <p:nvGrpSpPr>
            <p:cNvPr id="37" name="Group 36"/>
            <p:cNvGrpSpPr/>
            <p:nvPr/>
          </p:nvGrpSpPr>
          <p:grpSpPr>
            <a:xfrm>
              <a:off x="4222177" y="3087813"/>
              <a:ext cx="698500" cy="1107702"/>
              <a:chOff x="4222177" y="3087813"/>
              <a:chExt cx="698500" cy="1107702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"/>
                  <a:stretch>
                    <a:fillRect/>
                  </a:stretch>
                </p:blipFill>
              </mc:Choice>
              <mc:Fallback>
                <p:blipFill>
                  <a:blip r:embed="rId5"/>
                  <a:stretch>
                    <a:fillRect/>
                  </a:stretch>
                </p:blipFill>
              </mc:Fallback>
            </mc:AlternateContent>
            <p:spPr>
              <a:xfrm>
                <a:off x="4222177" y="3509715"/>
                <a:ext cx="698500" cy="685800"/>
              </a:xfrm>
              <a:prstGeom prst="rect">
                <a:avLst/>
              </a:prstGeom>
            </p:spPr>
          </p:pic>
          <p:sp>
            <p:nvSpPr>
              <p:cNvPr id="36" name="Right Arrow 35"/>
              <p:cNvSpPr/>
              <p:nvPr/>
            </p:nvSpPr>
            <p:spPr>
              <a:xfrm rot="16200000">
                <a:off x="4431870" y="3088235"/>
                <a:ext cx="279115" cy="278272"/>
              </a:xfrm>
              <a:prstGeom prst="rightArrow">
                <a:avLst>
                  <a:gd name="adj1" fmla="val 43617"/>
                  <a:gd name="adj2" fmla="val 50000"/>
                </a:avLst>
              </a:prstGeom>
              <a:solidFill>
                <a:schemeClr val="tx1"/>
              </a:solidFill>
              <a:ln/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sp>
        </p:grpSp>
        <p:pic>
          <p:nvPicPr>
            <p:cNvPr id="38" name="Picture 2"/>
            <p:cNvPicPr>
              <a:picLocks noChangeAspect="1" noChangeArrowheads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rcRect/>
                <a:stretch>
                  <a:fillRect/>
                </a:stretch>
              </p:blipFill>
            </mc:Choice>
            <mc:Fallback>
              <p:blipFill>
                <a:blip r:embed="rId13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4300462" y="4358151"/>
              <a:ext cx="541930" cy="559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0" name="TextBox 39"/>
          <p:cNvSpPr txBox="1"/>
          <p:nvPr/>
        </p:nvSpPr>
        <p:spPr>
          <a:xfrm>
            <a:off x="865946" y="5064178"/>
            <a:ext cx="741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Prefix, Page Number, Page Type, Year, Volume, Issue, Number, Part, Recto/Verso, Caption, Notes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14261" y="6375137"/>
            <a:ext cx="8889150" cy="338554"/>
            <a:chOff x="114261" y="6375137"/>
            <a:chExt cx="8889150" cy="338554"/>
          </a:xfrm>
        </p:grpSpPr>
        <p:sp>
          <p:nvSpPr>
            <p:cNvPr id="42" name="TextBox 41"/>
            <p:cNvSpPr txBox="1"/>
            <p:nvPr/>
          </p:nvSpPr>
          <p:spPr>
            <a:xfrm>
              <a:off x="114261" y="6375137"/>
              <a:ext cx="30268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pc="20" dirty="0" smtClean="0">
                  <a:latin typeface="Minion Pro"/>
                </a:rPr>
                <a:t>Joel Richard, </a:t>
              </a:r>
              <a:r>
                <a:rPr lang="en-US" sz="1600" b="1" spc="20" dirty="0" err="1" smtClean="0">
                  <a:latin typeface="Minion Pro"/>
                </a:rPr>
                <a:t>richardjm@si.edu</a:t>
              </a:r>
              <a:endParaRPr lang="en-US" sz="1600" b="1" spc="20" dirty="0" smtClean="0">
                <a:latin typeface="Minion Pro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65913" y="6375137"/>
              <a:ext cx="35374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spc="20" dirty="0" smtClean="0">
                  <a:latin typeface="Minion Pro"/>
                </a:rPr>
                <a:t>Code4Lib Lightning Talk, Feb 2012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100000">
              <a:srgbClr val="59B6D3"/>
            </a:gs>
            <a:gs pos="0">
              <a:srgbClr val="FFFFFF"/>
            </a:gs>
            <a:gs pos="54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4261" y="6375137"/>
            <a:ext cx="8889150" cy="338554"/>
            <a:chOff x="114261" y="6375137"/>
            <a:chExt cx="8889150" cy="338554"/>
          </a:xfrm>
        </p:grpSpPr>
        <p:sp>
          <p:nvSpPr>
            <p:cNvPr id="14" name="TextBox 13"/>
            <p:cNvSpPr txBox="1"/>
            <p:nvPr/>
          </p:nvSpPr>
          <p:spPr>
            <a:xfrm>
              <a:off x="114261" y="6375137"/>
              <a:ext cx="30268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pc="20" dirty="0" smtClean="0">
                  <a:latin typeface="Minion Pro"/>
                </a:rPr>
                <a:t>Joel Richard, </a:t>
              </a:r>
              <a:r>
                <a:rPr lang="en-US" sz="1600" b="1" spc="20" dirty="0" err="1" smtClean="0">
                  <a:latin typeface="Minion Pro"/>
                </a:rPr>
                <a:t>richardjm@si.edu</a:t>
              </a:r>
              <a:endParaRPr lang="en-US" sz="1600" b="1" spc="20" dirty="0" smtClean="0">
                <a:latin typeface="Minion Pro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5913" y="6375137"/>
              <a:ext cx="35374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spc="20" dirty="0" smtClean="0">
                  <a:latin typeface="Minion Pro"/>
                </a:rPr>
                <a:t>Code4Lib Lightning Talk, Feb 2012</a:t>
              </a:r>
            </a:p>
          </p:txBody>
        </p:sp>
      </p:grpSp>
      <p:pic>
        <p:nvPicPr>
          <p:cNvPr id="16" name="Picture 15" descr="SLf3xccl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7" y="118562"/>
            <a:ext cx="4425950" cy="7484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69405" y="3381399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code.google.com/p/macaw</a:t>
            </a:r>
            <a:r>
              <a:rPr lang="en-US" dirty="0" smtClean="0">
                <a:hlinkClick r:id="rId3"/>
              </a:rPr>
              <a:t>-book-metadata-tool/</a:t>
            </a:r>
            <a:endParaRPr lang="en-US" dirty="0"/>
          </a:p>
        </p:txBody>
      </p:sp>
      <p:pic>
        <p:nvPicPr>
          <p:cNvPr id="10" name="Picture 9" descr="ph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65" y="4309695"/>
            <a:ext cx="872800" cy="460218"/>
          </a:xfrm>
          <a:prstGeom prst="rect">
            <a:avLst/>
          </a:prstGeom>
        </p:spPr>
      </p:pic>
      <p:pic>
        <p:nvPicPr>
          <p:cNvPr id="11" name="Picture 10" descr="codeigniter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759" y="4040090"/>
            <a:ext cx="650190" cy="827514"/>
          </a:xfrm>
          <a:prstGeom prst="rect">
            <a:avLst/>
          </a:prstGeom>
        </p:spPr>
      </p:pic>
      <p:pic>
        <p:nvPicPr>
          <p:cNvPr id="13" name="Picture 12" descr="540px-PostgreSQL_logo.3colors.sv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5125" y="4109422"/>
            <a:ext cx="736419" cy="758182"/>
          </a:xfrm>
          <a:prstGeom prst="rect">
            <a:avLst/>
          </a:prstGeom>
        </p:spPr>
      </p:pic>
      <p:pic>
        <p:nvPicPr>
          <p:cNvPr id="17" name="Picture 16" descr="Google_Code_log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0977" y="2873399"/>
            <a:ext cx="2120900" cy="508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76941" y="2534845"/>
            <a:ext cx="1788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Macaw is hosted at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28560" y="4160656"/>
            <a:ext cx="669840" cy="917034"/>
            <a:chOff x="6228560" y="4160656"/>
            <a:chExt cx="669840" cy="91703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6228560" y="4160656"/>
              <a:ext cx="669840" cy="6698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6285441" y="4769913"/>
              <a:ext cx="5951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 min</a:t>
              </a:r>
              <a:endParaRPr lang="en-US" sz="1400" dirty="0"/>
            </a:p>
          </p:txBody>
        </p:sp>
      </p:grpSp>
      <p:pic>
        <p:nvPicPr>
          <p:cNvPr id="22" name="Picture 21" descr="macaw-logo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6532" y="1591747"/>
            <a:ext cx="969790" cy="943098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7388515" y="4040090"/>
            <a:ext cx="1300539" cy="1099120"/>
            <a:chOff x="7388515" y="4040090"/>
            <a:chExt cx="1300539" cy="1099120"/>
          </a:xfrm>
        </p:grpSpPr>
        <p:pic>
          <p:nvPicPr>
            <p:cNvPr id="24" name="Picture 23" descr="Internet-Archive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88515" y="4040090"/>
              <a:ext cx="905688" cy="905688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7899351" y="4215880"/>
              <a:ext cx="78970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b="0" i="0" dirty="0" smtClean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✔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7055" y="4215880"/>
            <a:ext cx="1082095" cy="848990"/>
            <a:chOff x="4667055" y="4215880"/>
            <a:chExt cx="1082095" cy="84899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67055" y="4215880"/>
              <a:ext cx="1082095" cy="554033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703418" y="4757093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June 2012</a:t>
              </a:r>
              <a:endParaRPr lang="en-US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89218" y="3888782"/>
            <a:ext cx="693494" cy="654196"/>
            <a:chOff x="4608086" y="1305610"/>
            <a:chExt cx="693494" cy="65419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2036503">
              <a:off x="4608086" y="1305610"/>
              <a:ext cx="693494" cy="654196"/>
            </a:xfrm>
            <a:prstGeom prst="rect">
              <a:avLst/>
            </a:prstGeom>
          </p:spPr>
        </p:pic>
        <p:sp>
          <p:nvSpPr>
            <p:cNvPr id="30" name="Moon 29"/>
            <p:cNvSpPr/>
            <p:nvPr/>
          </p:nvSpPr>
          <p:spPr>
            <a:xfrm rot="2348204">
              <a:off x="5045574" y="1446738"/>
              <a:ext cx="72285" cy="130113"/>
            </a:xfrm>
            <a:prstGeom prst="moon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5-Point Star 30"/>
            <p:cNvSpPr/>
            <p:nvPr/>
          </p:nvSpPr>
          <p:spPr>
            <a:xfrm rot="944126">
              <a:off x="4877813" y="1544349"/>
              <a:ext cx="94794" cy="94794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157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Introducing Macaw</vt:lpstr>
      <vt:lpstr>Slide 2</vt:lpstr>
      <vt:lpstr>Slide 3</vt:lpstr>
      <vt:lpstr>Slide 4</vt:lpstr>
      <vt:lpstr>Slide 5</vt:lpstr>
      <vt:lpstr>Slide 6</vt:lpstr>
      <vt:lpstr>Slide 7</vt:lpstr>
    </vt:vector>
  </TitlesOfParts>
  <Company>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Joel Richard</dc:creator>
  <cp:lastModifiedBy>Joel Richard</cp:lastModifiedBy>
  <cp:revision>4</cp:revision>
  <dcterms:created xsi:type="dcterms:W3CDTF">2012-02-03T14:49:07Z</dcterms:created>
  <dcterms:modified xsi:type="dcterms:W3CDTF">2012-02-03T15:08:40Z</dcterms:modified>
</cp:coreProperties>
</file>