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8" r:id="rId3"/>
    <p:sldId id="267" r:id="rId4"/>
    <p:sldId id="269" r:id="rId5"/>
    <p:sldId id="270" r:id="rId6"/>
    <p:sldId id="271" r:id="rId7"/>
    <p:sldId id="265" r:id="rId8"/>
    <p:sldId id="272" r:id="rId9"/>
    <p:sldId id="301" r:id="rId10"/>
    <p:sldId id="300" r:id="rId11"/>
    <p:sldId id="299" r:id="rId12"/>
    <p:sldId id="266" r:id="rId13"/>
    <p:sldId id="321" r:id="rId14"/>
    <p:sldId id="323" r:id="rId15"/>
    <p:sldId id="320" r:id="rId16"/>
    <p:sldId id="302" r:id="rId17"/>
    <p:sldId id="303" r:id="rId18"/>
    <p:sldId id="273" r:id="rId19"/>
    <p:sldId id="277" r:id="rId20"/>
    <p:sldId id="317" r:id="rId21"/>
    <p:sldId id="316" r:id="rId22"/>
    <p:sldId id="315" r:id="rId23"/>
    <p:sldId id="275" r:id="rId24"/>
    <p:sldId id="276" r:id="rId25"/>
    <p:sldId id="278" r:id="rId26"/>
    <p:sldId id="282" r:id="rId27"/>
    <p:sldId id="284" r:id="rId28"/>
    <p:sldId id="307" r:id="rId29"/>
    <p:sldId id="304" r:id="rId30"/>
    <p:sldId id="329" r:id="rId31"/>
    <p:sldId id="283" r:id="rId32"/>
    <p:sldId id="289" r:id="rId33"/>
    <p:sldId id="290" r:id="rId34"/>
    <p:sldId id="296" r:id="rId35"/>
    <p:sldId id="291" r:id="rId36"/>
    <p:sldId id="297" r:id="rId37"/>
    <p:sldId id="292" r:id="rId38"/>
    <p:sldId id="324" r:id="rId39"/>
    <p:sldId id="326" r:id="rId40"/>
    <p:sldId id="325" r:id="rId41"/>
    <p:sldId id="312" r:id="rId42"/>
    <p:sldId id="327" r:id="rId43"/>
    <p:sldId id="313" r:id="rId44"/>
    <p:sldId id="294" r:id="rId45"/>
    <p:sldId id="314" r:id="rId46"/>
    <p:sldId id="330" r:id="rId47"/>
    <p:sldId id="328" r:id="rId48"/>
    <p:sldId id="332" r:id="rId49"/>
    <p:sldId id="331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3" autoAdjust="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1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867299F2-9918-8C45-9550-36A8CC591EE8}" type="datetimeFigureOut">
              <a:rPr lang="en-US" smtClean="0"/>
              <a:t>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E8E4-9F6B-964E-B55A-D6DC0A4B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867299F2-9918-8C45-9550-36A8CC591EE8}" type="datetimeFigureOut">
              <a:rPr lang="en-US" smtClean="0"/>
              <a:t>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E8E4-9F6B-964E-B55A-D6DC0A4B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867299F2-9918-8C45-9550-36A8CC591EE8}" type="datetimeFigureOut">
              <a:rPr lang="en-US" smtClean="0"/>
              <a:t>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E8E4-9F6B-964E-B55A-D6DC0A4B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867299F2-9918-8C45-9550-36A8CC591EE8}" type="datetimeFigureOut">
              <a:rPr lang="en-US" smtClean="0"/>
              <a:t>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E8E4-9F6B-964E-B55A-D6DC0A4B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867299F2-9918-8C45-9550-36A8CC591EE8}" type="datetimeFigureOut">
              <a:rPr lang="en-US" smtClean="0"/>
              <a:t>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E8E4-9F6B-964E-B55A-D6DC0A4B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867299F2-9918-8C45-9550-36A8CC591EE8}" type="datetimeFigureOut">
              <a:rPr lang="en-US" smtClean="0"/>
              <a:t>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E8E4-9F6B-964E-B55A-D6DC0A4B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867299F2-9918-8C45-9550-36A8CC591EE8}" type="datetimeFigureOut">
              <a:rPr lang="en-US" smtClean="0"/>
              <a:t>2/6/12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E8E4-9F6B-964E-B55A-D6DC0A4B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867299F2-9918-8C45-9550-36A8CC591EE8}" type="datetimeFigureOut">
              <a:rPr lang="en-US" smtClean="0"/>
              <a:t>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E8E4-9F6B-964E-B55A-D6DC0A4B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867299F2-9918-8C45-9550-36A8CC591EE8}" type="datetimeFigureOut">
              <a:rPr lang="en-US" smtClean="0"/>
              <a:t>2/6/12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E8E4-9F6B-964E-B55A-D6DC0A4B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867299F2-9918-8C45-9550-36A8CC591EE8}" type="datetimeFigureOut">
              <a:rPr lang="en-US" smtClean="0"/>
              <a:t>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E8E4-9F6B-964E-B55A-D6DC0A4BCD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867299F2-9918-8C45-9550-36A8CC591EE8}" type="datetimeFigureOut">
              <a:rPr lang="en-US" smtClean="0"/>
              <a:t>2/6/12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9EE8E4-9F6B-964E-B55A-D6DC0A4BCDA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32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43264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C9EE8E4-9F6B-964E-B55A-D6DC0A4BCD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Static Rank Framework for </a:t>
            </a:r>
            <a:r>
              <a:rPr lang="en-US" dirty="0" err="1" smtClean="0"/>
              <a:t>Lucene</a:t>
            </a:r>
            <a:r>
              <a:rPr lang="en-US" dirty="0" smtClean="0"/>
              <a:t>/</a:t>
            </a:r>
            <a:r>
              <a:rPr lang="en-US" dirty="0" err="1" smtClean="0"/>
              <a:t>Solr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 </a:t>
            </a:r>
            <a:r>
              <a:rPr lang="en-US" dirty="0" smtClean="0"/>
              <a:t>Schultz</a:t>
            </a:r>
            <a:endParaRPr lang="en-US" dirty="0" smtClean="0"/>
          </a:p>
          <a:p>
            <a:r>
              <a:rPr lang="en-US" dirty="0" err="1" smtClean="0"/>
              <a:t>mike.schultz@gmail.com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228541"/>
            <a:ext cx="2206554" cy="53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92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5422" y="1649058"/>
            <a:ext cx="5722410" cy="2647901"/>
          </a:xfrm>
        </p:spPr>
        <p:txBody>
          <a:bodyPr/>
          <a:lstStyle/>
          <a:p>
            <a:r>
              <a:rPr lang="en-US" dirty="0" smtClean="0"/>
              <a:t>Query Dependent = F(Q,D)</a:t>
            </a:r>
          </a:p>
          <a:p>
            <a:r>
              <a:rPr lang="en-US" dirty="0" smtClean="0"/>
              <a:t>Huge dynamic range (0.001-1502.3)</a:t>
            </a:r>
          </a:p>
          <a:p>
            <a:r>
              <a:rPr lang="en-US" dirty="0" smtClean="0"/>
              <a:t>Not comparable across queries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15422" y="4491918"/>
            <a:ext cx="2691381" cy="21731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2382008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Vertical Scroll 14"/>
          <p:cNvSpPr/>
          <p:nvPr/>
        </p:nvSpPr>
        <p:spPr>
          <a:xfrm>
            <a:off x="109476" y="1417639"/>
            <a:ext cx="2745252" cy="4363282"/>
          </a:xfrm>
          <a:prstGeom prst="verticalScroll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3038049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" y="3716865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5554" y="1760309"/>
            <a:ext cx="143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PubDate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58050" y="2389803"/>
            <a:ext cx="1223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sNews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58050" y="3043774"/>
            <a:ext cx="181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</a:t>
            </a:r>
            <a:r>
              <a:rPr lang="en-US" sz="2800" dirty="0" err="1" smtClean="0"/>
              <a:t>ediaType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58050" y="4491918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TextBody</a:t>
            </a:r>
            <a:endParaRPr lang="en-US" sz="28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496057" y="5131572"/>
            <a:ext cx="619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64836" y="5257701"/>
            <a:ext cx="134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TF * IDF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457200" y="5980517"/>
            <a:ext cx="2072016" cy="58597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529216" y="6247458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31741" y="5980517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Query</a:t>
            </a:r>
            <a:endParaRPr lang="en-US" sz="28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806803" y="5612434"/>
            <a:ext cx="619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24228" y="5350824"/>
            <a:ext cx="2341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Dynamic Score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6433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5422" y="1649058"/>
            <a:ext cx="5722410" cy="2647901"/>
          </a:xfrm>
        </p:spPr>
        <p:txBody>
          <a:bodyPr>
            <a:normAutofit/>
          </a:bodyPr>
          <a:lstStyle/>
          <a:p>
            <a:r>
              <a:rPr lang="en-US" dirty="0" smtClean="0"/>
              <a:t>Query Dependent = F(Q,D)</a:t>
            </a:r>
          </a:p>
          <a:p>
            <a:r>
              <a:rPr lang="en-US" dirty="0" smtClean="0"/>
              <a:t>Huge dynamic range (0.001-1502.3)</a:t>
            </a:r>
          </a:p>
          <a:p>
            <a:r>
              <a:rPr lang="en-US" dirty="0" smtClean="0"/>
              <a:t>Not comparable across queries</a:t>
            </a:r>
          </a:p>
          <a:p>
            <a:r>
              <a:rPr lang="en-US" dirty="0" smtClean="0"/>
              <a:t>Not easily normalized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15422" y="4491918"/>
            <a:ext cx="2691381" cy="21731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2382008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Vertical Scroll 14"/>
          <p:cNvSpPr/>
          <p:nvPr/>
        </p:nvSpPr>
        <p:spPr>
          <a:xfrm>
            <a:off x="109476" y="1417639"/>
            <a:ext cx="2745252" cy="4363282"/>
          </a:xfrm>
          <a:prstGeom prst="verticalScroll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3038049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" y="3716865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5554" y="1760309"/>
            <a:ext cx="143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PubDate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58050" y="2389803"/>
            <a:ext cx="1223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sNews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58050" y="3043774"/>
            <a:ext cx="181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</a:t>
            </a:r>
            <a:r>
              <a:rPr lang="en-US" sz="2800" dirty="0" err="1" smtClean="0"/>
              <a:t>ediaType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58050" y="4491918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TextBody</a:t>
            </a:r>
            <a:endParaRPr lang="en-US" sz="28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496057" y="5131572"/>
            <a:ext cx="619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64836" y="5257701"/>
            <a:ext cx="134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TF * IDF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457200" y="5980517"/>
            <a:ext cx="2072016" cy="58597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529216" y="6247458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31741" y="5980517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Query</a:t>
            </a:r>
            <a:endParaRPr lang="en-US" sz="28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806803" y="5612434"/>
            <a:ext cx="619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24228" y="5350824"/>
            <a:ext cx="2341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Dynamic Score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3675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Static Rank?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2382008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Vertical Scroll 14"/>
          <p:cNvSpPr/>
          <p:nvPr/>
        </p:nvSpPr>
        <p:spPr>
          <a:xfrm>
            <a:off x="109476" y="1417639"/>
            <a:ext cx="2745252" cy="4363282"/>
          </a:xfrm>
          <a:prstGeom prst="verticalScroll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3038049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" y="3716865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15422" y="1683946"/>
            <a:ext cx="2691381" cy="2025512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554" y="1760309"/>
            <a:ext cx="143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PubDate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58050" y="2389803"/>
            <a:ext cx="1223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sNews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58050" y="3043774"/>
            <a:ext cx="181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</a:t>
            </a:r>
            <a:r>
              <a:rPr lang="en-US" sz="2800" dirty="0" err="1" smtClean="0"/>
              <a:t>ediaType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58050" y="4491918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TextBody</a:t>
            </a:r>
            <a:endParaRPr lang="en-US" sz="28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806803" y="2941057"/>
            <a:ext cx="55232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7200" y="5980517"/>
            <a:ext cx="2072016" cy="58597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31741" y="5980517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Query</a:t>
            </a:r>
            <a:endParaRPr lang="en-US" sz="28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529216" y="2064168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29216" y="2720209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29216" y="3398149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63911" y="2174319"/>
            <a:ext cx="1793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Static Rank</a:t>
            </a:r>
          </a:p>
          <a:p>
            <a:r>
              <a:rPr lang="en-US" sz="2800" dirty="0" smtClean="0">
                <a:solidFill>
                  <a:srgbClr val="3366FF"/>
                </a:solidFill>
              </a:rPr>
              <a:t>    System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42269" y="2651413"/>
            <a:ext cx="1885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Static Score</a:t>
            </a:r>
          </a:p>
        </p:txBody>
      </p:sp>
    </p:spTree>
    <p:extLst>
      <p:ext uri="{BB962C8B-B14F-4D97-AF65-F5344CB8AC3E}">
        <p14:creationId xmlns:p14="http://schemas.microsoft.com/office/powerpoint/2010/main" val="369284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Static Rank?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2382008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Vertical Scroll 14"/>
          <p:cNvSpPr/>
          <p:nvPr/>
        </p:nvSpPr>
        <p:spPr>
          <a:xfrm>
            <a:off x="109476" y="1417639"/>
            <a:ext cx="2745252" cy="4363282"/>
          </a:xfrm>
          <a:prstGeom prst="verticalScroll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3038049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" y="3716865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15422" y="1683946"/>
            <a:ext cx="2691381" cy="2025512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554" y="1760309"/>
            <a:ext cx="143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PubDate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58050" y="2389803"/>
            <a:ext cx="1223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sNews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58050" y="3043774"/>
            <a:ext cx="181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</a:t>
            </a:r>
            <a:r>
              <a:rPr lang="en-US" sz="2800" dirty="0" err="1" smtClean="0"/>
              <a:t>ediaType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58050" y="4491918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TextBody</a:t>
            </a:r>
            <a:endParaRPr lang="en-US" sz="28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806803" y="2941057"/>
            <a:ext cx="55232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7200" y="5980517"/>
            <a:ext cx="2072016" cy="58597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31741" y="5980517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Query</a:t>
            </a:r>
            <a:endParaRPr lang="en-US" sz="28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529216" y="2064168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29216" y="2720209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29216" y="3398149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63911" y="2174319"/>
            <a:ext cx="1793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Static Rank</a:t>
            </a:r>
          </a:p>
          <a:p>
            <a:r>
              <a:rPr lang="en-US" sz="2800" dirty="0" smtClean="0">
                <a:solidFill>
                  <a:srgbClr val="3366FF"/>
                </a:solidFill>
              </a:rPr>
              <a:t>    System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42269" y="2651413"/>
            <a:ext cx="1885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Static Score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3233886" y="4153667"/>
            <a:ext cx="5611791" cy="241282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All (dynamic) things equal, I want</a:t>
            </a:r>
          </a:p>
          <a:p>
            <a:pPr lvl="1"/>
            <a:r>
              <a:rPr lang="en-US" sz="2400" dirty="0" smtClean="0"/>
              <a:t>Newer over older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9926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Static Rank?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2382008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Vertical Scroll 14"/>
          <p:cNvSpPr/>
          <p:nvPr/>
        </p:nvSpPr>
        <p:spPr>
          <a:xfrm>
            <a:off x="109476" y="1417639"/>
            <a:ext cx="2745252" cy="4363282"/>
          </a:xfrm>
          <a:prstGeom prst="verticalScroll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3038049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" y="3716865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15422" y="1683946"/>
            <a:ext cx="2691381" cy="2025512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554" y="1760309"/>
            <a:ext cx="143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PubDate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58050" y="2389803"/>
            <a:ext cx="1223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sNews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58050" y="3043774"/>
            <a:ext cx="181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</a:t>
            </a:r>
            <a:r>
              <a:rPr lang="en-US" sz="2800" dirty="0" err="1" smtClean="0"/>
              <a:t>ediaType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58050" y="4491918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TextBody</a:t>
            </a:r>
            <a:endParaRPr lang="en-US" sz="28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806803" y="2941057"/>
            <a:ext cx="55232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7200" y="5980517"/>
            <a:ext cx="2072016" cy="58597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31741" y="5980517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Query</a:t>
            </a:r>
            <a:endParaRPr lang="en-US" sz="28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529216" y="2064168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29216" y="2720209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29216" y="3398149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63911" y="2174319"/>
            <a:ext cx="1793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Static Rank</a:t>
            </a:r>
          </a:p>
          <a:p>
            <a:r>
              <a:rPr lang="en-US" sz="2800" dirty="0" smtClean="0">
                <a:solidFill>
                  <a:srgbClr val="3366FF"/>
                </a:solidFill>
              </a:rPr>
              <a:t>    System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42269" y="2651413"/>
            <a:ext cx="1885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Static Score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3233886" y="4153667"/>
            <a:ext cx="5611791" cy="241282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All (dynamic) things equal, I want</a:t>
            </a:r>
          </a:p>
          <a:p>
            <a:pPr lvl="1"/>
            <a:r>
              <a:rPr lang="en-US" sz="2400" dirty="0" smtClean="0"/>
              <a:t>Newer over older</a:t>
            </a:r>
          </a:p>
          <a:p>
            <a:pPr lvl="1"/>
            <a:r>
              <a:rPr lang="en-US" sz="2400" dirty="0" smtClean="0"/>
              <a:t>CD over cassette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508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Static Rank?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2382008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Vertical Scroll 14"/>
          <p:cNvSpPr/>
          <p:nvPr/>
        </p:nvSpPr>
        <p:spPr>
          <a:xfrm>
            <a:off x="109476" y="1417639"/>
            <a:ext cx="2745252" cy="4363282"/>
          </a:xfrm>
          <a:prstGeom prst="verticalScroll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3038049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" y="3716865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15422" y="1683946"/>
            <a:ext cx="2691381" cy="2025512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554" y="1760309"/>
            <a:ext cx="143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PubDate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58050" y="2389803"/>
            <a:ext cx="1223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sNews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58050" y="3043774"/>
            <a:ext cx="181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</a:t>
            </a:r>
            <a:r>
              <a:rPr lang="en-US" sz="2800" dirty="0" err="1" smtClean="0"/>
              <a:t>ediaType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58050" y="4491918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TextBody</a:t>
            </a:r>
            <a:endParaRPr lang="en-US" sz="28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806803" y="2941057"/>
            <a:ext cx="55232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7200" y="5980517"/>
            <a:ext cx="2072016" cy="58597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31741" y="5980517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Query</a:t>
            </a:r>
            <a:endParaRPr lang="en-US" sz="28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529216" y="2064168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29216" y="2720209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29216" y="3398149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63911" y="2174319"/>
            <a:ext cx="1793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Static Rank</a:t>
            </a:r>
          </a:p>
          <a:p>
            <a:r>
              <a:rPr lang="en-US" sz="2800" dirty="0" smtClean="0">
                <a:solidFill>
                  <a:srgbClr val="3366FF"/>
                </a:solidFill>
              </a:rPr>
              <a:t>    System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42269" y="2651413"/>
            <a:ext cx="1885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Static Score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3233886" y="4153667"/>
            <a:ext cx="5611791" cy="241282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All (dynamic) things equal, I want</a:t>
            </a:r>
          </a:p>
          <a:p>
            <a:pPr lvl="1"/>
            <a:r>
              <a:rPr lang="en-US" sz="2400" dirty="0" smtClean="0"/>
              <a:t>Newer over older</a:t>
            </a:r>
          </a:p>
          <a:p>
            <a:pPr lvl="1"/>
            <a:r>
              <a:rPr lang="en-US" sz="2400" dirty="0" smtClean="0"/>
              <a:t>CD over cassette</a:t>
            </a:r>
          </a:p>
          <a:p>
            <a:pPr lvl="1"/>
            <a:r>
              <a:rPr lang="en-US" sz="2400" dirty="0" smtClean="0"/>
              <a:t>Arbitrary feature A over arbitrary feature B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366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Rank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2382008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Vertical Scroll 14"/>
          <p:cNvSpPr/>
          <p:nvPr/>
        </p:nvSpPr>
        <p:spPr>
          <a:xfrm>
            <a:off x="109476" y="1417639"/>
            <a:ext cx="2745252" cy="4363282"/>
          </a:xfrm>
          <a:prstGeom prst="verticalScroll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3038049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" y="3716865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15422" y="1683946"/>
            <a:ext cx="2691381" cy="2025512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554" y="1760309"/>
            <a:ext cx="143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PubDate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58050" y="2389803"/>
            <a:ext cx="1223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sNews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58050" y="3043774"/>
            <a:ext cx="181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</a:t>
            </a:r>
            <a:r>
              <a:rPr lang="en-US" sz="2800" dirty="0" err="1" smtClean="0"/>
              <a:t>ediaType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58050" y="4491918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TextBody</a:t>
            </a:r>
            <a:endParaRPr lang="en-US" sz="28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806803" y="2941057"/>
            <a:ext cx="55232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7200" y="5980517"/>
            <a:ext cx="2072016" cy="58597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31741" y="5980517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Query</a:t>
            </a:r>
            <a:endParaRPr lang="en-US" sz="28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529216" y="2064168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29216" y="2720209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29216" y="3398149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63911" y="2174319"/>
            <a:ext cx="1793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Static Rank</a:t>
            </a:r>
          </a:p>
          <a:p>
            <a:r>
              <a:rPr lang="en-US" sz="2800" dirty="0" smtClean="0">
                <a:solidFill>
                  <a:srgbClr val="3366FF"/>
                </a:solidFill>
              </a:rPr>
              <a:t>    System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3421591" y="4153667"/>
            <a:ext cx="5424086" cy="192286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Query Independent = F(D)</a:t>
            </a:r>
          </a:p>
          <a:p>
            <a:pPr lvl="1"/>
            <a:r>
              <a:rPr lang="en-US" sz="2400" dirty="0" smtClean="0"/>
              <a:t>i.e. static across queries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6442269" y="2651413"/>
            <a:ext cx="1885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Static Score</a:t>
            </a:r>
          </a:p>
        </p:txBody>
      </p:sp>
    </p:spTree>
    <p:extLst>
      <p:ext uri="{BB962C8B-B14F-4D97-AF65-F5344CB8AC3E}">
        <p14:creationId xmlns:p14="http://schemas.microsoft.com/office/powerpoint/2010/main" val="102363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Rank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2382008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Vertical Scroll 14"/>
          <p:cNvSpPr/>
          <p:nvPr/>
        </p:nvSpPr>
        <p:spPr>
          <a:xfrm>
            <a:off x="109476" y="1417639"/>
            <a:ext cx="2745252" cy="4363282"/>
          </a:xfrm>
          <a:prstGeom prst="verticalScroll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3038049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" y="3716865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15422" y="1683946"/>
            <a:ext cx="2691381" cy="2025512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554" y="1760309"/>
            <a:ext cx="143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PubDate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58050" y="2389803"/>
            <a:ext cx="1223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sNews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58050" y="3043774"/>
            <a:ext cx="181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</a:t>
            </a:r>
            <a:r>
              <a:rPr lang="en-US" sz="2800" dirty="0" err="1" smtClean="0"/>
              <a:t>ediaType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58050" y="4491918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TextBody</a:t>
            </a:r>
            <a:endParaRPr lang="en-US" sz="28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806803" y="2941057"/>
            <a:ext cx="55232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7200" y="5980517"/>
            <a:ext cx="2072016" cy="58597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31741" y="5980517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Query</a:t>
            </a:r>
            <a:endParaRPr lang="en-US" sz="28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529216" y="2064168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29216" y="2720209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29216" y="3398149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63911" y="2174319"/>
            <a:ext cx="1793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Static Rank</a:t>
            </a:r>
          </a:p>
          <a:p>
            <a:r>
              <a:rPr lang="en-US" sz="2800" dirty="0" smtClean="0">
                <a:solidFill>
                  <a:srgbClr val="3366FF"/>
                </a:solidFill>
              </a:rPr>
              <a:t>    System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3421591" y="4163074"/>
            <a:ext cx="5424086" cy="192286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Query Independent = F(D)</a:t>
            </a:r>
          </a:p>
          <a:p>
            <a:pPr lvl="1"/>
            <a:r>
              <a:rPr lang="en-US" sz="2400" dirty="0" smtClean="0"/>
              <a:t>i.e. static across queries</a:t>
            </a:r>
          </a:p>
          <a:p>
            <a:r>
              <a:rPr lang="en-US" sz="2800" dirty="0"/>
              <a:t>More easily bounded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6442269" y="2651413"/>
            <a:ext cx="1885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Static Score</a:t>
            </a:r>
          </a:p>
        </p:txBody>
      </p:sp>
    </p:spTree>
    <p:extLst>
      <p:ext uri="{BB962C8B-B14F-4D97-AF65-F5344CB8AC3E}">
        <p14:creationId xmlns:p14="http://schemas.microsoft.com/office/powerpoint/2010/main" val="2396171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Rank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15422" y="4491918"/>
            <a:ext cx="2691381" cy="21731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359129" y="2283529"/>
            <a:ext cx="1811760" cy="3696988"/>
            <a:chOff x="6628855" y="2002732"/>
            <a:chExt cx="1811760" cy="436941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646777" y="4226202"/>
              <a:ext cx="793838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ff-page Connector 10"/>
            <p:cNvSpPr/>
            <p:nvPr/>
          </p:nvSpPr>
          <p:spPr>
            <a:xfrm rot="16200000">
              <a:off x="4953107" y="3678480"/>
              <a:ext cx="4369418" cy="1017922"/>
            </a:xfrm>
            <a:prstGeom prst="flowChartOffpageConnector">
              <a:avLst/>
            </a:prstGeom>
            <a:noFill/>
            <a:ln w="25400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457200" y="2382008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Vertical Scroll 14"/>
          <p:cNvSpPr/>
          <p:nvPr/>
        </p:nvSpPr>
        <p:spPr>
          <a:xfrm>
            <a:off x="109476" y="1417639"/>
            <a:ext cx="2745252" cy="4363282"/>
          </a:xfrm>
          <a:prstGeom prst="verticalScroll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3038049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" y="3716865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15422" y="1683946"/>
            <a:ext cx="2691381" cy="2025512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554" y="1760309"/>
            <a:ext cx="143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PubDate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58050" y="2389803"/>
            <a:ext cx="1223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sNews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58050" y="3043774"/>
            <a:ext cx="181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</a:t>
            </a:r>
            <a:r>
              <a:rPr lang="en-US" sz="2800" dirty="0" err="1" smtClean="0"/>
              <a:t>ediaType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58050" y="4491918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TextBody</a:t>
            </a:r>
            <a:endParaRPr lang="en-US" sz="28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496057" y="5131572"/>
            <a:ext cx="619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06803" y="2941057"/>
            <a:ext cx="55232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64836" y="5257701"/>
            <a:ext cx="134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TF * IDF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457200" y="5980517"/>
            <a:ext cx="2072016" cy="58597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529216" y="6247458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31741" y="5980517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Query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806803" y="5437254"/>
            <a:ext cx="5523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29216" y="2064168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29216" y="2720209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29216" y="3398149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63911" y="2174319"/>
            <a:ext cx="1793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Static Rank</a:t>
            </a:r>
          </a:p>
          <a:p>
            <a:r>
              <a:rPr lang="en-US" sz="2800" dirty="0" smtClean="0">
                <a:solidFill>
                  <a:srgbClr val="3366FF"/>
                </a:solidFill>
              </a:rPr>
              <a:t>    System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5688686" y="3920342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Custom Query</a:t>
            </a:r>
          </a:p>
        </p:txBody>
      </p:sp>
      <p:sp>
        <p:nvSpPr>
          <p:cNvPr id="38" name="TextBox 37"/>
          <p:cNvSpPr txBox="1"/>
          <p:nvPr/>
        </p:nvSpPr>
        <p:spPr>
          <a:xfrm rot="16200000">
            <a:off x="7302037" y="3967806"/>
            <a:ext cx="257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Combined Score</a:t>
            </a:r>
          </a:p>
        </p:txBody>
      </p:sp>
    </p:spTree>
    <p:extLst>
      <p:ext uri="{BB962C8B-B14F-4D97-AF65-F5344CB8AC3E}">
        <p14:creationId xmlns:p14="http://schemas.microsoft.com/office/powerpoint/2010/main" val="3615886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- Requirements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59129" y="2283529"/>
            <a:ext cx="1811760" cy="3696988"/>
            <a:chOff x="6628855" y="2002732"/>
            <a:chExt cx="1811760" cy="436941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646777" y="4226202"/>
              <a:ext cx="793838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ff-page Connector 10"/>
            <p:cNvSpPr/>
            <p:nvPr/>
          </p:nvSpPr>
          <p:spPr>
            <a:xfrm rot="16200000">
              <a:off x="4953107" y="3678480"/>
              <a:ext cx="4369418" cy="1017922"/>
            </a:xfrm>
            <a:prstGeom prst="flowChartOffpageConnector">
              <a:avLst/>
            </a:prstGeom>
            <a:noFill/>
            <a:ln w="25400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 rot="16200000">
            <a:off x="5688686" y="3920342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Custom Query</a:t>
            </a:r>
          </a:p>
        </p:txBody>
      </p:sp>
      <p:sp>
        <p:nvSpPr>
          <p:cNvPr id="38" name="TextBox 37"/>
          <p:cNvSpPr txBox="1"/>
          <p:nvPr/>
        </p:nvSpPr>
        <p:spPr>
          <a:xfrm rot="16200000">
            <a:off x="7302037" y="3967806"/>
            <a:ext cx="257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Combined Score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279623" y="1712104"/>
            <a:ext cx="5818201" cy="32476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Intuitive, hand-tunable, </a:t>
            </a:r>
            <a:r>
              <a:rPr lang="en-US" sz="2800" dirty="0" err="1" smtClean="0"/>
              <a:t>debuggable</a:t>
            </a:r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946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 smtClean="0"/>
              <a:t>Rank for </a:t>
            </a:r>
            <a:r>
              <a:rPr lang="en-US" dirty="0" err="1" smtClean="0"/>
              <a:t>Solr</a:t>
            </a:r>
            <a:r>
              <a:rPr lang="en-US" dirty="0" smtClean="0"/>
              <a:t>/</a:t>
            </a:r>
            <a:r>
              <a:rPr lang="en-US" dirty="0" err="1" smtClean="0"/>
              <a:t>Lucene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Dynamic </a:t>
            </a:r>
            <a:r>
              <a:rPr lang="en-US" sz="2800" dirty="0" smtClean="0"/>
              <a:t>Rank</a:t>
            </a:r>
          </a:p>
          <a:p>
            <a:endParaRPr lang="en-US" sz="2800" dirty="0"/>
          </a:p>
          <a:p>
            <a:r>
              <a:rPr lang="en-US" sz="2800" dirty="0" smtClean="0"/>
              <a:t>Why Static Rank</a:t>
            </a:r>
          </a:p>
          <a:p>
            <a:endParaRPr lang="en-US" sz="2800" dirty="0" smtClean="0"/>
          </a:p>
          <a:p>
            <a:r>
              <a:rPr lang="en-US" sz="2800" dirty="0" smtClean="0"/>
              <a:t>Combining </a:t>
            </a:r>
            <a:r>
              <a:rPr lang="en-US" sz="2800" dirty="0" smtClean="0"/>
              <a:t>Scores</a:t>
            </a:r>
          </a:p>
          <a:p>
            <a:endParaRPr lang="en-US" sz="2800" dirty="0" smtClean="0"/>
          </a:p>
          <a:p>
            <a:r>
              <a:rPr lang="en-US" sz="2800" dirty="0" smtClean="0"/>
              <a:t>Static Rank Components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4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- Requirements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59129" y="2283529"/>
            <a:ext cx="1811760" cy="3696988"/>
            <a:chOff x="6628855" y="2002732"/>
            <a:chExt cx="1811760" cy="436941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646777" y="4226202"/>
              <a:ext cx="793838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ff-page Connector 10"/>
            <p:cNvSpPr/>
            <p:nvPr/>
          </p:nvSpPr>
          <p:spPr>
            <a:xfrm rot="16200000">
              <a:off x="4953107" y="3678480"/>
              <a:ext cx="4369418" cy="1017922"/>
            </a:xfrm>
            <a:prstGeom prst="flowChartOffpageConnector">
              <a:avLst/>
            </a:prstGeom>
            <a:noFill/>
            <a:ln w="25400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 rot="16200000">
            <a:off x="5688686" y="3920342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Custom Query</a:t>
            </a:r>
          </a:p>
        </p:txBody>
      </p:sp>
      <p:sp>
        <p:nvSpPr>
          <p:cNvPr id="38" name="TextBox 37"/>
          <p:cNvSpPr txBox="1"/>
          <p:nvPr/>
        </p:nvSpPr>
        <p:spPr>
          <a:xfrm rot="16200000">
            <a:off x="7302037" y="3967806"/>
            <a:ext cx="257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Combined Score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279623" y="1712104"/>
            <a:ext cx="5818201" cy="32476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Intuitive, hand-tunable, </a:t>
            </a:r>
            <a:r>
              <a:rPr lang="en-US" sz="2800" dirty="0" err="1" smtClean="0"/>
              <a:t>debuggable</a:t>
            </a:r>
            <a:endParaRPr lang="en-US" sz="2800" dirty="0" smtClean="0"/>
          </a:p>
          <a:p>
            <a:r>
              <a:rPr lang="en-US" sz="2800" dirty="0" smtClean="0"/>
              <a:t>Query-time only, no re-indexing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834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- Requirements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59129" y="2283529"/>
            <a:ext cx="1811760" cy="3696988"/>
            <a:chOff x="6628855" y="2002732"/>
            <a:chExt cx="1811760" cy="436941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646777" y="4226202"/>
              <a:ext cx="793838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ff-page Connector 10"/>
            <p:cNvSpPr/>
            <p:nvPr/>
          </p:nvSpPr>
          <p:spPr>
            <a:xfrm rot="16200000">
              <a:off x="4953107" y="3678480"/>
              <a:ext cx="4369418" cy="1017922"/>
            </a:xfrm>
            <a:prstGeom prst="flowChartOffpageConnector">
              <a:avLst/>
            </a:prstGeom>
            <a:noFill/>
            <a:ln w="25400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 rot="16200000">
            <a:off x="5688686" y="3920342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Custom Query</a:t>
            </a:r>
          </a:p>
        </p:txBody>
      </p:sp>
      <p:sp>
        <p:nvSpPr>
          <p:cNvPr id="38" name="TextBox 37"/>
          <p:cNvSpPr txBox="1"/>
          <p:nvPr/>
        </p:nvSpPr>
        <p:spPr>
          <a:xfrm rot="16200000">
            <a:off x="7302037" y="3967806"/>
            <a:ext cx="257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Combined Score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279623" y="1712104"/>
            <a:ext cx="5818201" cy="32476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Intuitive, hand-tunable, </a:t>
            </a:r>
            <a:r>
              <a:rPr lang="en-US" sz="2800" dirty="0" err="1" smtClean="0"/>
              <a:t>debuggable</a:t>
            </a:r>
            <a:endParaRPr lang="en-US" sz="2800" dirty="0" smtClean="0"/>
          </a:p>
          <a:p>
            <a:r>
              <a:rPr lang="en-US" sz="2800" dirty="0" smtClean="0"/>
              <a:t>Query-time only, no re-indexing</a:t>
            </a:r>
          </a:p>
          <a:p>
            <a:r>
              <a:rPr lang="en-US" sz="2800" dirty="0" smtClean="0"/>
              <a:t>Minimal parameters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155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- Requirements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59129" y="2283529"/>
            <a:ext cx="1811760" cy="3696988"/>
            <a:chOff x="6628855" y="2002732"/>
            <a:chExt cx="1811760" cy="436941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646777" y="4226202"/>
              <a:ext cx="793838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ff-page Connector 10"/>
            <p:cNvSpPr/>
            <p:nvPr/>
          </p:nvSpPr>
          <p:spPr>
            <a:xfrm rot="16200000">
              <a:off x="4953107" y="3678480"/>
              <a:ext cx="4369418" cy="1017922"/>
            </a:xfrm>
            <a:prstGeom prst="flowChartOffpageConnector">
              <a:avLst/>
            </a:prstGeom>
            <a:noFill/>
            <a:ln w="25400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 rot="16200000">
            <a:off x="5688686" y="3920342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Custom Query</a:t>
            </a:r>
          </a:p>
        </p:txBody>
      </p:sp>
      <p:sp>
        <p:nvSpPr>
          <p:cNvPr id="38" name="TextBox 37"/>
          <p:cNvSpPr txBox="1"/>
          <p:nvPr/>
        </p:nvSpPr>
        <p:spPr>
          <a:xfrm rot="16200000">
            <a:off x="7302037" y="3967806"/>
            <a:ext cx="257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Combined Score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279623" y="1712104"/>
            <a:ext cx="5818201" cy="32476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Intuitive, hand-tunable, </a:t>
            </a:r>
            <a:r>
              <a:rPr lang="en-US" sz="2800" dirty="0" err="1" smtClean="0"/>
              <a:t>debuggable</a:t>
            </a:r>
            <a:endParaRPr lang="en-US" sz="2800" dirty="0" smtClean="0"/>
          </a:p>
          <a:p>
            <a:r>
              <a:rPr lang="en-US" sz="2800" dirty="0" smtClean="0"/>
              <a:t>Query-time only, no re-indexing</a:t>
            </a:r>
          </a:p>
          <a:p>
            <a:r>
              <a:rPr lang="en-US" sz="2800" dirty="0" smtClean="0"/>
              <a:t>Minimal parameters</a:t>
            </a:r>
          </a:p>
          <a:p>
            <a:r>
              <a:rPr lang="en-US" sz="2800" dirty="0" smtClean="0"/>
              <a:t>Static Rank should boost / demote</a:t>
            </a:r>
          </a:p>
          <a:p>
            <a:pPr lvl="1"/>
            <a:r>
              <a:rPr lang="en-US" sz="2400" dirty="0" smtClean="0"/>
              <a:t>But not too much!</a:t>
            </a:r>
          </a:p>
          <a:p>
            <a:pPr lvl="1"/>
            <a:r>
              <a:rPr lang="en-US" sz="2400" dirty="0" smtClean="0"/>
              <a:t>Docs should stay in their own dynamic rank “neighborhood”.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027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Scores - Approaches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59129" y="2283529"/>
            <a:ext cx="1811760" cy="3696988"/>
            <a:chOff x="6628855" y="2002732"/>
            <a:chExt cx="1811760" cy="436941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646777" y="4226202"/>
              <a:ext cx="793838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ff-page Connector 10"/>
            <p:cNvSpPr/>
            <p:nvPr/>
          </p:nvSpPr>
          <p:spPr>
            <a:xfrm rot="16200000">
              <a:off x="4953107" y="3678480"/>
              <a:ext cx="4369418" cy="1017922"/>
            </a:xfrm>
            <a:prstGeom prst="flowChartOffpageConnector">
              <a:avLst/>
            </a:prstGeom>
            <a:noFill/>
            <a:ln w="25400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 rot="16200000">
            <a:off x="5688686" y="3920342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Custom Query</a:t>
            </a:r>
          </a:p>
        </p:txBody>
      </p:sp>
      <p:sp>
        <p:nvSpPr>
          <p:cNvPr id="38" name="TextBox 37"/>
          <p:cNvSpPr txBox="1"/>
          <p:nvPr/>
        </p:nvSpPr>
        <p:spPr>
          <a:xfrm rot="16200000">
            <a:off x="7302037" y="3967806"/>
            <a:ext cx="257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Combined Score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279623" y="1712104"/>
            <a:ext cx="5818201" cy="192286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Addition?</a:t>
            </a:r>
          </a:p>
          <a:p>
            <a:pPr lvl="1"/>
            <a:r>
              <a:rPr lang="en-US" sz="2400" dirty="0" smtClean="0"/>
              <a:t>Dynamic(0.0001) + Static(0.3) = 0.3001</a:t>
            </a:r>
          </a:p>
          <a:p>
            <a:pPr lvl="1"/>
            <a:r>
              <a:rPr lang="en-US" sz="2400" dirty="0" smtClean="0"/>
              <a:t>Dynamic(1542.1) + Static(0.3) = 1542.4</a:t>
            </a:r>
          </a:p>
          <a:p>
            <a:pPr lvl="1"/>
            <a:r>
              <a:rPr lang="en-US" sz="2400" dirty="0" smtClean="0"/>
              <a:t>Difficult to get right across queries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910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Scores - Approaches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59129" y="2283529"/>
            <a:ext cx="1811760" cy="3696988"/>
            <a:chOff x="6628855" y="2002732"/>
            <a:chExt cx="1811760" cy="436941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646777" y="4226202"/>
              <a:ext cx="793838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ff-page Connector 10"/>
            <p:cNvSpPr/>
            <p:nvPr/>
          </p:nvSpPr>
          <p:spPr>
            <a:xfrm rot="16200000">
              <a:off x="4953107" y="3678480"/>
              <a:ext cx="4369418" cy="1017922"/>
            </a:xfrm>
            <a:prstGeom prst="flowChartOffpageConnector">
              <a:avLst/>
            </a:prstGeom>
            <a:noFill/>
            <a:ln w="25400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 rot="16200000">
            <a:off x="5688686" y="3920342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Custom Query</a:t>
            </a:r>
          </a:p>
        </p:txBody>
      </p:sp>
      <p:sp>
        <p:nvSpPr>
          <p:cNvPr id="38" name="TextBox 37"/>
          <p:cNvSpPr txBox="1"/>
          <p:nvPr/>
        </p:nvSpPr>
        <p:spPr>
          <a:xfrm rot="16200000">
            <a:off x="7302037" y="3967806"/>
            <a:ext cx="257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Combined Score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279623" y="1712104"/>
            <a:ext cx="5818201" cy="28504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Multiplication?</a:t>
            </a:r>
          </a:p>
          <a:p>
            <a:pPr lvl="1"/>
            <a:r>
              <a:rPr lang="en-US" sz="2400" dirty="0" smtClean="0"/>
              <a:t>Dynamic(50.0) * Static(0.3) = 15.0</a:t>
            </a:r>
          </a:p>
          <a:p>
            <a:pPr lvl="1"/>
            <a:r>
              <a:rPr lang="en-US" sz="2400" dirty="0" smtClean="0"/>
              <a:t>Dynamic(10.0) * Static(2.0) = 20.0</a:t>
            </a:r>
          </a:p>
          <a:p>
            <a:pPr lvl="1"/>
            <a:r>
              <a:rPr lang="en-US" sz="2400" dirty="0" smtClean="0"/>
              <a:t>Could work, but awkward</a:t>
            </a:r>
            <a:endParaRPr lang="en-US" sz="20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113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Scores - Approaches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59129" y="2283529"/>
            <a:ext cx="1811760" cy="3696988"/>
            <a:chOff x="6628855" y="2002732"/>
            <a:chExt cx="1811760" cy="436941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646777" y="4226202"/>
              <a:ext cx="793838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ff-page Connector 10"/>
            <p:cNvSpPr/>
            <p:nvPr/>
          </p:nvSpPr>
          <p:spPr>
            <a:xfrm rot="16200000">
              <a:off x="4953107" y="3678480"/>
              <a:ext cx="4369418" cy="1017922"/>
            </a:xfrm>
            <a:prstGeom prst="flowChartOffpageConnector">
              <a:avLst/>
            </a:prstGeom>
            <a:noFill/>
            <a:ln w="25400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 rot="16200000">
            <a:off x="5797690" y="3920342"/>
            <a:ext cx="206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Linear Query</a:t>
            </a:r>
          </a:p>
        </p:txBody>
      </p:sp>
      <p:sp>
        <p:nvSpPr>
          <p:cNvPr id="38" name="TextBox 37"/>
          <p:cNvSpPr txBox="1"/>
          <p:nvPr/>
        </p:nvSpPr>
        <p:spPr>
          <a:xfrm rot="16200000">
            <a:off x="7302037" y="3967806"/>
            <a:ext cx="257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Combined Score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457200" y="1702697"/>
            <a:ext cx="5723467" cy="463638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14350">
              <a:buFont typeface="+mj-lt"/>
              <a:buAutoNum type="arabicPeriod"/>
            </a:pPr>
            <a:r>
              <a:rPr lang="en-US" sz="2800" dirty="0" smtClean="0"/>
              <a:t>Bound </a:t>
            </a:r>
            <a:r>
              <a:rPr lang="en-US" sz="2800" dirty="0" err="1" smtClean="0"/>
              <a:t>StaticScore</a:t>
            </a:r>
            <a:r>
              <a:rPr lang="en-US" sz="2800" dirty="0" smtClean="0"/>
              <a:t>: -1.0 to 1.0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800" dirty="0" err="1" smtClean="0"/>
              <a:t>CScore</a:t>
            </a:r>
            <a:r>
              <a:rPr lang="en-US" sz="2800" dirty="0" smtClean="0"/>
              <a:t> = </a:t>
            </a:r>
            <a:r>
              <a:rPr lang="en-US" sz="2800" dirty="0" err="1" smtClean="0"/>
              <a:t>DScore</a:t>
            </a:r>
            <a:r>
              <a:rPr lang="en-US" sz="2800" dirty="0" smtClean="0"/>
              <a:t>*(100+S%*</a:t>
            </a:r>
            <a:r>
              <a:rPr lang="en-US" sz="2800" dirty="0" err="1" smtClean="0"/>
              <a:t>SScore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smtClean="0"/>
              <a:t>At most, </a:t>
            </a:r>
            <a:r>
              <a:rPr lang="en-US" sz="2400" dirty="0" err="1" smtClean="0"/>
              <a:t>staticRank</a:t>
            </a:r>
            <a:r>
              <a:rPr lang="en-US" sz="2400" dirty="0" smtClean="0"/>
              <a:t> will boost/demote </a:t>
            </a:r>
            <a:r>
              <a:rPr lang="en-US" sz="2400" dirty="0" err="1" smtClean="0"/>
              <a:t>dynamicScore</a:t>
            </a:r>
            <a:r>
              <a:rPr lang="en-US" sz="2400" dirty="0"/>
              <a:t> </a:t>
            </a:r>
            <a:r>
              <a:rPr lang="en-US" sz="2400" dirty="0" smtClean="0"/>
              <a:t>by S%</a:t>
            </a:r>
          </a:p>
          <a:p>
            <a:pPr lvl="1"/>
            <a:r>
              <a:rPr lang="en-US" sz="2400" dirty="0" err="1" smtClean="0"/>
              <a:t>CScore</a:t>
            </a:r>
            <a:r>
              <a:rPr lang="en-US" sz="2400" dirty="0" smtClean="0"/>
              <a:t> = 0.014 * (100+30*0.5)</a:t>
            </a:r>
          </a:p>
          <a:p>
            <a:pPr lvl="1"/>
            <a:r>
              <a:rPr lang="en-US" sz="2400" dirty="0" err="1" smtClean="0"/>
              <a:t>CScore</a:t>
            </a:r>
            <a:r>
              <a:rPr lang="en-US" sz="2400" dirty="0" smtClean="0"/>
              <a:t> = 145.3 * (100+30*-0.5)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4950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3079"/>
          </a:xfrm>
        </p:spPr>
        <p:txBody>
          <a:bodyPr/>
          <a:lstStyle/>
          <a:p>
            <a:r>
              <a:rPr lang="en-US" dirty="0" err="1" smtClean="0"/>
              <a:t>LinearQuery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577"/>
            <a:ext cx="9144000" cy="55064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5258" y="1213556"/>
            <a:ext cx="8965261" cy="5522148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08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Rank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2382008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Vertical Scroll 14"/>
          <p:cNvSpPr/>
          <p:nvPr/>
        </p:nvSpPr>
        <p:spPr>
          <a:xfrm>
            <a:off x="109476" y="1417639"/>
            <a:ext cx="2745252" cy="4363282"/>
          </a:xfrm>
          <a:prstGeom prst="verticalScroll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3038049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" y="3716865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15422" y="1683946"/>
            <a:ext cx="2691381" cy="2025512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554" y="1760309"/>
            <a:ext cx="143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PubDate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58050" y="2389803"/>
            <a:ext cx="1223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sNews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58050" y="3043774"/>
            <a:ext cx="181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</a:t>
            </a:r>
            <a:r>
              <a:rPr lang="en-US" sz="2800" dirty="0" err="1" smtClean="0"/>
              <a:t>ediaType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58050" y="4491918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TextBody</a:t>
            </a:r>
            <a:endParaRPr lang="en-US" sz="28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806803" y="2941057"/>
            <a:ext cx="55232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7200" y="5980517"/>
            <a:ext cx="2072016" cy="58597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31741" y="5980517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Query</a:t>
            </a:r>
            <a:endParaRPr lang="en-US" sz="28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529216" y="2064168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29216" y="2720209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29216" y="3398149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63911" y="2174319"/>
            <a:ext cx="1793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Static Rank</a:t>
            </a:r>
          </a:p>
          <a:p>
            <a:r>
              <a:rPr lang="en-US" sz="2800" dirty="0" smtClean="0">
                <a:solidFill>
                  <a:srgbClr val="3366FF"/>
                </a:solidFill>
              </a:rPr>
              <a:t>    System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42269" y="2651413"/>
            <a:ext cx="1885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Static Score</a:t>
            </a:r>
          </a:p>
        </p:txBody>
      </p:sp>
    </p:spTree>
    <p:extLst>
      <p:ext uri="{BB962C8B-B14F-4D97-AF65-F5344CB8AC3E}">
        <p14:creationId xmlns:p14="http://schemas.microsoft.com/office/powerpoint/2010/main" val="96715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Rank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2382008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Vertical Scroll 14"/>
          <p:cNvSpPr/>
          <p:nvPr/>
        </p:nvSpPr>
        <p:spPr>
          <a:xfrm>
            <a:off x="109476" y="1417639"/>
            <a:ext cx="2745252" cy="4363282"/>
          </a:xfrm>
          <a:prstGeom prst="verticalScroll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3038049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" y="3716865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15422" y="1683946"/>
            <a:ext cx="2691381" cy="2025512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554" y="1760309"/>
            <a:ext cx="143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PubDate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58050" y="2389803"/>
            <a:ext cx="1223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sNews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58050" y="3043774"/>
            <a:ext cx="181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</a:t>
            </a:r>
            <a:r>
              <a:rPr lang="en-US" sz="2800" dirty="0" err="1" smtClean="0"/>
              <a:t>ediaType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58050" y="4491918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TextBody</a:t>
            </a:r>
            <a:endParaRPr lang="en-US" sz="28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806803" y="2941057"/>
            <a:ext cx="55232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7200" y="5980517"/>
            <a:ext cx="2072016" cy="58597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31741" y="5980517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Query</a:t>
            </a:r>
            <a:endParaRPr lang="en-US" sz="28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529216" y="2064168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29216" y="2720209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29216" y="3398149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63911" y="2174319"/>
            <a:ext cx="1793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Static Rank</a:t>
            </a:r>
          </a:p>
          <a:p>
            <a:r>
              <a:rPr lang="en-US" sz="2800" dirty="0" smtClean="0">
                <a:solidFill>
                  <a:srgbClr val="3366FF"/>
                </a:solidFill>
              </a:rPr>
              <a:t>    System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42269" y="2651413"/>
            <a:ext cx="1885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Static Score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421591" y="4153667"/>
            <a:ext cx="5424086" cy="235007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Extend </a:t>
            </a:r>
            <a:r>
              <a:rPr lang="en-US" sz="2800" dirty="0" err="1" smtClean="0"/>
              <a:t>solr.ValueSource</a:t>
            </a:r>
            <a:r>
              <a:rPr lang="en-US" sz="2800" dirty="0" smtClean="0"/>
              <a:t>/Parser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640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Rank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2382008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Vertical Scroll 14"/>
          <p:cNvSpPr/>
          <p:nvPr/>
        </p:nvSpPr>
        <p:spPr>
          <a:xfrm>
            <a:off x="109476" y="1417639"/>
            <a:ext cx="2745252" cy="4363282"/>
          </a:xfrm>
          <a:prstGeom prst="verticalScroll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3038049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" y="3716865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15422" y="1683946"/>
            <a:ext cx="2691381" cy="2025512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554" y="1760309"/>
            <a:ext cx="143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PubDate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58050" y="2389803"/>
            <a:ext cx="1223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sNews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58050" y="3043774"/>
            <a:ext cx="181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</a:t>
            </a:r>
            <a:r>
              <a:rPr lang="en-US" sz="2800" dirty="0" err="1" smtClean="0"/>
              <a:t>ediaType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58050" y="4491918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TextBody</a:t>
            </a:r>
            <a:endParaRPr lang="en-US" sz="28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806803" y="2941057"/>
            <a:ext cx="55232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7200" y="5980517"/>
            <a:ext cx="2072016" cy="58597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31741" y="5980517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Query</a:t>
            </a:r>
            <a:endParaRPr lang="en-US" sz="28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529216" y="2064168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29216" y="2720209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29216" y="3398149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63911" y="2174319"/>
            <a:ext cx="1793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Static Rank</a:t>
            </a:r>
          </a:p>
          <a:p>
            <a:r>
              <a:rPr lang="en-US" sz="2800" dirty="0" smtClean="0">
                <a:solidFill>
                  <a:srgbClr val="3366FF"/>
                </a:solidFill>
              </a:rPr>
              <a:t>    System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42269" y="2651413"/>
            <a:ext cx="1885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Static Score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421591" y="4153667"/>
            <a:ext cx="5424086" cy="235007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Extend </a:t>
            </a:r>
            <a:r>
              <a:rPr lang="en-US" sz="2800" dirty="0" err="1" smtClean="0"/>
              <a:t>solr.ValueSource</a:t>
            </a:r>
            <a:r>
              <a:rPr lang="en-US" sz="2800" dirty="0" smtClean="0"/>
              <a:t>/Parser </a:t>
            </a:r>
          </a:p>
          <a:p>
            <a:r>
              <a:rPr lang="en-US" sz="2800" dirty="0" smtClean="0"/>
              <a:t>Uses field cache for inputs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202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Fields /</a:t>
            </a:r>
            <a:r>
              <a:rPr lang="en-US" dirty="0"/>
              <a:t> </a:t>
            </a:r>
            <a:r>
              <a:rPr lang="en-US" dirty="0" smtClean="0"/>
              <a:t>Multiple Types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2382008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Vertical Scroll 14"/>
          <p:cNvSpPr/>
          <p:nvPr/>
        </p:nvSpPr>
        <p:spPr>
          <a:xfrm>
            <a:off x="109476" y="1417639"/>
            <a:ext cx="2745252" cy="4363282"/>
          </a:xfrm>
          <a:prstGeom prst="verticalScroll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3038049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" y="3716865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5554" y="1760309"/>
            <a:ext cx="143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PubDate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58050" y="2389803"/>
            <a:ext cx="1223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sNews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58050" y="3043774"/>
            <a:ext cx="181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</a:t>
            </a:r>
            <a:r>
              <a:rPr lang="en-US" sz="2800" dirty="0" err="1" smtClean="0"/>
              <a:t>ediaType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58050" y="4491918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TextBody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421591" y="1858787"/>
            <a:ext cx="5467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800" dirty="0" smtClean="0"/>
              <a:t>Continuous (Date, </a:t>
            </a:r>
            <a:r>
              <a:rPr lang="en-US" sz="2800" dirty="0" err="1" smtClean="0"/>
              <a:t>Int</a:t>
            </a:r>
            <a:r>
              <a:rPr lang="en-US" sz="2800" dirty="0" smtClean="0"/>
              <a:t>, Float, …)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0368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Rank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2382008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Vertical Scroll 14"/>
          <p:cNvSpPr/>
          <p:nvPr/>
        </p:nvSpPr>
        <p:spPr>
          <a:xfrm>
            <a:off x="109476" y="1417639"/>
            <a:ext cx="2745252" cy="4363282"/>
          </a:xfrm>
          <a:prstGeom prst="verticalScroll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3038049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" y="3716865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15422" y="1683946"/>
            <a:ext cx="2691381" cy="2025512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554" y="1760309"/>
            <a:ext cx="143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PubDate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58050" y="2389803"/>
            <a:ext cx="1223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sNews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58050" y="3043774"/>
            <a:ext cx="181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</a:t>
            </a:r>
            <a:r>
              <a:rPr lang="en-US" sz="2800" dirty="0" err="1" smtClean="0"/>
              <a:t>ediaType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58050" y="4491918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TextBody</a:t>
            </a:r>
            <a:endParaRPr lang="en-US" sz="28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806803" y="2941057"/>
            <a:ext cx="55232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7200" y="5980517"/>
            <a:ext cx="2072016" cy="58597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31741" y="5980517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Query</a:t>
            </a:r>
            <a:endParaRPr lang="en-US" sz="28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529216" y="2064168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29216" y="2720209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29216" y="3398149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63911" y="2174319"/>
            <a:ext cx="1793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Static Rank</a:t>
            </a:r>
          </a:p>
          <a:p>
            <a:r>
              <a:rPr lang="en-US" sz="2800" dirty="0" smtClean="0">
                <a:solidFill>
                  <a:srgbClr val="3366FF"/>
                </a:solidFill>
              </a:rPr>
              <a:t>    System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42269" y="2651413"/>
            <a:ext cx="1885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Static Score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421591" y="4153667"/>
            <a:ext cx="5424086" cy="235007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Extend </a:t>
            </a:r>
            <a:r>
              <a:rPr lang="en-US" sz="2800" dirty="0" err="1" smtClean="0"/>
              <a:t>solr.ValueSource</a:t>
            </a:r>
            <a:r>
              <a:rPr lang="en-US" sz="2800" dirty="0" smtClean="0"/>
              <a:t>/Parser </a:t>
            </a:r>
          </a:p>
          <a:p>
            <a:r>
              <a:rPr lang="en-US" sz="2800" dirty="0" smtClean="0"/>
              <a:t>Uses field cache for inputs</a:t>
            </a:r>
          </a:p>
          <a:p>
            <a:r>
              <a:rPr lang="en-US" sz="2800" dirty="0" smtClean="0"/>
              <a:t>Extremely fast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12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89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Static Rank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66981" y="1149615"/>
            <a:ext cx="7177908" cy="5249422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5330" y="2187126"/>
            <a:ext cx="1080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PubDate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259745" y="3997857"/>
            <a:ext cx="926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IsNews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5325011"/>
            <a:ext cx="1351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MediaType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3847097" y="2028584"/>
            <a:ext cx="998516" cy="1634984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21770" y="1915331"/>
            <a:ext cx="917024" cy="875897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600169" y="2697026"/>
            <a:ext cx="650921" cy="3226228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294771" y="3231113"/>
            <a:ext cx="55232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294771" y="3231113"/>
            <a:ext cx="0" cy="393308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3110841" y="3624421"/>
            <a:ext cx="377267" cy="304800"/>
            <a:chOff x="3804724" y="3459950"/>
            <a:chExt cx="377267" cy="30480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3804724" y="3459950"/>
              <a:ext cx="377267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892201" y="3612350"/>
              <a:ext cx="224867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960740" y="3764750"/>
              <a:ext cx="72467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/>
          <p:cNvCxnSpPr/>
          <p:nvPr/>
        </p:nvCxnSpPr>
        <p:spPr>
          <a:xfrm flipV="1">
            <a:off x="1178562" y="4221176"/>
            <a:ext cx="3135943" cy="1663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854754" y="2387181"/>
            <a:ext cx="992343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314505" y="3665728"/>
            <a:ext cx="0" cy="555448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78562" y="2386247"/>
            <a:ext cx="743207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845613" y="2967461"/>
            <a:ext cx="73843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29382" y="5168811"/>
            <a:ext cx="917024" cy="870950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1269924" y="5604286"/>
            <a:ext cx="659458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0" idx="3"/>
          </p:cNvCxnSpPr>
          <p:nvPr/>
        </p:nvCxnSpPr>
        <p:spPr>
          <a:xfrm flipV="1">
            <a:off x="2846406" y="5592815"/>
            <a:ext cx="2753764" cy="1147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017425" y="3403684"/>
            <a:ext cx="996233" cy="1634984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endCxn id="62" idx="1"/>
          </p:cNvCxnSpPr>
          <p:nvPr/>
        </p:nvCxnSpPr>
        <p:spPr>
          <a:xfrm>
            <a:off x="6251090" y="4209705"/>
            <a:ext cx="766335" cy="1147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8013658" y="4254677"/>
            <a:ext cx="996234" cy="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486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89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Static Rank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66981" y="1149615"/>
            <a:ext cx="7177908" cy="5249422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5330" y="2187126"/>
            <a:ext cx="1080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PubDate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259745" y="3997857"/>
            <a:ext cx="926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IsNews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5325011"/>
            <a:ext cx="1351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MediaType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3847097" y="2028584"/>
            <a:ext cx="998516" cy="1634984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21770" y="1915331"/>
            <a:ext cx="917024" cy="875897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600169" y="2697026"/>
            <a:ext cx="650921" cy="3226228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294771" y="3231113"/>
            <a:ext cx="55232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294771" y="3231113"/>
            <a:ext cx="0" cy="393308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3110841" y="3624421"/>
            <a:ext cx="377267" cy="304800"/>
            <a:chOff x="3804724" y="3459950"/>
            <a:chExt cx="377267" cy="30480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3804724" y="3459950"/>
              <a:ext cx="377267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892201" y="3612350"/>
              <a:ext cx="224867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960740" y="3764750"/>
              <a:ext cx="72467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/>
          <p:cNvCxnSpPr/>
          <p:nvPr/>
        </p:nvCxnSpPr>
        <p:spPr>
          <a:xfrm flipV="1">
            <a:off x="1178562" y="4221176"/>
            <a:ext cx="3135943" cy="1663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854754" y="2396588"/>
            <a:ext cx="992343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314505" y="3665728"/>
            <a:ext cx="0" cy="555448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78562" y="2386247"/>
            <a:ext cx="743207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845613" y="2967461"/>
            <a:ext cx="73843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29382" y="5168811"/>
            <a:ext cx="917024" cy="870950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1269924" y="5604286"/>
            <a:ext cx="659458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0" idx="3"/>
          </p:cNvCxnSpPr>
          <p:nvPr/>
        </p:nvCxnSpPr>
        <p:spPr>
          <a:xfrm flipV="1">
            <a:off x="2846406" y="5592815"/>
            <a:ext cx="2753764" cy="1147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017425" y="3403684"/>
            <a:ext cx="996233" cy="1634984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endCxn id="62" idx="1"/>
          </p:cNvCxnSpPr>
          <p:nvPr/>
        </p:nvCxnSpPr>
        <p:spPr>
          <a:xfrm>
            <a:off x="6251090" y="4209705"/>
            <a:ext cx="766335" cy="1147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8013658" y="4254677"/>
            <a:ext cx="996234" cy="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ular Callout 30"/>
          <p:cNvSpPr/>
          <p:nvPr/>
        </p:nvSpPr>
        <p:spPr>
          <a:xfrm>
            <a:off x="3040588" y="1392722"/>
            <a:ext cx="1926523" cy="353431"/>
          </a:xfrm>
          <a:prstGeom prst="wedgeRectCallout">
            <a:avLst>
              <a:gd name="adj1" fmla="val -61520"/>
              <a:gd name="adj2" fmla="val 155435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40588" y="1346043"/>
            <a:ext cx="1988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AgoValueSource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3060006" y="2050695"/>
            <a:ext cx="68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ears</a:t>
            </a:r>
          </a:p>
          <a:p>
            <a:r>
              <a:rPr lang="en-US" dirty="0"/>
              <a:t> </a:t>
            </a:r>
            <a:r>
              <a:rPr lang="en-US" dirty="0" smtClean="0"/>
              <a:t> ago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41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89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Static Rank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66981" y="1149615"/>
            <a:ext cx="7177908" cy="5249422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5330" y="2187126"/>
            <a:ext cx="1080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PubDate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259745" y="3997857"/>
            <a:ext cx="926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IsNews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5325011"/>
            <a:ext cx="1351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MediaType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3847097" y="2028584"/>
            <a:ext cx="998516" cy="1634984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21770" y="1915331"/>
            <a:ext cx="917024" cy="875897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600169" y="2697026"/>
            <a:ext cx="650921" cy="3226228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294771" y="3231113"/>
            <a:ext cx="55232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294771" y="3231113"/>
            <a:ext cx="0" cy="393308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3110841" y="3624421"/>
            <a:ext cx="377267" cy="304800"/>
            <a:chOff x="3804724" y="3459950"/>
            <a:chExt cx="377267" cy="30480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3804724" y="3459950"/>
              <a:ext cx="377267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892201" y="3612350"/>
              <a:ext cx="224867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960740" y="3764750"/>
              <a:ext cx="72467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/>
          <p:cNvCxnSpPr/>
          <p:nvPr/>
        </p:nvCxnSpPr>
        <p:spPr>
          <a:xfrm flipV="1">
            <a:off x="1178562" y="4221176"/>
            <a:ext cx="3135943" cy="1663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854754" y="2387181"/>
            <a:ext cx="992343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314505" y="3665728"/>
            <a:ext cx="0" cy="555448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78562" y="2386247"/>
            <a:ext cx="743207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845613" y="2967461"/>
            <a:ext cx="73843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29382" y="5168811"/>
            <a:ext cx="917024" cy="870950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1269924" y="5604286"/>
            <a:ext cx="659458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0" idx="3"/>
          </p:cNvCxnSpPr>
          <p:nvPr/>
        </p:nvCxnSpPr>
        <p:spPr>
          <a:xfrm flipV="1">
            <a:off x="2846406" y="5592815"/>
            <a:ext cx="2753764" cy="1147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017425" y="3403684"/>
            <a:ext cx="996233" cy="1634984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endCxn id="62" idx="1"/>
          </p:cNvCxnSpPr>
          <p:nvPr/>
        </p:nvCxnSpPr>
        <p:spPr>
          <a:xfrm>
            <a:off x="6251090" y="4209705"/>
            <a:ext cx="766335" cy="1147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8013658" y="4254677"/>
            <a:ext cx="996234" cy="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ular Callout 33"/>
          <p:cNvSpPr/>
          <p:nvPr/>
        </p:nvSpPr>
        <p:spPr>
          <a:xfrm>
            <a:off x="5058668" y="1694166"/>
            <a:ext cx="1980934" cy="353431"/>
          </a:xfrm>
          <a:prstGeom prst="wedgeRectCallout">
            <a:avLst>
              <a:gd name="adj1" fmla="val -61520"/>
              <a:gd name="adj2" fmla="val 155435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080845" y="1647487"/>
            <a:ext cx="195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MuxValueSource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2952198" y="3063403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14162" y="218619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14162" y="3031058"/>
            <a:ext cx="302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</a:p>
        </p:txBody>
      </p:sp>
      <p:sp>
        <p:nvSpPr>
          <p:cNvPr id="52" name="Rectangular Callout 51"/>
          <p:cNvSpPr/>
          <p:nvPr/>
        </p:nvSpPr>
        <p:spPr>
          <a:xfrm>
            <a:off x="3040588" y="1392722"/>
            <a:ext cx="1926523" cy="353431"/>
          </a:xfrm>
          <a:prstGeom prst="wedgeRectCallout">
            <a:avLst>
              <a:gd name="adj1" fmla="val -61520"/>
              <a:gd name="adj2" fmla="val 155435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040588" y="1346043"/>
            <a:ext cx="1988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AgoValueSource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3060006" y="2050695"/>
            <a:ext cx="68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ears</a:t>
            </a:r>
          </a:p>
          <a:p>
            <a:r>
              <a:rPr lang="en-US" dirty="0"/>
              <a:t> </a:t>
            </a:r>
            <a:r>
              <a:rPr lang="en-US" dirty="0" smtClean="0"/>
              <a:t> ago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845613" y="2644295"/>
            <a:ext cx="68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ears</a:t>
            </a:r>
          </a:p>
          <a:p>
            <a:r>
              <a:rPr lang="en-US" dirty="0"/>
              <a:t> </a:t>
            </a:r>
            <a:r>
              <a:rPr lang="en-US" dirty="0" smtClean="0"/>
              <a:t> ago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93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MuxValueSource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539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1111" y="1749779"/>
            <a:ext cx="8833556" cy="3217334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9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89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Static Rank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66981" y="1149615"/>
            <a:ext cx="7177908" cy="5249422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5330" y="2187126"/>
            <a:ext cx="1080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PubDate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259745" y="3997857"/>
            <a:ext cx="926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IsNews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5325011"/>
            <a:ext cx="1351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MediaType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3847097" y="2028584"/>
            <a:ext cx="998516" cy="1634984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21770" y="1915331"/>
            <a:ext cx="917024" cy="875897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600169" y="2697026"/>
            <a:ext cx="650921" cy="3226228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294771" y="3231113"/>
            <a:ext cx="55232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294771" y="3231113"/>
            <a:ext cx="0" cy="393308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3110841" y="3624421"/>
            <a:ext cx="377267" cy="304800"/>
            <a:chOff x="3804724" y="3459950"/>
            <a:chExt cx="377267" cy="30480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3804724" y="3459950"/>
              <a:ext cx="377267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892201" y="3612350"/>
              <a:ext cx="224867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960740" y="3764750"/>
              <a:ext cx="72467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/>
          <p:cNvCxnSpPr/>
          <p:nvPr/>
        </p:nvCxnSpPr>
        <p:spPr>
          <a:xfrm flipV="1">
            <a:off x="1178562" y="4221176"/>
            <a:ext cx="3135943" cy="1663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854754" y="2387181"/>
            <a:ext cx="992343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314505" y="3665728"/>
            <a:ext cx="0" cy="555448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78562" y="2386247"/>
            <a:ext cx="743207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845613" y="2967461"/>
            <a:ext cx="73843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29382" y="5168811"/>
            <a:ext cx="917024" cy="870950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1269924" y="5604286"/>
            <a:ext cx="659458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0" idx="3"/>
          </p:cNvCxnSpPr>
          <p:nvPr/>
        </p:nvCxnSpPr>
        <p:spPr>
          <a:xfrm flipV="1">
            <a:off x="2846406" y="5592815"/>
            <a:ext cx="2753764" cy="1147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017425" y="3403684"/>
            <a:ext cx="996233" cy="1634984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endCxn id="62" idx="1"/>
          </p:cNvCxnSpPr>
          <p:nvPr/>
        </p:nvCxnSpPr>
        <p:spPr>
          <a:xfrm>
            <a:off x="6251090" y="4209705"/>
            <a:ext cx="766335" cy="1147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8013658" y="4254677"/>
            <a:ext cx="996234" cy="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52198" y="3063403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14162" y="218619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14162" y="3031058"/>
            <a:ext cx="302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</a:p>
        </p:txBody>
      </p:sp>
      <p:sp>
        <p:nvSpPr>
          <p:cNvPr id="52" name="Rectangular Callout 51"/>
          <p:cNvSpPr/>
          <p:nvPr/>
        </p:nvSpPr>
        <p:spPr>
          <a:xfrm>
            <a:off x="3088488" y="4651485"/>
            <a:ext cx="2085585" cy="353431"/>
          </a:xfrm>
          <a:prstGeom prst="wedgeRectCallout">
            <a:avLst>
              <a:gd name="adj1" fmla="val -61520"/>
              <a:gd name="adj2" fmla="val 155435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110841" y="4597928"/>
            <a:ext cx="2128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EnumValueSource</a:t>
            </a:r>
            <a:endParaRPr lang="en-US" sz="2000" dirty="0"/>
          </a:p>
        </p:txBody>
      </p:sp>
      <p:sp>
        <p:nvSpPr>
          <p:cNvPr id="57" name="Rectangular Callout 56"/>
          <p:cNvSpPr/>
          <p:nvPr/>
        </p:nvSpPr>
        <p:spPr>
          <a:xfrm>
            <a:off x="5058668" y="1694166"/>
            <a:ext cx="1980934" cy="353431"/>
          </a:xfrm>
          <a:prstGeom prst="wedgeRectCallout">
            <a:avLst>
              <a:gd name="adj1" fmla="val -61520"/>
              <a:gd name="adj2" fmla="val 155435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080845" y="1647487"/>
            <a:ext cx="195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MuxValueSource</a:t>
            </a:r>
            <a:endParaRPr lang="en-US" sz="2000" dirty="0"/>
          </a:p>
        </p:txBody>
      </p:sp>
      <p:sp>
        <p:nvSpPr>
          <p:cNvPr id="59" name="Rectangular Callout 58"/>
          <p:cNvSpPr/>
          <p:nvPr/>
        </p:nvSpPr>
        <p:spPr>
          <a:xfrm>
            <a:off x="3040588" y="1392722"/>
            <a:ext cx="1926523" cy="353431"/>
          </a:xfrm>
          <a:prstGeom prst="wedgeRectCallout">
            <a:avLst>
              <a:gd name="adj1" fmla="val -61520"/>
              <a:gd name="adj2" fmla="val 155435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040588" y="1346043"/>
            <a:ext cx="1988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AgoValueSource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3060006" y="2050695"/>
            <a:ext cx="68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ears</a:t>
            </a:r>
          </a:p>
          <a:p>
            <a:r>
              <a:rPr lang="en-US" dirty="0"/>
              <a:t> </a:t>
            </a:r>
            <a:r>
              <a:rPr lang="en-US" dirty="0" smtClean="0"/>
              <a:t> ago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45613" y="2644295"/>
            <a:ext cx="68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ears</a:t>
            </a:r>
          </a:p>
          <a:p>
            <a:r>
              <a:rPr lang="en-US" dirty="0"/>
              <a:t> </a:t>
            </a:r>
            <a:r>
              <a:rPr lang="en-US" dirty="0" smtClean="0"/>
              <a:t> ago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4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EnumValueSource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8122"/>
            <a:ext cx="9144000" cy="14882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852" y="1878496"/>
            <a:ext cx="8946444" cy="1890890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057621"/>
            <a:ext cx="8229600" cy="235007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Maps Fixed-Vocabulary to YEARS AGO</a:t>
            </a:r>
          </a:p>
          <a:p>
            <a:r>
              <a:rPr lang="en-US" sz="2800" dirty="0" smtClean="0"/>
              <a:t>A hierarchy and 3 values: MIN,0,MAX</a:t>
            </a:r>
          </a:p>
          <a:p>
            <a:r>
              <a:rPr lang="en-US" sz="2800" dirty="0" smtClean="0"/>
              <a:t>All things equal (dynamically), DVD = +3.3 years</a:t>
            </a: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889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89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Static Rank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66981" y="1149615"/>
            <a:ext cx="7177908" cy="5249422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5330" y="2187126"/>
            <a:ext cx="1080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PubDate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259745" y="3997857"/>
            <a:ext cx="926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IsNews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5325011"/>
            <a:ext cx="1351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MediaType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3847097" y="2028584"/>
            <a:ext cx="998516" cy="1634984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21770" y="1915331"/>
            <a:ext cx="917024" cy="875897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600169" y="2697026"/>
            <a:ext cx="650921" cy="3226228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294771" y="3231113"/>
            <a:ext cx="55232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294771" y="3231113"/>
            <a:ext cx="0" cy="393308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3110841" y="3624421"/>
            <a:ext cx="377267" cy="304800"/>
            <a:chOff x="3804724" y="3459950"/>
            <a:chExt cx="377267" cy="30480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3804724" y="3459950"/>
              <a:ext cx="377267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892201" y="3612350"/>
              <a:ext cx="224867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960740" y="3764750"/>
              <a:ext cx="72467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/>
          <p:cNvCxnSpPr/>
          <p:nvPr/>
        </p:nvCxnSpPr>
        <p:spPr>
          <a:xfrm flipV="1">
            <a:off x="1178562" y="4221176"/>
            <a:ext cx="3135943" cy="1663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854754" y="2387181"/>
            <a:ext cx="992343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314505" y="3665728"/>
            <a:ext cx="0" cy="555448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78562" y="2386247"/>
            <a:ext cx="743207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845613" y="2967461"/>
            <a:ext cx="73843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29382" y="5168811"/>
            <a:ext cx="917024" cy="870950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1269924" y="5604286"/>
            <a:ext cx="659458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0" idx="3"/>
          </p:cNvCxnSpPr>
          <p:nvPr/>
        </p:nvCxnSpPr>
        <p:spPr>
          <a:xfrm flipV="1">
            <a:off x="2846406" y="5592815"/>
            <a:ext cx="2753764" cy="1147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017425" y="3403684"/>
            <a:ext cx="996233" cy="1634984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endCxn id="62" idx="1"/>
          </p:cNvCxnSpPr>
          <p:nvPr/>
        </p:nvCxnSpPr>
        <p:spPr>
          <a:xfrm>
            <a:off x="6251090" y="4209705"/>
            <a:ext cx="766335" cy="1147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8013658" y="4254677"/>
            <a:ext cx="996234" cy="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52198" y="3063403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14162" y="218619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14162" y="3031058"/>
            <a:ext cx="302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</a:p>
        </p:txBody>
      </p:sp>
      <p:sp>
        <p:nvSpPr>
          <p:cNvPr id="55" name="Rectangular Callout 54"/>
          <p:cNvSpPr/>
          <p:nvPr/>
        </p:nvSpPr>
        <p:spPr>
          <a:xfrm>
            <a:off x="6492333" y="2543650"/>
            <a:ext cx="1907888" cy="353431"/>
          </a:xfrm>
          <a:prstGeom prst="wedgeRectCallout">
            <a:avLst>
              <a:gd name="adj1" fmla="val -61520"/>
              <a:gd name="adj2" fmla="val 155435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492333" y="2496971"/>
            <a:ext cx="196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SumValueSource</a:t>
            </a:r>
            <a:endParaRPr lang="en-US" sz="2000" dirty="0"/>
          </a:p>
        </p:txBody>
      </p:sp>
      <p:sp>
        <p:nvSpPr>
          <p:cNvPr id="59" name="Rectangular Callout 58"/>
          <p:cNvSpPr/>
          <p:nvPr/>
        </p:nvSpPr>
        <p:spPr>
          <a:xfrm>
            <a:off x="3088488" y="4651485"/>
            <a:ext cx="2085585" cy="353431"/>
          </a:xfrm>
          <a:prstGeom prst="wedgeRectCallout">
            <a:avLst>
              <a:gd name="adj1" fmla="val -61520"/>
              <a:gd name="adj2" fmla="val 155435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110841" y="4597928"/>
            <a:ext cx="2128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EnumValueSource</a:t>
            </a:r>
            <a:endParaRPr lang="en-US" sz="2000" dirty="0"/>
          </a:p>
        </p:txBody>
      </p:sp>
      <p:sp>
        <p:nvSpPr>
          <p:cNvPr id="71" name="Rectangular Callout 70"/>
          <p:cNvSpPr/>
          <p:nvPr/>
        </p:nvSpPr>
        <p:spPr>
          <a:xfrm>
            <a:off x="5058668" y="1694166"/>
            <a:ext cx="1980934" cy="353431"/>
          </a:xfrm>
          <a:prstGeom prst="wedgeRectCallout">
            <a:avLst>
              <a:gd name="adj1" fmla="val -61520"/>
              <a:gd name="adj2" fmla="val 155435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080845" y="1647487"/>
            <a:ext cx="195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MuxValueSource</a:t>
            </a:r>
            <a:endParaRPr lang="en-US" sz="2000" dirty="0"/>
          </a:p>
        </p:txBody>
      </p:sp>
      <p:sp>
        <p:nvSpPr>
          <p:cNvPr id="73" name="Rectangular Callout 72"/>
          <p:cNvSpPr/>
          <p:nvPr/>
        </p:nvSpPr>
        <p:spPr>
          <a:xfrm>
            <a:off x="3040588" y="1392722"/>
            <a:ext cx="1926523" cy="353431"/>
          </a:xfrm>
          <a:prstGeom prst="wedgeRectCallout">
            <a:avLst>
              <a:gd name="adj1" fmla="val -61520"/>
              <a:gd name="adj2" fmla="val 155435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3040588" y="1346043"/>
            <a:ext cx="1988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AgoValueSource</a:t>
            </a:r>
            <a:endParaRPr lang="en-US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3060006" y="2050695"/>
            <a:ext cx="68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ears</a:t>
            </a:r>
          </a:p>
          <a:p>
            <a:r>
              <a:rPr lang="en-US" dirty="0"/>
              <a:t> </a:t>
            </a:r>
            <a:r>
              <a:rPr lang="en-US" dirty="0" smtClean="0"/>
              <a:t> ago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845613" y="2644295"/>
            <a:ext cx="68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ears</a:t>
            </a:r>
          </a:p>
          <a:p>
            <a:r>
              <a:rPr lang="en-US" dirty="0"/>
              <a:t> </a:t>
            </a:r>
            <a:r>
              <a:rPr lang="en-US" dirty="0" smtClean="0"/>
              <a:t> ago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847097" y="5261453"/>
            <a:ext cx="68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ears</a:t>
            </a:r>
          </a:p>
          <a:p>
            <a:r>
              <a:rPr lang="en-US" dirty="0"/>
              <a:t> </a:t>
            </a:r>
            <a:r>
              <a:rPr lang="en-US" dirty="0" smtClean="0"/>
              <a:t> ago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322247" y="3886539"/>
            <a:ext cx="68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ears</a:t>
            </a:r>
          </a:p>
          <a:p>
            <a:r>
              <a:rPr lang="en-US" dirty="0"/>
              <a:t> </a:t>
            </a:r>
            <a:r>
              <a:rPr lang="en-US" dirty="0" smtClean="0"/>
              <a:t> ago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372890" y="3997857"/>
            <a:ext cx="30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644889" y="4397967"/>
            <a:ext cx="393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-1</a:t>
            </a:r>
            <a:endParaRPr 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8701654" y="377825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717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</a:t>
            </a:r>
            <a:r>
              <a:rPr lang="en-US" dirty="0" err="1" smtClean="0"/>
              <a:t>YearsAgo</a:t>
            </a:r>
            <a:r>
              <a:rPr lang="en-US" dirty="0" smtClean="0"/>
              <a:t> to -1.0 –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259855"/>
          </a:xfrm>
        </p:spPr>
        <p:txBody>
          <a:bodyPr>
            <a:normAutofit/>
          </a:bodyPr>
          <a:lstStyle/>
          <a:p>
            <a:r>
              <a:rPr lang="en-US" dirty="0" smtClean="0"/>
              <a:t>Step Function: </a:t>
            </a:r>
            <a:r>
              <a:rPr lang="en-US" dirty="0"/>
              <a:t>if &gt; 10 years-ago = -1, else = +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1 parameter</a:t>
            </a:r>
          </a:p>
          <a:p>
            <a:pPr lvl="1"/>
            <a:r>
              <a:rPr lang="en-US" dirty="0" smtClean="0"/>
              <a:t>Too abrupt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144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</a:t>
            </a:r>
            <a:r>
              <a:rPr lang="en-US" dirty="0" err="1" smtClean="0"/>
              <a:t>YearsAgo</a:t>
            </a:r>
            <a:r>
              <a:rPr lang="en-US" dirty="0" smtClean="0"/>
              <a:t> to -1.0 –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79212"/>
          </a:xfrm>
        </p:spPr>
        <p:txBody>
          <a:bodyPr>
            <a:normAutofit/>
          </a:bodyPr>
          <a:lstStyle/>
          <a:p>
            <a:r>
              <a:rPr lang="en-US" dirty="0" smtClean="0"/>
              <a:t>Step Function: </a:t>
            </a:r>
            <a:r>
              <a:rPr lang="en-US" dirty="0"/>
              <a:t>if &gt; 10 years-ago = -1, else = +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1 parameter</a:t>
            </a:r>
          </a:p>
          <a:p>
            <a:pPr lvl="1"/>
            <a:r>
              <a:rPr lang="en-US" dirty="0" smtClean="0"/>
              <a:t>Too abrupt</a:t>
            </a:r>
          </a:p>
          <a:p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No parameters (fixed)</a:t>
            </a:r>
          </a:p>
          <a:p>
            <a:pPr lvl="1"/>
            <a:r>
              <a:rPr lang="en-US" dirty="0" smtClean="0"/>
              <a:t>Too gradual over 2000+ years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8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Fields /</a:t>
            </a:r>
            <a:r>
              <a:rPr lang="en-US" dirty="0"/>
              <a:t> </a:t>
            </a:r>
            <a:r>
              <a:rPr lang="en-US" dirty="0" smtClean="0"/>
              <a:t>Multiple Types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2382008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Vertical Scroll 14"/>
          <p:cNvSpPr/>
          <p:nvPr/>
        </p:nvSpPr>
        <p:spPr>
          <a:xfrm>
            <a:off x="109476" y="1417639"/>
            <a:ext cx="2745252" cy="4363282"/>
          </a:xfrm>
          <a:prstGeom prst="verticalScroll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3038049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" y="3716865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5554" y="1760309"/>
            <a:ext cx="143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PubDate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58050" y="2389803"/>
            <a:ext cx="1223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sNews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58050" y="3043774"/>
            <a:ext cx="181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</a:t>
            </a:r>
            <a:r>
              <a:rPr lang="en-US" sz="2800" dirty="0" err="1" smtClean="0"/>
              <a:t>ediaType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58050" y="4491918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TextBody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421591" y="1858787"/>
            <a:ext cx="5467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800" dirty="0" smtClean="0"/>
              <a:t>Continuous (Date, </a:t>
            </a:r>
            <a:r>
              <a:rPr lang="en-US" sz="2800" dirty="0" err="1" smtClean="0"/>
              <a:t>Int</a:t>
            </a:r>
            <a:r>
              <a:rPr lang="en-US" sz="2800" dirty="0" smtClean="0"/>
              <a:t>, Float, …)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421592" y="2511453"/>
            <a:ext cx="3770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800" dirty="0"/>
              <a:t>Boolean </a:t>
            </a:r>
            <a:r>
              <a:rPr lang="en-US" sz="2800" dirty="0" smtClean="0"/>
              <a:t>(</a:t>
            </a:r>
            <a:r>
              <a:rPr lang="en-US" sz="2800" dirty="0"/>
              <a:t>T</a:t>
            </a:r>
            <a:r>
              <a:rPr lang="en-US" sz="2800" dirty="0" smtClean="0"/>
              <a:t>rue</a:t>
            </a:r>
            <a:r>
              <a:rPr lang="en-US" sz="2800" dirty="0"/>
              <a:t>, </a:t>
            </a:r>
            <a:r>
              <a:rPr lang="en-US" sz="2800" dirty="0" smtClean="0"/>
              <a:t>False</a:t>
            </a:r>
            <a:r>
              <a:rPr lang="en-US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0332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</a:t>
            </a:r>
            <a:r>
              <a:rPr lang="en-US" dirty="0" err="1" smtClean="0"/>
              <a:t>YearsAgo</a:t>
            </a:r>
            <a:r>
              <a:rPr lang="en-US" dirty="0" smtClean="0"/>
              <a:t> to -1.0 –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Function: </a:t>
            </a:r>
            <a:r>
              <a:rPr lang="en-US" dirty="0"/>
              <a:t>if &gt; 10 years-ago = -1, else = +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1 parameter</a:t>
            </a:r>
          </a:p>
          <a:p>
            <a:pPr lvl="1"/>
            <a:r>
              <a:rPr lang="en-US" dirty="0" smtClean="0"/>
              <a:t>Too abrupt</a:t>
            </a:r>
          </a:p>
          <a:p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No parameters (fixed)</a:t>
            </a:r>
          </a:p>
          <a:p>
            <a:pPr lvl="1"/>
            <a:r>
              <a:rPr lang="en-US" dirty="0" smtClean="0"/>
              <a:t>Too gradual over 2000+ years</a:t>
            </a:r>
          </a:p>
          <a:p>
            <a:r>
              <a:rPr lang="en-US" dirty="0" smtClean="0"/>
              <a:t>Sigmoid</a:t>
            </a:r>
          </a:p>
          <a:p>
            <a:pPr lvl="1"/>
            <a:r>
              <a:rPr lang="en-US" dirty="0" smtClean="0"/>
              <a:t>2 parameters</a:t>
            </a:r>
          </a:p>
          <a:p>
            <a:pPr lvl="1"/>
            <a:r>
              <a:rPr lang="en-US" dirty="0" smtClean="0"/>
              <a:t>Smooth over entire range</a:t>
            </a:r>
          </a:p>
          <a:p>
            <a:pPr lvl="1"/>
            <a:r>
              <a:rPr lang="en-US" dirty="0" smtClean="0"/>
              <a:t>Easy to calculate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80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76269" y="3946917"/>
            <a:ext cx="701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Slope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59" y="2145673"/>
            <a:ext cx="6769100" cy="1892300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3659583" y="3936973"/>
            <a:ext cx="911901" cy="353431"/>
          </a:xfrm>
          <a:prstGeom prst="wedgeRectCallout">
            <a:avLst>
              <a:gd name="adj1" fmla="val 46015"/>
              <a:gd name="adj2" fmla="val -235839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0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76269" y="3946917"/>
            <a:ext cx="701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Slope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59" y="2145673"/>
            <a:ext cx="6769100" cy="1892300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3659583" y="3936973"/>
            <a:ext cx="911901" cy="353431"/>
          </a:xfrm>
          <a:prstGeom prst="wedgeRectCallout">
            <a:avLst>
              <a:gd name="adj1" fmla="val 46015"/>
              <a:gd name="adj2" fmla="val -235839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5136446" y="3946917"/>
            <a:ext cx="2070423" cy="353431"/>
          </a:xfrm>
          <a:prstGeom prst="wedgeRectCallout">
            <a:avLst>
              <a:gd name="adj1" fmla="val -27119"/>
              <a:gd name="adj2" fmla="val -246486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99177" y="3960021"/>
            <a:ext cx="1840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  <a:r>
              <a:rPr lang="sk-SK" dirty="0" smtClean="0"/>
              <a:t>-intercept (year)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0786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4" y="0"/>
            <a:ext cx="9062736" cy="68580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4333194" y="2319557"/>
            <a:ext cx="1945953" cy="353431"/>
          </a:xfrm>
          <a:prstGeom prst="wedgeRectCallout">
            <a:avLst>
              <a:gd name="adj1" fmla="val 64741"/>
              <a:gd name="adj2" fmla="val 289554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48986" y="1298722"/>
            <a:ext cx="59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1307" y="5706198"/>
            <a:ext cx="54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-1.0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1307" y="3863211"/>
            <a:ext cx="110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Years-ago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9932" y="2333474"/>
            <a:ext cx="185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x0 = 1.5 years ago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36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89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Static Rank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66981" y="1149615"/>
            <a:ext cx="7177908" cy="5249422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5330" y="2187126"/>
            <a:ext cx="1080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PubDate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259745" y="3997857"/>
            <a:ext cx="926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IsNews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5325011"/>
            <a:ext cx="1351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MediaType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3847097" y="2028584"/>
            <a:ext cx="998516" cy="1634984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21770" y="1915331"/>
            <a:ext cx="917024" cy="875897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600169" y="2697026"/>
            <a:ext cx="650921" cy="3226228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294771" y="3231113"/>
            <a:ext cx="55232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294771" y="3231113"/>
            <a:ext cx="0" cy="393308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3110841" y="3624421"/>
            <a:ext cx="377267" cy="304800"/>
            <a:chOff x="3804724" y="3459950"/>
            <a:chExt cx="377267" cy="30480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3804724" y="3459950"/>
              <a:ext cx="377267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892201" y="3612350"/>
              <a:ext cx="224867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960740" y="3764750"/>
              <a:ext cx="72467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/>
          <p:cNvCxnSpPr/>
          <p:nvPr/>
        </p:nvCxnSpPr>
        <p:spPr>
          <a:xfrm flipV="1">
            <a:off x="1178562" y="4221176"/>
            <a:ext cx="3135943" cy="1663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854754" y="2387181"/>
            <a:ext cx="992343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314505" y="3665728"/>
            <a:ext cx="0" cy="555448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78562" y="2386247"/>
            <a:ext cx="743207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845613" y="2967461"/>
            <a:ext cx="73843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29382" y="5168811"/>
            <a:ext cx="917024" cy="870950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1269924" y="5604286"/>
            <a:ext cx="659458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0" idx="3"/>
          </p:cNvCxnSpPr>
          <p:nvPr/>
        </p:nvCxnSpPr>
        <p:spPr>
          <a:xfrm flipV="1">
            <a:off x="2846406" y="5592815"/>
            <a:ext cx="2753764" cy="1147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017425" y="3403684"/>
            <a:ext cx="996233" cy="1634984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endCxn id="62" idx="1"/>
          </p:cNvCxnSpPr>
          <p:nvPr/>
        </p:nvCxnSpPr>
        <p:spPr>
          <a:xfrm>
            <a:off x="6251090" y="4209705"/>
            <a:ext cx="766335" cy="1147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8013658" y="4254677"/>
            <a:ext cx="996234" cy="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52198" y="3063403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14162" y="218619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14162" y="3031058"/>
            <a:ext cx="302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</a:p>
        </p:txBody>
      </p:sp>
      <p:sp>
        <p:nvSpPr>
          <p:cNvPr id="55" name="Rectangular Callout 54"/>
          <p:cNvSpPr/>
          <p:nvPr/>
        </p:nvSpPr>
        <p:spPr>
          <a:xfrm>
            <a:off x="6492333" y="2543650"/>
            <a:ext cx="1907888" cy="353431"/>
          </a:xfrm>
          <a:prstGeom prst="wedgeRectCallout">
            <a:avLst>
              <a:gd name="adj1" fmla="val -61520"/>
              <a:gd name="adj2" fmla="val 155435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492333" y="2496971"/>
            <a:ext cx="196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SumValueSource</a:t>
            </a:r>
            <a:endParaRPr lang="en-US" sz="2000" dirty="0"/>
          </a:p>
        </p:txBody>
      </p:sp>
      <p:sp>
        <p:nvSpPr>
          <p:cNvPr id="59" name="Rectangular Callout 58"/>
          <p:cNvSpPr/>
          <p:nvPr/>
        </p:nvSpPr>
        <p:spPr>
          <a:xfrm>
            <a:off x="3088488" y="4651485"/>
            <a:ext cx="2085585" cy="353431"/>
          </a:xfrm>
          <a:prstGeom prst="wedgeRectCallout">
            <a:avLst>
              <a:gd name="adj1" fmla="val -61520"/>
              <a:gd name="adj2" fmla="val 155435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110841" y="4597928"/>
            <a:ext cx="2128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EnumValueSource</a:t>
            </a:r>
            <a:endParaRPr lang="en-US" sz="2000" dirty="0"/>
          </a:p>
        </p:txBody>
      </p:sp>
      <p:sp>
        <p:nvSpPr>
          <p:cNvPr id="71" name="Rectangular Callout 70"/>
          <p:cNvSpPr/>
          <p:nvPr/>
        </p:nvSpPr>
        <p:spPr>
          <a:xfrm>
            <a:off x="5058668" y="1694166"/>
            <a:ext cx="1980934" cy="353431"/>
          </a:xfrm>
          <a:prstGeom prst="wedgeRectCallout">
            <a:avLst>
              <a:gd name="adj1" fmla="val -61520"/>
              <a:gd name="adj2" fmla="val 155435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080845" y="1647487"/>
            <a:ext cx="195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MuxValueSource</a:t>
            </a:r>
            <a:endParaRPr lang="en-US" sz="2000" dirty="0"/>
          </a:p>
        </p:txBody>
      </p:sp>
      <p:sp>
        <p:nvSpPr>
          <p:cNvPr id="73" name="Rectangular Callout 72"/>
          <p:cNvSpPr/>
          <p:nvPr/>
        </p:nvSpPr>
        <p:spPr>
          <a:xfrm>
            <a:off x="3040588" y="1392722"/>
            <a:ext cx="1926523" cy="353431"/>
          </a:xfrm>
          <a:prstGeom prst="wedgeRectCallout">
            <a:avLst>
              <a:gd name="adj1" fmla="val -61520"/>
              <a:gd name="adj2" fmla="val 155435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3040588" y="1346043"/>
            <a:ext cx="1988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AgoValueSource</a:t>
            </a:r>
            <a:endParaRPr lang="en-US" sz="2000" dirty="0"/>
          </a:p>
        </p:txBody>
      </p:sp>
      <p:sp>
        <p:nvSpPr>
          <p:cNvPr id="52" name="Rectangular Callout 51"/>
          <p:cNvSpPr/>
          <p:nvPr/>
        </p:nvSpPr>
        <p:spPr>
          <a:xfrm>
            <a:off x="6332096" y="5617956"/>
            <a:ext cx="2207048" cy="353431"/>
          </a:xfrm>
          <a:prstGeom prst="wedgeRectCallout">
            <a:avLst>
              <a:gd name="adj1" fmla="val -123"/>
              <a:gd name="adj2" fmla="val -213208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294203" y="5574996"/>
            <a:ext cx="2350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SigmoidValueSource</a:t>
            </a:r>
            <a:endParaRPr lang="en-US" sz="2000" dirty="0"/>
          </a:p>
        </p:txBody>
      </p:sp>
      <p:cxnSp>
        <p:nvCxnSpPr>
          <p:cNvPr id="64" name="Curved Connector 63"/>
          <p:cNvCxnSpPr/>
          <p:nvPr/>
        </p:nvCxnSpPr>
        <p:spPr>
          <a:xfrm flipV="1">
            <a:off x="7126901" y="4009650"/>
            <a:ext cx="810124" cy="388317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4889" y="4397967"/>
            <a:ext cx="393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-1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8701654" y="377825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4845613" y="2665639"/>
            <a:ext cx="68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ears</a:t>
            </a:r>
          </a:p>
          <a:p>
            <a:r>
              <a:rPr lang="en-US" dirty="0"/>
              <a:t> </a:t>
            </a:r>
            <a:r>
              <a:rPr lang="en-US" dirty="0" smtClean="0"/>
              <a:t> ago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060006" y="2050695"/>
            <a:ext cx="68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ears</a:t>
            </a:r>
          </a:p>
          <a:p>
            <a:r>
              <a:rPr lang="en-US" dirty="0"/>
              <a:t> </a:t>
            </a:r>
            <a:r>
              <a:rPr lang="en-US" dirty="0" smtClean="0"/>
              <a:t> ago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847097" y="5261453"/>
            <a:ext cx="68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ears</a:t>
            </a:r>
          </a:p>
          <a:p>
            <a:r>
              <a:rPr lang="en-US" dirty="0"/>
              <a:t> </a:t>
            </a:r>
            <a:r>
              <a:rPr lang="en-US" dirty="0" smtClean="0"/>
              <a:t> ago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74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SigmoidValueSource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5114"/>
            <a:ext cx="9144000" cy="16743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710" y="1854692"/>
            <a:ext cx="8946444" cy="1890890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19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Rank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4283"/>
            <a:ext cx="9144000" cy="12545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710" y="1715958"/>
            <a:ext cx="8946444" cy="1890890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87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</a:t>
            </a:r>
            <a:r>
              <a:rPr lang="en-US" sz="2800" dirty="0" smtClean="0"/>
              <a:t>olr.ValueSource/Parser </a:t>
            </a:r>
            <a:r>
              <a:rPr lang="en-US" sz="2800" dirty="0" smtClean="0"/>
              <a:t>- </a:t>
            </a:r>
            <a:r>
              <a:rPr lang="en-US" sz="2800" dirty="0" smtClean="0"/>
              <a:t>fast and flexible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sz="2800" dirty="0"/>
          </a:p>
          <a:p>
            <a:endParaRPr lang="en-US" sz="28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1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</a:t>
            </a:r>
            <a:r>
              <a:rPr lang="en-US" sz="2800" dirty="0" smtClean="0"/>
              <a:t>olr.ValueSource/Parser </a:t>
            </a:r>
            <a:r>
              <a:rPr lang="en-US" sz="2800" dirty="0" smtClean="0"/>
              <a:t>- </a:t>
            </a:r>
            <a:r>
              <a:rPr lang="en-US" sz="2800" dirty="0" smtClean="0"/>
              <a:t>fast and flexible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CScore</a:t>
            </a:r>
            <a:r>
              <a:rPr lang="en-US" sz="2800" dirty="0" smtClean="0"/>
              <a:t> = </a:t>
            </a:r>
            <a:r>
              <a:rPr lang="en-US" sz="2800" dirty="0" err="1" smtClean="0"/>
              <a:t>DScore</a:t>
            </a:r>
            <a:r>
              <a:rPr lang="en-US" sz="2800" dirty="0" smtClean="0"/>
              <a:t> * (100 + S% * </a:t>
            </a:r>
            <a:r>
              <a:rPr lang="en-US" sz="2800" dirty="0" err="1" smtClean="0"/>
              <a:t>SScore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-1.0 &lt; </a:t>
            </a:r>
            <a:r>
              <a:rPr lang="en-US" sz="2800" dirty="0" err="1" smtClean="0"/>
              <a:t>SScore</a:t>
            </a:r>
            <a:r>
              <a:rPr lang="en-US" sz="2800" dirty="0" smtClean="0"/>
              <a:t> &lt; 1.0</a:t>
            </a:r>
          </a:p>
          <a:p>
            <a:pPr lvl="1"/>
            <a:endParaRPr lang="en-US" sz="2800" dirty="0"/>
          </a:p>
          <a:p>
            <a:endParaRPr lang="en-US" sz="28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5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</a:t>
            </a:r>
            <a:r>
              <a:rPr lang="en-US" sz="2800" dirty="0" smtClean="0"/>
              <a:t>olr.ValueSource/Parser </a:t>
            </a:r>
            <a:r>
              <a:rPr lang="en-US" sz="2800" dirty="0" smtClean="0"/>
              <a:t>- </a:t>
            </a:r>
            <a:r>
              <a:rPr lang="en-US" sz="2800" dirty="0" smtClean="0"/>
              <a:t>fast and flexible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CScore</a:t>
            </a:r>
            <a:r>
              <a:rPr lang="en-US" sz="2800" dirty="0" smtClean="0"/>
              <a:t> = </a:t>
            </a:r>
            <a:r>
              <a:rPr lang="en-US" sz="2800" dirty="0" err="1" smtClean="0"/>
              <a:t>DScore</a:t>
            </a:r>
            <a:r>
              <a:rPr lang="en-US" sz="2800" dirty="0" smtClean="0"/>
              <a:t> * (100 + S% * </a:t>
            </a:r>
            <a:r>
              <a:rPr lang="en-US" sz="2800" dirty="0" err="1" smtClean="0"/>
              <a:t>SScore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-1.0 &lt; </a:t>
            </a:r>
            <a:r>
              <a:rPr lang="en-US" sz="2800" dirty="0" err="1" smtClean="0"/>
              <a:t>SScore</a:t>
            </a:r>
            <a:r>
              <a:rPr lang="en-US" sz="2800" dirty="0" smtClean="0"/>
              <a:t> &lt; 1.0</a:t>
            </a:r>
          </a:p>
          <a:p>
            <a:pPr lvl="1"/>
            <a:endParaRPr lang="en-US" sz="2800" dirty="0"/>
          </a:p>
          <a:p>
            <a:r>
              <a:rPr lang="en-US" sz="2800" dirty="0" smtClean="0"/>
              <a:t> </a:t>
            </a:r>
            <a:r>
              <a:rPr lang="en-US" sz="2800" dirty="0"/>
              <a:t>“Time” as a common currency for static features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5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Fields /</a:t>
            </a:r>
            <a:r>
              <a:rPr lang="en-US" dirty="0"/>
              <a:t> </a:t>
            </a:r>
            <a:r>
              <a:rPr lang="en-US" dirty="0" smtClean="0"/>
              <a:t>Multiple Types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2382008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Vertical Scroll 14"/>
          <p:cNvSpPr/>
          <p:nvPr/>
        </p:nvSpPr>
        <p:spPr>
          <a:xfrm>
            <a:off x="109476" y="1417639"/>
            <a:ext cx="2745252" cy="4363282"/>
          </a:xfrm>
          <a:prstGeom prst="verticalScroll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3038049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" y="3716865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5554" y="1760309"/>
            <a:ext cx="143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PubDate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58050" y="2389803"/>
            <a:ext cx="1223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sNews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58050" y="3043774"/>
            <a:ext cx="181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</a:t>
            </a:r>
            <a:r>
              <a:rPr lang="en-US" sz="2800" dirty="0" err="1" smtClean="0"/>
              <a:t>ediaType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58050" y="4491918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TextBody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421591" y="1858787"/>
            <a:ext cx="5467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800" dirty="0" smtClean="0"/>
              <a:t>Continuous (Date, </a:t>
            </a:r>
            <a:r>
              <a:rPr lang="en-US" sz="2800" dirty="0" err="1" smtClean="0"/>
              <a:t>Int</a:t>
            </a:r>
            <a:r>
              <a:rPr lang="en-US" sz="2800" dirty="0" smtClean="0"/>
              <a:t>, Float, …)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421592" y="2511453"/>
            <a:ext cx="3770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800" dirty="0"/>
              <a:t>Boolean </a:t>
            </a:r>
            <a:r>
              <a:rPr lang="en-US" sz="2800" dirty="0" smtClean="0"/>
              <a:t>(True</a:t>
            </a:r>
            <a:r>
              <a:rPr lang="en-US" sz="2800" dirty="0"/>
              <a:t>, F</a:t>
            </a:r>
            <a:r>
              <a:rPr lang="en-US" sz="2800" dirty="0" smtClean="0"/>
              <a:t>alse</a:t>
            </a:r>
            <a:r>
              <a:rPr lang="en-US" sz="2800" dirty="0"/>
              <a:t>)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3421592" y="3187073"/>
            <a:ext cx="526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800" dirty="0" err="1" smtClean="0"/>
              <a:t>Enum</a:t>
            </a:r>
            <a:r>
              <a:rPr lang="en-US" sz="2800" dirty="0" smtClean="0"/>
              <a:t> (Book, CD, DVD, Cassette)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5495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Fields /</a:t>
            </a:r>
            <a:r>
              <a:rPr lang="en-US" dirty="0"/>
              <a:t> </a:t>
            </a:r>
            <a:r>
              <a:rPr lang="en-US" dirty="0" smtClean="0"/>
              <a:t>Multiple Types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2382008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Vertical Scroll 14"/>
          <p:cNvSpPr/>
          <p:nvPr/>
        </p:nvSpPr>
        <p:spPr>
          <a:xfrm>
            <a:off x="109476" y="1417639"/>
            <a:ext cx="2745252" cy="4363282"/>
          </a:xfrm>
          <a:prstGeom prst="verticalScroll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3038049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" y="3716865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5554" y="1760309"/>
            <a:ext cx="143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PubDate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58050" y="2389803"/>
            <a:ext cx="1223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sNews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58050" y="3043774"/>
            <a:ext cx="181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</a:t>
            </a:r>
            <a:r>
              <a:rPr lang="en-US" sz="2800" dirty="0" err="1" smtClean="0"/>
              <a:t>ediaType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58050" y="4491918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TextBody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421591" y="1858787"/>
            <a:ext cx="5467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800" dirty="0" smtClean="0"/>
              <a:t>Continuous (Date, </a:t>
            </a:r>
            <a:r>
              <a:rPr lang="en-US" sz="2800" dirty="0" err="1" smtClean="0"/>
              <a:t>Int</a:t>
            </a:r>
            <a:r>
              <a:rPr lang="en-US" sz="2800" dirty="0" smtClean="0"/>
              <a:t>, Float, …)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421592" y="2511453"/>
            <a:ext cx="3770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800" dirty="0"/>
              <a:t>Boolean </a:t>
            </a:r>
            <a:r>
              <a:rPr lang="en-US" sz="2800" dirty="0" smtClean="0"/>
              <a:t>(True</a:t>
            </a:r>
            <a:r>
              <a:rPr lang="en-US" sz="2800" dirty="0"/>
              <a:t>, </a:t>
            </a:r>
            <a:r>
              <a:rPr lang="en-US" sz="2800" dirty="0" smtClean="0"/>
              <a:t>False</a:t>
            </a:r>
            <a:r>
              <a:rPr lang="en-US" sz="2800" dirty="0"/>
              <a:t>)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3421592" y="3187073"/>
            <a:ext cx="526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800" dirty="0" err="1" smtClean="0"/>
              <a:t>Enum</a:t>
            </a:r>
            <a:r>
              <a:rPr lang="en-US" sz="2800" dirty="0" smtClean="0"/>
              <a:t> (Book, CD, DVD, Cassette)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3421592" y="4491918"/>
            <a:ext cx="526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800" dirty="0" smtClean="0"/>
              <a:t>Text (Natural Language)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0633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Rank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15422" y="4491918"/>
            <a:ext cx="2691381" cy="21731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2382008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Vertical Scroll 14"/>
          <p:cNvSpPr/>
          <p:nvPr/>
        </p:nvSpPr>
        <p:spPr>
          <a:xfrm>
            <a:off x="109476" y="1417639"/>
            <a:ext cx="2745252" cy="4363282"/>
          </a:xfrm>
          <a:prstGeom prst="verticalScroll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3038049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" y="3716865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5554" y="1760309"/>
            <a:ext cx="143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PubDate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58050" y="2389803"/>
            <a:ext cx="1223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sNews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58050" y="3043774"/>
            <a:ext cx="181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</a:t>
            </a:r>
            <a:r>
              <a:rPr lang="en-US" sz="2800" dirty="0" err="1" smtClean="0"/>
              <a:t>ediaType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58050" y="4491918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TextBody</a:t>
            </a:r>
            <a:endParaRPr lang="en-US" sz="28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496057" y="5131572"/>
            <a:ext cx="619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64836" y="5257701"/>
            <a:ext cx="134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TF * IDF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457200" y="5980517"/>
            <a:ext cx="2072016" cy="58597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529216" y="6247458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31741" y="5980517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Query</a:t>
            </a:r>
            <a:endParaRPr lang="en-US" sz="28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806803" y="5612434"/>
            <a:ext cx="619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24228" y="5350824"/>
            <a:ext cx="2341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Dynamic Score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4563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5422" y="1649058"/>
            <a:ext cx="5722410" cy="2647901"/>
          </a:xfrm>
        </p:spPr>
        <p:txBody>
          <a:bodyPr/>
          <a:lstStyle/>
          <a:p>
            <a:r>
              <a:rPr lang="en-US" dirty="0" smtClean="0"/>
              <a:t>Query Dependent = F(Q,D)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15422" y="4491918"/>
            <a:ext cx="2691381" cy="21731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2382008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Vertical Scroll 14"/>
          <p:cNvSpPr/>
          <p:nvPr/>
        </p:nvSpPr>
        <p:spPr>
          <a:xfrm>
            <a:off x="109476" y="1417639"/>
            <a:ext cx="2745252" cy="4363282"/>
          </a:xfrm>
          <a:prstGeom prst="verticalScroll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3038049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" y="3716865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5554" y="1760309"/>
            <a:ext cx="143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PubDate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58050" y="2389803"/>
            <a:ext cx="1223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sNews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58050" y="3043774"/>
            <a:ext cx="181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</a:t>
            </a:r>
            <a:r>
              <a:rPr lang="en-US" sz="2800" dirty="0" err="1" smtClean="0"/>
              <a:t>ediaType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58050" y="4491918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TextBody</a:t>
            </a:r>
            <a:endParaRPr lang="en-US" sz="28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496057" y="5131572"/>
            <a:ext cx="619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64836" y="5257701"/>
            <a:ext cx="134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TF * IDF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457200" y="5980517"/>
            <a:ext cx="2072016" cy="58597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529216" y="6247458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31741" y="5980517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Query</a:t>
            </a:r>
            <a:endParaRPr lang="en-US" sz="28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806803" y="5612434"/>
            <a:ext cx="619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24228" y="5350824"/>
            <a:ext cx="2341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Dynamic Score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9736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5422" y="1649058"/>
            <a:ext cx="5722410" cy="2647901"/>
          </a:xfrm>
        </p:spPr>
        <p:txBody>
          <a:bodyPr/>
          <a:lstStyle/>
          <a:p>
            <a:r>
              <a:rPr lang="en-US" dirty="0" smtClean="0"/>
              <a:t>Query Dependent = F(Q,D)</a:t>
            </a:r>
          </a:p>
          <a:p>
            <a:r>
              <a:rPr lang="en-US" dirty="0" smtClean="0"/>
              <a:t>Huge dynamic range (0.001-1502.3)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15422" y="4491918"/>
            <a:ext cx="2691381" cy="21731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2382008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Vertical Scroll 14"/>
          <p:cNvSpPr/>
          <p:nvPr/>
        </p:nvSpPr>
        <p:spPr>
          <a:xfrm>
            <a:off x="109476" y="1417639"/>
            <a:ext cx="2745252" cy="4363282"/>
          </a:xfrm>
          <a:prstGeom prst="verticalScroll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3038049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" y="3716865"/>
            <a:ext cx="2038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5554" y="1760309"/>
            <a:ext cx="143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PubDate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58050" y="2389803"/>
            <a:ext cx="1223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sNews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58050" y="3043774"/>
            <a:ext cx="181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</a:t>
            </a:r>
            <a:r>
              <a:rPr lang="en-US" sz="2800" dirty="0" err="1" smtClean="0"/>
              <a:t>ediaType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58050" y="4491918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TextBody</a:t>
            </a:r>
            <a:endParaRPr lang="en-US" sz="28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496057" y="5131572"/>
            <a:ext cx="619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64836" y="5257701"/>
            <a:ext cx="134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TF * IDF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457200" y="5980517"/>
            <a:ext cx="2072016" cy="58597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529216" y="6247458"/>
            <a:ext cx="5862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31741" y="5980517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Query</a:t>
            </a:r>
            <a:endParaRPr lang="en-US" sz="28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806803" y="5612434"/>
            <a:ext cx="619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24228" y="5350824"/>
            <a:ext cx="2341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Dynamic Score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9360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4164</TotalTime>
  <Words>1133</Words>
  <Application>Microsoft Macintosh PowerPoint</Application>
  <PresentationFormat>On-screen Show (4:3)</PresentationFormat>
  <Paragraphs>416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Adjacency</vt:lpstr>
      <vt:lpstr>A Static Rank Framework for Lucene/Solr</vt:lpstr>
      <vt:lpstr>Static Rank for Solr/Lucene</vt:lpstr>
      <vt:lpstr>Multiple Fields / Multiple Types</vt:lpstr>
      <vt:lpstr>Multiple Fields / Multiple Types</vt:lpstr>
      <vt:lpstr>Multiple Fields / Multiple Types</vt:lpstr>
      <vt:lpstr>Multiple Fields / Multiple Types</vt:lpstr>
      <vt:lpstr>Dynamic Rank</vt:lpstr>
      <vt:lpstr>Dynamic Rank</vt:lpstr>
      <vt:lpstr>Dynamic Rank</vt:lpstr>
      <vt:lpstr>Dynamic Rank</vt:lpstr>
      <vt:lpstr>Dynamic Rank</vt:lpstr>
      <vt:lpstr>Why Static Rank?</vt:lpstr>
      <vt:lpstr>Why Static Rank?</vt:lpstr>
      <vt:lpstr>Why Static Rank?</vt:lpstr>
      <vt:lpstr>Why Static Rank?</vt:lpstr>
      <vt:lpstr>Static Rank</vt:lpstr>
      <vt:lpstr>Static Rank</vt:lpstr>
      <vt:lpstr>Combined Rank</vt:lpstr>
      <vt:lpstr>Framework - Requirements</vt:lpstr>
      <vt:lpstr>Framework - Requirements</vt:lpstr>
      <vt:lpstr>Framework - Requirements</vt:lpstr>
      <vt:lpstr>Framework - Requirements</vt:lpstr>
      <vt:lpstr>Combining Scores - Approaches</vt:lpstr>
      <vt:lpstr>Combining Scores - Approaches</vt:lpstr>
      <vt:lpstr>Combining Scores - Approaches</vt:lpstr>
      <vt:lpstr>LinearQuery</vt:lpstr>
      <vt:lpstr>Static Rank</vt:lpstr>
      <vt:lpstr>Static Rank</vt:lpstr>
      <vt:lpstr>Static Rank</vt:lpstr>
      <vt:lpstr>Static Rank</vt:lpstr>
      <vt:lpstr>Static Rank</vt:lpstr>
      <vt:lpstr>Static Rank</vt:lpstr>
      <vt:lpstr>Static Rank</vt:lpstr>
      <vt:lpstr>MuxValueSource Config</vt:lpstr>
      <vt:lpstr>Static Rank</vt:lpstr>
      <vt:lpstr>EnumValueSource Config</vt:lpstr>
      <vt:lpstr>Static Rank</vt:lpstr>
      <vt:lpstr>Mapping YearsAgo to -1.0 – 1.0</vt:lpstr>
      <vt:lpstr>Mapping YearsAgo to -1.0 – 1.0</vt:lpstr>
      <vt:lpstr>Mapping YearsAgo to -1.0 – 1.0</vt:lpstr>
      <vt:lpstr>Sigmoid</vt:lpstr>
      <vt:lpstr>Sigmoid</vt:lpstr>
      <vt:lpstr>PowerPoint Presentation</vt:lpstr>
      <vt:lpstr>Static Rank</vt:lpstr>
      <vt:lpstr>SigmoidValueSource Config</vt:lpstr>
      <vt:lpstr>Static Rank Config</vt:lpstr>
      <vt:lpstr>Conclusion</vt:lpstr>
      <vt:lpstr>Conclusion</vt:lpstr>
      <vt:lpstr>Conclusion</vt:lpstr>
    </vt:vector>
  </TitlesOfParts>
  <Company>Serials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Static Rank Framework for Lucene/Solr</dc:title>
  <dc:creator>Mike Schultz</dc:creator>
  <cp:lastModifiedBy>Mike Schultz</cp:lastModifiedBy>
  <cp:revision>203</cp:revision>
  <dcterms:created xsi:type="dcterms:W3CDTF">2012-02-05T21:10:32Z</dcterms:created>
  <dcterms:modified xsi:type="dcterms:W3CDTF">2012-02-09T17:58:26Z</dcterms:modified>
</cp:coreProperties>
</file>