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EB8BBD2-9F84-4964-BB4B-E4382BD37563}">
  <a:tblStyle styleId="{5EB8BBD2-9F84-4964-BB4B-E4382BD37563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5FE04E4-0237-4803-B5E8-0BF5FF2A66AF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010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graves@m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pbox/tilemil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pbox/mbtiles-spec/wiki/Implementations#othe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pbox/mbtiles-spe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All Tiled Up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46"/>
            <a:ext cx="7772400" cy="164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Mike Graves</a:t>
            </a:r>
          </a:p>
          <a:p>
            <a:pPr lvl="0" rtl="0"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MIT Libraries</a:t>
            </a:r>
          </a:p>
          <a:p>
            <a:pPr>
              <a:buNone/>
            </a:pPr>
            <a:r>
              <a:rPr lang="e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mgraves@mit.edu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1428750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latin typeface="Palatino Linotype" panose="02040502050505030304" pitchFamily="18" charset="0"/>
                <a:cs typeface="Courier New" panose="02070309020205020404" pitchFamily="49" charset="0"/>
              </a:rPr>
              <a:t>m</a:t>
            </a:r>
            <a:r>
              <a:rPr lang="en-US" sz="1800" b="1" u="sng" dirty="0" smtClean="0">
                <a:latin typeface="Palatino Linotype" panose="02040502050505030304" pitchFamily="18" charset="0"/>
                <a:cs typeface="Courier New" panose="02070309020205020404" pitchFamily="49" charset="0"/>
              </a:rPr>
              <a:t>etadata</a:t>
            </a:r>
          </a:p>
          <a:p>
            <a:r>
              <a:rPr lang="en-US" sz="1800" dirty="0">
                <a:latin typeface="Palatino Linotype" panose="02040502050505030304" pitchFamily="18" charset="0"/>
                <a:cs typeface="Courier New" panose="02070309020205020404" pitchFamily="49" charset="0"/>
              </a:rPr>
              <a:t>n</a:t>
            </a:r>
            <a:r>
              <a:rPr lang="en-US" sz="1800" dirty="0" smtClean="0">
                <a:latin typeface="Palatino Linotype" panose="02040502050505030304" pitchFamily="18" charset="0"/>
                <a:cs typeface="Courier New" panose="02070309020205020404" pitchFamily="49" charset="0"/>
              </a:rPr>
              <a:t>ame</a:t>
            </a:r>
          </a:p>
          <a:p>
            <a:r>
              <a:rPr lang="en-US" sz="1800" dirty="0" smtClean="0">
                <a:latin typeface="Palatino Linotype" panose="02040502050505030304" pitchFamily="18" charset="0"/>
                <a:cs typeface="Courier New" panose="02070309020205020404" pitchFamily="49" charset="0"/>
              </a:rPr>
              <a:t>value</a:t>
            </a:r>
            <a:endParaRPr lang="en-US" sz="1800" dirty="0">
              <a:latin typeface="Palatino Linotype" panose="020405020505050303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1428750"/>
            <a:ext cx="13949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latin typeface="Palatino Linotype" panose="02040502050505030304" pitchFamily="18" charset="0"/>
              </a:rPr>
              <a:t>t</a:t>
            </a:r>
            <a:r>
              <a:rPr lang="en-US" sz="1800" b="1" u="sng" dirty="0" smtClean="0">
                <a:latin typeface="Palatino Linotype" panose="02040502050505030304" pitchFamily="18" charset="0"/>
              </a:rPr>
              <a:t>iles</a:t>
            </a:r>
          </a:p>
          <a:p>
            <a:r>
              <a:rPr lang="en-US" sz="1800" dirty="0" err="1" smtClean="0">
                <a:latin typeface="Palatino Linotype" panose="02040502050505030304" pitchFamily="18" charset="0"/>
              </a:rPr>
              <a:t>zoom_level</a:t>
            </a:r>
            <a:endParaRPr lang="en-US" sz="1800" dirty="0" smtClean="0">
              <a:latin typeface="Palatino Linotype" panose="02040502050505030304" pitchFamily="18" charset="0"/>
            </a:endParaRPr>
          </a:p>
          <a:p>
            <a:r>
              <a:rPr lang="en-US" sz="1800" dirty="0" err="1">
                <a:latin typeface="Palatino Linotype" panose="02040502050505030304" pitchFamily="18" charset="0"/>
              </a:rPr>
              <a:t>t</a:t>
            </a:r>
            <a:r>
              <a:rPr lang="en-US" sz="1800" dirty="0" err="1" smtClean="0">
                <a:latin typeface="Palatino Linotype" panose="02040502050505030304" pitchFamily="18" charset="0"/>
              </a:rPr>
              <a:t>ile_column</a:t>
            </a:r>
            <a:endParaRPr lang="en-US" sz="1800" dirty="0" smtClean="0">
              <a:latin typeface="Palatino Linotype" panose="02040502050505030304" pitchFamily="18" charset="0"/>
            </a:endParaRPr>
          </a:p>
          <a:p>
            <a:r>
              <a:rPr lang="en-US" sz="1800" dirty="0" err="1">
                <a:latin typeface="Palatino Linotype" panose="02040502050505030304" pitchFamily="18" charset="0"/>
              </a:rPr>
              <a:t>t</a:t>
            </a:r>
            <a:r>
              <a:rPr lang="en-US" sz="1800" dirty="0" err="1" smtClean="0">
                <a:latin typeface="Palatino Linotype" panose="02040502050505030304" pitchFamily="18" charset="0"/>
              </a:rPr>
              <a:t>ile_row</a:t>
            </a:r>
            <a:endParaRPr lang="en-US" sz="1800" dirty="0" smtClean="0">
              <a:latin typeface="Palatino Linotype" panose="02040502050505030304" pitchFamily="18" charset="0"/>
            </a:endParaRPr>
          </a:p>
          <a:p>
            <a:r>
              <a:rPr lang="en-US" sz="1800" dirty="0" err="1">
                <a:latin typeface="Palatino Linotype" panose="02040502050505030304" pitchFamily="18" charset="0"/>
              </a:rPr>
              <a:t>t</a:t>
            </a:r>
            <a:r>
              <a:rPr lang="en-US" sz="1800" dirty="0" err="1" smtClean="0">
                <a:latin typeface="Palatino Linotype" panose="02040502050505030304" pitchFamily="18" charset="0"/>
              </a:rPr>
              <a:t>ile_data</a:t>
            </a:r>
            <a:endParaRPr lang="en-US"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1758000" y="879625"/>
            <a:ext cx="5628000" cy="949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4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TileMill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770450" y="2310850"/>
            <a:ext cx="5603099" cy="84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https://github.com/mapbox/tilemill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1758000" y="879625"/>
            <a:ext cx="5628000" cy="949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4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Leaflet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282800" y="2037525"/>
            <a:ext cx="6578400" cy="14534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var map = L.map('map').setView([35.81, -78.64], 1);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L.tileLayer('</a:t>
            </a: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http://example.com/mymap/{z}/{x}/{y}.png</a:t>
            </a:r>
            <a:r>
              <a:rPr lang="en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', {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	tms: true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}).addTo(map);</a:t>
            </a:r>
          </a:p>
          <a:p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3200" y="1068450"/>
            <a:ext cx="7317599" cy="183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
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https://github.com/mapbox/mbtiles-spec/wiki/Implementations#others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1478850" y="868500"/>
            <a:ext cx="6186299" cy="949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4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The Dre </a:t>
            </a:r>
            <a:r>
              <a:rPr lang="en" sz="4800" dirty="0" smtClean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Gambit </a:t>
            </a:r>
            <a:r>
              <a:rPr lang="en" sz="4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(™)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736899" y="2031646"/>
            <a:ext cx="3670200" cy="145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/var/www/mymap/1/0/0.png</a:t>
            </a:r>
          </a:p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/var/www/mymap/1/0/1.png</a:t>
            </a:r>
          </a:p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/var/www/mymap/1/1/0.png</a:t>
            </a:r>
          </a:p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/var/www/mymap/1/1/1.png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1478850" y="666750"/>
            <a:ext cx="6186299" cy="949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4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tl;dr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82800" y="1647392"/>
            <a:ext cx="6578400" cy="181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24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Load your georectified map into TileMill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24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Export to MBTiles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24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Make your tiles accessible on the Web</a:t>
            </a:r>
          </a:p>
          <a:p>
            <a:pPr marL="457200" lvl="0" indent="-381000" rtl="0"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 sz="24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Point your web mapping library at your tiles</a:t>
            </a:r>
          </a:p>
          <a:p>
            <a:endParaRPr lang="en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478850" y="2097150"/>
            <a:ext cx="6186299" cy="949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4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vector data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1478850" y="2097150"/>
            <a:ext cx="6186299" cy="949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4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lots of data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478850" y="2097150"/>
            <a:ext cx="6186299" cy="949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4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changing data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478850" y="2097150"/>
            <a:ext cx="6186299" cy="949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4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We Want Your Data</a:t>
            </a:r>
          </a:p>
          <a:p>
            <a:pPr lvl="0" algn="ctr" rtl="0">
              <a:buNone/>
            </a:pPr>
            <a:r>
              <a:rPr lang="en" sz="24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(in a totally constitutionally legal way)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2950650" y="1795200"/>
            <a:ext cx="3242699" cy="155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72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71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/>
        </p:nvSpPr>
        <p:spPr>
          <a:xfrm>
            <a:off x="2743200" y="2097150"/>
            <a:ext cx="3657600" cy="94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4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c. 200 BC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>
            <a:off x="2552700" y="1550500"/>
            <a:ext cx="4038600" cy="949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4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Spoiler Alert!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2743200" y="28227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The world is round.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/>
        </p:nvSpPr>
        <p:spPr>
          <a:xfrm>
            <a:off x="1758000" y="879625"/>
            <a:ext cx="5628000" cy="949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4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Spherical Mercator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3372792" y="1828824"/>
            <a:ext cx="2739600" cy="546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Web </a:t>
            </a:r>
            <a:r>
              <a:rPr lang="en" sz="3000" dirty="0" smtClean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Mercator</a:t>
            </a:r>
            <a:endParaRPr lang="en" sz="3000" dirty="0">
              <a:latin typeface="Palatino Linotype" panose="02040502050505030304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2792" y="2440925"/>
            <a:ext cx="23984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Palatino Linotype" panose="02040502050505030304" pitchFamily="18" charset="0"/>
              </a:rPr>
              <a:t>EPSG 900913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2793" y="2994923"/>
            <a:ext cx="20136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Palatino Linotype" panose="02040502050505030304" pitchFamily="18" charset="0"/>
              </a:rPr>
              <a:t>EPSG </a:t>
            </a:r>
            <a:r>
              <a:rPr lang="en-US" sz="3000" dirty="0" smtClean="0">
                <a:latin typeface="Palatino Linotype" panose="02040502050505030304" pitchFamily="18" charset="0"/>
              </a:rPr>
              <a:t>3785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2792" y="3548921"/>
            <a:ext cx="20136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Palatino Linotype" panose="02040502050505030304" pitchFamily="18" charset="0"/>
              </a:rPr>
              <a:t>EPSG </a:t>
            </a:r>
            <a:r>
              <a:rPr lang="en-US" sz="3000" dirty="0" smtClean="0">
                <a:latin typeface="Palatino Linotype" panose="02040502050505030304" pitchFamily="18" charset="0"/>
              </a:rPr>
              <a:t>3857</a:t>
            </a:r>
            <a:endParaRPr lang="en-US" sz="3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04" y="0"/>
            <a:ext cx="51563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2882350" y="1528150"/>
            <a:ext cx="4211700" cy="262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04" y="0"/>
            <a:ext cx="5156391" cy="514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1758000" y="879625"/>
            <a:ext cx="5628000" cy="949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4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Web GIS Stack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3202200" y="2025100"/>
            <a:ext cx="2739600" cy="24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Tile Cache</a:t>
            </a:r>
          </a:p>
          <a:p>
            <a:pPr lvl="0" rtl="0">
              <a:buNone/>
            </a:pPr>
            <a:r>
              <a:rPr lang="en" sz="30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OGC Endpoint</a:t>
            </a:r>
          </a:p>
          <a:p>
            <a:pPr lvl="0" rtl="0">
              <a:buNone/>
            </a:pPr>
            <a:r>
              <a:rPr lang="en" sz="30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Geodatabase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758000" y="879625"/>
            <a:ext cx="5628000" cy="949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4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MBTiles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770450" y="2310850"/>
            <a:ext cx="5603099" cy="84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https://github.com/mapbox/mbtiles-spec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145</Words>
  <Application>Microsoft Office PowerPoint</Application>
  <PresentationFormat>On-screen Show (16:9)</PresentationFormat>
  <Paragraphs>50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simple-light</vt:lpstr>
      <vt:lpstr>All Tiled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Tiled Up</dc:title>
  <dc:creator>Kate Wegmann</dc:creator>
  <cp:lastModifiedBy>Kate Wegmann</cp:lastModifiedBy>
  <cp:revision>4</cp:revision>
  <dcterms:modified xsi:type="dcterms:W3CDTF">2014-03-26T22:58:23Z</dcterms:modified>
</cp:coreProperties>
</file>