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3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  <p:sldMasterId id="2147483685" r:id="rId4"/>
    <p:sldMasterId id="2147483810" r:id="rId5"/>
    <p:sldMasterId id="2147483890" r:id="rId6"/>
  </p:sldMasterIdLst>
  <p:notesMasterIdLst>
    <p:notesMasterId r:id="rId58"/>
  </p:notesMasterIdLst>
  <p:handoutMasterIdLst>
    <p:handoutMasterId r:id="rId59"/>
  </p:handoutMasterIdLst>
  <p:sldIdLst>
    <p:sldId id="544" r:id="rId7"/>
    <p:sldId id="532" r:id="rId8"/>
    <p:sldId id="533" r:id="rId9"/>
    <p:sldId id="530" r:id="rId10"/>
    <p:sldId id="536" r:id="rId11"/>
    <p:sldId id="399" r:id="rId12"/>
    <p:sldId id="546" r:id="rId13"/>
    <p:sldId id="531" r:id="rId14"/>
    <p:sldId id="535" r:id="rId15"/>
    <p:sldId id="494" r:id="rId16"/>
    <p:sldId id="469" r:id="rId17"/>
    <p:sldId id="472" r:id="rId18"/>
    <p:sldId id="474" r:id="rId19"/>
    <p:sldId id="473" r:id="rId20"/>
    <p:sldId id="537" r:id="rId21"/>
    <p:sldId id="428" r:id="rId22"/>
    <p:sldId id="522" r:id="rId23"/>
    <p:sldId id="433" r:id="rId24"/>
    <p:sldId id="434" r:id="rId25"/>
    <p:sldId id="435" r:id="rId26"/>
    <p:sldId id="436" r:id="rId27"/>
    <p:sldId id="437" r:id="rId28"/>
    <p:sldId id="438" r:id="rId29"/>
    <p:sldId id="462" r:id="rId30"/>
    <p:sldId id="460" r:id="rId31"/>
    <p:sldId id="495" r:id="rId32"/>
    <p:sldId id="497" r:id="rId33"/>
    <p:sldId id="538" r:id="rId34"/>
    <p:sldId id="539" r:id="rId35"/>
    <p:sldId id="540" r:id="rId36"/>
    <p:sldId id="541" r:id="rId37"/>
    <p:sldId id="542" r:id="rId38"/>
    <p:sldId id="543" r:id="rId39"/>
    <p:sldId id="425" r:id="rId40"/>
    <p:sldId id="424" r:id="rId41"/>
    <p:sldId id="479" r:id="rId42"/>
    <p:sldId id="423" r:id="rId43"/>
    <p:sldId id="480" r:id="rId44"/>
    <p:sldId id="422" r:id="rId45"/>
    <p:sldId id="456" r:id="rId46"/>
    <p:sldId id="529" r:id="rId47"/>
    <p:sldId id="528" r:id="rId48"/>
    <p:sldId id="467" r:id="rId49"/>
    <p:sldId id="453" r:id="rId50"/>
    <p:sldId id="525" r:id="rId51"/>
    <p:sldId id="526" r:id="rId52"/>
    <p:sldId id="481" r:id="rId53"/>
    <p:sldId id="457" r:id="rId54"/>
    <p:sldId id="520" r:id="rId55"/>
    <p:sldId id="482" r:id="rId56"/>
    <p:sldId id="545" r:id="rId57"/>
  </p:sldIdLst>
  <p:sldSz cx="9144000" cy="6858000" type="screen4x3"/>
  <p:notesSz cx="6856413" cy="9713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FF9900"/>
    <a:srgbClr val="0033CC"/>
    <a:srgbClr val="669900"/>
    <a:srgbClr val="336699"/>
    <a:srgbClr val="FFCC00"/>
    <a:srgbClr val="003399"/>
    <a:srgbClr val="CCCC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98407" autoAdjust="0"/>
  </p:normalViewPr>
  <p:slideViewPr>
    <p:cSldViewPr showGuides="1">
      <p:cViewPr>
        <p:scale>
          <a:sx n="60" d="100"/>
          <a:sy n="60" d="100"/>
        </p:scale>
        <p:origin x="-1548" y="-366"/>
      </p:cViewPr>
      <p:guideLst>
        <p:guide orient="horz" pos="432"/>
        <p:guide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amars\My%20Documents\Presentations\2011\ReRa%20Aug%202011\ranking%204%20graph-g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amars\My%20Documents\Presentations\2011\ReRa%20Aug%202011\ranking%204%20graph-g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666699"/>
            </a:solidFill>
          </c:spPr>
          <c:invertIfNegative val="0"/>
          <c:cat>
            <c:strRef>
              <c:f>Precision!$P$12:$T$12</c:f>
              <c:strCache>
                <c:ptCount val="5"/>
                <c:pt idx="0">
                  <c:v>0-0.19</c:v>
                </c:pt>
                <c:pt idx="1">
                  <c:v>0.2-0.39</c:v>
                </c:pt>
                <c:pt idx="2">
                  <c:v>0.4-0.59</c:v>
                </c:pt>
                <c:pt idx="3">
                  <c:v>0.6-0.79</c:v>
                </c:pt>
                <c:pt idx="4">
                  <c:v>0.8-1</c:v>
                </c:pt>
              </c:strCache>
            </c:strRef>
          </c:cat>
          <c:val>
            <c:numRef>
              <c:f>Precision!$P$14:$T$14</c:f>
              <c:numCache>
                <c:formatCode>0%</c:formatCode>
                <c:ptCount val="5"/>
                <c:pt idx="0">
                  <c:v>4.3046357615894038E-2</c:v>
                </c:pt>
                <c:pt idx="1">
                  <c:v>6.6225165562913912E-2</c:v>
                </c:pt>
                <c:pt idx="2">
                  <c:v>0.20198675496688742</c:v>
                </c:pt>
                <c:pt idx="3">
                  <c:v>0.29801324503311261</c:v>
                </c:pt>
                <c:pt idx="4">
                  <c:v>0.39072847682119205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56650880"/>
        <c:axId val="157455488"/>
      </c:barChart>
      <c:catAx>
        <c:axId val="156650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7455488"/>
        <c:crosses val="autoZero"/>
        <c:auto val="1"/>
        <c:lblAlgn val="ctr"/>
        <c:lblOffset val="100"/>
        <c:noMultiLvlLbl val="0"/>
      </c:catAx>
      <c:valAx>
        <c:axId val="1574554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6650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9900"/>
            </a:solidFill>
          </c:spPr>
          <c:invertIfNegative val="0"/>
          <c:cat>
            <c:strRef>
              <c:f>Rank!$J$37:$O$37</c:f>
              <c:strCache>
                <c:ptCount val="6"/>
                <c:pt idx="0">
                  <c:v>0-0.09</c:v>
                </c:pt>
                <c:pt idx="1">
                  <c:v>0.1-0.19</c:v>
                </c:pt>
                <c:pt idx="2">
                  <c:v>0.2-0.29</c:v>
                </c:pt>
                <c:pt idx="3">
                  <c:v>0.3-0.39</c:v>
                </c:pt>
                <c:pt idx="4">
                  <c:v>0.5</c:v>
                </c:pt>
                <c:pt idx="5">
                  <c:v>1</c:v>
                </c:pt>
              </c:strCache>
            </c:strRef>
          </c:cat>
          <c:val>
            <c:numRef>
              <c:f>Rank!$J$38:$O$38</c:f>
              <c:numCache>
                <c:formatCode>0.00%</c:formatCode>
                <c:ptCount val="6"/>
                <c:pt idx="0">
                  <c:v>9.9337748344370865E-3</c:v>
                </c:pt>
                <c:pt idx="1">
                  <c:v>3.9735099337748346E-2</c:v>
                </c:pt>
                <c:pt idx="2">
                  <c:v>3.6423841059602648E-2</c:v>
                </c:pt>
                <c:pt idx="3">
                  <c:v>6.9536423841059597E-2</c:v>
                </c:pt>
                <c:pt idx="4">
                  <c:v>0.14238410596026491</c:v>
                </c:pt>
                <c:pt idx="5">
                  <c:v>0.70198675496688745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"/>
        <c:axId val="157356416"/>
        <c:axId val="157357952"/>
      </c:barChart>
      <c:catAx>
        <c:axId val="1573564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7357952"/>
        <c:crosses val="autoZero"/>
        <c:auto val="1"/>
        <c:lblAlgn val="ctr"/>
        <c:lblOffset val="100"/>
        <c:noMultiLvlLbl val="0"/>
      </c:catAx>
      <c:valAx>
        <c:axId val="15735795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7356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32286212914484"/>
          <c:y val="8.2452431289640596E-2"/>
          <c:w val="0.6928446771378709"/>
          <c:h val="0.83932346723044393"/>
        </c:manualLayout>
      </c:layout>
      <c:pieChart>
        <c:varyColors val="1"/>
        <c:ser>
          <c:idx val="0"/>
          <c:order val="0"/>
          <c:spPr>
            <a:solidFill>
              <a:srgbClr val="9999FF"/>
            </a:solidFill>
            <a:ln w="17016">
              <a:solidFill>
                <a:srgbClr val="000000"/>
              </a:solidFill>
              <a:prstDash val="solid"/>
            </a:ln>
          </c:spPr>
          <c:dPt>
            <c:idx val="0"/>
            <c:bubble3D val="0"/>
            <c:spPr>
              <a:solidFill>
                <a:srgbClr val="CC3300"/>
              </a:solidFill>
              <a:ln w="34033">
                <a:noFill/>
              </a:ln>
            </c:spPr>
          </c:dPt>
          <c:dPt>
            <c:idx val="1"/>
            <c:bubble3D val="0"/>
            <c:spPr>
              <a:solidFill>
                <a:srgbClr val="FF9900"/>
              </a:solidFill>
              <a:ln w="34033">
                <a:noFill/>
              </a:ln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34033">
                <a:noFill/>
              </a:ln>
            </c:spPr>
          </c:dPt>
          <c:cat>
            <c:strRef>
              <c:f>Sheet1!$C$12:$C$14</c:f>
              <c:strCache>
                <c:ptCount val="3"/>
                <c:pt idx="0">
                  <c:v>Query</c:v>
                </c:pt>
                <c:pt idx="1">
                  <c:v>Item</c:v>
                </c:pt>
                <c:pt idx="2">
                  <c:v>User</c:v>
                </c:pt>
              </c:strCache>
            </c:strRef>
          </c:cat>
          <c:val>
            <c:numRef>
              <c:f>Sheet1!$D$12:$D$14</c:f>
              <c:numCache>
                <c:formatCode>General</c:formatCode>
                <c:ptCount val="3"/>
                <c:pt idx="0">
                  <c:v>33.333329999999997</c:v>
                </c:pt>
                <c:pt idx="1">
                  <c:v>33.333329999999997</c:v>
                </c:pt>
                <c:pt idx="2">
                  <c:v>33.333329999999997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34033">
          <a:noFill/>
        </a:ln>
      </c:spPr>
    </c:plotArea>
    <c:plotVisOnly val="1"/>
    <c:dispBlanksAs val="zero"/>
    <c:showDLblsOverMax val="0"/>
  </c:chart>
  <c:spPr>
    <a:solidFill>
      <a:srgbClr val="FFFFFF"/>
    </a:solidFill>
    <a:ln>
      <a:noFill/>
    </a:ln>
  </c:spPr>
  <c:txPr>
    <a:bodyPr/>
    <a:lstStyle/>
    <a:p>
      <a:pPr>
        <a:defRPr sz="201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733" cy="48602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128" y="0"/>
            <a:ext cx="2971733" cy="48602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2D8AA643-E39F-4623-9EEE-7E12C28A10AE}" type="datetimeFigureOut">
              <a:rPr lang="en-US"/>
              <a:pPr>
                <a:defRPr/>
              </a:pPr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26227"/>
            <a:ext cx="2971733" cy="48602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128" y="9226227"/>
            <a:ext cx="2971733" cy="48602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A6AFCA1-6B75-456E-A136-C245C519D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733" cy="48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128" y="0"/>
            <a:ext cx="2971733" cy="48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2987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63" y="4614773"/>
            <a:ext cx="5483888" cy="43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26227"/>
            <a:ext cx="2971733" cy="48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128" y="9226227"/>
            <a:ext cx="2971733" cy="48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6A62AD-4DE4-40C9-9BE3-946EBC168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5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3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3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0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1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What is relevance ranking, and</a:t>
            </a:r>
            <a:r>
              <a:rPr lang="en-US" baseline="0" dirty="0" smtClean="0"/>
              <a:t> specifically in the scholarly domain? </a:t>
            </a:r>
          </a:p>
          <a:p>
            <a:r>
              <a:rPr lang="en-US" dirty="0" smtClean="0"/>
              <a:t>2. How do we assess the quality and accuracy of relevance ranking algorithms?</a:t>
            </a:r>
          </a:p>
          <a:p>
            <a:r>
              <a:rPr lang="en-US" dirty="0" smtClean="0"/>
              <a:t>3.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2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6163" cy="3641725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C12A180-D434-49C9-95E4-8DD45B3B0AD9}" type="slidenum">
              <a:rPr lang="he-IL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What is relevance ranking, and</a:t>
            </a:r>
            <a:r>
              <a:rPr lang="en-US" baseline="0" dirty="0" smtClean="0"/>
              <a:t> specifically in the scholarly domain? </a:t>
            </a:r>
          </a:p>
          <a:p>
            <a:r>
              <a:rPr lang="en-US" dirty="0" smtClean="0"/>
              <a:t>2. How do we assess the quality and accuracy of relevance ranking algorithms?</a:t>
            </a:r>
          </a:p>
          <a:p>
            <a:r>
              <a:rPr lang="en-US" dirty="0" smtClean="0"/>
              <a:t>3.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3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2788566-54FB-4128-AD5F-906FDDEAFBD0}" type="slidenum">
              <a:rPr lang="he-IL" sz="1200">
                <a:latin typeface="Arial" charset="0"/>
              </a:rPr>
              <a:pPr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DDF1ED3-A13F-4903-A259-2894C1DF2180}" type="slidenum">
              <a:rPr lang="he-IL" sz="1200">
                <a:latin typeface="Arial" charset="0"/>
              </a:rPr>
              <a:pPr/>
              <a:t>21</a:t>
            </a:fld>
            <a:endParaRPr lang="en-US" sz="120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CDF44DB-1ADC-4215-B5F6-D689B2F24C31}" type="slidenum">
              <a:rPr lang="he-IL" sz="1200">
                <a:latin typeface="Arial" charset="0"/>
              </a:rPr>
              <a:pPr/>
              <a:t>22</a:t>
            </a:fld>
            <a:endParaRPr lang="en-US" sz="120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A6A57CF-BCCC-4E30-9F58-FF2A3F283714}" type="slidenum">
              <a:rPr lang="he-IL" sz="1200">
                <a:latin typeface="Arial" charset="0"/>
              </a:rPr>
              <a:pPr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8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0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2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1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07ECFE7-3D1B-4EF5-890D-8BF856106B58}" type="slidenum">
              <a:rPr lang="he-IL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before that, how come we managed without it for decades and now it becomes such a hot topic?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3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3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3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7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What is relevance ranking, and</a:t>
            </a:r>
            <a:r>
              <a:rPr lang="en-US" baseline="0" dirty="0" smtClean="0"/>
              <a:t> specifically in the scholarly domain? </a:t>
            </a:r>
          </a:p>
          <a:p>
            <a:r>
              <a:rPr lang="en-US" dirty="0" smtClean="0"/>
              <a:t>2. How do we assess the quality and accuracy of relevance ranking algorithms?</a:t>
            </a:r>
          </a:p>
          <a:p>
            <a:r>
              <a:rPr lang="en-US" dirty="0" smtClean="0"/>
              <a:t>3.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3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4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7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2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7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Hundreds of millions of documents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Unique, local collections and global materials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Many material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Heterogeneous user population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Lack of search literacy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Short attention span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4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4F688A6-FC95-4B27-A0FE-2C94E88C885D}" type="slidenum">
              <a:rPr lang="he-IL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58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58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5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8F26B-7B9A-4DB6-9FF1-C5A414F9C5DB}" type="slidenum">
              <a:rPr lang="he-IL" sz="1200">
                <a:latin typeface="Arial" charset="0"/>
              </a:rPr>
              <a:pPr/>
              <a:t>44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23A3-5F81-41D0-95F9-FE47C8C1FC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43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23A3-5F81-41D0-95F9-FE47C8C1FC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43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3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57066" indent="-291179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64717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30604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96491" indent="-232943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62377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028264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94151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960038" indent="-232943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B7BF0FC0-3417-46F2-BACE-08A656E307E0}" type="slidenum">
              <a:rPr lang="en-US" sz="1200">
                <a:latin typeface="Arial" charset="0"/>
              </a:rPr>
              <a:pPr eaLnBrk="1" hangingPunct="1"/>
              <a:t>48</a:t>
            </a:fld>
            <a:endParaRPr lang="en-US" sz="120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What is relevance ranking, and</a:t>
            </a:r>
            <a:r>
              <a:rPr lang="en-US" baseline="0" dirty="0" smtClean="0"/>
              <a:t> specifically in the scholarly domain? </a:t>
            </a:r>
          </a:p>
          <a:p>
            <a:r>
              <a:rPr lang="en-US" dirty="0" smtClean="0"/>
              <a:t>2. How do we assess the quality and accuracy of relevance ranking algorithms?</a:t>
            </a:r>
          </a:p>
          <a:p>
            <a:r>
              <a:rPr lang="en-US" dirty="0" smtClean="0"/>
              <a:t>3.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30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A62AD-4DE4-40C9-9BE3-946EBC168F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6D708-9A39-4664-8180-A6BF57216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5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52FE-3567-419B-A6AE-C4A25713A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F42D8-57B7-4B0D-AE91-A81F75C82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C803-3B95-4BD8-A33A-907E81F32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58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963" y="4775200"/>
            <a:ext cx="2266950" cy="104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5313" y="4775200"/>
            <a:ext cx="2266950" cy="104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9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7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3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5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274E-F9AA-4DFE-8A5A-B8BAC8858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422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930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9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03800" y="2293938"/>
            <a:ext cx="1439863" cy="352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293938"/>
            <a:ext cx="4167187" cy="352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A6F6D19D-DD78-45F6-9416-95473DD7B2E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6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EEA60315-B96A-4418-84BE-C78112DA41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EC30F76-2494-4ECF-8A66-8BCC1728AA4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969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969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E05D39C8-E799-4F90-98A6-CCCCD242C0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5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07E58338-5EDD-48A4-B7E5-63266CF186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93825D66-EFC9-439F-B66C-FD63E391D5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0DDD-B4AE-4E7B-89F8-8409A974F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2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0D1B14F-96A3-4542-ACE3-7CC46002E1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1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9E9BD3B9-397E-47AB-87A3-929DEF96C0D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E66395BE-6F56-4992-B038-E95BE0F7F38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6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A531ADAE-F992-4B5C-93CF-D6780EEAFAD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2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1962150" cy="5311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734050" cy="5311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26E4A4C5-E04E-46CA-A1D4-F1DC5E4F909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9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</a:t>
            </a:r>
            <a:r>
              <a:rPr lang="fr-FR"/>
              <a:t> Ex Libris Ltd., 2010  </a:t>
            </a:r>
            <a:r>
              <a:rPr lang="en-US"/>
              <a:t>Internal</a:t>
            </a:r>
            <a:r>
              <a:rPr lang="fr-FR"/>
              <a:t> and </a:t>
            </a: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14334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</a:t>
            </a:r>
            <a:r>
              <a:rPr lang="fr-FR"/>
              <a:t> Ex Libris Ltd., 2010  </a:t>
            </a:r>
            <a:r>
              <a:rPr lang="en-US"/>
              <a:t>Internal</a:t>
            </a:r>
            <a:r>
              <a:rPr lang="fr-FR"/>
              <a:t> and </a:t>
            </a: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1104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</a:t>
            </a:r>
            <a:r>
              <a:rPr lang="fr-FR"/>
              <a:t> Ex Libris Ltd., 2010  </a:t>
            </a:r>
            <a:r>
              <a:rPr lang="en-US"/>
              <a:t>Internal</a:t>
            </a:r>
            <a:r>
              <a:rPr lang="fr-FR"/>
              <a:t> and </a:t>
            </a: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2527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2568575"/>
            <a:ext cx="3122612" cy="175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2568575"/>
            <a:ext cx="3124200" cy="175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</a:t>
            </a:r>
            <a:r>
              <a:rPr lang="fr-FR"/>
              <a:t> Ex Libris Ltd., 2010  </a:t>
            </a:r>
            <a:r>
              <a:rPr lang="en-US"/>
              <a:t>Internal</a:t>
            </a:r>
            <a:r>
              <a:rPr lang="fr-FR"/>
              <a:t> and </a:t>
            </a: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7562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</a:t>
            </a:r>
            <a:r>
              <a:rPr lang="fr-FR"/>
              <a:t> Ex Libris Ltd., 2010  </a:t>
            </a:r>
            <a:r>
              <a:rPr lang="en-US"/>
              <a:t>Internal</a:t>
            </a:r>
            <a:r>
              <a:rPr lang="fr-FR"/>
              <a:t> and </a:t>
            </a: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99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ADF9F-BDC4-4BC2-8ABD-C48CC66C9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7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</a:t>
            </a:r>
            <a:r>
              <a:rPr lang="fr-FR"/>
              <a:t> Ex Libris Ltd., 2010  </a:t>
            </a:r>
            <a:r>
              <a:rPr lang="en-US"/>
              <a:t>Internal</a:t>
            </a:r>
            <a:r>
              <a:rPr lang="fr-FR"/>
              <a:t> and </a:t>
            </a: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40906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</a:t>
            </a:r>
            <a:r>
              <a:rPr lang="fr-FR" dirty="0" smtClean="0"/>
              <a:t> Ex Libris Ltd.,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7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</a:t>
            </a:r>
            <a:r>
              <a:rPr lang="fr-FR" dirty="0" smtClean="0"/>
              <a:t> Ex Libris Ltd.,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</a:t>
            </a:r>
            <a:r>
              <a:rPr lang="fr-FR" dirty="0" smtClean="0"/>
              <a:t> Ex Libris Ltd.,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4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</a:t>
            </a:r>
            <a:r>
              <a:rPr lang="fr-FR" dirty="0" smtClean="0"/>
              <a:t> Ex Libris Ltd.,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74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690688"/>
            <a:ext cx="1941513" cy="2633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690688"/>
            <a:ext cx="5675312" cy="2633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</a:t>
            </a:r>
            <a:r>
              <a:rPr lang="fr-FR" dirty="0" smtClean="0"/>
              <a:t> Ex Libris Ltd.,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48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995363"/>
            <a:ext cx="39179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995363"/>
            <a:ext cx="3919537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80CFA-938D-4DA2-B432-F5F56AE7A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823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1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0345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9169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982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45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3525"/>
            <a:ext cx="2057400" cy="565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525"/>
            <a:ext cx="6019800" cy="565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68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975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33400" y="990600"/>
            <a:ext cx="80772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794A8-B4AB-4313-BE56-C008D2A60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0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113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013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5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5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575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56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287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28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56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45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0"/>
            <a:ext cx="7848600" cy="5311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211638" y="6453188"/>
            <a:ext cx="5810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0E4AE-8C98-40CE-972D-339E9A337185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9FD51-7DFF-4D39-A3C7-4BA912643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4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AF25-6558-4167-A417-A232BC506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206B-C980-497B-A224-3E63779D4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2.jpe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F3ED6F-3861-42EA-BB91-8EF74635A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מלבן 12"/>
          <p:cNvSpPr>
            <a:spLocks noChangeArrowheads="1"/>
          </p:cNvSpPr>
          <p:nvPr userDrawn="1"/>
        </p:nvSpPr>
        <p:spPr bwMode="auto">
          <a:xfrm>
            <a:off x="0" y="6634163"/>
            <a:ext cx="9144000" cy="223837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מלבן מעוגל 7"/>
          <p:cNvSpPr>
            <a:spLocks noChangeArrowheads="1"/>
          </p:cNvSpPr>
          <p:nvPr/>
        </p:nvSpPr>
        <p:spPr bwMode="auto">
          <a:xfrm>
            <a:off x="525463" y="1238250"/>
            <a:ext cx="8093075" cy="4878388"/>
          </a:xfrm>
          <a:prstGeom prst="roundRect">
            <a:avLst>
              <a:gd name="adj" fmla="val 3926"/>
            </a:avLst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מלבן מעוגל 8"/>
          <p:cNvSpPr/>
          <p:nvPr/>
        </p:nvSpPr>
        <p:spPr bwMode="auto">
          <a:xfrm>
            <a:off x="630238" y="1338263"/>
            <a:ext cx="7883525" cy="4676775"/>
          </a:xfrm>
          <a:prstGeom prst="roundRect">
            <a:avLst>
              <a:gd name="adj" fmla="val 2794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 descr="ExLibris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6237288"/>
            <a:ext cx="91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4281488" y="6427788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/>
            <a:fld id="{B820C3BF-A161-4DFB-BA40-84766285D9D3}" type="slidenum">
              <a:rPr lang="he-IL" sz="1000" b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pPr algn="ctr" eaLnBrk="0" hangingPunct="0"/>
              <a:t>‹#›</a:t>
            </a:fld>
            <a:endParaRPr lang="en-US" sz="1000" b="1">
              <a:solidFill>
                <a:srgbClr val="0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776288"/>
            <a:ext cx="9144000" cy="5340350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6" name="Picture 6" descr="ruler"/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63" y="741363"/>
            <a:ext cx="95313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מלבן 13"/>
          <p:cNvSpPr/>
          <p:nvPr/>
        </p:nvSpPr>
        <p:spPr bwMode="auto">
          <a:xfrm>
            <a:off x="0" y="6624638"/>
            <a:ext cx="9144000" cy="7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rgbClr val="E4E4E4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8" name="Rectangle 5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44132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9" name="Picture 15" descr="intro_rainbow_ribbon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2450"/>
            <a:ext cx="91440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מלבן 11"/>
          <p:cNvSpPr>
            <a:spLocks noChangeArrowheads="1"/>
          </p:cNvSpPr>
          <p:nvPr userDrawn="1"/>
        </p:nvSpPr>
        <p:spPr bwMode="auto">
          <a:xfrm>
            <a:off x="0" y="6116638"/>
            <a:ext cx="9144000" cy="741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pic>
        <p:nvPicPr>
          <p:cNvPr id="2061" name="Picture 3" descr="ExLibris-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795963"/>
            <a:ext cx="166052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963" y="4775200"/>
            <a:ext cx="46863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Your Name here</a:t>
            </a:r>
          </a:p>
          <a:p>
            <a:pPr lvl="0"/>
            <a:r>
              <a:rPr lang="en-US" smtClean="0"/>
              <a:t>Your position here</a:t>
            </a:r>
          </a:p>
        </p:txBody>
      </p:sp>
      <p:sp>
        <p:nvSpPr>
          <p:cNvPr id="20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293938"/>
            <a:ext cx="5759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Venue| Location| XX Dec 20XX</a:t>
            </a:r>
          </a:p>
        </p:txBody>
      </p:sp>
      <p:pic>
        <p:nvPicPr>
          <p:cNvPr id="2064" name="Picture 16" descr="p3_low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155575"/>
            <a:ext cx="10191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 descr="av13_low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57163"/>
            <a:ext cx="10191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 descr="av32_hi200-150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1536700"/>
            <a:ext cx="10191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 descr="p10a_low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535113"/>
            <a:ext cx="10191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78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19100" indent="-4191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rgbClr val="595959"/>
          </a:solidFill>
          <a:latin typeface="+mn-lt"/>
          <a:ea typeface="+mn-ea"/>
          <a:cs typeface="+mn-cs"/>
        </a:defRPr>
      </a:lvl1pPr>
      <a:lvl2pPr marL="876300" indent="-4191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1333500" indent="-4191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1790700" indent="-4191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2247900" indent="-4191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5pPr>
      <a:lvl6pPr marL="2705100" indent="-4191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6pPr>
      <a:lvl7pPr marL="3162300" indent="-4191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7pPr>
      <a:lvl8pPr marL="3619500" indent="-4191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8pPr>
      <a:lvl9pPr marL="4076700" indent="-4191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s_background_clea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969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5" descr="ExLibris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6178550"/>
            <a:ext cx="91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08725"/>
            <a:ext cx="777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47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11638" y="6453188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C9B8BE-C20D-4DB8-9F0A-72586ADE0C9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1476375" y="5516563"/>
            <a:ext cx="33115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2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Font typeface="Times" pitchFamily="18" charset="0"/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70000"/>
        <a:buChar char="•"/>
        <a:defRPr sz="2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60000"/>
        <a:buFont typeface="Times" pitchFamily="18" charset="0"/>
        <a:buChar char="•"/>
        <a:defRPr sz="20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50000"/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40000"/>
        <a:buChar char="•"/>
        <a:defRPr sz="16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40000"/>
        <a:buChar char="•"/>
        <a:defRPr sz="1600"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40000"/>
        <a:buChar char="•"/>
        <a:defRPr sz="1600"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40000"/>
        <a:buChar char="•"/>
        <a:defRPr sz="1600"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333333"/>
        </a:buClr>
        <a:buSzPct val="40000"/>
        <a:buChar char="•"/>
        <a:defRPr sz="1600"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לבן 12"/>
          <p:cNvSpPr>
            <a:spLocks noChangeArrowheads="1"/>
          </p:cNvSpPr>
          <p:nvPr/>
        </p:nvSpPr>
        <p:spPr bwMode="auto">
          <a:xfrm>
            <a:off x="0" y="6634163"/>
            <a:ext cx="9144000" cy="223837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מלבן מעוגל 7"/>
          <p:cNvSpPr>
            <a:spLocks noChangeArrowheads="1"/>
          </p:cNvSpPr>
          <p:nvPr/>
        </p:nvSpPr>
        <p:spPr bwMode="auto">
          <a:xfrm>
            <a:off x="525463" y="1238250"/>
            <a:ext cx="8093075" cy="4878388"/>
          </a:xfrm>
          <a:prstGeom prst="roundRect">
            <a:avLst>
              <a:gd name="adj" fmla="val 3926"/>
            </a:avLst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מלבן מעוגל 8"/>
          <p:cNvSpPr/>
          <p:nvPr/>
        </p:nvSpPr>
        <p:spPr bwMode="auto">
          <a:xfrm>
            <a:off x="630238" y="1338263"/>
            <a:ext cx="7883525" cy="4676775"/>
          </a:xfrm>
          <a:prstGeom prst="roundRect">
            <a:avLst>
              <a:gd name="adj" fmla="val 2794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 descr="ExLibris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6237288"/>
            <a:ext cx="91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4281488" y="6427788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/>
            <a:fld id="{D9039DDD-0701-473E-9340-1C397D0D3836}" type="slidenum">
              <a:rPr lang="he-IL" sz="1000" b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pPr algn="ctr" eaLnBrk="0" hangingPunct="0"/>
              <a:t>‹#›</a:t>
            </a:fld>
            <a:endParaRPr lang="en-US" sz="1000" b="1">
              <a:solidFill>
                <a:srgbClr val="0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776288"/>
            <a:ext cx="9144000" cy="5340350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4" name="Picture 6" descr="ruler"/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63" y="741363"/>
            <a:ext cx="95313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מלבן 13"/>
          <p:cNvSpPr/>
          <p:nvPr/>
        </p:nvSpPr>
        <p:spPr bwMode="auto">
          <a:xfrm>
            <a:off x="0" y="6624638"/>
            <a:ext cx="9144000" cy="7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rgbClr val="E4E4E4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6" name="מלבן 7"/>
          <p:cNvSpPr>
            <a:spLocks noChangeArrowheads="1"/>
          </p:cNvSpPr>
          <p:nvPr/>
        </p:nvSpPr>
        <p:spPr bwMode="auto">
          <a:xfrm>
            <a:off x="0" y="625475"/>
            <a:ext cx="9144000" cy="3779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107" name="Rectangle 5"/>
          <p:cNvSpPr>
            <a:spLocks noChangeArrowheads="1"/>
          </p:cNvSpPr>
          <p:nvPr/>
        </p:nvSpPr>
        <p:spPr bwMode="auto">
          <a:xfrm>
            <a:off x="0" y="0"/>
            <a:ext cx="9144000" cy="24590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8" name="Picture 4" descr="intro_rainbow_ribbo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8238"/>
            <a:ext cx="91440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3" descr="ExLibris-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5137150"/>
            <a:ext cx="2209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מלבן 11"/>
          <p:cNvSpPr>
            <a:spLocks noChangeArrowheads="1"/>
          </p:cNvSpPr>
          <p:nvPr/>
        </p:nvSpPr>
        <p:spPr bwMode="auto">
          <a:xfrm>
            <a:off x="7724775" y="6116638"/>
            <a:ext cx="1419225" cy="741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111" name="מלבן 13"/>
          <p:cNvSpPr>
            <a:spLocks noChangeArrowheads="1"/>
          </p:cNvSpPr>
          <p:nvPr/>
        </p:nvSpPr>
        <p:spPr bwMode="auto">
          <a:xfrm>
            <a:off x="0" y="6634163"/>
            <a:ext cx="9144000" cy="223837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מלבן 14"/>
          <p:cNvSpPr/>
          <p:nvPr/>
        </p:nvSpPr>
        <p:spPr bwMode="auto">
          <a:xfrm>
            <a:off x="0" y="6624638"/>
            <a:ext cx="9144000" cy="7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rgbClr val="E4E4E4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13" name="Rectangle 7"/>
          <p:cNvSpPr>
            <a:spLocks noChangeArrowheads="1"/>
          </p:cNvSpPr>
          <p:nvPr/>
        </p:nvSpPr>
        <p:spPr bwMode="auto">
          <a:xfrm>
            <a:off x="4281488" y="6427788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/>
            <a:fld id="{D9BBBA80-6567-41FF-BB13-01C3320A982E}" type="slidenum">
              <a:rPr lang="he-IL" sz="1000" b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pPr algn="ctr" eaLnBrk="0" hangingPunct="0"/>
              <a:t>‹#›</a:t>
            </a:fld>
            <a:endParaRPr lang="en-US" sz="1000" b="1">
              <a:solidFill>
                <a:srgbClr val="0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1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2568575"/>
            <a:ext cx="6399212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gilad.gal@exlibrisgroup.com</a:t>
            </a:r>
          </a:p>
        </p:txBody>
      </p:sp>
      <p:sp>
        <p:nvSpPr>
          <p:cNvPr id="41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690688"/>
            <a:ext cx="7769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788" y="6634163"/>
            <a:ext cx="4225925" cy="234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000000"/>
                </a:solidFill>
                <a:latin typeface="+mn-lt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</a:t>
            </a:r>
            <a:r>
              <a:rPr lang="fr-FR"/>
              <a:t> Ex Libris Ltd., 2010  </a:t>
            </a:r>
            <a:r>
              <a:rPr lang="en-US"/>
              <a:t>Internal</a:t>
            </a:r>
            <a:r>
              <a:rPr lang="fr-FR"/>
              <a:t> and </a:t>
            </a: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ctr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35000"/>
        </a:spcBef>
        <a:spcAft>
          <a:spcPct val="0"/>
        </a:spcAft>
        <a:buSzPct val="85000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מלבן 12"/>
          <p:cNvSpPr>
            <a:spLocks noChangeArrowheads="1"/>
          </p:cNvSpPr>
          <p:nvPr userDrawn="1"/>
        </p:nvSpPr>
        <p:spPr bwMode="auto">
          <a:xfrm>
            <a:off x="0" y="6634163"/>
            <a:ext cx="9144000" cy="223837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123" name="מלבן מעוגל 7"/>
          <p:cNvSpPr>
            <a:spLocks noChangeArrowheads="1"/>
          </p:cNvSpPr>
          <p:nvPr/>
        </p:nvSpPr>
        <p:spPr bwMode="auto">
          <a:xfrm>
            <a:off x="525463" y="1238250"/>
            <a:ext cx="8093075" cy="4878388"/>
          </a:xfrm>
          <a:prstGeom prst="roundRect">
            <a:avLst>
              <a:gd name="adj" fmla="val 3926"/>
            </a:avLst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מלבן מעוגל 8"/>
          <p:cNvSpPr/>
          <p:nvPr/>
        </p:nvSpPr>
        <p:spPr bwMode="auto">
          <a:xfrm>
            <a:off x="630238" y="1338263"/>
            <a:ext cx="7883525" cy="4676775"/>
          </a:xfrm>
          <a:prstGeom prst="roundRect">
            <a:avLst>
              <a:gd name="adj" fmla="val 2794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5" name="Picture 5" descr="ExLibris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6237288"/>
            <a:ext cx="91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4281488" y="6427788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/>
            <a:fld id="{F69D30DC-F408-4344-AEDE-D80B61A6E3EC}" type="slidenum">
              <a:rPr lang="he-IL" sz="1000" b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pPr algn="ctr" eaLnBrk="0" hangingPunct="0"/>
              <a:t>‹#›</a:t>
            </a:fld>
            <a:endParaRPr lang="en-US" sz="1000" b="1">
              <a:solidFill>
                <a:srgbClr val="0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776288"/>
            <a:ext cx="9144000" cy="5340350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8" name="Picture 6" descr="ruler"/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63" y="741363"/>
            <a:ext cx="95313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מלבן 13"/>
          <p:cNvSpPr/>
          <p:nvPr/>
        </p:nvSpPr>
        <p:spPr bwMode="auto">
          <a:xfrm>
            <a:off x="0" y="6624638"/>
            <a:ext cx="9144000" cy="7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rgbClr val="E4E4E4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0" name="Rectangle 5"/>
          <p:cNvSpPr>
            <a:spLocks noChangeArrowheads="1"/>
          </p:cNvSpPr>
          <p:nvPr userDrawn="1"/>
        </p:nvSpPr>
        <p:spPr bwMode="auto">
          <a:xfrm>
            <a:off x="0" y="776288"/>
            <a:ext cx="9144000" cy="534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131" name="תמונה 5" descr="bridg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3865563"/>
            <a:ext cx="417512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5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99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133" name="Picture 6" descr="ruler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63" y="741363"/>
            <a:ext cx="95313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מלבן 8"/>
          <p:cNvSpPr>
            <a:spLocks noChangeArrowheads="1"/>
          </p:cNvSpPr>
          <p:nvPr userDrawn="1"/>
        </p:nvSpPr>
        <p:spPr bwMode="auto">
          <a:xfrm>
            <a:off x="0" y="6634163"/>
            <a:ext cx="9144000" cy="223837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rtl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מלבן 9"/>
          <p:cNvSpPr/>
          <p:nvPr userDrawn="1"/>
        </p:nvSpPr>
        <p:spPr bwMode="auto">
          <a:xfrm>
            <a:off x="0" y="6624638"/>
            <a:ext cx="9144000" cy="7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rgbClr val="E4E4E4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Rectangle 7"/>
          <p:cNvSpPr>
            <a:spLocks noChangeArrowheads="1"/>
          </p:cNvSpPr>
          <p:nvPr userDrawn="1"/>
        </p:nvSpPr>
        <p:spPr bwMode="auto">
          <a:xfrm>
            <a:off x="4281488" y="6427788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/>
            <a:fld id="{0BCD4D54-2FF2-43FB-9FCB-7E1E910B1338}" type="slidenum">
              <a:rPr lang="he-IL" sz="1000" b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pPr algn="ctr" eaLnBrk="0" hangingPunct="0"/>
              <a:t>‹#›</a:t>
            </a:fld>
            <a:endParaRPr lang="en-US" sz="1000" b="1">
              <a:solidFill>
                <a:srgbClr val="0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1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995363"/>
            <a:ext cx="798988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35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35000"/>
        </a:spcBef>
        <a:spcAft>
          <a:spcPct val="0"/>
        </a:spcAft>
        <a:buSzPct val="85000"/>
        <a:buChar char="•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7772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81750"/>
            <a:ext cx="792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  <p:pic>
        <p:nvPicPr>
          <p:cNvPr id="5125" name="Picture 5" descr="ruler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969963"/>
            <a:ext cx="841375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81488" y="6453188"/>
            <a:ext cx="58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>
              <a:defRPr/>
            </a:pPr>
            <a:fld id="{BBF74202-81F1-4B50-91D4-D512A72E8213}" type="slidenum">
              <a:rPr lang="he-IL" sz="1200" b="1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pPr algn="ctr" eaLnBrk="0" hangingPunct="0">
                <a:defRPr/>
              </a:pPr>
              <a:t>‹#›</a:t>
            </a:fld>
            <a:endParaRPr lang="en-US" sz="1200" b="1">
              <a:solidFill>
                <a:srgbClr val="000000"/>
              </a:solidFill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83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 sz="2200">
          <a:solidFill>
            <a:srgbClr val="333333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 sz="2000">
          <a:solidFill>
            <a:srgbClr val="333333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>
          <a:solidFill>
            <a:srgbClr val="333333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•"/>
        <a:defRPr>
          <a:solidFill>
            <a:srgbClr val="333333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•"/>
        <a:defRPr>
          <a:solidFill>
            <a:srgbClr val="333333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•"/>
        <a:defRPr>
          <a:solidFill>
            <a:srgbClr val="333333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•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an_average_precis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4.png"/><Relationship Id="rId4" Type="http://schemas.openxmlformats.org/officeDocument/2006/relationships/hyperlink" Target="http://en.wikipedia.org/wiki/Mean_reciprocal_ran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8.xml"/><Relationship Id="rId4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4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457200"/>
            <a:ext cx="9144000" cy="5715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96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30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764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98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32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66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100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434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768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102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436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151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85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819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53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flipH="1" flipV="1">
            <a:off x="0" y="2362200"/>
            <a:ext cx="9144000" cy="381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33925" y="3496270"/>
            <a:ext cx="380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Tamar</a:t>
            </a:r>
            <a:r>
              <a:rPr lang="en-US" sz="1200" b="1" dirty="0"/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Sadeh, PhD</a:t>
            </a:r>
          </a:p>
          <a:p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228974" y="4876800"/>
            <a:ext cx="2581275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37" y="5105400"/>
            <a:ext cx="1955526" cy="911218"/>
          </a:xfrm>
          <a:prstGeom prst="rect">
            <a:avLst/>
          </a:prstGeom>
        </p:spPr>
      </p:pic>
      <p:sp>
        <p:nvSpPr>
          <p:cNvPr id="30" name="Right Triangle 29"/>
          <p:cNvSpPr/>
          <p:nvPr/>
        </p:nvSpPr>
        <p:spPr>
          <a:xfrm flipH="1">
            <a:off x="0" y="-1447800"/>
            <a:ext cx="9144000" cy="381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81149" y="1680389"/>
            <a:ext cx="733425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Relevance Ranking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Scholarly Domain</a:t>
            </a: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 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5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09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666699"/>
                </a:solidFill>
                <a:latin typeface="Verdana" pitchFamily="34" charset="0"/>
              </a:rPr>
              <a:t>Relevance ranking is not new to us.</a:t>
            </a:r>
            <a:endParaRPr lang="en-US" sz="3600" b="1" dirty="0">
              <a:solidFill>
                <a:srgbClr val="666699"/>
              </a:solidFill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O: Search Oxford Libraries Online - the prince - Windows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28800" y="2133600"/>
            <a:ext cx="7162800" cy="11430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coverLibrary - pride and prejudice - Mozilla Firef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81200" y="2019300"/>
            <a:ext cx="4495800" cy="8001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rtin University Library Catalogue - Renovascular hypertension: screening and modern managemen - Windows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28800" y="2057400"/>
            <a:ext cx="5562600" cy="11430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rtin University Library Catalogue - quantum hall effect stern - Windows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1</a:t>
            </a:r>
            <a:endParaRPr lang="en-US" sz="239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en-US" sz="23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Methodical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Test </a:t>
            </a:r>
            <a:r>
              <a:rPr lang="en-US" dirty="0"/>
              <a:t>environment, tools, and procedures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Metrics </a:t>
            </a:r>
            <a:r>
              <a:rPr lang="en-US" dirty="0"/>
              <a:t>to evaluate our current success </a:t>
            </a:r>
            <a:r>
              <a:rPr lang="en-US" dirty="0" smtClean="0"/>
              <a:t>and the improvements we make</a:t>
            </a:r>
            <a:endParaRPr 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Measurements </a:t>
            </a:r>
            <a:r>
              <a:rPr lang="en-US" dirty="0"/>
              <a:t>to assess the success of the </a:t>
            </a:r>
            <a:r>
              <a:rPr lang="en-US" dirty="0" smtClean="0"/>
              <a:t>changes, once implemented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83" name="Rectangle 51"/>
          <p:cNvSpPr>
            <a:spLocks noChangeArrowheads="1"/>
          </p:cNvSpPr>
          <p:nvPr/>
        </p:nvSpPr>
        <p:spPr bwMode="auto">
          <a:xfrm>
            <a:off x="2438400" y="4800600"/>
            <a:ext cx="4343400" cy="13716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25" name="Rectangle 93"/>
          <p:cNvSpPr>
            <a:spLocks noChangeArrowheads="1"/>
          </p:cNvSpPr>
          <p:nvPr/>
        </p:nvSpPr>
        <p:spPr bwMode="auto">
          <a:xfrm>
            <a:off x="3505200" y="4876800"/>
            <a:ext cx="1295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42" name="Rectangle 10"/>
          <p:cNvSpPr>
            <a:spLocks noChangeArrowheads="1"/>
          </p:cNvSpPr>
          <p:nvPr/>
        </p:nvSpPr>
        <p:spPr bwMode="auto">
          <a:xfrm>
            <a:off x="2438400" y="2316163"/>
            <a:ext cx="4343400" cy="13716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49" name="Rectangle 17"/>
          <p:cNvSpPr>
            <a:spLocks noChangeArrowheads="1"/>
          </p:cNvSpPr>
          <p:nvPr/>
        </p:nvSpPr>
        <p:spPr bwMode="auto">
          <a:xfrm>
            <a:off x="32766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1" name="Rectangle 19"/>
          <p:cNvSpPr>
            <a:spLocks noChangeArrowheads="1"/>
          </p:cNvSpPr>
          <p:nvPr/>
        </p:nvSpPr>
        <p:spPr bwMode="auto">
          <a:xfrm>
            <a:off x="32766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3" name="Rectangle 21"/>
          <p:cNvSpPr>
            <a:spLocks noChangeArrowheads="1"/>
          </p:cNvSpPr>
          <p:nvPr/>
        </p:nvSpPr>
        <p:spPr bwMode="auto">
          <a:xfrm>
            <a:off x="32766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1" name="Rectangle 59"/>
          <p:cNvSpPr>
            <a:spLocks noChangeArrowheads="1"/>
          </p:cNvSpPr>
          <p:nvPr/>
        </p:nvSpPr>
        <p:spPr bwMode="auto">
          <a:xfrm>
            <a:off x="32766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3" name="Rectangle 61"/>
          <p:cNvSpPr>
            <a:spLocks noChangeArrowheads="1"/>
          </p:cNvSpPr>
          <p:nvPr/>
        </p:nvSpPr>
        <p:spPr bwMode="auto">
          <a:xfrm>
            <a:off x="32766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5" name="Rectangle 63"/>
          <p:cNvSpPr>
            <a:spLocks noChangeArrowheads="1"/>
          </p:cNvSpPr>
          <p:nvPr/>
        </p:nvSpPr>
        <p:spPr bwMode="auto">
          <a:xfrm>
            <a:off x="32766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2" name="Rectangle 50"/>
          <p:cNvSpPr>
            <a:spLocks noChangeArrowheads="1"/>
          </p:cNvSpPr>
          <p:nvPr/>
        </p:nvSpPr>
        <p:spPr bwMode="auto">
          <a:xfrm>
            <a:off x="3505200" y="2392363"/>
            <a:ext cx="1295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2057400" cy="12954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 Unicode MS" pitchFamily="34" charset="-128"/>
              <a:buNone/>
            </a:pPr>
            <a:r>
              <a:rPr lang="en-US" b="1" smtClean="0"/>
              <a:t>Precision</a:t>
            </a:r>
            <a:r>
              <a:rPr lang="en-US" smtClean="0"/>
              <a:t>=</a:t>
            </a:r>
          </a:p>
          <a:p>
            <a:pPr marL="0" indent="0">
              <a:lnSpc>
                <a:spcPct val="120000"/>
              </a:lnSpc>
              <a:buFont typeface="Arial Unicode MS" pitchFamily="34" charset="-128"/>
              <a:buNone/>
            </a:pPr>
            <a:endParaRPr lang="en-US" smtClean="0"/>
          </a:p>
          <a:p>
            <a:pPr marL="0" indent="0">
              <a:lnSpc>
                <a:spcPct val="120000"/>
              </a:lnSpc>
              <a:buFont typeface="Arial Unicode MS" pitchFamily="34" charset="-128"/>
              <a:buNone/>
            </a:pPr>
            <a:endParaRPr lang="en-US" smtClean="0"/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2362200" y="11430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33"/>
                </a:solidFill>
                <a:latin typeface="Verdana" pitchFamily="34" charset="0"/>
              </a:rPr>
              <a:t>Number of relevant documents retrieved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2362200" y="1738313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33"/>
                </a:solidFill>
                <a:latin typeface="Verdana" pitchFamily="34" charset="0"/>
              </a:rPr>
              <a:t>Total number of documents retrieved</a:t>
            </a:r>
          </a:p>
        </p:txBody>
      </p:sp>
      <p:sp>
        <p:nvSpPr>
          <p:cNvPr id="709638" name="Line 6"/>
          <p:cNvSpPr>
            <a:spLocks noChangeShapeType="1"/>
          </p:cNvSpPr>
          <p:nvPr/>
        </p:nvSpPr>
        <p:spPr bwMode="auto">
          <a:xfrm>
            <a:off x="2362200" y="1676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2362200" y="3763963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33"/>
                </a:solidFill>
                <a:latin typeface="Verdana" pitchFamily="34" charset="0"/>
              </a:rPr>
              <a:t>Number of relevant documents retrieved</a:t>
            </a:r>
          </a:p>
        </p:txBody>
      </p:sp>
      <p:sp>
        <p:nvSpPr>
          <p:cNvPr id="709640" name="Text Box 8"/>
          <p:cNvSpPr txBox="1">
            <a:spLocks noChangeArrowheads="1"/>
          </p:cNvSpPr>
          <p:nvPr/>
        </p:nvSpPr>
        <p:spPr bwMode="auto">
          <a:xfrm>
            <a:off x="2057400" y="4237038"/>
            <a:ext cx="708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333333"/>
                </a:solidFill>
                <a:latin typeface="Verdana" pitchFamily="34" charset="0"/>
              </a:rPr>
              <a:t>Total number of existing relevant documents</a:t>
            </a:r>
          </a:p>
        </p:txBody>
      </p:sp>
      <p:sp>
        <p:nvSpPr>
          <p:cNvPr id="709641" name="Line 9"/>
          <p:cNvSpPr>
            <a:spLocks noChangeShapeType="1"/>
          </p:cNvSpPr>
          <p:nvPr/>
        </p:nvSpPr>
        <p:spPr bwMode="auto">
          <a:xfrm>
            <a:off x="2362200" y="4221163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9643" name="Rectangle 11"/>
          <p:cNvSpPr>
            <a:spLocks noChangeArrowheads="1"/>
          </p:cNvSpPr>
          <p:nvPr/>
        </p:nvSpPr>
        <p:spPr bwMode="auto">
          <a:xfrm>
            <a:off x="26670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44" name="Rectangle 12"/>
          <p:cNvSpPr>
            <a:spLocks noChangeArrowheads="1"/>
          </p:cNvSpPr>
          <p:nvPr/>
        </p:nvSpPr>
        <p:spPr bwMode="auto">
          <a:xfrm>
            <a:off x="29718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45" name="Rectangle 13"/>
          <p:cNvSpPr>
            <a:spLocks noChangeArrowheads="1"/>
          </p:cNvSpPr>
          <p:nvPr/>
        </p:nvSpPr>
        <p:spPr bwMode="auto">
          <a:xfrm>
            <a:off x="26670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46" name="Rectangle 14"/>
          <p:cNvSpPr>
            <a:spLocks noChangeArrowheads="1"/>
          </p:cNvSpPr>
          <p:nvPr/>
        </p:nvSpPr>
        <p:spPr bwMode="auto">
          <a:xfrm>
            <a:off x="29718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47" name="Rectangle 15"/>
          <p:cNvSpPr>
            <a:spLocks noChangeArrowheads="1"/>
          </p:cNvSpPr>
          <p:nvPr/>
        </p:nvSpPr>
        <p:spPr bwMode="auto">
          <a:xfrm>
            <a:off x="26670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48" name="Rectangle 16"/>
          <p:cNvSpPr>
            <a:spLocks noChangeArrowheads="1"/>
          </p:cNvSpPr>
          <p:nvPr/>
        </p:nvSpPr>
        <p:spPr bwMode="auto">
          <a:xfrm>
            <a:off x="29718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0" name="Rectangle 18"/>
          <p:cNvSpPr>
            <a:spLocks noChangeArrowheads="1"/>
          </p:cNvSpPr>
          <p:nvPr/>
        </p:nvSpPr>
        <p:spPr bwMode="auto">
          <a:xfrm>
            <a:off x="35814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2" name="Rectangle 20"/>
          <p:cNvSpPr>
            <a:spLocks noChangeArrowheads="1"/>
          </p:cNvSpPr>
          <p:nvPr/>
        </p:nvSpPr>
        <p:spPr bwMode="auto">
          <a:xfrm>
            <a:off x="35814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4" name="Rectangle 22"/>
          <p:cNvSpPr>
            <a:spLocks noChangeArrowheads="1"/>
          </p:cNvSpPr>
          <p:nvPr/>
        </p:nvSpPr>
        <p:spPr bwMode="auto">
          <a:xfrm>
            <a:off x="35814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5" name="Rectangle 23"/>
          <p:cNvSpPr>
            <a:spLocks noChangeArrowheads="1"/>
          </p:cNvSpPr>
          <p:nvPr/>
        </p:nvSpPr>
        <p:spPr bwMode="auto">
          <a:xfrm>
            <a:off x="38862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6" name="Rectangle 24"/>
          <p:cNvSpPr>
            <a:spLocks noChangeArrowheads="1"/>
          </p:cNvSpPr>
          <p:nvPr/>
        </p:nvSpPr>
        <p:spPr bwMode="auto">
          <a:xfrm>
            <a:off x="41910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7" name="Rectangle 25"/>
          <p:cNvSpPr>
            <a:spLocks noChangeArrowheads="1"/>
          </p:cNvSpPr>
          <p:nvPr/>
        </p:nvSpPr>
        <p:spPr bwMode="auto">
          <a:xfrm>
            <a:off x="38862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8" name="Rectangle 26"/>
          <p:cNvSpPr>
            <a:spLocks noChangeArrowheads="1"/>
          </p:cNvSpPr>
          <p:nvPr/>
        </p:nvSpPr>
        <p:spPr bwMode="auto">
          <a:xfrm>
            <a:off x="41910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59" name="Rectangle 27"/>
          <p:cNvSpPr>
            <a:spLocks noChangeArrowheads="1"/>
          </p:cNvSpPr>
          <p:nvPr/>
        </p:nvSpPr>
        <p:spPr bwMode="auto">
          <a:xfrm>
            <a:off x="38862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0" name="Rectangle 28"/>
          <p:cNvSpPr>
            <a:spLocks noChangeArrowheads="1"/>
          </p:cNvSpPr>
          <p:nvPr/>
        </p:nvSpPr>
        <p:spPr bwMode="auto">
          <a:xfrm>
            <a:off x="41910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1" name="Rectangle 29"/>
          <p:cNvSpPr>
            <a:spLocks noChangeArrowheads="1"/>
          </p:cNvSpPr>
          <p:nvPr/>
        </p:nvSpPr>
        <p:spPr bwMode="auto">
          <a:xfrm>
            <a:off x="44958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2" name="Rectangle 30"/>
          <p:cNvSpPr>
            <a:spLocks noChangeArrowheads="1"/>
          </p:cNvSpPr>
          <p:nvPr/>
        </p:nvSpPr>
        <p:spPr bwMode="auto">
          <a:xfrm>
            <a:off x="48006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3" name="Rectangle 31"/>
          <p:cNvSpPr>
            <a:spLocks noChangeArrowheads="1"/>
          </p:cNvSpPr>
          <p:nvPr/>
        </p:nvSpPr>
        <p:spPr bwMode="auto">
          <a:xfrm>
            <a:off x="44958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4" name="Rectangle 32"/>
          <p:cNvSpPr>
            <a:spLocks noChangeArrowheads="1"/>
          </p:cNvSpPr>
          <p:nvPr/>
        </p:nvSpPr>
        <p:spPr bwMode="auto">
          <a:xfrm>
            <a:off x="48006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5" name="Rectangle 33"/>
          <p:cNvSpPr>
            <a:spLocks noChangeArrowheads="1"/>
          </p:cNvSpPr>
          <p:nvPr/>
        </p:nvSpPr>
        <p:spPr bwMode="auto">
          <a:xfrm>
            <a:off x="44958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6" name="Rectangle 34"/>
          <p:cNvSpPr>
            <a:spLocks noChangeArrowheads="1"/>
          </p:cNvSpPr>
          <p:nvPr/>
        </p:nvSpPr>
        <p:spPr bwMode="auto">
          <a:xfrm>
            <a:off x="48006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7" name="Rectangle 35"/>
          <p:cNvSpPr>
            <a:spLocks noChangeArrowheads="1"/>
          </p:cNvSpPr>
          <p:nvPr/>
        </p:nvSpPr>
        <p:spPr bwMode="auto">
          <a:xfrm>
            <a:off x="51054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8" name="Rectangle 36"/>
          <p:cNvSpPr>
            <a:spLocks noChangeArrowheads="1"/>
          </p:cNvSpPr>
          <p:nvPr/>
        </p:nvSpPr>
        <p:spPr bwMode="auto">
          <a:xfrm>
            <a:off x="54102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69" name="Rectangle 37"/>
          <p:cNvSpPr>
            <a:spLocks noChangeArrowheads="1"/>
          </p:cNvSpPr>
          <p:nvPr/>
        </p:nvSpPr>
        <p:spPr bwMode="auto">
          <a:xfrm>
            <a:off x="51054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0" name="Rectangle 38"/>
          <p:cNvSpPr>
            <a:spLocks noChangeArrowheads="1"/>
          </p:cNvSpPr>
          <p:nvPr/>
        </p:nvSpPr>
        <p:spPr bwMode="auto">
          <a:xfrm>
            <a:off x="54102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1" name="Rectangle 39"/>
          <p:cNvSpPr>
            <a:spLocks noChangeArrowheads="1"/>
          </p:cNvSpPr>
          <p:nvPr/>
        </p:nvSpPr>
        <p:spPr bwMode="auto">
          <a:xfrm>
            <a:off x="51054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2" name="Rectangle 40"/>
          <p:cNvSpPr>
            <a:spLocks noChangeArrowheads="1"/>
          </p:cNvSpPr>
          <p:nvPr/>
        </p:nvSpPr>
        <p:spPr bwMode="auto">
          <a:xfrm>
            <a:off x="54102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3" name="Rectangle 41"/>
          <p:cNvSpPr>
            <a:spLocks noChangeArrowheads="1"/>
          </p:cNvSpPr>
          <p:nvPr/>
        </p:nvSpPr>
        <p:spPr bwMode="auto">
          <a:xfrm>
            <a:off x="57150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4" name="Rectangle 42"/>
          <p:cNvSpPr>
            <a:spLocks noChangeArrowheads="1"/>
          </p:cNvSpPr>
          <p:nvPr/>
        </p:nvSpPr>
        <p:spPr bwMode="auto">
          <a:xfrm>
            <a:off x="60198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5" name="Rectangle 43"/>
          <p:cNvSpPr>
            <a:spLocks noChangeArrowheads="1"/>
          </p:cNvSpPr>
          <p:nvPr/>
        </p:nvSpPr>
        <p:spPr bwMode="auto">
          <a:xfrm>
            <a:off x="57150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6" name="Rectangle 44"/>
          <p:cNvSpPr>
            <a:spLocks noChangeArrowheads="1"/>
          </p:cNvSpPr>
          <p:nvPr/>
        </p:nvSpPr>
        <p:spPr bwMode="auto">
          <a:xfrm>
            <a:off x="60198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7" name="Rectangle 45"/>
          <p:cNvSpPr>
            <a:spLocks noChangeArrowheads="1"/>
          </p:cNvSpPr>
          <p:nvPr/>
        </p:nvSpPr>
        <p:spPr bwMode="auto">
          <a:xfrm>
            <a:off x="57150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8" name="Rectangle 46"/>
          <p:cNvSpPr>
            <a:spLocks noChangeArrowheads="1"/>
          </p:cNvSpPr>
          <p:nvPr/>
        </p:nvSpPr>
        <p:spPr bwMode="auto">
          <a:xfrm>
            <a:off x="60198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79" name="Rectangle 47"/>
          <p:cNvSpPr>
            <a:spLocks noChangeArrowheads="1"/>
          </p:cNvSpPr>
          <p:nvPr/>
        </p:nvSpPr>
        <p:spPr bwMode="auto">
          <a:xfrm>
            <a:off x="6324600" y="2468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0" name="Rectangle 48"/>
          <p:cNvSpPr>
            <a:spLocks noChangeArrowheads="1"/>
          </p:cNvSpPr>
          <p:nvPr/>
        </p:nvSpPr>
        <p:spPr bwMode="auto">
          <a:xfrm>
            <a:off x="6324600" y="2849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1" name="Rectangle 49"/>
          <p:cNvSpPr>
            <a:spLocks noChangeArrowheads="1"/>
          </p:cNvSpPr>
          <p:nvPr/>
        </p:nvSpPr>
        <p:spPr bwMode="auto">
          <a:xfrm>
            <a:off x="6324600" y="3230563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5" name="Rectangle 53"/>
          <p:cNvSpPr>
            <a:spLocks noChangeArrowheads="1"/>
          </p:cNvSpPr>
          <p:nvPr/>
        </p:nvSpPr>
        <p:spPr bwMode="auto">
          <a:xfrm>
            <a:off x="26670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6" name="Rectangle 54"/>
          <p:cNvSpPr>
            <a:spLocks noChangeArrowheads="1"/>
          </p:cNvSpPr>
          <p:nvPr/>
        </p:nvSpPr>
        <p:spPr bwMode="auto">
          <a:xfrm>
            <a:off x="29718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7" name="Rectangle 55"/>
          <p:cNvSpPr>
            <a:spLocks noChangeArrowheads="1"/>
          </p:cNvSpPr>
          <p:nvPr/>
        </p:nvSpPr>
        <p:spPr bwMode="auto">
          <a:xfrm>
            <a:off x="26670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8" name="Rectangle 56"/>
          <p:cNvSpPr>
            <a:spLocks noChangeArrowheads="1"/>
          </p:cNvSpPr>
          <p:nvPr/>
        </p:nvSpPr>
        <p:spPr bwMode="auto">
          <a:xfrm>
            <a:off x="29718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89" name="Rectangle 57"/>
          <p:cNvSpPr>
            <a:spLocks noChangeArrowheads="1"/>
          </p:cNvSpPr>
          <p:nvPr/>
        </p:nvSpPr>
        <p:spPr bwMode="auto">
          <a:xfrm>
            <a:off x="26670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0" name="Rectangle 58"/>
          <p:cNvSpPr>
            <a:spLocks noChangeArrowheads="1"/>
          </p:cNvSpPr>
          <p:nvPr/>
        </p:nvSpPr>
        <p:spPr bwMode="auto">
          <a:xfrm>
            <a:off x="29718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2" name="Rectangle 60"/>
          <p:cNvSpPr>
            <a:spLocks noChangeArrowheads="1"/>
          </p:cNvSpPr>
          <p:nvPr/>
        </p:nvSpPr>
        <p:spPr bwMode="auto">
          <a:xfrm>
            <a:off x="35814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4" name="Rectangle 62"/>
          <p:cNvSpPr>
            <a:spLocks noChangeArrowheads="1"/>
          </p:cNvSpPr>
          <p:nvPr/>
        </p:nvSpPr>
        <p:spPr bwMode="auto">
          <a:xfrm>
            <a:off x="35814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6" name="Rectangle 64"/>
          <p:cNvSpPr>
            <a:spLocks noChangeArrowheads="1"/>
          </p:cNvSpPr>
          <p:nvPr/>
        </p:nvSpPr>
        <p:spPr bwMode="auto">
          <a:xfrm>
            <a:off x="35814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7" name="Rectangle 65"/>
          <p:cNvSpPr>
            <a:spLocks noChangeArrowheads="1"/>
          </p:cNvSpPr>
          <p:nvPr/>
        </p:nvSpPr>
        <p:spPr bwMode="auto">
          <a:xfrm>
            <a:off x="38862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8" name="Rectangle 66"/>
          <p:cNvSpPr>
            <a:spLocks noChangeArrowheads="1"/>
          </p:cNvSpPr>
          <p:nvPr/>
        </p:nvSpPr>
        <p:spPr bwMode="auto">
          <a:xfrm>
            <a:off x="41910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699" name="Rectangle 67"/>
          <p:cNvSpPr>
            <a:spLocks noChangeArrowheads="1"/>
          </p:cNvSpPr>
          <p:nvPr/>
        </p:nvSpPr>
        <p:spPr bwMode="auto">
          <a:xfrm>
            <a:off x="38862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0" name="Rectangle 68"/>
          <p:cNvSpPr>
            <a:spLocks noChangeArrowheads="1"/>
          </p:cNvSpPr>
          <p:nvPr/>
        </p:nvSpPr>
        <p:spPr bwMode="auto">
          <a:xfrm>
            <a:off x="41910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1" name="Rectangle 69"/>
          <p:cNvSpPr>
            <a:spLocks noChangeArrowheads="1"/>
          </p:cNvSpPr>
          <p:nvPr/>
        </p:nvSpPr>
        <p:spPr bwMode="auto">
          <a:xfrm>
            <a:off x="38862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2" name="Rectangle 70"/>
          <p:cNvSpPr>
            <a:spLocks noChangeArrowheads="1"/>
          </p:cNvSpPr>
          <p:nvPr/>
        </p:nvSpPr>
        <p:spPr bwMode="auto">
          <a:xfrm>
            <a:off x="41910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3" name="Rectangle 71"/>
          <p:cNvSpPr>
            <a:spLocks noChangeArrowheads="1"/>
          </p:cNvSpPr>
          <p:nvPr/>
        </p:nvSpPr>
        <p:spPr bwMode="auto">
          <a:xfrm>
            <a:off x="44958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4" name="Rectangle 72"/>
          <p:cNvSpPr>
            <a:spLocks noChangeArrowheads="1"/>
          </p:cNvSpPr>
          <p:nvPr/>
        </p:nvSpPr>
        <p:spPr bwMode="auto">
          <a:xfrm>
            <a:off x="48006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5" name="Rectangle 73"/>
          <p:cNvSpPr>
            <a:spLocks noChangeArrowheads="1"/>
          </p:cNvSpPr>
          <p:nvPr/>
        </p:nvSpPr>
        <p:spPr bwMode="auto">
          <a:xfrm>
            <a:off x="44958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6" name="Rectangle 74"/>
          <p:cNvSpPr>
            <a:spLocks noChangeArrowheads="1"/>
          </p:cNvSpPr>
          <p:nvPr/>
        </p:nvSpPr>
        <p:spPr bwMode="auto">
          <a:xfrm>
            <a:off x="48006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7" name="Rectangle 75"/>
          <p:cNvSpPr>
            <a:spLocks noChangeArrowheads="1"/>
          </p:cNvSpPr>
          <p:nvPr/>
        </p:nvSpPr>
        <p:spPr bwMode="auto">
          <a:xfrm>
            <a:off x="44958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8" name="Rectangle 76"/>
          <p:cNvSpPr>
            <a:spLocks noChangeArrowheads="1"/>
          </p:cNvSpPr>
          <p:nvPr/>
        </p:nvSpPr>
        <p:spPr bwMode="auto">
          <a:xfrm>
            <a:off x="48006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09" name="Rectangle 77"/>
          <p:cNvSpPr>
            <a:spLocks noChangeArrowheads="1"/>
          </p:cNvSpPr>
          <p:nvPr/>
        </p:nvSpPr>
        <p:spPr bwMode="auto">
          <a:xfrm>
            <a:off x="51054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0" name="Rectangle 78"/>
          <p:cNvSpPr>
            <a:spLocks noChangeArrowheads="1"/>
          </p:cNvSpPr>
          <p:nvPr/>
        </p:nvSpPr>
        <p:spPr bwMode="auto">
          <a:xfrm>
            <a:off x="54102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1" name="Rectangle 79"/>
          <p:cNvSpPr>
            <a:spLocks noChangeArrowheads="1"/>
          </p:cNvSpPr>
          <p:nvPr/>
        </p:nvSpPr>
        <p:spPr bwMode="auto">
          <a:xfrm>
            <a:off x="51054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2" name="Rectangle 80"/>
          <p:cNvSpPr>
            <a:spLocks noChangeArrowheads="1"/>
          </p:cNvSpPr>
          <p:nvPr/>
        </p:nvSpPr>
        <p:spPr bwMode="auto">
          <a:xfrm>
            <a:off x="54102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3" name="Rectangle 81"/>
          <p:cNvSpPr>
            <a:spLocks noChangeArrowheads="1"/>
          </p:cNvSpPr>
          <p:nvPr/>
        </p:nvSpPr>
        <p:spPr bwMode="auto">
          <a:xfrm>
            <a:off x="51054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4" name="Rectangle 82"/>
          <p:cNvSpPr>
            <a:spLocks noChangeArrowheads="1"/>
          </p:cNvSpPr>
          <p:nvPr/>
        </p:nvSpPr>
        <p:spPr bwMode="auto">
          <a:xfrm>
            <a:off x="54102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5" name="Rectangle 83"/>
          <p:cNvSpPr>
            <a:spLocks noChangeArrowheads="1"/>
          </p:cNvSpPr>
          <p:nvPr/>
        </p:nvSpPr>
        <p:spPr bwMode="auto">
          <a:xfrm>
            <a:off x="57150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6" name="Rectangle 84"/>
          <p:cNvSpPr>
            <a:spLocks noChangeArrowheads="1"/>
          </p:cNvSpPr>
          <p:nvPr/>
        </p:nvSpPr>
        <p:spPr bwMode="auto">
          <a:xfrm>
            <a:off x="60198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7" name="Rectangle 85"/>
          <p:cNvSpPr>
            <a:spLocks noChangeArrowheads="1"/>
          </p:cNvSpPr>
          <p:nvPr/>
        </p:nvSpPr>
        <p:spPr bwMode="auto">
          <a:xfrm>
            <a:off x="57150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8" name="Rectangle 86"/>
          <p:cNvSpPr>
            <a:spLocks noChangeArrowheads="1"/>
          </p:cNvSpPr>
          <p:nvPr/>
        </p:nvSpPr>
        <p:spPr bwMode="auto">
          <a:xfrm>
            <a:off x="60198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19" name="Rectangle 87"/>
          <p:cNvSpPr>
            <a:spLocks noChangeArrowheads="1"/>
          </p:cNvSpPr>
          <p:nvPr/>
        </p:nvSpPr>
        <p:spPr bwMode="auto">
          <a:xfrm>
            <a:off x="57150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20" name="Rectangle 88"/>
          <p:cNvSpPr>
            <a:spLocks noChangeArrowheads="1"/>
          </p:cNvSpPr>
          <p:nvPr/>
        </p:nvSpPr>
        <p:spPr bwMode="auto">
          <a:xfrm>
            <a:off x="60198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21" name="Rectangle 89"/>
          <p:cNvSpPr>
            <a:spLocks noChangeArrowheads="1"/>
          </p:cNvSpPr>
          <p:nvPr/>
        </p:nvSpPr>
        <p:spPr bwMode="auto">
          <a:xfrm>
            <a:off x="6324600" y="4953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22" name="Rectangle 90"/>
          <p:cNvSpPr>
            <a:spLocks noChangeArrowheads="1"/>
          </p:cNvSpPr>
          <p:nvPr/>
        </p:nvSpPr>
        <p:spPr bwMode="auto">
          <a:xfrm>
            <a:off x="6324600" y="5334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23" name="Rectangle 91"/>
          <p:cNvSpPr>
            <a:spLocks noChangeArrowheads="1"/>
          </p:cNvSpPr>
          <p:nvPr/>
        </p:nvSpPr>
        <p:spPr bwMode="auto">
          <a:xfrm>
            <a:off x="6324600" y="5715000"/>
            <a:ext cx="228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724" name="Rectangle 92"/>
          <p:cNvSpPr>
            <a:spLocks noChangeArrowheads="1"/>
          </p:cNvSpPr>
          <p:nvPr/>
        </p:nvSpPr>
        <p:spPr bwMode="auto">
          <a:xfrm>
            <a:off x="422275" y="3962400"/>
            <a:ext cx="14827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 Unicode MS" pitchFamily="34" charset="-128"/>
              <a:buNone/>
            </a:pPr>
            <a:r>
              <a:rPr lang="en-US" sz="2400" b="1">
                <a:solidFill>
                  <a:srgbClr val="333333"/>
                </a:solidFill>
                <a:latin typeface="Verdana" pitchFamily="34" charset="0"/>
              </a:rPr>
              <a:t>Recall=</a:t>
            </a:r>
          </a:p>
        </p:txBody>
      </p:sp>
    </p:spTree>
    <p:extLst>
      <p:ext uri="{BB962C8B-B14F-4D97-AF65-F5344CB8AC3E}">
        <p14:creationId xmlns:p14="http://schemas.microsoft.com/office/powerpoint/2010/main" val="222952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09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09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096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09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09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09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096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096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096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709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09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096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09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09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09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09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09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096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7096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7096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7096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7096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7096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7096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709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709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7096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709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709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7097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709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709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7097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7097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7097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7097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7097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7097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7097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709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709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7096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7097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7097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7097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709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709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7097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7097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7097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7097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83" grpId="0" animBg="1"/>
      <p:bldP spid="709725" grpId="0" animBg="1"/>
      <p:bldP spid="709691" grpId="0" animBg="1"/>
      <p:bldP spid="709693" grpId="0" animBg="1"/>
      <p:bldP spid="709695" grpId="0" animBg="1"/>
      <p:bldP spid="709682" grpId="0" animBg="1"/>
      <p:bldP spid="709641" grpId="0" animBg="1"/>
      <p:bldP spid="709685" grpId="0" animBg="1"/>
      <p:bldP spid="709686" grpId="0" animBg="1"/>
      <p:bldP spid="709687" grpId="0" animBg="1"/>
      <p:bldP spid="709688" grpId="0" animBg="1"/>
      <p:bldP spid="709689" grpId="0" animBg="1"/>
      <p:bldP spid="709690" grpId="0" animBg="1"/>
      <p:bldP spid="709692" grpId="0" animBg="1"/>
      <p:bldP spid="709694" grpId="0" animBg="1"/>
      <p:bldP spid="709696" grpId="0" animBg="1"/>
      <p:bldP spid="709697" grpId="0" animBg="1"/>
      <p:bldP spid="709698" grpId="0" animBg="1"/>
      <p:bldP spid="709699" grpId="0" animBg="1"/>
      <p:bldP spid="709700" grpId="0" animBg="1"/>
      <p:bldP spid="709701" grpId="0" animBg="1"/>
      <p:bldP spid="709702" grpId="0" animBg="1"/>
      <p:bldP spid="709703" grpId="0" animBg="1"/>
      <p:bldP spid="709704" grpId="0" animBg="1"/>
      <p:bldP spid="709705" grpId="0" animBg="1"/>
      <p:bldP spid="709706" grpId="0" animBg="1"/>
      <p:bldP spid="709707" grpId="0" animBg="1"/>
      <p:bldP spid="709708" grpId="0" animBg="1"/>
      <p:bldP spid="709709" grpId="0" animBg="1"/>
      <p:bldP spid="709710" grpId="0" animBg="1"/>
      <p:bldP spid="709711" grpId="0" animBg="1"/>
      <p:bldP spid="709712" grpId="0" animBg="1"/>
      <p:bldP spid="709713" grpId="0" animBg="1"/>
      <p:bldP spid="709714" grpId="0" animBg="1"/>
      <p:bldP spid="709715" grpId="0" animBg="1"/>
      <p:bldP spid="709716" grpId="0" animBg="1"/>
      <p:bldP spid="709717" grpId="0" animBg="1"/>
      <p:bldP spid="709718" grpId="0" animBg="1"/>
      <p:bldP spid="709719" grpId="0" animBg="1"/>
      <p:bldP spid="709720" grpId="0" animBg="1"/>
      <p:bldP spid="709721" grpId="0" animBg="1"/>
      <p:bldP spid="709722" grpId="0" animBg="1"/>
      <p:bldP spid="709723" grpId="0" animBg="1"/>
      <p:bldP spid="7097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Mean Average Precision (MAP)</a:t>
            </a:r>
            <a:br>
              <a:rPr lang="en-US" dirty="0" smtClean="0"/>
            </a:br>
            <a:r>
              <a:rPr lang="en-US" sz="2000" u="sng" dirty="0" smtClean="0">
                <a:hlinkClick r:id="rId3"/>
              </a:rPr>
              <a:t>http://en.wikipedia.org/wiki/Mean_average_precision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 smtClean="0"/>
              <a:t>Mean Reciprocal Rank (MRR)</a:t>
            </a:r>
            <a:br>
              <a:rPr lang="en-US" dirty="0" smtClean="0"/>
            </a:br>
            <a:r>
              <a:rPr lang="en-US" sz="2000" u="sng" dirty="0" smtClean="0">
                <a:hlinkClick r:id="rId4"/>
              </a:rPr>
              <a:t>http://en.wikipedia.org/wiki/Mean_reciprocal_rank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Infrastructure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85863"/>
            <a:ext cx="8215312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Tools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Automated process to run queries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Calculation of MAP and MRR metrics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Ad hoc changes of parameters in test environment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23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en-US" sz="23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0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Evaluators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Academic researchers in various disciplines (physics, medicine, philosophy, anthropology, agriculture, biology)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215313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Evaluators sent their queries of four types—broad-topic, narrow-topic, known-item, other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Two sets of the first 20 results were sent back and evaluated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One set returned by Primo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One set returned by Google Scholar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Evaluators were not aware of the origin of the sets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Evaluators marked </a:t>
            </a:r>
            <a:r>
              <a:rPr lang="en-US" sz="2000" b="1" dirty="0" smtClean="0"/>
              <a:t>Yes</a:t>
            </a:r>
            <a:r>
              <a:rPr lang="en-US" sz="2000" dirty="0" smtClean="0"/>
              <a:t>/</a:t>
            </a:r>
            <a:r>
              <a:rPr lang="en-US" sz="2000" b="1" dirty="0" smtClean="0"/>
              <a:t>No</a:t>
            </a:r>
            <a:r>
              <a:rPr lang="en-US" sz="2000" dirty="0" smtClean="0"/>
              <a:t> for every result (“should it be on the first page?”)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000" b="1" dirty="0" smtClean="0"/>
              <a:t>No</a:t>
            </a:r>
            <a:r>
              <a:rPr lang="en-US" sz="2000" dirty="0" smtClean="0"/>
              <a:t>, why not </a:t>
            </a:r>
          </a:p>
          <a:p>
            <a:pPr eaLnBrk="1" hangingPunct="1"/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211638" y="6453188"/>
            <a:ext cx="581025" cy="457200"/>
          </a:xfrm>
          <a:prstGeom prst="rect">
            <a:avLst/>
          </a:prstGeom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23F4814-E3F5-46DE-9F88-265D777CA212}" type="slidenum">
              <a:rPr lang="he-IL" sz="1200"/>
              <a:pPr/>
              <a:t>22</a:t>
            </a:fld>
            <a:endParaRPr lang="en-US" sz="120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662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468313" y="6381750"/>
            <a:ext cx="647700" cy="3333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211638" y="6453188"/>
            <a:ext cx="581025" cy="457200"/>
          </a:xfrm>
          <a:prstGeom prst="rect">
            <a:avLst/>
          </a:prstGeom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30CDD3-FBAA-4508-841F-20305C7009F3}" type="slidenum">
              <a:rPr lang="he-IL" sz="1200"/>
              <a:pPr/>
              <a:t>23</a:t>
            </a:fld>
            <a:endParaRPr lang="en-US" sz="12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662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900113" y="6381750"/>
            <a:ext cx="647700" cy="3333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870549" cy="1947862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925" y="6227763"/>
            <a:ext cx="8858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1600" dirty="0" smtClean="0"/>
              <a:t>MAP maximal </a:t>
            </a:r>
            <a:r>
              <a:rPr lang="en-US" sz="1600" dirty="0"/>
              <a:t>value: </a:t>
            </a:r>
            <a:r>
              <a:rPr lang="en-US" sz="1600" dirty="0" smtClean="0"/>
              <a:t>1.00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20292164">
            <a:off x="3441707" y="4196032"/>
            <a:ext cx="1828800" cy="830997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15%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41" y="1600200"/>
            <a:ext cx="5192559" cy="3757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533400"/>
            <a:ext cx="8610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0600" y="2057400"/>
            <a:ext cx="6809510" cy="10668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0600" y="3479006"/>
            <a:ext cx="6809510" cy="864394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clusive: How Google’s Algorithm Rules the Web | Magazine - Windows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clusive: How Google’s Algorithm Rules the Web | Magazine - Windows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686800" cy="123010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39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after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Number </a:t>
            </a:r>
            <a:r>
              <a:rPr lang="en-US" dirty="0"/>
              <a:t>of times that users moved to the next page of </a:t>
            </a:r>
            <a:r>
              <a:rPr lang="en-US" dirty="0" smtClean="0"/>
              <a:t>results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Number </a:t>
            </a:r>
            <a:r>
              <a:rPr lang="en-US" dirty="0"/>
              <a:t>of sessions that culminated in the selection of an item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Average </a:t>
            </a:r>
            <a:r>
              <a:rPr lang="en-US" dirty="0"/>
              <a:t>number of items that were selected per session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Location </a:t>
            </a:r>
            <a:r>
              <a:rPr lang="en-US" dirty="0"/>
              <a:t>of the selected items on the result list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Queries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Many more evaluators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Full scope of search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UI </a:t>
            </a:r>
            <a:r>
              <a:rPr lang="en-US" dirty="0" smtClean="0"/>
              <a:t>changed to </a:t>
            </a:r>
            <a:br>
              <a:rPr lang="en-US" dirty="0" smtClean="0"/>
            </a:br>
            <a:r>
              <a:rPr lang="en-US" dirty="0" smtClean="0"/>
              <a:t>support evaluation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20" y="2362200"/>
            <a:ext cx="4869029" cy="4241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766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endParaRPr lang="en-US" sz="23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05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641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10200" y="6208986"/>
            <a:ext cx="3429000" cy="3442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1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>
            <a:off x="304800" y="685800"/>
            <a:ext cx="8610600" cy="60960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110438"/>
              </p:ext>
            </p:extLst>
          </p:nvPr>
        </p:nvGraphicFramePr>
        <p:xfrm>
          <a:off x="76200" y="152400"/>
          <a:ext cx="5181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6616" y="533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9900"/>
                </a:solidFill>
              </a:rPr>
              <a:t>MAP</a:t>
            </a:r>
            <a:endParaRPr lang="en-US" sz="2800" b="1" dirty="0">
              <a:solidFill>
                <a:srgbClr val="FF9900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77243"/>
              </p:ext>
            </p:extLst>
          </p:nvPr>
        </p:nvGraphicFramePr>
        <p:xfrm>
          <a:off x="3124200" y="3505200"/>
          <a:ext cx="6019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10100" y="4191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MRR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1</a:t>
            </a:r>
            <a:endParaRPr lang="en-US" sz="239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2</a:t>
            </a:r>
            <a:endParaRPr lang="en-US" sz="239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78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 smtClean="0"/>
              <a:t>Relevance </a:t>
            </a:r>
            <a:r>
              <a:rPr lang="en-US" dirty="0"/>
              <a:t>of an item </a:t>
            </a:r>
            <a:r>
              <a:rPr lang="en-US" dirty="0" smtClean="0"/>
              <a:t>is calculated based on:</a:t>
            </a:r>
            <a:endParaRPr lang="en-US" dirty="0"/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400" dirty="0">
                <a:ea typeface="+mn-ea"/>
              </a:rPr>
              <a:t>The match between the query and the item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400" dirty="0">
                <a:ea typeface="+mn-ea"/>
              </a:rPr>
              <a:t>The item’s value score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400" dirty="0">
                <a:ea typeface="+mn-ea"/>
              </a:rPr>
              <a:t>The user and the information </a:t>
            </a:r>
            <a:r>
              <a:rPr lang="en-US" sz="2400" dirty="0" smtClean="0">
                <a:ea typeface="+mn-ea"/>
              </a:rPr>
              <a:t>need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Local materials ranked separately and, possibly, differently </a:t>
            </a:r>
            <a:r>
              <a:rPr lang="en-US" dirty="0" smtClean="0"/>
              <a:t>from global </a:t>
            </a:r>
            <a:r>
              <a:rPr lang="en-US" dirty="0"/>
              <a:t>materials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Blending of local and global materials is controlled by the library  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endParaRPr lang="en-US" sz="2400" dirty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00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en-US" dirty="0"/>
              <a:t>Traditional IR methods, adapted to the scholarly information structure (metadata, abstract, full </a:t>
            </a:r>
            <a:r>
              <a:rPr lang="en-US" dirty="0" smtClean="0"/>
              <a:t>text).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4848225"/>
            <a:ext cx="6000750" cy="162877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066800"/>
            <a:ext cx="6010275" cy="135255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6515100" cy="13716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7200" y="1447800"/>
            <a:ext cx="609600" cy="609600"/>
            <a:chOff x="457200" y="1447800"/>
            <a:chExt cx="609600" cy="609600"/>
          </a:xfrm>
        </p:grpSpPr>
        <p:sp>
          <p:nvSpPr>
            <p:cNvPr id="12" name="Oval 11"/>
            <p:cNvSpPr/>
            <p:nvPr/>
          </p:nvSpPr>
          <p:spPr>
            <a:xfrm>
              <a:off x="457200" y="1447800"/>
              <a:ext cx="609600" cy="609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" y="14478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3200400"/>
            <a:ext cx="609600" cy="609600"/>
            <a:chOff x="457200" y="3200400"/>
            <a:chExt cx="609600" cy="609600"/>
          </a:xfrm>
        </p:grpSpPr>
        <p:sp>
          <p:nvSpPr>
            <p:cNvPr id="15" name="Oval 14"/>
            <p:cNvSpPr/>
            <p:nvPr/>
          </p:nvSpPr>
          <p:spPr>
            <a:xfrm>
              <a:off x="457200" y="3200400"/>
              <a:ext cx="609600" cy="609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3200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5029200"/>
            <a:ext cx="762000" cy="609600"/>
            <a:chOff x="457200" y="5029200"/>
            <a:chExt cx="762000" cy="609600"/>
          </a:xfrm>
        </p:grpSpPr>
        <p:sp>
          <p:nvSpPr>
            <p:cNvPr id="17" name="Oval 16"/>
            <p:cNvSpPr/>
            <p:nvPr/>
          </p:nvSpPr>
          <p:spPr>
            <a:xfrm>
              <a:off x="457200" y="5029200"/>
              <a:ext cx="609600" cy="609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39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2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The significance of an item, regardless of the query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Built from information about the item, based on usage and citations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Usage is available from the Ex Libris </a:t>
            </a:r>
            <a:r>
              <a:rPr lang="en-US" dirty="0" err="1"/>
              <a:t>bX</a:t>
            </a:r>
            <a:r>
              <a:rPr lang="en-US" dirty="0"/>
              <a:t> </a:t>
            </a:r>
            <a:r>
              <a:rPr lang="en-US" dirty="0" smtClean="0"/>
              <a:t>recommender </a:t>
            </a:r>
            <a:r>
              <a:rPr lang="en-US" dirty="0"/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7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85900"/>
            <a:ext cx="6124575" cy="12954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971800"/>
            <a:ext cx="6115050" cy="11049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15" y="4495800"/>
            <a:ext cx="5915025" cy="11144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1524000"/>
            <a:ext cx="609600" cy="609600"/>
            <a:chOff x="457200" y="1447800"/>
            <a:chExt cx="609600" cy="609600"/>
          </a:xfrm>
        </p:grpSpPr>
        <p:sp>
          <p:nvSpPr>
            <p:cNvPr id="11" name="Oval 10"/>
            <p:cNvSpPr/>
            <p:nvPr/>
          </p:nvSpPr>
          <p:spPr>
            <a:xfrm>
              <a:off x="457200" y="1447800"/>
              <a:ext cx="609600" cy="609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14478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2971800"/>
            <a:ext cx="685800" cy="609600"/>
            <a:chOff x="457200" y="3124200"/>
            <a:chExt cx="685800" cy="609600"/>
          </a:xfrm>
        </p:grpSpPr>
        <p:sp>
          <p:nvSpPr>
            <p:cNvPr id="14" name="Oval 13"/>
            <p:cNvSpPr/>
            <p:nvPr/>
          </p:nvSpPr>
          <p:spPr>
            <a:xfrm>
              <a:off x="457200" y="3124200"/>
              <a:ext cx="609600" cy="609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" y="3124200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27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" y="4495800"/>
            <a:ext cx="914400" cy="609600"/>
            <a:chOff x="381000" y="5029200"/>
            <a:chExt cx="914400" cy="609600"/>
          </a:xfrm>
        </p:grpSpPr>
        <p:sp>
          <p:nvSpPr>
            <p:cNvPr id="17" name="Oval 16"/>
            <p:cNvSpPr/>
            <p:nvPr/>
          </p:nvSpPr>
          <p:spPr>
            <a:xfrm>
              <a:off x="457200" y="5029200"/>
              <a:ext cx="609600" cy="609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50292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231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3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Academic degree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400" dirty="0">
                <a:ea typeface="+mn-ea"/>
              </a:rPr>
              <a:t>Leverage the correlation between academic degree </a:t>
            </a:r>
            <a:r>
              <a:rPr lang="en-US" sz="2400" dirty="0" smtClean="0">
                <a:ea typeface="+mn-ea"/>
              </a:rPr>
              <a:t>and type </a:t>
            </a:r>
            <a:r>
              <a:rPr lang="en-US" sz="2400" dirty="0">
                <a:ea typeface="+mn-ea"/>
              </a:rPr>
              <a:t>of materials used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Discipline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400" dirty="0">
                <a:ea typeface="+mn-ea"/>
              </a:rPr>
              <a:t>Focus on discipline-related materials and authors, in </a:t>
            </a:r>
            <a:r>
              <a:rPr lang="en-US" sz="2400" dirty="0" smtClean="0">
                <a:ea typeface="+mn-ea"/>
              </a:rPr>
              <a:t>case </a:t>
            </a:r>
            <a:r>
              <a:rPr lang="en-US" sz="2400" dirty="0">
                <a:ea typeface="+mn-ea"/>
              </a:rPr>
              <a:t>of ambiguity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endParaRPr lang="en-US" sz="2400" dirty="0">
              <a:ea typeface="+mn-ea"/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5900" y="1256212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0600" y="1779814"/>
            <a:ext cx="685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0100" y="1098369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304800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2476500"/>
            <a:ext cx="685800" cy="685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7991" y="-34290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66209" y="1262743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4400" y="-228600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520440" y="-375830"/>
            <a:ext cx="685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8600" y="114300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39983" y="-478971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32314" y="585652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1924594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07919" y="2465613"/>
            <a:ext cx="616131" cy="5851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454331" y="609600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2163" y="6346371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-224246" y="6297385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00200" y="-59871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33600" y="1554480"/>
            <a:ext cx="502920" cy="502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43100" y="979169"/>
            <a:ext cx="419100" cy="4033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62200" y="1066800"/>
            <a:ext cx="502920" cy="502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700" y="1126671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7200" y="1649186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-91440" y="146957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-101237" y="680357"/>
            <a:ext cx="533400" cy="533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28060" y="1493520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-88174" y="1839686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11552" y="1856014"/>
            <a:ext cx="612648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28802" y="1643743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96440" y="195944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97480" y="-266700"/>
            <a:ext cx="822960" cy="838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217023" y="418012"/>
            <a:ext cx="822960" cy="838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794760" y="796835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401241" y="3069770"/>
            <a:ext cx="561159" cy="53530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686991" y="2307772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676400" y="1981200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52549" y="2209800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8620" y="301534"/>
            <a:ext cx="822960" cy="838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25784" y="4925785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-166551" y="1211036"/>
            <a:ext cx="419100" cy="4033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5462" y="1567544"/>
            <a:ext cx="266701" cy="2721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394710" y="1001486"/>
            <a:ext cx="419100" cy="4033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271451" y="4554583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76151" y="5078185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5651" y="4396740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138351" y="3603171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2351" y="5774871"/>
            <a:ext cx="685800" cy="685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84362" y="3048000"/>
            <a:ext cx="576072" cy="57775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651760" y="4561114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29341" y="3069771"/>
            <a:ext cx="656409" cy="6583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994660" y="2559504"/>
            <a:ext cx="609600" cy="6027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824151" y="3412671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25534" y="2819400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560320" y="3913415"/>
            <a:ext cx="640080" cy="641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909751" y="5222965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85751" y="323850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35480" y="4831080"/>
            <a:ext cx="502920" cy="502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28651" y="4277540"/>
            <a:ext cx="419100" cy="40331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33600" y="4343400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51" y="4419600"/>
            <a:ext cx="5334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2751" y="4947557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-305889" y="3445328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-315686" y="3978728"/>
            <a:ext cx="533400" cy="533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313611" y="4791891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-302623" y="5181600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97103" y="5154385"/>
            <a:ext cx="612648" cy="609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216331" y="5763985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781991" y="3494315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483031" y="3031671"/>
            <a:ext cx="822960" cy="838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2574" y="3716383"/>
            <a:ext cx="822960" cy="838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3580311" y="4095206"/>
            <a:ext cx="822960" cy="838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1461951" y="5279571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8100" y="5508171"/>
            <a:ext cx="822960" cy="838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174171" y="3599905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-201386" y="2357846"/>
            <a:ext cx="419100" cy="4033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-48987" y="4909458"/>
            <a:ext cx="266701" cy="2721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180261" y="4299857"/>
            <a:ext cx="419100" cy="4033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164" y="2726872"/>
            <a:ext cx="266701" cy="27214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7963" y="6487613"/>
            <a:ext cx="343988" cy="3703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763883" y="6580416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45921" y="5892438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32076" y="6295208"/>
            <a:ext cx="685800" cy="685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742802" y="6764384"/>
            <a:ext cx="5334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478530" y="5622471"/>
            <a:ext cx="612648" cy="609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339737" y="6346370"/>
            <a:ext cx="474073" cy="4985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808367" y="6103621"/>
            <a:ext cx="822960" cy="838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4312917" y="3989340"/>
            <a:ext cx="419100" cy="4033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517276" y="1431199"/>
            <a:ext cx="685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021976" y="1954801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831476" y="1273356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384176" y="479787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98176" y="2651487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5257800" y="-228600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897585" y="1437730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945776" y="-53613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8551816" y="-200843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69976" y="289287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071359" y="-303984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7763690" y="760639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155576" y="2099581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439295" y="2640600"/>
            <a:ext cx="616131" cy="5851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6485707" y="6270987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5412376" y="6487613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38402" y="6354808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6631576" y="115116"/>
            <a:ext cx="533400" cy="533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147559" y="1688101"/>
            <a:ext cx="533400" cy="533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010400" y="1154156"/>
            <a:ext cx="402336" cy="4033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93576" y="1249680"/>
            <a:ext cx="502920" cy="5029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298076" y="1301658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488576" y="1824173"/>
            <a:ext cx="533400" cy="533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939936" y="32194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930139" y="855344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8559436" y="1668507"/>
            <a:ext cx="533400" cy="533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943202" y="2014673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542928" y="2031001"/>
            <a:ext cx="612648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9060178" y="1818730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027816" y="370931"/>
            <a:ext cx="822960" cy="838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7728856" y="-91713"/>
            <a:ext cx="822960" cy="838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/>
          <p:cNvSpPr/>
          <p:nvPr/>
        </p:nvSpPr>
        <p:spPr>
          <a:xfrm>
            <a:off x="6248399" y="592999"/>
            <a:ext cx="822960" cy="838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8826136" y="971822"/>
            <a:ext cx="822960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8432617" y="3244757"/>
            <a:ext cx="561159" cy="5353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/>
          <p:cNvSpPr/>
          <p:nvPr/>
        </p:nvSpPr>
        <p:spPr>
          <a:xfrm>
            <a:off x="8718367" y="2482759"/>
            <a:ext cx="822960" cy="838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6707776" y="2156187"/>
            <a:ext cx="822960" cy="838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5283925" y="2384787"/>
            <a:ext cx="822960" cy="838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5419996" y="476521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8857160" y="5100772"/>
            <a:ext cx="822960" cy="838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4864825" y="1386023"/>
            <a:ext cx="419100" cy="4033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196838" y="1742531"/>
            <a:ext cx="266701" cy="27214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426086" y="1176473"/>
            <a:ext cx="419100" cy="40331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288676" y="4744810"/>
            <a:ext cx="667512" cy="6705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807527" y="5253172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617027" y="4571727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8169727" y="3778158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883727" y="5949858"/>
            <a:ext cx="685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5115739" y="3200400"/>
            <a:ext cx="615588" cy="609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7683136" y="4736101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731327" y="3244758"/>
            <a:ext cx="685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8026036" y="2734491"/>
            <a:ext cx="609600" cy="6027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8855527" y="3587658"/>
            <a:ext cx="685800" cy="685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856910" y="2994387"/>
            <a:ext cx="685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7549241" y="4059010"/>
            <a:ext cx="685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7941127" y="5397952"/>
            <a:ext cx="685800" cy="685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417127" y="3413487"/>
            <a:ext cx="533400" cy="533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933110" y="4986472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6760027" y="4452527"/>
            <a:ext cx="419100" cy="40331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179127" y="4507502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083627" y="4600029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274127" y="5122544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725487" y="3620315"/>
            <a:ext cx="5334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715690" y="415371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344987" y="4966878"/>
            <a:ext cx="533400" cy="533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728753" y="5313044"/>
            <a:ext cx="533400" cy="533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328479" y="5329372"/>
            <a:ext cx="612648" cy="609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7247707" y="5938972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813367" y="3669302"/>
            <a:ext cx="82296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7514407" y="3206658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/>
          <p:cNvSpPr/>
          <p:nvPr/>
        </p:nvSpPr>
        <p:spPr>
          <a:xfrm>
            <a:off x="6033950" y="3891370"/>
            <a:ext cx="822960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8611687" y="4270193"/>
            <a:ext cx="82296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6493327" y="5454558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5069476" y="5683158"/>
            <a:ext cx="82296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5205547" y="3774892"/>
            <a:ext cx="822960" cy="838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4829990" y="2532833"/>
            <a:ext cx="419100" cy="4033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4982389" y="5040902"/>
            <a:ext cx="266701" cy="2721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211637" y="4474844"/>
            <a:ext cx="419100" cy="4033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039540" y="2901859"/>
            <a:ext cx="266701" cy="2721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562202" y="653685"/>
            <a:ext cx="419100" cy="4033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6149339" y="6662600"/>
            <a:ext cx="343988" cy="3703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7777297" y="6067425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163452" y="6470195"/>
            <a:ext cx="685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654185" y="-130902"/>
            <a:ext cx="533400" cy="533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8509906" y="5797458"/>
            <a:ext cx="612648" cy="609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371113" y="6521357"/>
            <a:ext cx="474073" cy="49856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839743" y="6278608"/>
            <a:ext cx="82296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4648742" y="1719397"/>
            <a:ext cx="419100" cy="4033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654185" y="1083672"/>
            <a:ext cx="266701" cy="27214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509950" y="1393371"/>
            <a:ext cx="348341" cy="3586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403271" y="2085430"/>
            <a:ext cx="561159" cy="5353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/>
          <p:cNvSpPr/>
          <p:nvPr/>
        </p:nvSpPr>
        <p:spPr>
          <a:xfrm>
            <a:off x="4495798" y="4629830"/>
            <a:ext cx="561159" cy="5353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/>
          <p:cNvSpPr/>
          <p:nvPr/>
        </p:nvSpPr>
        <p:spPr>
          <a:xfrm>
            <a:off x="4428851" y="4408715"/>
            <a:ext cx="266701" cy="2721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510493" y="5824401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167051" y="5774870"/>
            <a:ext cx="355416" cy="308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379322" y="3008376"/>
            <a:ext cx="649878" cy="6492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533898" y="2667000"/>
            <a:ext cx="320040" cy="320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091178" y="3130458"/>
            <a:ext cx="266701" cy="272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811632" y="2041072"/>
            <a:ext cx="266701" cy="2721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1447800" y="2514600"/>
            <a:ext cx="6248400" cy="990600"/>
            <a:chOff x="1447800" y="2514600"/>
            <a:chExt cx="6248400" cy="990600"/>
          </a:xfrm>
        </p:grpSpPr>
        <p:sp>
          <p:nvSpPr>
            <p:cNvPr id="291" name="Rounded Rectangle 290"/>
            <p:cNvSpPr/>
            <p:nvPr/>
          </p:nvSpPr>
          <p:spPr>
            <a:xfrm>
              <a:off x="1447800" y="2514600"/>
              <a:ext cx="51816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6781800" y="2514600"/>
              <a:ext cx="914400" cy="990600"/>
            </a:xfrm>
            <a:prstGeom prst="roundRect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6934200" y="2743200"/>
              <a:ext cx="381000" cy="3810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/>
            <p:cNvCxnSpPr>
              <a:stCxn id="293" idx="5"/>
            </p:cNvCxnSpPr>
            <p:nvPr/>
          </p:nvCxnSpPr>
          <p:spPr>
            <a:xfrm>
              <a:off x="7259404" y="3068404"/>
              <a:ext cx="284396" cy="28439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3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3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3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4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7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3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6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9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5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1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4" dur="3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7" dur="3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0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3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6" dur="3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9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2" dur="3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5" dur="3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8" dur="3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1" dur="3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4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7" dur="3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0" dur="3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3" dur="3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6" dur="3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9" dur="3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2" dur="3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5" dur="3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8" dur="3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1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4" dur="3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7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0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3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6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9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2" dur="3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5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8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1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4" dur="3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7" dur="3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0" dur="3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3" dur="3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6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9" dur="3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2" dur="3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5" dur="3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8" dur="3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1" dur="3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4" dur="3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7" dur="3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0" dur="3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3" dur="3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6" dur="3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9" dur="3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2" dur="3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5" dur="3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8" dur="3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1" dur="3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4" dur="3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7" dur="3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0" dur="3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3" dur="3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6" dur="3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9" dur="3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2" dur="3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5" dur="3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8" dur="3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1" dur="3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4" dur="3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7" dur="3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0" dur="3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3" dur="3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6" dur="3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9" dur="3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2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5" dur="3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8" dur="3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1" dur="3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4" dur="3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7" dur="3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0" dur="3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3" dur="3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6" dur="3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9" dur="3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2" dur="3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5"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8" dur="3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1" dur="3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4" dur="3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7" dur="3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0" dur="3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3" dur="3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6" dur="3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9" dur="3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2" dur="3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5" dur="3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8" dur="3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1" dur="3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4" dur="3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7" dur="3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0" dur="3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3" dur="3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6" dur="3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9" dur="3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2" dur="3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5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8" dur="3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1" dur="3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4" dur="3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7" dur="3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0" dur="3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3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6" dur="3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9" dur="3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1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5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7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7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1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3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4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9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4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6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9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2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5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7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8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1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3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4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3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5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6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9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2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5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1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3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4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7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0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3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5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6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1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2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5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8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0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1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7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0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2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3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2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5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7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8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3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4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7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0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6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2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5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8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1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3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4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7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9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0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6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8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9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2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5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8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1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3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4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6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7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9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0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3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5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6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8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9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2" dur="indefinit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4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5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7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8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0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1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3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4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6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7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9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0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2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3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5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6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8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9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1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2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4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5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8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1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3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4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7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0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3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5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6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8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9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1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2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4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5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7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8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0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1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3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4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7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9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0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2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3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5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6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8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9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1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2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4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5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7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8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0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1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3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4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7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9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0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5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6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8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9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1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2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7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8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0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1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3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4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6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7" dur="indefinit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9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40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2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43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5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46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8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49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2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4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5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7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8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0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1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3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4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6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7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9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0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2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3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5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6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8" dur="indefinit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9" dur="indefinite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1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2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4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5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7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8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0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1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3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4" dur="indefinite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6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7" dur="indefinite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9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0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2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3" dur="indefinite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5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6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8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9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1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2" dur="indefinite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4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5" dur="indefinite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7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8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0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1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3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4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6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7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9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0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2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3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5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6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8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9" dur="indefinite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1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2" dur="indefinite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4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5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7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8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0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1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3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4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6" dur="indefinit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7" dur="indefinite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9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0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2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3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5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6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9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1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2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4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5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7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8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0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1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3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4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6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7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7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98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7" grpId="0" animBg="1"/>
      <p:bldP spid="107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609600"/>
            <a:ext cx="83820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5410200" cy="3464046"/>
          </a:xfrm>
          <a:prstGeom prst="rect">
            <a:avLst/>
          </a:prstGeom>
          <a:ln w="3175">
            <a:solidFill>
              <a:schemeClr val="bg2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51811"/>
            <a:ext cx="5410201" cy="3464046"/>
          </a:xfrm>
          <a:prstGeom prst="rect">
            <a:avLst/>
          </a:prstGeom>
          <a:ln w="3175">
            <a:solidFill>
              <a:schemeClr val="bg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29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99"/>
            <a:ext cx="9143999" cy="51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572000" y="260866"/>
            <a:ext cx="3731172" cy="60959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0" y="361890"/>
            <a:ext cx="373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if </a:t>
            </a:r>
            <a:r>
              <a:rPr lang="en-US" sz="2000" dirty="0" smtClean="0">
                <a:latin typeface="+mj-lt"/>
              </a:rPr>
              <a:t>I study </a:t>
            </a:r>
            <a:r>
              <a:rPr lang="en-US" sz="2000" dirty="0" smtClean="0">
                <a:latin typeface="+mj-lt"/>
              </a:rPr>
              <a:t>Biology…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5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99"/>
            <a:ext cx="9144000" cy="51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72000" y="260866"/>
            <a:ext cx="3731172" cy="60959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361890"/>
            <a:ext cx="373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but </a:t>
            </a:r>
            <a:r>
              <a:rPr lang="en-US" sz="2000" dirty="0" smtClean="0">
                <a:latin typeface="+mj-lt"/>
              </a:rPr>
              <a:t>if I study psychology…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6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 smtClean="0"/>
              <a:t>Know</a:t>
            </a:r>
            <a:r>
              <a:rPr lang="en-US" dirty="0"/>
              <a:t>n-item search: </a:t>
            </a:r>
            <a:endParaRPr lang="en-US" dirty="0" smtClean="0"/>
          </a:p>
          <a:p>
            <a:pPr marL="857250" lvl="2" indent="0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i="1" dirty="0" smtClean="0"/>
              <a:t>Bioinformatics</a:t>
            </a:r>
            <a:r>
              <a:rPr lang="en-US" i="1" dirty="0"/>
              <a:t>. Private pact ends the DNA data war </a:t>
            </a:r>
            <a:r>
              <a:rPr lang="en-US" i="1" dirty="0" smtClean="0"/>
              <a:t>Roberts</a:t>
            </a:r>
            <a:r>
              <a:rPr lang="en-US" i="1" dirty="0"/>
              <a:t>, Leslie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 smtClean="0"/>
              <a:t>Narrow-topic search:</a:t>
            </a:r>
          </a:p>
          <a:p>
            <a:pPr marL="0" indent="0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sz="2000" i="1" dirty="0" smtClean="0"/>
              <a:t>	computational </a:t>
            </a:r>
            <a:r>
              <a:rPr lang="en-US" sz="2000" i="1" dirty="0" err="1"/>
              <a:t>dna</a:t>
            </a:r>
            <a:r>
              <a:rPr lang="en-US" sz="2000" i="1" dirty="0"/>
              <a:t> analysis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dirty="0"/>
              <a:t>Broad-topic </a:t>
            </a:r>
            <a:r>
              <a:rPr lang="en-US" dirty="0" smtClean="0"/>
              <a:t>search</a:t>
            </a:r>
          </a:p>
          <a:p>
            <a:pPr marL="0" indent="0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dna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Broad-Topic Queries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korean poetry</a:t>
            </a:r>
            <a:endParaRPr lang="en-US" smtClean="0"/>
          </a:p>
          <a:p>
            <a:pPr eaLnBrk="1" hangingPunct="1"/>
            <a:r>
              <a:rPr lang="en-US" i="1" smtClean="0"/>
              <a:t>buddhist art</a:t>
            </a:r>
            <a:endParaRPr lang="en-US" smtClean="0"/>
          </a:p>
          <a:p>
            <a:pPr eaLnBrk="1" hangingPunct="1"/>
            <a:r>
              <a:rPr lang="en-US" i="1" smtClean="0"/>
              <a:t>adventure education</a:t>
            </a:r>
            <a:endParaRPr lang="en-US" smtClean="0"/>
          </a:p>
          <a:p>
            <a:pPr eaLnBrk="1" hangingPunct="1"/>
            <a:r>
              <a:rPr lang="en-US" i="1" smtClean="0"/>
              <a:t>stereoisomerism</a:t>
            </a:r>
            <a:endParaRPr lang="en-US" smtClean="0"/>
          </a:p>
          <a:p>
            <a:pPr eaLnBrk="1" hangingPunct="1"/>
            <a:r>
              <a:rPr lang="en-US" i="1" smtClean="0"/>
              <a:t>social mobility</a:t>
            </a:r>
            <a:endParaRPr lang="en-US" smtClean="0"/>
          </a:p>
          <a:p>
            <a:pPr eaLnBrk="1" hangingPunct="1"/>
            <a:r>
              <a:rPr lang="en-US" i="1" smtClean="0"/>
              <a:t>mining engineering</a:t>
            </a:r>
            <a:endParaRPr lang="en-US" smtClean="0"/>
          </a:p>
          <a:p>
            <a:pPr eaLnBrk="1" hangingPunct="1"/>
            <a:r>
              <a:rPr lang="en-US" i="1" smtClean="0"/>
              <a:t>operator theory</a:t>
            </a:r>
            <a:endParaRPr lang="en-US" smtClean="0"/>
          </a:p>
          <a:p>
            <a:pPr eaLnBrk="1" hangingPunct="1"/>
            <a:r>
              <a:rPr lang="en-US" i="1" smtClean="0"/>
              <a:t>galaxies</a:t>
            </a:r>
            <a:endParaRPr lang="en-US" smtClean="0"/>
          </a:p>
          <a:p>
            <a:pPr eaLnBrk="1" hangingPunct="1"/>
            <a:r>
              <a:rPr lang="en-US" i="1" smtClean="0"/>
              <a:t>book collecting</a:t>
            </a:r>
            <a:endParaRPr lang="en-US" smtClean="0"/>
          </a:p>
          <a:p>
            <a:pPr eaLnBrk="1" hangingPunct="1"/>
            <a:r>
              <a:rPr lang="en-US" i="1" smtClean="0"/>
              <a:t>canoeing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 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5410200" y="4581525"/>
            <a:ext cx="3124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dirty="0"/>
              <a:t>About 25</a:t>
            </a:r>
            <a:r>
              <a:rPr lang="en-US" dirty="0" smtClean="0"/>
              <a:t>%-30%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queries, based on query logs</a:t>
            </a:r>
          </a:p>
        </p:txBody>
      </p:sp>
    </p:spTree>
    <p:extLst>
      <p:ext uri="{BB962C8B-B14F-4D97-AF65-F5344CB8AC3E}">
        <p14:creationId xmlns:p14="http://schemas.microsoft.com/office/powerpoint/2010/main" val="32284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2590800"/>
            <a:ext cx="1981200" cy="70788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Verdana" pitchFamily="34" charset="0"/>
              </a:rPr>
              <a:t>Before</a:t>
            </a:r>
            <a:endParaRPr lang="en-US" sz="4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2590800"/>
            <a:ext cx="1981200" cy="707886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Verdana" pitchFamily="34" charset="0"/>
              </a:rPr>
              <a:t>After</a:t>
            </a:r>
            <a:endParaRPr lang="en-US" sz="4000" dirty="0">
              <a:latin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81200"/>
            <a:ext cx="2362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1941984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478B0"/>
                </a:solidFill>
              </a:rPr>
              <a:t>Tachycardia – Wikipedia the free encyclopedia</a:t>
            </a:r>
            <a:endParaRPr lang="en-US" sz="900" b="1" dirty="0">
              <a:solidFill>
                <a:srgbClr val="1478B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4800600" cy="24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208483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Tachycardia</a:t>
            </a:r>
            <a:r>
              <a:rPr lang="en-US" sz="8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comes from the Greek words </a:t>
            </a:r>
            <a:r>
              <a:rPr lang="en-US" sz="85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tachys</a:t>
            </a:r>
            <a:r>
              <a:rPr lang="en-US" sz="8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8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rapid</a:t>
            </a:r>
            <a:r>
              <a:rPr lang="en-US" sz="8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sz="8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accelerated</a:t>
            </a:r>
            <a:r>
              <a:rPr lang="en-US" sz="8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and </a:t>
            </a:r>
            <a:r>
              <a:rPr lang="en-US" sz="85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kardia</a:t>
            </a:r>
            <a:r>
              <a:rPr lang="en-US" sz="8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8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heart</a:t>
            </a:r>
            <a:r>
              <a:rPr lang="en-US" sz="8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 Tachycardia typically refers to a heart rate that exceeds the normal range for a resting </a:t>
            </a:r>
            <a:r>
              <a:rPr 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endParaRPr lang="en-US" sz="8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27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512"/>
            <a:ext cx="9144000" cy="2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619032899"/>
              </p:ext>
            </p:extLst>
          </p:nvPr>
        </p:nvGraphicFramePr>
        <p:xfrm>
          <a:off x="806450" y="671488"/>
          <a:ext cx="7531100" cy="606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547813" y="1014388"/>
            <a:ext cx="5616575" cy="5256213"/>
            <a:chOff x="1547813" y="1014388"/>
            <a:chExt cx="5616575" cy="5256213"/>
          </a:xfrm>
        </p:grpSpPr>
        <p:sp>
          <p:nvSpPr>
            <p:cNvPr id="46083" name="AutoShape 3"/>
            <p:cNvSpPr>
              <a:spLocks noChangeArrowheads="1"/>
            </p:cNvSpPr>
            <p:nvPr/>
          </p:nvSpPr>
          <p:spPr bwMode="auto">
            <a:xfrm>
              <a:off x="1547813" y="2500288"/>
              <a:ext cx="3887787" cy="3313113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2705100" y="2112264"/>
              <a:ext cx="1943100" cy="1077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Query match</a:t>
              </a:r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4500563" y="2116113"/>
              <a:ext cx="1981200" cy="1570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r"/>
              <a:r>
                <a:rPr lang="en-US" sz="3200" dirty="0">
                  <a:solidFill>
                    <a:schemeClr val="bg1"/>
                  </a:solidFill>
                </a:rPr>
                <a:t>Item’s</a:t>
              </a:r>
              <a:r>
                <a:rPr lang="en-US" sz="3200" dirty="0"/>
                <a:t> </a:t>
              </a:r>
              <a:br>
                <a:rPr lang="en-US" sz="3200" dirty="0"/>
              </a:br>
              <a:r>
                <a:rPr lang="en-US" sz="3200" dirty="0">
                  <a:solidFill>
                    <a:schemeClr val="bg1"/>
                  </a:solidFill>
                </a:rPr>
                <a:t>value score</a:t>
              </a: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3275013" y="4660876"/>
              <a:ext cx="2592387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User</a:t>
              </a:r>
            </a:p>
          </p:txBody>
        </p:sp>
        <p:sp>
          <p:nvSpPr>
            <p:cNvPr id="46087" name="AutoShape 7"/>
            <p:cNvSpPr>
              <a:spLocks noChangeArrowheads="1"/>
            </p:cNvSpPr>
            <p:nvPr/>
          </p:nvSpPr>
          <p:spPr bwMode="auto">
            <a:xfrm>
              <a:off x="1908175" y="1014388"/>
              <a:ext cx="5256213" cy="5256213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0" y="10800"/>
                  </a:moveTo>
                  <a:cubicBezTo>
                    <a:pt x="650" y="16406"/>
                    <a:pt x="5194" y="20950"/>
                    <a:pt x="10800" y="20950"/>
                  </a:cubicBezTo>
                  <a:cubicBezTo>
                    <a:pt x="16406" y="20950"/>
                    <a:pt x="20950" y="16406"/>
                    <a:pt x="20950" y="10800"/>
                  </a:cubicBezTo>
                  <a:cubicBezTo>
                    <a:pt x="20950" y="5194"/>
                    <a:pt x="16406" y="650"/>
                    <a:pt x="10800" y="650"/>
                  </a:cubicBezTo>
                  <a:cubicBezTo>
                    <a:pt x="5194" y="650"/>
                    <a:pt x="650" y="5194"/>
                    <a:pt x="65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666666"/>
                </a:gs>
                <a:gs pos="100000">
                  <a:srgbClr val="DDDDDD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16423" y="260648"/>
            <a:ext cx="583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333333"/>
                </a:solidFill>
                <a:latin typeface="+mn-lt"/>
                <a:cs typeface="+mn-cs"/>
              </a:rPr>
              <a:t>ScholarRank™</a:t>
            </a:r>
            <a:endParaRPr lang="en-US" sz="3600" dirty="0">
              <a:solidFill>
                <a:srgbClr val="333333"/>
              </a:solidFill>
              <a:latin typeface="+mn-lt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77200" y="614591"/>
            <a:ext cx="685800" cy="680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766991"/>
            <a:ext cx="685800" cy="680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0" y="6074200"/>
            <a:ext cx="1191490" cy="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" y="685800"/>
            <a:ext cx="9120352" cy="512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23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2</a:t>
            </a:r>
            <a:endParaRPr lang="en-US" sz="239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1371600"/>
            <a:ext cx="2514600" cy="3541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14300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80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Bibliography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5259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000" dirty="0" err="1" smtClean="0"/>
              <a:t>Saracevic</a:t>
            </a:r>
            <a:r>
              <a:rPr lang="en-US" sz="2000" dirty="0" smtClean="0"/>
              <a:t>, T. (1975). Relevance: A review of and a framework for the thinking on the notion of information science. Journal of American Society for Information Science, 26(6), 321–343.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000" dirty="0" err="1" smtClean="0"/>
              <a:t>Saracevic</a:t>
            </a:r>
            <a:r>
              <a:rPr lang="en-US" sz="2000" dirty="0" smtClean="0"/>
              <a:t>, T. (2007) Relevance: A Review of the Literature and a Framework for Thinking on the Notion in Information Science. Part II: Nature and Manifestations of Relevance. Journal of the American Society for Information Science and Technology, 58(13):1915–1933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000" dirty="0"/>
              <a:t>http://www.wired.com/magazine/2010/02/ff_google_algorithm/all/1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887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457200"/>
            <a:ext cx="9144000" cy="5715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96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30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764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98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32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66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100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434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768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102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436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151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85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819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5350" y="-228600"/>
            <a:ext cx="85725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flipH="1" flipV="1">
            <a:off x="0" y="2362200"/>
            <a:ext cx="9144000" cy="381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33925" y="3496270"/>
            <a:ext cx="3800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Tamar</a:t>
            </a:r>
            <a:r>
              <a:rPr lang="en-US" sz="1200" b="1" dirty="0"/>
              <a:t>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Sadeh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228974" y="4876800"/>
            <a:ext cx="2581275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37" y="5105400"/>
            <a:ext cx="1955526" cy="911218"/>
          </a:xfrm>
          <a:prstGeom prst="rect">
            <a:avLst/>
          </a:prstGeom>
        </p:spPr>
      </p:pic>
      <p:sp>
        <p:nvSpPr>
          <p:cNvPr id="30" name="Right Triangle 29"/>
          <p:cNvSpPr/>
          <p:nvPr/>
        </p:nvSpPr>
        <p:spPr>
          <a:xfrm flipH="1">
            <a:off x="0" y="-1447800"/>
            <a:ext cx="9144000" cy="381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33925" y="2676942"/>
            <a:ext cx="41814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Thank You!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 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0" y="0"/>
            <a:ext cx="9144000" cy="6705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9397" name="AutoShape 5"/>
          <p:cNvSpPr>
            <a:spLocks noChangeArrowheads="1"/>
          </p:cNvSpPr>
          <p:nvPr/>
        </p:nvSpPr>
        <p:spPr bwMode="auto">
          <a:xfrm>
            <a:off x="304800" y="1143000"/>
            <a:ext cx="8534400" cy="434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65238"/>
            <a:ext cx="7696200" cy="4525962"/>
          </a:xfrm>
        </p:spPr>
        <p:txBody>
          <a:bodyPr/>
          <a:lstStyle/>
          <a:p>
            <a:pPr marL="0" indent="0">
              <a:lnSpc>
                <a:spcPct val="135000"/>
              </a:lnSpc>
              <a:buFont typeface="Arial Unicode MS" pitchFamily="34" charset="-128"/>
              <a:buNone/>
            </a:pPr>
            <a:r>
              <a:rPr lang="en-US" dirty="0" smtClean="0"/>
              <a:t>“Information technology is not elusive; relevance is. Information technology is tangible; relevance is intangible. Information technology is relatively well understood formally; relevance is understood intuitively. Information technology has to be learned; relevance is tacit. Information technology has to be explained to people; relevance does not.”</a:t>
            </a:r>
          </a:p>
          <a:p>
            <a:pPr marL="0" indent="0">
              <a:lnSpc>
                <a:spcPct val="135000"/>
              </a:lnSpc>
              <a:buFont typeface="Arial Unicode MS" pitchFamily="34" charset="-128"/>
              <a:buNone/>
            </a:pPr>
            <a:endParaRPr lang="en-US" dirty="0" smtClean="0"/>
          </a:p>
          <a:p>
            <a:pPr marL="0" indent="0">
              <a:lnSpc>
                <a:spcPct val="135000"/>
              </a:lnSpc>
              <a:buFont typeface="Arial Unicode MS" pitchFamily="34" charset="-128"/>
              <a:buNone/>
            </a:pPr>
            <a:r>
              <a:rPr lang="en-US" sz="1800" dirty="0" err="1" smtClean="0"/>
              <a:t>Saracevic</a:t>
            </a:r>
            <a:r>
              <a:rPr lang="en-US" sz="1800" dirty="0" smtClean="0"/>
              <a:t>, 2007</a:t>
            </a:r>
          </a:p>
        </p:txBody>
      </p:sp>
    </p:spTree>
    <p:extLst>
      <p:ext uri="{BB962C8B-B14F-4D97-AF65-F5344CB8AC3E}">
        <p14:creationId xmlns:p14="http://schemas.microsoft.com/office/powerpoint/2010/main" val="28694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0" y="0"/>
            <a:ext cx="9144000" cy="6705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9397" name="AutoShape 5"/>
          <p:cNvSpPr>
            <a:spLocks noChangeArrowheads="1"/>
          </p:cNvSpPr>
          <p:nvPr/>
        </p:nvSpPr>
        <p:spPr bwMode="auto">
          <a:xfrm>
            <a:off x="304800" y="1143000"/>
            <a:ext cx="8534400" cy="434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848600" cy="2667000"/>
          </a:xfrm>
        </p:spPr>
        <p:txBody>
          <a:bodyPr/>
          <a:lstStyle/>
          <a:p>
            <a:pPr marL="0" indent="0">
              <a:lnSpc>
                <a:spcPct val="135000"/>
              </a:lnSpc>
              <a:buNone/>
            </a:pPr>
            <a:r>
              <a:rPr lang="en-US" sz="2800" dirty="0"/>
              <a:t>Relevance is the </a:t>
            </a:r>
            <a:r>
              <a:rPr lang="en-US" sz="2800" b="1" dirty="0"/>
              <a:t>measure</a:t>
            </a:r>
            <a:r>
              <a:rPr lang="en-US" sz="2800" dirty="0"/>
              <a:t> of </a:t>
            </a:r>
            <a:r>
              <a:rPr lang="en-US" sz="2800" b="1" dirty="0"/>
              <a:t>correspondence</a:t>
            </a:r>
            <a:r>
              <a:rPr lang="en-US" sz="2800" dirty="0"/>
              <a:t> between a </a:t>
            </a:r>
            <a:r>
              <a:rPr lang="en-US" sz="2800" b="1" dirty="0"/>
              <a:t>document</a:t>
            </a:r>
            <a:r>
              <a:rPr lang="en-US" sz="2800" dirty="0"/>
              <a:t> and a </a:t>
            </a:r>
            <a:r>
              <a:rPr lang="en-US" sz="2800" b="1" dirty="0"/>
              <a:t>query</a:t>
            </a:r>
            <a:r>
              <a:rPr lang="en-US" sz="2800" dirty="0"/>
              <a:t> as determined by a </a:t>
            </a:r>
            <a:r>
              <a:rPr lang="en-US" sz="2800" b="1" dirty="0"/>
              <a:t>user</a:t>
            </a:r>
            <a:endParaRPr lang="en-US" sz="2800" i="1" dirty="0">
              <a:solidFill>
                <a:srgbClr val="666699"/>
              </a:solidFill>
            </a:endParaRPr>
          </a:p>
          <a:p>
            <a:pPr marL="0" indent="0">
              <a:lnSpc>
                <a:spcPct val="135000"/>
              </a:lnSpc>
              <a:buFont typeface="Arial Unicode MS" pitchFamily="34" charset="-128"/>
              <a:buNone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Based on </a:t>
            </a:r>
            <a:r>
              <a:rPr lang="en-US" dirty="0" err="1">
                <a:solidFill>
                  <a:srgbClr val="000000"/>
                </a:solidFill>
              </a:rPr>
              <a:t>Saracevic</a:t>
            </a:r>
            <a:r>
              <a:rPr lang="en-US" dirty="0">
                <a:solidFill>
                  <a:srgbClr val="000000"/>
                </a:solidFill>
              </a:rPr>
              <a:t>, 1975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67"/>
          <p:cNvSpPr>
            <a:spLocks noChangeArrowheads="1"/>
          </p:cNvSpPr>
          <p:nvPr/>
        </p:nvSpPr>
        <p:spPr bwMode="auto">
          <a:xfrm>
            <a:off x="914400" y="457200"/>
            <a:ext cx="7239000" cy="4419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1600" y="3078163"/>
            <a:ext cx="129540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200"/>
              <a:t>?</a:t>
            </a:r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3810000" y="1066800"/>
            <a:ext cx="1447800" cy="1371600"/>
            <a:chOff x="2400" y="672"/>
            <a:chExt cx="912" cy="86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48" y="768"/>
              <a:ext cx="816" cy="7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" y="1056"/>
              <a:ext cx="240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0" y="1056"/>
              <a:ext cx="240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2"/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>
              <a:off x="2784" y="11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216" y="1056"/>
              <a:ext cx="96" cy="2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400" y="1056"/>
              <a:ext cx="96" cy="2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688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784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880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297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3072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3120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3168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273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832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2928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3024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120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3168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3216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2496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2688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2784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2880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2928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V="1">
              <a:off x="2544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V="1">
              <a:off x="2640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273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2832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2928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2928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297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AutoShape 46"/>
          <p:cNvSpPr>
            <a:spLocks noChangeArrowheads="1"/>
          </p:cNvSpPr>
          <p:nvPr/>
        </p:nvSpPr>
        <p:spPr bwMode="auto">
          <a:xfrm>
            <a:off x="3200400" y="3962400"/>
            <a:ext cx="2667000" cy="381000"/>
          </a:xfrm>
          <a:prstGeom prst="leftRightArrow">
            <a:avLst>
              <a:gd name="adj1" fmla="val 50000"/>
              <a:gd name="adj2" fmla="val 140000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65"/>
          <p:cNvGrpSpPr>
            <a:grpSpLocks/>
          </p:cNvGrpSpPr>
          <p:nvPr/>
        </p:nvGrpSpPr>
        <p:grpSpPr bwMode="auto">
          <a:xfrm>
            <a:off x="6781800" y="3429000"/>
            <a:ext cx="1219200" cy="1524000"/>
            <a:chOff x="864" y="1968"/>
            <a:chExt cx="1344" cy="1584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864" y="1968"/>
              <a:ext cx="134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960" y="2112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960" y="2208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960" y="2304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960" y="2400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960" y="2496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960" y="2592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960" y="2688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960" y="2784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960" y="2880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960" y="2976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960" y="3072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960" y="3168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960" y="3264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960" y="3360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1536" y="2880"/>
              <a:ext cx="528" cy="24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758952" y="2895600"/>
            <a:ext cx="2441448" cy="24384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4" grpId="0" animBg="1"/>
      <p:bldP spid="44" grpId="1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67"/>
          <p:cNvSpPr>
            <a:spLocks noChangeArrowheads="1"/>
          </p:cNvSpPr>
          <p:nvPr/>
        </p:nvSpPr>
        <p:spPr bwMode="auto">
          <a:xfrm>
            <a:off x="914400" y="457200"/>
            <a:ext cx="7239000" cy="4419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1600" y="3078163"/>
            <a:ext cx="129540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200"/>
              <a:t>?</a:t>
            </a:r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3810000" y="1066800"/>
            <a:ext cx="1447800" cy="1371600"/>
            <a:chOff x="2400" y="672"/>
            <a:chExt cx="912" cy="86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48" y="768"/>
              <a:ext cx="816" cy="7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" y="1056"/>
              <a:ext cx="240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0" y="1056"/>
              <a:ext cx="240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2"/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>
              <a:off x="2784" y="11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216" y="1056"/>
              <a:ext cx="96" cy="2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400" y="1056"/>
              <a:ext cx="96" cy="2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688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784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880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297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3072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3120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3168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273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832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2928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3024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120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3168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3216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2496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2688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2784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2880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2928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V="1">
              <a:off x="2544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V="1">
              <a:off x="2640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273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2832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2928" y="7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2928" y="6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2976" y="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65"/>
          <p:cNvGrpSpPr>
            <a:grpSpLocks/>
          </p:cNvGrpSpPr>
          <p:nvPr/>
        </p:nvGrpSpPr>
        <p:grpSpPr bwMode="auto">
          <a:xfrm>
            <a:off x="6781800" y="3429000"/>
            <a:ext cx="1219200" cy="1524000"/>
            <a:chOff x="864" y="1968"/>
            <a:chExt cx="1344" cy="1584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864" y="1968"/>
              <a:ext cx="134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960" y="2112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960" y="2208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960" y="2304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960" y="2400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960" y="2496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960" y="2592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960" y="2688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960" y="2784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960" y="2880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960" y="2976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960" y="3072"/>
              <a:ext cx="528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960" y="3168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960" y="3264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960" y="3360"/>
              <a:ext cx="110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1536" y="2880"/>
              <a:ext cx="528" cy="24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09800" y="2743200"/>
            <a:ext cx="4604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333333"/>
                </a:solidFill>
                <a:latin typeface="Verdana" pitchFamily="34" charset="0"/>
              </a:rPr>
              <a:t>System or algorithmic relevance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333333"/>
                </a:solidFill>
                <a:latin typeface="Verdana" pitchFamily="34" charset="0"/>
              </a:rPr>
              <a:t>Topical or subject relevance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333333"/>
                </a:solidFill>
                <a:latin typeface="Verdana" pitchFamily="34" charset="0"/>
              </a:rPr>
              <a:t>Cognitive relevance or pertinence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333333"/>
                </a:solidFill>
                <a:latin typeface="Verdana" pitchFamily="34" charset="0"/>
              </a:rPr>
              <a:t>Situational relevance or utility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dirty="0">
                <a:solidFill>
                  <a:srgbClr val="333333"/>
                </a:solidFill>
                <a:latin typeface="Verdana" pitchFamily="34" charset="0"/>
                <a:ea typeface="Gulim" pitchFamily="34" charset="-127"/>
              </a:rPr>
              <a:t>Affective relevance</a:t>
            </a:r>
            <a:endParaRPr lang="en-US" dirty="0">
              <a:solidFill>
                <a:srgbClr val="333333"/>
              </a:solidFill>
              <a:latin typeface="Verdana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x Libris Template">
  <a:themeElements>
    <a:clrScheme name="1_Ex Libri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Ex Libris Templat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x Libri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x Libris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x Libris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x Libris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x Libris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x Libris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x Libris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x Libris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x Libris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x Libris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x Libris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x Libris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33"/>
      </a:dk2>
      <a:lt2>
        <a:srgbClr val="7F7F7F"/>
      </a:lt2>
      <a:accent1>
        <a:srgbClr val="FBAA18"/>
      </a:accent1>
      <a:accent2>
        <a:srgbClr val="0A5499"/>
      </a:accent2>
      <a:accent3>
        <a:srgbClr val="FFFFFF"/>
      </a:accent3>
      <a:accent4>
        <a:srgbClr val="000000"/>
      </a:accent4>
      <a:accent5>
        <a:srgbClr val="FDD2AB"/>
      </a:accent5>
      <a:accent6>
        <a:srgbClr val="084B8A"/>
      </a:accent6>
      <a:hlink>
        <a:srgbClr val="139ED2"/>
      </a:hlink>
      <a:folHlink>
        <a:srgbClr val="EF6626"/>
      </a:folHlink>
    </a:clrScheme>
    <a:fontScheme name="Blank Presentation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_Ex Libris Template">
  <a:themeElements>
    <a:clrScheme name="16_Ex Libri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_Ex Libris Templat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Ex Libri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Ex Libris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Ex Libris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Ex Libris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Ex Libris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Ex Libris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Ex Libris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Ex Libris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Ex Libris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Ex Libris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Ex Libris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Ex Libris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Ex Libris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Ex Libris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9900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Ex Libris Template">
  <a:themeElements>
    <a:clrScheme name="7_Ex Libri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Ex Libris Templat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Ex Libri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x Libris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x Libris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x Libris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x Libris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x Libris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x Libris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x Libris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x Libris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x Libris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x Libris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x Libris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3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3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10852</TotalTime>
  <Words>951</Words>
  <Application>Microsoft Office PowerPoint</Application>
  <PresentationFormat>On-screen Show (4:3)</PresentationFormat>
  <Paragraphs>228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Default Design</vt:lpstr>
      <vt:lpstr>1_Ex Libris Template</vt:lpstr>
      <vt:lpstr>Blank Presentation</vt:lpstr>
      <vt:lpstr>16_Ex Libris Template</vt:lpstr>
      <vt:lpstr>7_Ex Libris Template</vt:lpstr>
      <vt:lpstr>3_Default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Being Methodical</vt:lpstr>
      <vt:lpstr>Precision and Recall</vt:lpstr>
      <vt:lpstr>Evaluation Metrics</vt:lpstr>
      <vt:lpstr>Infrastructure</vt:lpstr>
      <vt:lpstr>Evaluators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Monitoring after implementation</vt:lpstr>
      <vt:lpstr>More Queries</vt:lpstr>
      <vt:lpstr>PowerPoint Presentation</vt:lpstr>
      <vt:lpstr>PowerPoint Presentation</vt:lpstr>
      <vt:lpstr>PowerPoint Presentation</vt:lpstr>
      <vt:lpstr>PowerPoint Presentation</vt:lpstr>
      <vt:lpstr>This is what we do</vt:lpstr>
      <vt:lpstr>The Match</vt:lpstr>
      <vt:lpstr>PowerPoint Presentation</vt:lpstr>
      <vt:lpstr>Value Score</vt:lpstr>
      <vt:lpstr>PowerPoint Presentation</vt:lpstr>
      <vt:lpstr>The User</vt:lpstr>
      <vt:lpstr>PowerPoint Presentation</vt:lpstr>
      <vt:lpstr>PowerPoint Presentation</vt:lpstr>
      <vt:lpstr>PowerPoint Presentation</vt:lpstr>
      <vt:lpstr>The User Needs</vt:lpstr>
      <vt:lpstr>Broad-Topic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PowerPoint Presentation</vt:lpstr>
    </vt:vector>
  </TitlesOfParts>
  <Company>Exlibris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Tamar Sadeh</dc:creator>
  <cp:lastModifiedBy>Tamar Sadeh</cp:lastModifiedBy>
  <cp:revision>314</cp:revision>
  <cp:lastPrinted>2011-08-02T04:21:09Z</cp:lastPrinted>
  <dcterms:created xsi:type="dcterms:W3CDTF">2011-07-06T10:52:38Z</dcterms:created>
  <dcterms:modified xsi:type="dcterms:W3CDTF">2012-02-07T15:22:11Z</dcterms:modified>
</cp:coreProperties>
</file>