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83" r:id="rId3"/>
    <p:sldId id="257" r:id="rId4"/>
    <p:sldId id="258" r:id="rId5"/>
    <p:sldId id="259" r:id="rId6"/>
    <p:sldId id="260" r:id="rId7"/>
    <p:sldId id="284" r:id="rId8"/>
    <p:sldId id="285" r:id="rId9"/>
    <p:sldId id="262" r:id="rId10"/>
    <p:sldId id="287" r:id="rId11"/>
    <p:sldId id="288" r:id="rId12"/>
    <p:sldId id="289" r:id="rId13"/>
    <p:sldId id="290" r:id="rId14"/>
    <p:sldId id="291" r:id="rId15"/>
    <p:sldId id="292" r:id="rId16"/>
    <p:sldId id="293" r:id="rId17"/>
    <p:sldId id="294" r:id="rId18"/>
    <p:sldId id="296" r:id="rId19"/>
    <p:sldId id="297" r:id="rId20"/>
    <p:sldId id="304" r:id="rId21"/>
    <p:sldId id="298" r:id="rId22"/>
    <p:sldId id="299" r:id="rId23"/>
    <p:sldId id="302" r:id="rId24"/>
    <p:sldId id="300" r:id="rId25"/>
    <p:sldId id="303" r:id="rId26"/>
    <p:sldId id="281" r:id="rId27"/>
    <p:sldId id="282"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9" autoAdjust="0"/>
    <p:restoredTop sz="94660" autoAdjust="0"/>
  </p:normalViewPr>
  <p:slideViewPr>
    <p:cSldViewPr>
      <p:cViewPr varScale="1">
        <p:scale>
          <a:sx n="84" d="100"/>
          <a:sy n="84" d="100"/>
        </p:scale>
        <p:origin x="1426"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it-IT" altLang="it-IT"/>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BF2BDBB-6A57-4350-A7F4-4E2EBC17B066}" type="datetimeFigureOut">
              <a:rPr lang="en-US" altLang="it-IT"/>
              <a:pPr/>
              <a:t>12/19/2015</a:t>
            </a:fld>
            <a:endParaRPr lang="en-US" altLang="it-I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it-IT" alt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A6E00D4-540F-4A6C-AA5F-F1E0C5B12A5A}" type="slidenum">
              <a:rPr lang="en-US" altLang="it-IT"/>
              <a:pPr/>
              <a:t>‹#›</a:t>
            </a:fld>
            <a:endParaRPr lang="en-US" altLang="it-IT"/>
          </a:p>
        </p:txBody>
      </p:sp>
    </p:spTree>
    <p:extLst>
      <p:ext uri="{BB962C8B-B14F-4D97-AF65-F5344CB8AC3E}">
        <p14:creationId xmlns:p14="http://schemas.microsoft.com/office/powerpoint/2010/main" val="30609674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6E00D4-540F-4A6C-AA5F-F1E0C5B12A5A}" type="slidenum">
              <a:rPr lang="en-US" altLang="it-IT"/>
              <a:pPr/>
              <a:t>1</a:t>
            </a:fld>
            <a:endParaRPr lang="en-US" altLang="it-IT"/>
          </a:p>
        </p:txBody>
      </p:sp>
    </p:spTree>
    <p:extLst>
      <p:ext uri="{BB962C8B-B14F-4D97-AF65-F5344CB8AC3E}">
        <p14:creationId xmlns:p14="http://schemas.microsoft.com/office/powerpoint/2010/main" val="353890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6E00D4-540F-4A6C-AA5F-F1E0C5B12A5A}" type="slidenum">
              <a:rPr lang="en-US" altLang="it-IT"/>
              <a:pPr/>
              <a:t>3</a:t>
            </a:fld>
            <a:endParaRPr lang="en-US" altLang="it-IT"/>
          </a:p>
        </p:txBody>
      </p:sp>
    </p:spTree>
    <p:extLst>
      <p:ext uri="{BB962C8B-B14F-4D97-AF65-F5344CB8AC3E}">
        <p14:creationId xmlns:p14="http://schemas.microsoft.com/office/powerpoint/2010/main" val="397169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6E00D4-540F-4A6C-AA5F-F1E0C5B12A5A}" type="slidenum">
              <a:rPr lang="en-US" altLang="it-IT"/>
              <a:pPr/>
              <a:t>4</a:t>
            </a:fld>
            <a:endParaRPr lang="en-US" altLang="it-IT"/>
          </a:p>
        </p:txBody>
      </p:sp>
    </p:spTree>
    <p:extLst>
      <p:ext uri="{BB962C8B-B14F-4D97-AF65-F5344CB8AC3E}">
        <p14:creationId xmlns:p14="http://schemas.microsoft.com/office/powerpoint/2010/main" val="2740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6E00D4-540F-4A6C-AA5F-F1E0C5B12A5A}" type="slidenum">
              <a:rPr lang="en-US" altLang="it-IT"/>
              <a:pPr/>
              <a:t>5</a:t>
            </a:fld>
            <a:endParaRPr lang="en-US" altLang="it-IT"/>
          </a:p>
        </p:txBody>
      </p:sp>
    </p:spTree>
    <p:extLst>
      <p:ext uri="{BB962C8B-B14F-4D97-AF65-F5344CB8AC3E}">
        <p14:creationId xmlns:p14="http://schemas.microsoft.com/office/powerpoint/2010/main" val="92224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6E00D4-540F-4A6C-AA5F-F1E0C5B12A5A}" type="slidenum">
              <a:rPr lang="en-US" altLang="it-IT"/>
              <a:pPr/>
              <a:t>26</a:t>
            </a:fld>
            <a:endParaRPr lang="en-US" altLang="it-IT"/>
          </a:p>
        </p:txBody>
      </p:sp>
    </p:spTree>
    <p:extLst>
      <p:ext uri="{BB962C8B-B14F-4D97-AF65-F5344CB8AC3E}">
        <p14:creationId xmlns:p14="http://schemas.microsoft.com/office/powerpoint/2010/main" val="3110322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6E00D4-540F-4A6C-AA5F-F1E0C5B12A5A}" type="slidenum">
              <a:rPr lang="en-US" altLang="it-IT"/>
              <a:pPr/>
              <a:t>27</a:t>
            </a:fld>
            <a:endParaRPr lang="en-US" altLang="it-IT"/>
          </a:p>
        </p:txBody>
      </p:sp>
    </p:spTree>
    <p:extLst>
      <p:ext uri="{BB962C8B-B14F-4D97-AF65-F5344CB8AC3E}">
        <p14:creationId xmlns:p14="http://schemas.microsoft.com/office/powerpoint/2010/main" val="1861887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algn="ctr"/>
            <a:endParaRPr lang="it-IT" altLang="it-IT">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algn="ctr"/>
              <a:endParaRPr lang="it-IT" altLang="it-IT">
                <a:solidFill>
                  <a:srgbClr val="FFFFFF"/>
                </a:solidFill>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lstStyle>
          <a:p>
            <a:fld id="{88F168A3-4479-4A7B-905D-2975874519C0}" type="datetimeFigureOut">
              <a:rPr lang="en-US" altLang="it-IT"/>
              <a:pPr/>
              <a:t>12/19/2015</a:t>
            </a:fld>
            <a:endParaRPr lang="en-US" altLang="it-IT"/>
          </a:p>
        </p:txBody>
      </p:sp>
      <p:sp>
        <p:nvSpPr>
          <p:cNvPr id="12" name="Footer Placeholder 18"/>
          <p:cNvSpPr>
            <a:spLocks noGrp="1"/>
          </p:cNvSpPr>
          <p:nvPr>
            <p:ph type="ftr" sz="quarter" idx="11"/>
          </p:nvPr>
        </p:nvSpPr>
        <p:spPr/>
        <p:txBody>
          <a:bodyPr/>
          <a:lstStyle>
            <a:lvl1pPr>
              <a:defRPr>
                <a:solidFill>
                  <a:srgbClr val="E9EDF4"/>
                </a:solidFill>
              </a:defRPr>
            </a:lvl1pPr>
          </a:lstStyle>
          <a:p>
            <a:endParaRPr lang="it-IT" altLang="it-IT"/>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B7E1502-4381-4EE7-806C-2A18B9F5F81A}" type="slidenum">
              <a:rPr lang="en-US" altLang="it-IT"/>
              <a:pPr/>
              <a:t>‹#›</a:t>
            </a:fld>
            <a:endParaRPr lang="en-US" altLang="it-IT"/>
          </a:p>
        </p:txBody>
      </p:sp>
    </p:spTree>
    <p:extLst>
      <p:ext uri="{BB962C8B-B14F-4D97-AF65-F5344CB8AC3E}">
        <p14:creationId xmlns:p14="http://schemas.microsoft.com/office/powerpoint/2010/main" val="122269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97855048-2DBE-455A-BD4C-4B6652E668B8}" type="datetimeFigureOut">
              <a:rPr lang="en-US" altLang="it-IT"/>
              <a:pPr/>
              <a:t>12/19/2015</a:t>
            </a:fld>
            <a:endParaRPr lang="en-US" altLang="it-IT"/>
          </a:p>
        </p:txBody>
      </p:sp>
      <p:sp>
        <p:nvSpPr>
          <p:cNvPr id="5" name="Footer Placeholder 21"/>
          <p:cNvSpPr>
            <a:spLocks noGrp="1"/>
          </p:cNvSpPr>
          <p:nvPr>
            <p:ph type="ftr" sz="quarter" idx="11"/>
          </p:nvPr>
        </p:nvSpPr>
        <p:spPr/>
        <p:txBody>
          <a:bodyPr/>
          <a:lstStyle>
            <a:lvl1pPr>
              <a:defRPr/>
            </a:lvl1pPr>
          </a:lstStyle>
          <a:p>
            <a:endParaRPr lang="it-IT" altLang="it-IT"/>
          </a:p>
        </p:txBody>
      </p:sp>
      <p:sp>
        <p:nvSpPr>
          <p:cNvPr id="6" name="Slide Number Placeholder 17"/>
          <p:cNvSpPr>
            <a:spLocks noGrp="1"/>
          </p:cNvSpPr>
          <p:nvPr>
            <p:ph type="sldNum" sz="quarter" idx="12"/>
          </p:nvPr>
        </p:nvSpPr>
        <p:spPr/>
        <p:txBody>
          <a:bodyPr/>
          <a:lstStyle>
            <a:lvl1pPr>
              <a:defRPr/>
            </a:lvl1pPr>
          </a:lstStyle>
          <a:p>
            <a:fld id="{9422C198-5613-4916-80EB-37352FC6DE6F}" type="slidenum">
              <a:rPr lang="en-US" altLang="it-IT"/>
              <a:pPr/>
              <a:t>‹#›</a:t>
            </a:fld>
            <a:endParaRPr lang="en-US" altLang="it-IT"/>
          </a:p>
        </p:txBody>
      </p:sp>
    </p:spTree>
    <p:extLst>
      <p:ext uri="{BB962C8B-B14F-4D97-AF65-F5344CB8AC3E}">
        <p14:creationId xmlns:p14="http://schemas.microsoft.com/office/powerpoint/2010/main" val="224130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75D64CB9-448A-4DFE-B7CE-DD7B33964C28}" type="datetimeFigureOut">
              <a:rPr lang="en-US" altLang="it-IT"/>
              <a:pPr/>
              <a:t>12/19/2015</a:t>
            </a:fld>
            <a:endParaRPr lang="en-US" altLang="it-IT"/>
          </a:p>
        </p:txBody>
      </p:sp>
      <p:sp>
        <p:nvSpPr>
          <p:cNvPr id="5" name="Footer Placeholder 21"/>
          <p:cNvSpPr>
            <a:spLocks noGrp="1"/>
          </p:cNvSpPr>
          <p:nvPr>
            <p:ph type="ftr" sz="quarter" idx="11"/>
          </p:nvPr>
        </p:nvSpPr>
        <p:spPr/>
        <p:txBody>
          <a:bodyPr/>
          <a:lstStyle>
            <a:lvl1pPr>
              <a:defRPr/>
            </a:lvl1pPr>
          </a:lstStyle>
          <a:p>
            <a:endParaRPr lang="it-IT" altLang="it-IT"/>
          </a:p>
        </p:txBody>
      </p:sp>
      <p:sp>
        <p:nvSpPr>
          <p:cNvPr id="6" name="Slide Number Placeholder 17"/>
          <p:cNvSpPr>
            <a:spLocks noGrp="1"/>
          </p:cNvSpPr>
          <p:nvPr>
            <p:ph type="sldNum" sz="quarter" idx="12"/>
          </p:nvPr>
        </p:nvSpPr>
        <p:spPr/>
        <p:txBody>
          <a:bodyPr/>
          <a:lstStyle>
            <a:lvl1pPr>
              <a:defRPr/>
            </a:lvl1pPr>
          </a:lstStyle>
          <a:p>
            <a:fld id="{8DF249E4-7993-4F5A-8147-1E3BD4BF41FD}" type="slidenum">
              <a:rPr lang="en-US" altLang="it-IT"/>
              <a:pPr/>
              <a:t>‹#›</a:t>
            </a:fld>
            <a:endParaRPr lang="en-US" altLang="it-IT"/>
          </a:p>
        </p:txBody>
      </p:sp>
    </p:spTree>
    <p:extLst>
      <p:ext uri="{BB962C8B-B14F-4D97-AF65-F5344CB8AC3E}">
        <p14:creationId xmlns:p14="http://schemas.microsoft.com/office/powerpoint/2010/main" val="137281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fld id="{A049822B-82AC-400D-AA41-67AACB3ABB5A}" type="datetimeFigureOut">
              <a:rPr lang="en-US" altLang="it-IT"/>
              <a:pPr/>
              <a:t>12/19/2015</a:t>
            </a:fld>
            <a:endParaRPr lang="en-US" altLang="it-IT"/>
          </a:p>
        </p:txBody>
      </p:sp>
      <p:sp>
        <p:nvSpPr>
          <p:cNvPr id="5" name="Footer Placeholder 21"/>
          <p:cNvSpPr>
            <a:spLocks noGrp="1"/>
          </p:cNvSpPr>
          <p:nvPr>
            <p:ph type="ftr" sz="quarter" idx="11"/>
          </p:nvPr>
        </p:nvSpPr>
        <p:spPr/>
        <p:txBody>
          <a:bodyPr/>
          <a:lstStyle>
            <a:lvl1pPr>
              <a:defRPr/>
            </a:lvl1pPr>
          </a:lstStyle>
          <a:p>
            <a:endParaRPr lang="it-IT" altLang="it-IT"/>
          </a:p>
        </p:txBody>
      </p:sp>
      <p:sp>
        <p:nvSpPr>
          <p:cNvPr id="6" name="Slide Number Placeholder 17"/>
          <p:cNvSpPr>
            <a:spLocks noGrp="1"/>
          </p:cNvSpPr>
          <p:nvPr>
            <p:ph type="sldNum" sz="quarter" idx="12"/>
          </p:nvPr>
        </p:nvSpPr>
        <p:spPr/>
        <p:txBody>
          <a:bodyPr/>
          <a:lstStyle>
            <a:lvl1pPr>
              <a:defRPr/>
            </a:lvl1pPr>
          </a:lstStyle>
          <a:p>
            <a:fld id="{2239B56D-4D0E-4987-AF95-F5005CEC235E}" type="slidenum">
              <a:rPr lang="en-US" altLang="it-IT"/>
              <a:pPr/>
              <a:t>‹#›</a:t>
            </a:fld>
            <a:endParaRPr lang="en-US" altLang="it-IT"/>
          </a:p>
        </p:txBody>
      </p:sp>
    </p:spTree>
    <p:extLst>
      <p:ext uri="{BB962C8B-B14F-4D97-AF65-F5344CB8AC3E}">
        <p14:creationId xmlns:p14="http://schemas.microsoft.com/office/powerpoint/2010/main" val="89036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solidFill>
                <a:srgbClr val="FFFFFF"/>
              </a:solidFill>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fld id="{D8C1F9A4-768C-4960-BBAB-03D4260433E2}" type="datetimeFigureOut">
              <a:rPr lang="en-US" altLang="it-IT"/>
              <a:pPr/>
              <a:t>12/19/2015</a:t>
            </a:fld>
            <a:endParaRPr lang="en-US" altLang="it-IT"/>
          </a:p>
        </p:txBody>
      </p:sp>
      <p:sp>
        <p:nvSpPr>
          <p:cNvPr id="7" name="Footer Placeholder 4"/>
          <p:cNvSpPr>
            <a:spLocks noGrp="1"/>
          </p:cNvSpPr>
          <p:nvPr>
            <p:ph type="ftr" sz="quarter" idx="11"/>
          </p:nvPr>
        </p:nvSpPr>
        <p:spPr/>
        <p:txBody>
          <a:bodyPr/>
          <a:lstStyle>
            <a:lvl1pPr>
              <a:defRPr/>
            </a:lvl1pPr>
          </a:lstStyle>
          <a:p>
            <a:endParaRPr lang="it-IT" altLang="it-IT"/>
          </a:p>
        </p:txBody>
      </p:sp>
      <p:sp>
        <p:nvSpPr>
          <p:cNvPr id="8" name="Slide Number Placeholder 5"/>
          <p:cNvSpPr>
            <a:spLocks noGrp="1"/>
          </p:cNvSpPr>
          <p:nvPr>
            <p:ph type="sldNum" sz="quarter" idx="12"/>
          </p:nvPr>
        </p:nvSpPr>
        <p:spPr/>
        <p:txBody>
          <a:bodyPr/>
          <a:lstStyle>
            <a:lvl1pPr>
              <a:defRPr/>
            </a:lvl1pPr>
          </a:lstStyle>
          <a:p>
            <a:fld id="{E1238F76-E8EC-4F86-88AB-109623594D8F}" type="slidenum">
              <a:rPr lang="en-US" altLang="it-IT"/>
              <a:pPr/>
              <a:t>‹#›</a:t>
            </a:fld>
            <a:endParaRPr lang="en-US" altLang="it-IT"/>
          </a:p>
        </p:txBody>
      </p:sp>
    </p:spTree>
    <p:extLst>
      <p:ext uri="{BB962C8B-B14F-4D97-AF65-F5344CB8AC3E}">
        <p14:creationId xmlns:p14="http://schemas.microsoft.com/office/powerpoint/2010/main" val="196644074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lstStyle>
          <a:p>
            <a:fld id="{57DF242C-C0F3-4036-BC7F-AF7E48306F5B}" type="datetimeFigureOut">
              <a:rPr lang="en-US" altLang="it-IT"/>
              <a:pPr/>
              <a:t>12/19/2015</a:t>
            </a:fld>
            <a:endParaRPr lang="en-US" altLang="it-IT"/>
          </a:p>
        </p:txBody>
      </p:sp>
      <p:sp>
        <p:nvSpPr>
          <p:cNvPr id="6" name="Footer Placeholder 5"/>
          <p:cNvSpPr>
            <a:spLocks noGrp="1"/>
          </p:cNvSpPr>
          <p:nvPr>
            <p:ph type="ftr" sz="quarter" idx="11"/>
          </p:nvPr>
        </p:nvSpPr>
        <p:spPr/>
        <p:txBody>
          <a:bodyPr/>
          <a:lstStyle>
            <a:lvl1pPr>
              <a:defRPr/>
            </a:lvl1pPr>
          </a:lstStyle>
          <a:p>
            <a:endParaRPr lang="it-IT" altLang="it-IT"/>
          </a:p>
        </p:txBody>
      </p:sp>
      <p:sp>
        <p:nvSpPr>
          <p:cNvPr id="7" name="Slide Number Placeholder 6"/>
          <p:cNvSpPr>
            <a:spLocks noGrp="1"/>
          </p:cNvSpPr>
          <p:nvPr>
            <p:ph type="sldNum" sz="quarter" idx="12"/>
          </p:nvPr>
        </p:nvSpPr>
        <p:spPr/>
        <p:txBody>
          <a:bodyPr/>
          <a:lstStyle>
            <a:lvl1pPr>
              <a:defRPr/>
            </a:lvl1pPr>
          </a:lstStyle>
          <a:p>
            <a:fld id="{82603805-07D5-40D6-8244-4DD800CAB901}" type="slidenum">
              <a:rPr lang="en-US" altLang="it-IT"/>
              <a:pPr/>
              <a:t>‹#›</a:t>
            </a:fld>
            <a:endParaRPr lang="en-US" altLang="it-IT"/>
          </a:p>
        </p:txBody>
      </p:sp>
    </p:spTree>
    <p:extLst>
      <p:ext uri="{BB962C8B-B14F-4D97-AF65-F5344CB8AC3E}">
        <p14:creationId xmlns:p14="http://schemas.microsoft.com/office/powerpoint/2010/main" val="153025333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6EA2DC29-42CC-46A3-9498-1F41BBADF079}" type="datetimeFigureOut">
              <a:rPr lang="en-US" altLang="it-IT"/>
              <a:pPr/>
              <a:t>12/19/2015</a:t>
            </a:fld>
            <a:endParaRPr lang="en-US" altLang="it-IT"/>
          </a:p>
        </p:txBody>
      </p:sp>
      <p:sp>
        <p:nvSpPr>
          <p:cNvPr id="8" name="Footer Placeholder 7"/>
          <p:cNvSpPr>
            <a:spLocks noGrp="1"/>
          </p:cNvSpPr>
          <p:nvPr>
            <p:ph type="ftr" sz="quarter" idx="11"/>
          </p:nvPr>
        </p:nvSpPr>
        <p:spPr/>
        <p:txBody>
          <a:bodyPr/>
          <a:lstStyle>
            <a:lvl1pPr>
              <a:defRPr/>
            </a:lvl1pPr>
          </a:lstStyle>
          <a:p>
            <a:endParaRPr lang="it-IT" altLang="it-IT"/>
          </a:p>
        </p:txBody>
      </p:sp>
      <p:sp>
        <p:nvSpPr>
          <p:cNvPr id="9" name="Slide Number Placeholder 8"/>
          <p:cNvSpPr>
            <a:spLocks noGrp="1"/>
          </p:cNvSpPr>
          <p:nvPr>
            <p:ph type="sldNum" sz="quarter" idx="12"/>
          </p:nvPr>
        </p:nvSpPr>
        <p:spPr/>
        <p:txBody>
          <a:bodyPr/>
          <a:lstStyle>
            <a:lvl1pPr>
              <a:defRPr/>
            </a:lvl1pPr>
          </a:lstStyle>
          <a:p>
            <a:fld id="{C99E26EC-C2CB-4C2F-86A8-FA711B002815}" type="slidenum">
              <a:rPr lang="en-US" altLang="it-IT"/>
              <a:pPr/>
              <a:t>‹#›</a:t>
            </a:fld>
            <a:endParaRPr lang="en-US" altLang="it-IT"/>
          </a:p>
        </p:txBody>
      </p:sp>
    </p:spTree>
    <p:extLst>
      <p:ext uri="{BB962C8B-B14F-4D97-AF65-F5344CB8AC3E}">
        <p14:creationId xmlns:p14="http://schemas.microsoft.com/office/powerpoint/2010/main" val="420099399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4A5BD2C-1CE7-48A1-9942-4B756563258E}" type="datetimeFigureOut">
              <a:rPr lang="en-US" altLang="it-IT"/>
              <a:pPr/>
              <a:t>12/19/2015</a:t>
            </a:fld>
            <a:endParaRPr lang="en-US" altLang="it-IT"/>
          </a:p>
        </p:txBody>
      </p:sp>
      <p:sp>
        <p:nvSpPr>
          <p:cNvPr id="4" name="Footer Placeholder 3"/>
          <p:cNvSpPr>
            <a:spLocks noGrp="1"/>
          </p:cNvSpPr>
          <p:nvPr>
            <p:ph type="ftr" sz="quarter" idx="11"/>
          </p:nvPr>
        </p:nvSpPr>
        <p:spPr/>
        <p:txBody>
          <a:bodyPr/>
          <a:lstStyle>
            <a:lvl1pPr>
              <a:defRPr/>
            </a:lvl1pPr>
          </a:lstStyle>
          <a:p>
            <a:endParaRPr lang="it-IT" altLang="it-IT"/>
          </a:p>
        </p:txBody>
      </p:sp>
      <p:sp>
        <p:nvSpPr>
          <p:cNvPr id="5" name="Slide Number Placeholder 4"/>
          <p:cNvSpPr>
            <a:spLocks noGrp="1"/>
          </p:cNvSpPr>
          <p:nvPr>
            <p:ph type="sldNum" sz="quarter" idx="12"/>
          </p:nvPr>
        </p:nvSpPr>
        <p:spPr/>
        <p:txBody>
          <a:bodyPr/>
          <a:lstStyle>
            <a:lvl1pPr>
              <a:defRPr/>
            </a:lvl1pPr>
          </a:lstStyle>
          <a:p>
            <a:fld id="{D02C8426-BAE9-47F6-A284-1A227CC55410}" type="slidenum">
              <a:rPr lang="en-US" altLang="it-IT"/>
              <a:pPr/>
              <a:t>‹#›</a:t>
            </a:fld>
            <a:endParaRPr lang="en-US" altLang="it-IT"/>
          </a:p>
        </p:txBody>
      </p:sp>
    </p:spTree>
    <p:extLst>
      <p:ext uri="{BB962C8B-B14F-4D97-AF65-F5344CB8AC3E}">
        <p14:creationId xmlns:p14="http://schemas.microsoft.com/office/powerpoint/2010/main" val="97594387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7A58A673-9559-49F9-AD6B-C400F6C17FD4}" type="datetimeFigureOut">
              <a:rPr lang="en-US" altLang="it-IT"/>
              <a:pPr/>
              <a:t>12/19/2015</a:t>
            </a:fld>
            <a:endParaRPr lang="en-US" altLang="it-IT"/>
          </a:p>
        </p:txBody>
      </p:sp>
      <p:sp>
        <p:nvSpPr>
          <p:cNvPr id="3" name="Footer Placeholder 21"/>
          <p:cNvSpPr>
            <a:spLocks noGrp="1"/>
          </p:cNvSpPr>
          <p:nvPr>
            <p:ph type="ftr" sz="quarter" idx="11"/>
          </p:nvPr>
        </p:nvSpPr>
        <p:spPr/>
        <p:txBody>
          <a:bodyPr/>
          <a:lstStyle>
            <a:lvl1pPr>
              <a:defRPr/>
            </a:lvl1pPr>
          </a:lstStyle>
          <a:p>
            <a:endParaRPr lang="it-IT" altLang="it-IT"/>
          </a:p>
        </p:txBody>
      </p:sp>
      <p:sp>
        <p:nvSpPr>
          <p:cNvPr id="4" name="Slide Number Placeholder 17"/>
          <p:cNvSpPr>
            <a:spLocks noGrp="1"/>
          </p:cNvSpPr>
          <p:nvPr>
            <p:ph type="sldNum" sz="quarter" idx="12"/>
          </p:nvPr>
        </p:nvSpPr>
        <p:spPr/>
        <p:txBody>
          <a:bodyPr/>
          <a:lstStyle>
            <a:lvl1pPr>
              <a:defRPr/>
            </a:lvl1pPr>
          </a:lstStyle>
          <a:p>
            <a:fld id="{87086CF7-4F34-48AF-BE6D-F15D7210D153}" type="slidenum">
              <a:rPr lang="en-US" altLang="it-IT"/>
              <a:pPr/>
              <a:t>‹#›</a:t>
            </a:fld>
            <a:endParaRPr lang="en-US" altLang="it-IT"/>
          </a:p>
        </p:txBody>
      </p:sp>
    </p:spTree>
    <p:extLst>
      <p:ext uri="{BB962C8B-B14F-4D97-AF65-F5344CB8AC3E}">
        <p14:creationId xmlns:p14="http://schemas.microsoft.com/office/powerpoint/2010/main" val="225976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6367C9C9-6B04-49D7-8CEE-A0EE9DE32346}" type="datetimeFigureOut">
              <a:rPr lang="en-US" altLang="it-IT"/>
              <a:pPr/>
              <a:t>12/19/2015</a:t>
            </a:fld>
            <a:endParaRPr lang="en-US" altLang="it-IT"/>
          </a:p>
        </p:txBody>
      </p:sp>
      <p:sp>
        <p:nvSpPr>
          <p:cNvPr id="6" name="Footer Placeholder 5"/>
          <p:cNvSpPr>
            <a:spLocks noGrp="1"/>
          </p:cNvSpPr>
          <p:nvPr>
            <p:ph type="ftr" sz="quarter" idx="11"/>
          </p:nvPr>
        </p:nvSpPr>
        <p:spPr/>
        <p:txBody>
          <a:bodyPr/>
          <a:lstStyle>
            <a:lvl1pPr>
              <a:defRPr/>
            </a:lvl1pPr>
          </a:lstStyle>
          <a:p>
            <a:endParaRPr lang="it-IT" altLang="it-IT"/>
          </a:p>
        </p:txBody>
      </p:sp>
      <p:sp>
        <p:nvSpPr>
          <p:cNvPr id="7" name="Slide Number Placeholder 6"/>
          <p:cNvSpPr>
            <a:spLocks noGrp="1"/>
          </p:cNvSpPr>
          <p:nvPr>
            <p:ph type="sldNum" sz="quarter" idx="12"/>
          </p:nvPr>
        </p:nvSpPr>
        <p:spPr/>
        <p:txBody>
          <a:bodyPr/>
          <a:lstStyle>
            <a:lvl1pPr>
              <a:defRPr/>
            </a:lvl1pPr>
          </a:lstStyle>
          <a:p>
            <a:fld id="{760A69FA-8929-4D26-A66C-F1DBCF112443}" type="slidenum">
              <a:rPr lang="en-US" altLang="it-IT"/>
              <a:pPr/>
              <a:t>‹#›</a:t>
            </a:fld>
            <a:endParaRPr lang="en-US" altLang="it-IT"/>
          </a:p>
        </p:txBody>
      </p:sp>
    </p:spTree>
    <p:extLst>
      <p:ext uri="{BB962C8B-B14F-4D97-AF65-F5344CB8AC3E}">
        <p14:creationId xmlns:p14="http://schemas.microsoft.com/office/powerpoint/2010/main" val="27750347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algn="ctr"/>
            <a:endParaRPr lang="it-IT" altLang="it-IT">
              <a:solidFill>
                <a:srgbClr val="FFFFFF"/>
              </a:solidFill>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solidFill>
                <a:srgbClr val="FFFFFF"/>
              </a:solidFill>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solidFill>
                <a:srgbClr val="FFFFFF"/>
              </a:solidFill>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lvl1pPr>
          </a:lstStyle>
          <a:p>
            <a:fld id="{4416B3FD-0AD9-424B-B1EE-E82E5E35B03A}" type="datetimeFigureOut">
              <a:rPr lang="en-US" altLang="it-IT"/>
              <a:pPr/>
              <a:t>12/19/2015</a:t>
            </a:fld>
            <a:endParaRPr lang="en-US" altLang="it-IT"/>
          </a:p>
        </p:txBody>
      </p:sp>
      <p:sp>
        <p:nvSpPr>
          <p:cNvPr id="12" name="Footer Placeholder 5"/>
          <p:cNvSpPr>
            <a:spLocks noGrp="1"/>
          </p:cNvSpPr>
          <p:nvPr>
            <p:ph type="ftr" sz="quarter" idx="11"/>
          </p:nvPr>
        </p:nvSpPr>
        <p:spPr/>
        <p:txBody>
          <a:bodyPr/>
          <a:lstStyle>
            <a:lvl1pPr>
              <a:defRPr/>
            </a:lvl1pPr>
          </a:lstStyle>
          <a:p>
            <a:endParaRPr lang="it-IT" altLang="it-IT"/>
          </a:p>
        </p:txBody>
      </p:sp>
      <p:sp>
        <p:nvSpPr>
          <p:cNvPr id="13" name="Slide Number Placeholder 6"/>
          <p:cNvSpPr>
            <a:spLocks noGrp="1"/>
          </p:cNvSpPr>
          <p:nvPr>
            <p:ph type="sldNum" sz="quarter" idx="12"/>
          </p:nvPr>
        </p:nvSpPr>
        <p:spPr/>
        <p:txBody>
          <a:bodyPr/>
          <a:lstStyle>
            <a:lvl1pPr>
              <a:defRPr/>
            </a:lvl1pPr>
          </a:lstStyle>
          <a:p>
            <a:fld id="{1FFA28BE-D5B1-4834-A571-8C0413601C60}" type="slidenum">
              <a:rPr lang="en-US" altLang="it-IT"/>
              <a:pPr/>
              <a:t>‹#›</a:t>
            </a:fld>
            <a:endParaRPr lang="en-US" altLang="it-IT"/>
          </a:p>
        </p:txBody>
      </p:sp>
    </p:spTree>
    <p:extLst>
      <p:ext uri="{BB962C8B-B14F-4D97-AF65-F5344CB8AC3E}">
        <p14:creationId xmlns:p14="http://schemas.microsoft.com/office/powerpoint/2010/main" val="61452378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algn="ctr"/>
            <a:endParaRPr lang="it-IT" altLang="it-IT">
              <a:solidFill>
                <a:srgbClr val="FFFFFF"/>
              </a:solidFill>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5369"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t-IT" smtClean="0"/>
              <a:t>Click to edit Master text styles</a:t>
            </a:r>
          </a:p>
          <a:p>
            <a:pPr lvl="1"/>
            <a:r>
              <a:rPr lang="en-US" altLang="it-IT" smtClean="0"/>
              <a:t>Second level</a:t>
            </a:r>
          </a:p>
          <a:p>
            <a:pPr lvl="2"/>
            <a:r>
              <a:rPr lang="en-US" altLang="it-IT" smtClean="0"/>
              <a:t>Third level</a:t>
            </a:r>
          </a:p>
          <a:p>
            <a:pPr lvl="3"/>
            <a:r>
              <a:rPr lang="en-US" altLang="it-IT" smtClean="0"/>
              <a:t>Fourth level</a:t>
            </a:r>
          </a:p>
          <a:p>
            <a:pPr lvl="4"/>
            <a:r>
              <a:rPr lang="en-US" altLang="it-IT"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atin typeface="Lucida Sans Unicode" panose="020B0602030504020204" pitchFamily="34" charset="0"/>
              </a:defRPr>
            </a:lvl1pPr>
          </a:lstStyle>
          <a:p>
            <a:fld id="{F0CD85EB-5583-4096-9B95-76CB0A512BDE}" type="datetimeFigureOut">
              <a:rPr lang="en-US" altLang="it-IT"/>
              <a:pPr/>
              <a:t>12/19/2015</a:t>
            </a:fld>
            <a:endParaRPr lang="en-US" altLang="it-IT"/>
          </a:p>
        </p:txBody>
      </p:sp>
      <p:sp>
        <p:nvSpPr>
          <p:cNvPr id="22" name="Footer Placeholder 21"/>
          <p:cNvSpPr>
            <a:spLocks noGrp="1"/>
          </p:cNvSpPr>
          <p:nvPr>
            <p:ph type="ftr" sz="quarter" idx="3"/>
          </p:nvPr>
        </p:nvSpPr>
        <p:spPr>
          <a:xfrm>
            <a:off x="4379913" y="6408738"/>
            <a:ext cx="2351087"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endParaRPr lang="it-IT" altLang="it-IT"/>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CB7201A9-6CF0-4CB8-8005-9AFD04D59230}" type="slidenum">
              <a:rPr lang="en-US" altLang="it-IT"/>
              <a:pPr/>
              <a:t>‹#›</a:t>
            </a:fld>
            <a:endParaRPr lang="en-US" altLang="it-IT"/>
          </a:p>
        </p:txBody>
      </p:sp>
    </p:spTree>
  </p:cSld>
  <p:clrMap bg1="lt1" tx1="dk1" bg2="lt2" tx2="dk2" accent1="accent1" accent2="accent2" accent3="accent3" accent4="accent4" accent5="accent5" accent6="accent6" hlink="hlink" folHlink="folHlink"/>
  <p:sldLayoutIdLst>
    <p:sldLayoutId id="2147483695" r:id="rId1"/>
    <p:sldLayoutId id="2147483691" r:id="rId2"/>
    <p:sldLayoutId id="2147483696" r:id="rId3"/>
    <p:sldLayoutId id="2147483697" r:id="rId4"/>
    <p:sldLayoutId id="2147483698" r:id="rId5"/>
    <p:sldLayoutId id="2147483699" r:id="rId6"/>
    <p:sldLayoutId id="2147483692" r:id="rId7"/>
    <p:sldLayoutId id="2147483700" r:id="rId8"/>
    <p:sldLayoutId id="2147483701" r:id="rId9"/>
    <p:sldLayoutId id="2147483693" r:id="rId10"/>
    <p:sldLayoutId id="2147483694" r:id="rId11"/>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anose="020B0602030504020204" pitchFamily="34" charset="0"/>
        </a:defRPr>
      </a:lvl2pPr>
      <a:lvl3pPr algn="l" rtl="0" fontAlgn="base">
        <a:spcBef>
          <a:spcPct val="0"/>
        </a:spcBef>
        <a:spcAft>
          <a:spcPct val="0"/>
        </a:spcAft>
        <a:defRPr sz="4100" b="1">
          <a:solidFill>
            <a:schemeClr val="tx2"/>
          </a:solidFill>
          <a:latin typeface="Lucida Sans Unicode" panose="020B0602030504020204" pitchFamily="34" charset="0"/>
        </a:defRPr>
      </a:lvl3pPr>
      <a:lvl4pPr algn="l" rtl="0" fontAlgn="base">
        <a:spcBef>
          <a:spcPct val="0"/>
        </a:spcBef>
        <a:spcAft>
          <a:spcPct val="0"/>
        </a:spcAft>
        <a:defRPr sz="4100" b="1">
          <a:solidFill>
            <a:schemeClr val="tx2"/>
          </a:solidFill>
          <a:latin typeface="Lucida Sans Unicode" panose="020B0602030504020204" pitchFamily="34" charset="0"/>
        </a:defRPr>
      </a:lvl4pPr>
      <a:lvl5pPr algn="l" rtl="0" fontAlgn="base">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extLst/>
    </p:titleStyle>
    <p:body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3615409"/>
          </a:xfrm>
        </p:spPr>
        <p:txBody>
          <a:bodyPr>
            <a:normAutofit fontScale="90000"/>
          </a:bodyPr>
          <a:lstStyle/>
          <a:p>
            <a:pPr algn="ctr" fontAlgn="auto">
              <a:spcAft>
                <a:spcPts val="0"/>
              </a:spcAft>
              <a:defRPr/>
            </a:pPr>
            <a:r>
              <a:rPr lang="sr-Latn-CS" sz="3600" dirty="0" smtClean="0">
                <a:solidFill>
                  <a:schemeClr val="tx1"/>
                </a:solidFill>
                <a:effectLst/>
                <a:latin typeface="Times New Roman" pitchFamily="18" charset="0"/>
                <a:cs typeface="Times New Roman" pitchFamily="18" charset="0"/>
              </a:rPr>
              <a:t/>
            </a:r>
            <a:br>
              <a:rPr lang="sr-Latn-CS" sz="3600" dirty="0" smtClean="0">
                <a:solidFill>
                  <a:schemeClr val="tx1"/>
                </a:solidFill>
                <a:effectLst/>
                <a:latin typeface="Times New Roman" pitchFamily="18" charset="0"/>
                <a:cs typeface="Times New Roman" pitchFamily="18" charset="0"/>
              </a:rPr>
            </a:br>
            <a:r>
              <a:rPr lang="sr-Latn-CS" sz="3600" dirty="0" smtClean="0">
                <a:solidFill>
                  <a:schemeClr val="tx1"/>
                </a:solidFill>
                <a:effectLst/>
                <a:latin typeface="Times New Roman" pitchFamily="18" charset="0"/>
                <a:cs typeface="Times New Roman" pitchFamily="18" charset="0"/>
              </a:rPr>
              <a:t/>
            </a:r>
            <a:br>
              <a:rPr lang="sr-Latn-CS" sz="3600" dirty="0" smtClean="0">
                <a:solidFill>
                  <a:schemeClr val="tx1"/>
                </a:solidFill>
                <a:effectLst/>
                <a:latin typeface="Times New Roman" pitchFamily="18" charset="0"/>
                <a:cs typeface="Times New Roman" pitchFamily="18" charset="0"/>
              </a:rPr>
            </a:br>
            <a:r>
              <a:rPr lang="sr-Latn-CS" sz="3600" dirty="0" smtClean="0">
                <a:solidFill>
                  <a:schemeClr val="tx1"/>
                </a:solidFill>
                <a:effectLst/>
                <a:latin typeface="Times New Roman" pitchFamily="18" charset="0"/>
                <a:cs typeface="Times New Roman" pitchFamily="18" charset="0"/>
              </a:rPr>
              <a:t/>
            </a:r>
            <a:br>
              <a:rPr lang="sr-Latn-CS" sz="3600" dirty="0" smtClean="0">
                <a:solidFill>
                  <a:schemeClr val="tx1"/>
                </a:solidFill>
                <a:effectLst/>
                <a:latin typeface="Times New Roman" pitchFamily="18" charset="0"/>
                <a:cs typeface="Times New Roman" pitchFamily="18" charset="0"/>
              </a:rPr>
            </a:br>
            <a:r>
              <a:rPr lang="sr-Latn-CS" sz="2200" b="0" dirty="0" smtClean="0">
                <a:solidFill>
                  <a:schemeClr val="tx1"/>
                </a:solidFill>
                <a:effectLst/>
                <a:latin typeface="Times New Roman" pitchFamily="18" charset="0"/>
                <a:cs typeface="Times New Roman" pitchFamily="18" charset="0"/>
              </a:rPr>
              <a:t>Elektrotehnički fakultet </a:t>
            </a:r>
            <a:br>
              <a:rPr lang="sr-Latn-CS" sz="2200" b="0" dirty="0" smtClean="0">
                <a:solidFill>
                  <a:schemeClr val="tx1"/>
                </a:solidFill>
                <a:effectLst/>
                <a:latin typeface="Times New Roman" pitchFamily="18" charset="0"/>
                <a:cs typeface="Times New Roman" pitchFamily="18" charset="0"/>
              </a:rPr>
            </a:br>
            <a:r>
              <a:rPr lang="sr-Latn-CS" sz="2200" b="0" dirty="0" smtClean="0">
                <a:solidFill>
                  <a:schemeClr val="tx1"/>
                </a:solidFill>
                <a:effectLst/>
                <a:latin typeface="Times New Roman" pitchFamily="18" charset="0"/>
                <a:cs typeface="Times New Roman" pitchFamily="18" charset="0"/>
              </a:rPr>
              <a:t>Univerziteta u Beogradu</a:t>
            </a:r>
            <a:r>
              <a:rPr lang="sr-Latn-CS" sz="3600" dirty="0" smtClean="0">
                <a:solidFill>
                  <a:schemeClr val="tx1"/>
                </a:solidFill>
                <a:effectLst/>
                <a:latin typeface="Times New Roman" pitchFamily="18" charset="0"/>
                <a:cs typeface="Times New Roman" pitchFamily="18" charset="0"/>
              </a:rPr>
              <a:t/>
            </a:r>
            <a:br>
              <a:rPr lang="sr-Latn-CS" sz="3600" dirty="0" smtClean="0">
                <a:solidFill>
                  <a:schemeClr val="tx1"/>
                </a:solidFill>
                <a:effectLst/>
                <a:latin typeface="Times New Roman" pitchFamily="18" charset="0"/>
                <a:cs typeface="Times New Roman" pitchFamily="18" charset="0"/>
              </a:rPr>
            </a:br>
            <a:r>
              <a:rPr lang="sr-Latn-CS" sz="3600" dirty="0" smtClean="0">
                <a:solidFill>
                  <a:schemeClr val="tx1"/>
                </a:solidFill>
                <a:effectLst/>
                <a:latin typeface="Times New Roman" pitchFamily="18" charset="0"/>
                <a:cs typeface="Times New Roman" pitchFamily="18" charset="0"/>
              </a:rPr>
              <a:t/>
            </a:r>
            <a:br>
              <a:rPr lang="sr-Latn-CS" sz="3600" dirty="0" smtClean="0">
                <a:solidFill>
                  <a:schemeClr val="tx1"/>
                </a:solidFill>
                <a:effectLst/>
                <a:latin typeface="Times New Roman" pitchFamily="18" charset="0"/>
                <a:cs typeface="Times New Roman" pitchFamily="18" charset="0"/>
              </a:rPr>
            </a:br>
            <a:r>
              <a:rPr lang="sr-Latn-CS" sz="3600" dirty="0" smtClean="0">
                <a:solidFill>
                  <a:schemeClr val="tx1"/>
                </a:solidFill>
                <a:effectLst/>
                <a:latin typeface="Times New Roman" pitchFamily="18" charset="0"/>
                <a:cs typeface="Times New Roman" pitchFamily="18" charset="0"/>
              </a:rPr>
              <a:t>DIPLOMSKI RAD</a:t>
            </a:r>
            <a:br>
              <a:rPr lang="sr-Latn-CS" sz="3600" dirty="0" smtClean="0">
                <a:solidFill>
                  <a:schemeClr val="tx1"/>
                </a:solidFill>
                <a:effectLst/>
                <a:latin typeface="Times New Roman" pitchFamily="18" charset="0"/>
                <a:cs typeface="Times New Roman" pitchFamily="18" charset="0"/>
              </a:rPr>
            </a:br>
            <a:r>
              <a:rPr lang="sr-Latn-CS" sz="3600" dirty="0" smtClean="0">
                <a:solidFill>
                  <a:schemeClr val="tx1"/>
                </a:solidFill>
                <a:effectLst/>
                <a:latin typeface="Times New Roman" pitchFamily="18" charset="0"/>
                <a:cs typeface="Times New Roman" pitchFamily="18" charset="0"/>
              </a:rPr>
              <a:t/>
            </a:r>
            <a:br>
              <a:rPr lang="sr-Latn-CS" sz="3600" dirty="0" smtClean="0">
                <a:solidFill>
                  <a:schemeClr val="tx1"/>
                </a:solidFill>
                <a:effectLst/>
                <a:latin typeface="Times New Roman" pitchFamily="18" charset="0"/>
                <a:cs typeface="Times New Roman" pitchFamily="18" charset="0"/>
              </a:rPr>
            </a:br>
            <a:r>
              <a:rPr lang="en-US" sz="3200" dirty="0">
                <a:solidFill>
                  <a:schemeClr val="tx1"/>
                </a:solidFill>
                <a:effectLst/>
              </a:rPr>
              <a:t>JAVA APLIKACIJA ZA RAČUNANJE FRAKTALNE DIMENZIJE</a:t>
            </a:r>
            <a:r>
              <a:rPr lang="en-US" sz="3200" dirty="0">
                <a:effectLst/>
              </a:rPr>
              <a:t/>
            </a:r>
            <a:br>
              <a:rPr lang="en-US" sz="3200" dirty="0">
                <a:effectLst/>
              </a:rPr>
            </a:br>
            <a:endParaRPr lang="en-US" sz="3600" dirty="0">
              <a:solidFill>
                <a:schemeClr val="tx1"/>
              </a:solidFill>
              <a:effectLst/>
              <a:latin typeface="Times New Roman" pitchFamily="18" charset="0"/>
              <a:cs typeface="Times New Roman" pitchFamily="18" charset="0"/>
            </a:endParaRPr>
          </a:p>
        </p:txBody>
      </p:sp>
      <p:sp>
        <p:nvSpPr>
          <p:cNvPr id="23555" name="Subtitle 2"/>
          <p:cNvSpPr>
            <a:spLocks noGrp="1"/>
          </p:cNvSpPr>
          <p:nvPr>
            <p:ph type="subTitle" idx="1"/>
          </p:nvPr>
        </p:nvSpPr>
        <p:spPr>
          <a:xfrm>
            <a:off x="673608" y="4267200"/>
            <a:ext cx="7772400" cy="1447800"/>
          </a:xfrm>
        </p:spPr>
        <p:txBody>
          <a:bodyPr/>
          <a:lstStyle/>
          <a:p>
            <a:pPr marR="0" algn="just"/>
            <a:r>
              <a:rPr lang="sr-Latn-CS" altLang="it-IT" sz="2000" dirty="0" smtClean="0">
                <a:latin typeface="Times New Roman" panose="02020603050405020304" pitchFamily="18" charset="0"/>
                <a:cs typeface="Times New Roman" panose="02020603050405020304" pitchFamily="18" charset="0"/>
              </a:rPr>
              <a:t>Mentor                                                                                          Kandidat</a:t>
            </a:r>
          </a:p>
          <a:p>
            <a:pPr marR="0" algn="just"/>
            <a:r>
              <a:rPr lang="sr-Latn-RS" sz="2000" dirty="0">
                <a:latin typeface="Arial" charset="0"/>
              </a:rPr>
              <a:t>Dr</a:t>
            </a:r>
            <a:r>
              <a:rPr lang="sr-Cyrl-CS" sz="2000" dirty="0">
                <a:latin typeface="Arial" charset="0"/>
              </a:rPr>
              <a:t> </a:t>
            </a:r>
            <a:r>
              <a:rPr lang="sr-Latn-RS" sz="2000" dirty="0">
                <a:latin typeface="Arial" charset="0"/>
              </a:rPr>
              <a:t>Branko</a:t>
            </a:r>
            <a:r>
              <a:rPr lang="sr-Cyrl-CS" sz="2000" dirty="0">
                <a:latin typeface="Arial" charset="0"/>
              </a:rPr>
              <a:t> </a:t>
            </a:r>
            <a:r>
              <a:rPr lang="sr-Latn-RS" sz="2000" dirty="0">
                <a:latin typeface="Arial" charset="0"/>
              </a:rPr>
              <a:t>Malešević</a:t>
            </a:r>
            <a:r>
              <a:rPr lang="sr-Latn-CS" altLang="it-IT" sz="2000" dirty="0" smtClean="0">
                <a:latin typeface="Times New Roman" panose="02020603050405020304" pitchFamily="18" charset="0"/>
                <a:cs typeface="Times New Roman" panose="02020603050405020304" pitchFamily="18" charset="0"/>
              </a:rPr>
              <a:t>                                             Milan Bojović </a:t>
            </a:r>
            <a:r>
              <a:rPr lang="sr-Latn-CS" sz="2000" dirty="0"/>
              <a:t>523/04</a:t>
            </a:r>
            <a:endParaRPr lang="en-US" sz="2000" dirty="0"/>
          </a:p>
          <a:p>
            <a:pPr marR="0" algn="just"/>
            <a:endParaRPr lang="en-US" altLang="it-IT" sz="2000" dirty="0" smtClean="0">
              <a:latin typeface="Times New Roman" panose="02020603050405020304" pitchFamily="18" charset="0"/>
              <a:cs typeface="Times New Roman" panose="02020603050405020304" pitchFamily="18" charset="0"/>
            </a:endParaRPr>
          </a:p>
        </p:txBody>
      </p:sp>
      <p:sp>
        <p:nvSpPr>
          <p:cNvPr id="2355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ontent Placeholder 1"/>
          <p:cNvSpPr>
            <a:spLocks noGrp="1"/>
          </p:cNvSpPr>
          <p:nvPr>
            <p:ph idx="1"/>
          </p:nvPr>
        </p:nvSpPr>
        <p:spPr>
          <a:xfrm>
            <a:off x="533400" y="1689227"/>
            <a:ext cx="8229600" cy="1892173"/>
          </a:xfrm>
        </p:spPr>
        <p:txBody>
          <a:bodyPr/>
          <a:lstStyle/>
          <a:p>
            <a:r>
              <a:rPr lang="en-US" sz="2000" dirty="0"/>
              <a:t>Ova </a:t>
            </a:r>
            <a:r>
              <a:rPr lang="en-US" sz="2000" dirty="0" err="1"/>
              <a:t>definicija</a:t>
            </a:r>
            <a:r>
              <a:rPr lang="en-US" sz="2000" dirty="0"/>
              <a:t> se </a:t>
            </a:r>
            <a:r>
              <a:rPr lang="en-US" sz="2000" dirty="0" err="1"/>
              <a:t>oslanja</a:t>
            </a:r>
            <a:r>
              <a:rPr lang="en-US" sz="2000" dirty="0"/>
              <a:t> </a:t>
            </a:r>
            <a:r>
              <a:rPr lang="en-US" sz="2000" dirty="0" err="1"/>
              <a:t>na</a:t>
            </a:r>
            <a:r>
              <a:rPr lang="en-US" sz="2000" dirty="0"/>
              <a:t> </a:t>
            </a:r>
            <a:r>
              <a:rPr lang="en-US" sz="2000" dirty="0" err="1"/>
              <a:t>činjenicu</a:t>
            </a:r>
            <a:r>
              <a:rPr lang="en-US" sz="2000" dirty="0"/>
              <a:t> da </a:t>
            </a:r>
            <a:r>
              <a:rPr lang="en-US" sz="2000" dirty="0" err="1"/>
              <a:t>fraktali</a:t>
            </a:r>
            <a:r>
              <a:rPr lang="en-US" sz="2000" dirty="0"/>
              <a:t> </a:t>
            </a:r>
            <a:r>
              <a:rPr lang="en-US" sz="2000" dirty="0" err="1"/>
              <a:t>mogu</a:t>
            </a:r>
            <a:r>
              <a:rPr lang="en-US" sz="2000" dirty="0"/>
              <a:t> da se dele </a:t>
            </a:r>
            <a:r>
              <a:rPr lang="en-US" sz="2000" dirty="0" err="1"/>
              <a:t>na</a:t>
            </a:r>
            <a:r>
              <a:rPr lang="en-US" sz="2000" dirty="0"/>
              <a:t> </a:t>
            </a:r>
            <a:r>
              <a:rPr lang="en-US" sz="2000" dirty="0" err="1"/>
              <a:t>komade</a:t>
            </a:r>
            <a:r>
              <a:rPr lang="en-US" sz="2000" dirty="0"/>
              <a:t> </a:t>
            </a:r>
            <a:r>
              <a:rPr lang="en-US" sz="2000" dirty="0" err="1"/>
              <a:t>identične</a:t>
            </a:r>
            <a:r>
              <a:rPr lang="en-US" sz="2000" dirty="0"/>
              <a:t> </a:t>
            </a:r>
            <a:r>
              <a:rPr lang="en-US" sz="2000" dirty="0" err="1"/>
              <a:t>originalnom</a:t>
            </a:r>
            <a:r>
              <a:rPr lang="en-US" sz="2000" dirty="0"/>
              <a:t> </a:t>
            </a:r>
            <a:r>
              <a:rPr lang="en-US" sz="2000" dirty="0" err="1"/>
              <a:t>fraktalu</a:t>
            </a:r>
            <a:r>
              <a:rPr lang="en-US" sz="2000" dirty="0"/>
              <a:t> </a:t>
            </a:r>
            <a:r>
              <a:rPr lang="en-US" sz="2000" dirty="0" err="1"/>
              <a:t>ali</a:t>
            </a:r>
            <a:r>
              <a:rPr lang="en-US" sz="2000" dirty="0"/>
              <a:t> </a:t>
            </a:r>
            <a:r>
              <a:rPr lang="en-US" sz="2000" dirty="0" err="1"/>
              <a:t>skalirane</a:t>
            </a:r>
            <a:r>
              <a:rPr lang="en-US" sz="2000" dirty="0"/>
              <a:t> </a:t>
            </a:r>
            <a:r>
              <a:rPr lang="en-US" sz="2000" dirty="0" err="1"/>
              <a:t>po</a:t>
            </a:r>
            <a:r>
              <a:rPr lang="en-US" sz="2000" dirty="0"/>
              <a:t> </a:t>
            </a:r>
            <a:r>
              <a:rPr lang="en-US" sz="2000" dirty="0" err="1"/>
              <a:t>nekom</a:t>
            </a:r>
            <a:r>
              <a:rPr lang="en-US" sz="2000" dirty="0"/>
              <a:t> </a:t>
            </a:r>
            <a:r>
              <a:rPr lang="en-US" sz="2000" dirty="0" err="1"/>
              <a:t>faktoru</a:t>
            </a:r>
            <a:r>
              <a:rPr lang="en-US" sz="2000" dirty="0"/>
              <a:t> </a:t>
            </a:r>
            <a:r>
              <a:rPr lang="en-US" sz="2000" dirty="0" err="1"/>
              <a:t>umanjenja</a:t>
            </a:r>
            <a:r>
              <a:rPr lang="en-US" sz="2000" dirty="0"/>
              <a:t>. </a:t>
            </a:r>
            <a:r>
              <a:rPr lang="en-US" sz="2000" dirty="0" err="1"/>
              <a:t>Postavlja</a:t>
            </a:r>
            <a:r>
              <a:rPr lang="en-US" sz="2000" dirty="0"/>
              <a:t> se </a:t>
            </a:r>
            <a:r>
              <a:rPr lang="en-US" sz="2000" dirty="0" err="1"/>
              <a:t>pitanje</a:t>
            </a:r>
            <a:r>
              <a:rPr lang="en-US" sz="2000" dirty="0"/>
              <a:t> </a:t>
            </a:r>
            <a:r>
              <a:rPr lang="en-US" sz="2000" dirty="0" err="1"/>
              <a:t>kako</a:t>
            </a:r>
            <a:r>
              <a:rPr lang="en-US" sz="2000" dirty="0"/>
              <a:t> se </a:t>
            </a:r>
            <a:r>
              <a:rPr lang="en-US" sz="2000" dirty="0" err="1"/>
              <a:t>odnose</a:t>
            </a:r>
            <a:r>
              <a:rPr lang="en-US" sz="2000" dirty="0"/>
              <a:t> </a:t>
            </a:r>
            <a:r>
              <a:rPr lang="en-US" sz="2000" dirty="0" err="1"/>
              <a:t>broj</a:t>
            </a:r>
            <a:r>
              <a:rPr lang="en-US" sz="2000" dirty="0"/>
              <a:t> </a:t>
            </a:r>
            <a:r>
              <a:rPr lang="en-US" sz="2000" dirty="0" err="1"/>
              <a:t>delova</a:t>
            </a:r>
            <a:r>
              <a:rPr lang="en-US" sz="2000" dirty="0"/>
              <a:t> </a:t>
            </a:r>
            <a:r>
              <a:rPr lang="en-US" sz="2000" dirty="0" err="1" smtClean="0"/>
              <a:t>koji</a:t>
            </a:r>
            <a:r>
              <a:rPr lang="en-US" sz="2000" dirty="0" smtClean="0"/>
              <a:t> </a:t>
            </a:r>
            <a:r>
              <a:rPr lang="en-US" sz="2000" dirty="0" err="1"/>
              <a:t>su</a:t>
            </a:r>
            <a:r>
              <a:rPr lang="en-US" sz="2000" dirty="0"/>
              <a:t> </a:t>
            </a:r>
            <a:r>
              <a:rPr lang="en-US" sz="2000" dirty="0" err="1"/>
              <a:t>nastali</a:t>
            </a:r>
            <a:r>
              <a:rPr lang="en-US" sz="2000" dirty="0"/>
              <a:t> </a:t>
            </a:r>
            <a:r>
              <a:rPr lang="en-US" sz="2000" dirty="0" err="1"/>
              <a:t>deobom</a:t>
            </a:r>
            <a:r>
              <a:rPr lang="en-US" sz="2000" dirty="0"/>
              <a:t> </a:t>
            </a:r>
            <a:r>
              <a:rPr lang="en-US" sz="2000" dirty="0" err="1"/>
              <a:t>originalne</a:t>
            </a:r>
            <a:r>
              <a:rPr lang="en-US" sz="2000" dirty="0"/>
              <a:t> figure </a:t>
            </a:r>
            <a:r>
              <a:rPr lang="en-US" sz="2000" dirty="0" err="1"/>
              <a:t>i</a:t>
            </a:r>
            <a:r>
              <a:rPr lang="en-US" sz="2000" dirty="0"/>
              <a:t> </a:t>
            </a:r>
            <a:r>
              <a:rPr lang="en-US" sz="2000" dirty="0" err="1"/>
              <a:t>faktor</a:t>
            </a:r>
            <a:r>
              <a:rPr lang="en-US" sz="2000" dirty="0"/>
              <a:t> </a:t>
            </a:r>
            <a:r>
              <a:rPr lang="en-US" sz="2000" dirty="0" err="1"/>
              <a:t>umanjenja</a:t>
            </a:r>
            <a:r>
              <a:rPr lang="en-US" sz="2000" dirty="0"/>
              <a:t>. </a:t>
            </a:r>
            <a:r>
              <a:rPr lang="sr-Latn-RS" sz="2000" dirty="0"/>
              <a:t>Matematičari su došli do zaključka da se fraktalna dimenzija D može dobiti iz </a:t>
            </a:r>
            <a:r>
              <a:rPr lang="sr-Latn-RS" sz="2000" dirty="0" smtClean="0"/>
              <a:t>izraza:  </a:t>
            </a: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457200" y="274638"/>
            <a:ext cx="8229600" cy="1143000"/>
          </a:xfrm>
        </p:spPr>
        <p:txBody>
          <a:bodyPr>
            <a:normAutofit/>
          </a:bodyPr>
          <a:lstStyle/>
          <a:p>
            <a:pPr lvl="1"/>
            <a:r>
              <a:rPr lang="pl-PL" sz="3200" u="sng" dirty="0"/>
              <a:t>Dimenzija samosličnosti</a:t>
            </a:r>
            <a:endParaRPr lang="en-US" sz="3200" i="1" u="sng" dirty="0"/>
          </a:p>
        </p:txBody>
      </p:sp>
      <p:graphicFrame>
        <p:nvGraphicFramePr>
          <p:cNvPr id="6" name="Object 5"/>
          <p:cNvGraphicFramePr>
            <a:graphicFrameLocks noChangeAspect="1"/>
          </p:cNvGraphicFramePr>
          <p:nvPr>
            <p:extLst>
              <p:ext uri="{D42A27DB-BD31-4B8C-83A1-F6EECF244321}">
                <p14:modId xmlns:p14="http://schemas.microsoft.com/office/powerpoint/2010/main" val="2028146588"/>
              </p:ext>
            </p:extLst>
          </p:nvPr>
        </p:nvGraphicFramePr>
        <p:xfrm>
          <a:off x="3429000" y="3657600"/>
          <a:ext cx="1814227" cy="1057656"/>
        </p:xfrm>
        <a:graphic>
          <a:graphicData uri="http://schemas.openxmlformats.org/presentationml/2006/ole">
            <mc:AlternateContent xmlns:mc="http://schemas.openxmlformats.org/markup-compatibility/2006">
              <mc:Choice xmlns:v="urn:schemas-microsoft-com:vml" Requires="v">
                <p:oleObj spid="_x0000_s41995" name="Equation" r:id="rId3" imgW="749300" imgH="419100" progId="Equation.3">
                  <p:embed/>
                </p:oleObj>
              </mc:Choice>
              <mc:Fallback>
                <p:oleObj name="Equation" r:id="rId3" imgW="749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657600"/>
                        <a:ext cx="1814227" cy="1057656"/>
                      </a:xfrm>
                      <a:prstGeom prst="rect">
                        <a:avLst/>
                      </a:prstGeom>
                      <a:noFill/>
                    </p:spPr>
                  </p:pic>
                </p:oleObj>
              </mc:Fallback>
            </mc:AlternateContent>
          </a:graphicData>
        </a:graphic>
      </p:graphicFrame>
      <p:sp>
        <p:nvSpPr>
          <p:cNvPr id="8" name="Content Placeholder 1"/>
          <p:cNvSpPr txBox="1">
            <a:spLocks/>
          </p:cNvSpPr>
          <p:nvPr/>
        </p:nvSpPr>
        <p:spPr bwMode="auto">
          <a:xfrm>
            <a:off x="685800" y="4953000"/>
            <a:ext cx="8229600" cy="103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sr-Latn-RS" sz="2000" dirty="0" smtClean="0"/>
              <a:t> 	P </a:t>
            </a:r>
            <a:r>
              <a:rPr lang="sr-Latn-RS" sz="2000" dirty="0"/>
              <a:t>– </a:t>
            </a:r>
            <a:r>
              <a:rPr lang="sr-Latn-RS" sz="2000" dirty="0" smtClean="0"/>
              <a:t>predstavlja broj </a:t>
            </a:r>
            <a:r>
              <a:rPr lang="sr-Latn-RS" sz="2000" dirty="0" err="1" smtClean="0"/>
              <a:t>samosličnih</a:t>
            </a:r>
            <a:r>
              <a:rPr lang="sr-Latn-RS" sz="2000" dirty="0" smtClean="0"/>
              <a:t> </a:t>
            </a:r>
            <a:r>
              <a:rPr lang="sr-Latn-RS" sz="2000" dirty="0" smtClean="0"/>
              <a:t>figura</a:t>
            </a:r>
          </a:p>
          <a:p>
            <a:r>
              <a:rPr lang="sr-Latn-RS" altLang="it-IT" sz="2000" dirty="0">
                <a:latin typeface="Times New Roman" panose="02020603050405020304" pitchFamily="18" charset="0"/>
                <a:cs typeface="Times New Roman" panose="02020603050405020304" pitchFamily="18" charset="0"/>
              </a:rPr>
              <a:t> </a:t>
            </a:r>
            <a:r>
              <a:rPr lang="sr-Latn-RS" altLang="it-IT" sz="2000" dirty="0" smtClean="0">
                <a:latin typeface="Times New Roman" panose="02020603050405020304" pitchFamily="18" charset="0"/>
                <a:cs typeface="Times New Roman" panose="02020603050405020304" pitchFamily="18" charset="0"/>
              </a:rPr>
              <a:t>        S </a:t>
            </a:r>
            <a:r>
              <a:rPr lang="sr-Latn-RS" sz="2000" dirty="0" smtClean="0"/>
              <a:t>– predstavlja faktor umanjenja</a:t>
            </a:r>
            <a:endParaRPr lang="en-US" altLang="it-IT"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777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ontent Placeholder 1"/>
          <p:cNvSpPr>
            <a:spLocks noGrp="1"/>
          </p:cNvSpPr>
          <p:nvPr>
            <p:ph idx="1"/>
          </p:nvPr>
        </p:nvSpPr>
        <p:spPr>
          <a:xfrm>
            <a:off x="533400" y="1689227"/>
            <a:ext cx="8229600" cy="1892173"/>
          </a:xfrm>
        </p:spPr>
        <p:txBody>
          <a:bodyPr/>
          <a:lstStyle/>
          <a:p>
            <a:r>
              <a:rPr lang="sr-Latn-RS" sz="2000" dirty="0" smtClean="0"/>
              <a:t>Iako fraktalna geometrija predstavlja relativno mladu oblast matematike, postoji mnogo poznatih fraktalnih figura. Sledi prikaz nekoliko poznatih fraktalnih figura: </a:t>
            </a:r>
            <a:r>
              <a:rPr lang="sr-Latn-RS" sz="2000" i="1" u="sng" dirty="0" smtClean="0"/>
              <a:t>Trougao </a:t>
            </a:r>
            <a:r>
              <a:rPr lang="sr-Latn-CS" sz="2000" i="1" u="sng" dirty="0" err="1" smtClean="0"/>
              <a:t>Sierpinskog</a:t>
            </a:r>
            <a:r>
              <a:rPr lang="sr-Latn-CS" sz="2000" i="1" u="sng" dirty="0" smtClean="0"/>
              <a:t>, Tepih </a:t>
            </a:r>
            <a:r>
              <a:rPr lang="sr-Latn-CS" sz="2000" i="1" u="sng" dirty="0" err="1" smtClean="0"/>
              <a:t>Sierpinskog</a:t>
            </a:r>
            <a:r>
              <a:rPr lang="sr-Latn-CS" sz="2000" i="1" u="sng" dirty="0" smtClean="0"/>
              <a:t>, </a:t>
            </a:r>
            <a:r>
              <a:rPr lang="sr-Latn-CS" sz="2000" i="1" u="sng" dirty="0" smtClean="0"/>
              <a:t>Zmajev</a:t>
            </a:r>
            <a:r>
              <a:rPr lang="en-US" sz="2000" i="1" u="sng" dirty="0" smtClean="0"/>
              <a:t>a</a:t>
            </a:r>
            <a:r>
              <a:rPr lang="sr-Latn-CS" sz="2000" i="1" u="sng" dirty="0" smtClean="0"/>
              <a:t> kriv</a:t>
            </a:r>
            <a:r>
              <a:rPr lang="en-US" sz="2000" i="1" u="sng" dirty="0" smtClean="0"/>
              <a:t>a</a:t>
            </a:r>
            <a:r>
              <a:rPr lang="sr-Latn-CS" sz="2000" i="1" u="sng" dirty="0" smtClean="0"/>
              <a:t>. </a:t>
            </a:r>
            <a:r>
              <a:rPr lang="sr-Latn-CS" sz="2000" i="1" u="sng" dirty="0" smtClean="0"/>
              <a:t>Z</a:t>
            </a:r>
            <a:r>
              <a:rPr lang="sr-Latn-CS" sz="2000" dirty="0" smtClean="0"/>
              <a:t>a svaki od navedenih fraktalnih figura izračunaćemo fraktalnu dimenziju metodom </a:t>
            </a:r>
            <a:r>
              <a:rPr lang="sr-Latn-CS" sz="2000" dirty="0" err="1" smtClean="0"/>
              <a:t>samosličnosti</a:t>
            </a:r>
            <a:r>
              <a:rPr lang="sr-Latn-CS" sz="2000" dirty="0" smtClean="0"/>
              <a:t>.</a:t>
            </a:r>
            <a:endParaRPr lang="sr-Latn-RS" sz="2000" dirty="0" smtClean="0"/>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457200" y="274638"/>
            <a:ext cx="8229600" cy="1143000"/>
          </a:xfrm>
        </p:spPr>
        <p:txBody>
          <a:bodyPr>
            <a:normAutofit/>
          </a:bodyPr>
          <a:lstStyle/>
          <a:p>
            <a:pPr lvl="0"/>
            <a:r>
              <a:rPr lang="sr-Latn-CS" sz="3200" i="1" u="sng" dirty="0">
                <a:effectLst/>
              </a:rPr>
              <a:t>Poznati </a:t>
            </a:r>
            <a:r>
              <a:rPr lang="sr-Latn-CS" sz="3200" i="1" u="sng" dirty="0" err="1">
                <a:effectLst/>
              </a:rPr>
              <a:t>fraktali</a:t>
            </a:r>
            <a:endParaRPr lang="en-US" sz="3200" i="1" u="sng" dirty="0">
              <a:effectLst/>
            </a:endParaRPr>
          </a:p>
        </p:txBody>
      </p:sp>
    </p:spTree>
    <p:extLst>
      <p:ext uri="{BB962C8B-B14F-4D97-AF65-F5344CB8AC3E}">
        <p14:creationId xmlns:p14="http://schemas.microsoft.com/office/powerpoint/2010/main" val="2730770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ontent Placeholder 1"/>
          <p:cNvSpPr>
            <a:spLocks noGrp="1"/>
          </p:cNvSpPr>
          <p:nvPr>
            <p:ph idx="1"/>
          </p:nvPr>
        </p:nvSpPr>
        <p:spPr>
          <a:xfrm>
            <a:off x="533400" y="1689227"/>
            <a:ext cx="8229600" cy="3111373"/>
          </a:xfrm>
        </p:spPr>
        <p:txBody>
          <a:bodyPr/>
          <a:lstStyle/>
          <a:p>
            <a:r>
              <a:rPr lang="sr-Latn-CS" sz="2000" dirty="0"/>
              <a:t>Trougao </a:t>
            </a:r>
            <a:r>
              <a:rPr lang="sr-Latn-CS" sz="2000" dirty="0" err="1"/>
              <a:t>Sierpinskog</a:t>
            </a:r>
            <a:r>
              <a:rPr lang="sr-Latn-CS" sz="2000" dirty="0"/>
              <a:t>  je fraktal koji je opisao poljski matematičar </a:t>
            </a:r>
            <a:r>
              <a:rPr lang="sr-Latn-CS" sz="2000" dirty="0" err="1"/>
              <a:t>Wacław</a:t>
            </a:r>
            <a:r>
              <a:rPr lang="sr-Latn-CS" sz="2000" dirty="0"/>
              <a:t> </a:t>
            </a:r>
            <a:r>
              <a:rPr lang="sr-Latn-CS" sz="2000" dirty="0" err="1"/>
              <a:t>Franciszek</a:t>
            </a:r>
            <a:r>
              <a:rPr lang="sr-Latn-CS" sz="2000" dirty="0"/>
              <a:t> </a:t>
            </a:r>
            <a:r>
              <a:rPr lang="sr-Latn-CS" sz="2000" dirty="0" err="1"/>
              <a:t>Sierpiński</a:t>
            </a:r>
            <a:r>
              <a:rPr lang="sr-Latn-CS" sz="2000" dirty="0"/>
              <a:t> 1915. god. To je fraktal koji spada u grupu </a:t>
            </a:r>
            <a:r>
              <a:rPr lang="pl-PL" sz="2000" dirty="0"/>
              <a:t>samo-sličnih frakatala, jedan je od najjednostavnije generisanih fraktalnih oblika koji postoje, a istovremeno je i jedan od najzanimljivijih. Jako je interesantno na koliko različitih načina možemo da konstruišemo trougao Sierpinskog. </a:t>
            </a:r>
            <a:endParaRPr lang="en-US" sz="2000" dirty="0" smtClean="0"/>
          </a:p>
          <a:p>
            <a:r>
              <a:rPr lang="en-US" sz="2000" b="1" dirty="0" err="1" smtClean="0"/>
              <a:t>Fraktalna</a:t>
            </a:r>
            <a:r>
              <a:rPr lang="en-US" sz="2000" b="1" dirty="0" smtClean="0"/>
              <a:t> </a:t>
            </a:r>
            <a:r>
              <a:rPr lang="en-US" sz="2000" b="1" dirty="0" err="1" smtClean="0"/>
              <a:t>dimenzija</a:t>
            </a:r>
            <a:r>
              <a:rPr lang="en-US" sz="2000" b="1" dirty="0" smtClean="0"/>
              <a:t>:</a:t>
            </a:r>
            <a:endParaRPr lang="en-US" sz="2000" b="1" dirty="0"/>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457200" y="274638"/>
            <a:ext cx="8229600" cy="1143000"/>
          </a:xfrm>
        </p:spPr>
        <p:txBody>
          <a:bodyPr>
            <a:normAutofit/>
          </a:bodyPr>
          <a:lstStyle/>
          <a:p>
            <a:pPr lvl="0"/>
            <a:r>
              <a:rPr lang="sr-Latn-RS" sz="3200" i="1" u="sng" dirty="0"/>
              <a:t>Trougao </a:t>
            </a:r>
            <a:r>
              <a:rPr lang="sr-Latn-CS" sz="3200" i="1" u="sng" dirty="0" err="1"/>
              <a:t>Sierpinskog</a:t>
            </a:r>
            <a:r>
              <a:rPr lang="sr-Latn-CS" sz="3200" i="1" u="sng" dirty="0"/>
              <a:t>(</a:t>
            </a:r>
            <a:r>
              <a:rPr lang="sr-Latn-CS" sz="3200" i="1" u="sng" dirty="0" err="1"/>
              <a:t>Sierpinski</a:t>
            </a:r>
            <a:r>
              <a:rPr lang="sr-Latn-CS" sz="3200" i="1" u="sng" dirty="0"/>
              <a:t> Triangle)</a:t>
            </a:r>
            <a:endParaRPr lang="en-US" sz="3200" i="1" u="sng" dirty="0">
              <a:effectLst/>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3079705081"/>
              </p:ext>
            </p:extLst>
          </p:nvPr>
        </p:nvGraphicFramePr>
        <p:xfrm>
          <a:off x="2403475" y="4648200"/>
          <a:ext cx="4337050" cy="1057275"/>
        </p:xfrm>
        <a:graphic>
          <a:graphicData uri="http://schemas.openxmlformats.org/presentationml/2006/ole">
            <mc:AlternateContent xmlns:mc="http://schemas.openxmlformats.org/markup-compatibility/2006">
              <mc:Choice xmlns:v="urn:schemas-microsoft-com:vml" Requires="v">
                <p:oleObj spid="_x0000_s48136" name="Equation" r:id="rId3" imgW="1790640" imgH="419040" progId="Equation.3">
                  <p:embed/>
                </p:oleObj>
              </mc:Choice>
              <mc:Fallback>
                <p:oleObj name="Equation" r:id="rId3" imgW="1790640" imgH="419040" progId="Equation.3">
                  <p:embed/>
                  <p:pic>
                    <p:nvPicPr>
                      <p:cNvPr id="0" name=""/>
                      <p:cNvPicPr>
                        <a:picLocks noChangeAspect="1" noChangeArrowheads="1"/>
                      </p:cNvPicPr>
                      <p:nvPr/>
                    </p:nvPicPr>
                    <p:blipFill>
                      <a:blip r:embed="rId4"/>
                      <a:srcRect/>
                      <a:stretch>
                        <a:fillRect/>
                      </a:stretch>
                    </p:blipFill>
                    <p:spPr bwMode="auto">
                      <a:xfrm>
                        <a:off x="2403475" y="4648200"/>
                        <a:ext cx="4337050" cy="1057275"/>
                      </a:xfrm>
                      <a:prstGeom prst="rect">
                        <a:avLst/>
                      </a:prstGeom>
                      <a:noFill/>
                    </p:spPr>
                  </p:pic>
                </p:oleObj>
              </mc:Fallback>
            </mc:AlternateContent>
          </a:graphicData>
        </a:graphic>
      </p:graphicFrame>
    </p:spTree>
    <p:extLst>
      <p:ext uri="{BB962C8B-B14F-4D97-AF65-F5344CB8AC3E}">
        <p14:creationId xmlns:p14="http://schemas.microsoft.com/office/powerpoint/2010/main" val="5307313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457200" y="274638"/>
            <a:ext cx="8229600" cy="1143000"/>
          </a:xfrm>
        </p:spPr>
        <p:txBody>
          <a:bodyPr>
            <a:normAutofit/>
          </a:bodyPr>
          <a:lstStyle/>
          <a:p>
            <a:pPr lvl="0"/>
            <a:r>
              <a:rPr lang="sr-Latn-RS" sz="3200" i="1" u="sng" dirty="0"/>
              <a:t>Trougao </a:t>
            </a:r>
            <a:r>
              <a:rPr lang="sr-Latn-CS" sz="3200" i="1" u="sng" dirty="0" err="1"/>
              <a:t>Sierpinskog</a:t>
            </a:r>
            <a:r>
              <a:rPr lang="sr-Latn-CS" sz="3200" i="1" u="sng" dirty="0"/>
              <a:t>(</a:t>
            </a:r>
            <a:r>
              <a:rPr lang="sr-Latn-CS" sz="3200" i="1" u="sng" dirty="0" err="1"/>
              <a:t>Sierpinski</a:t>
            </a:r>
            <a:r>
              <a:rPr lang="sr-Latn-CS" sz="3200" i="1" u="sng" dirty="0"/>
              <a:t> Triangle)</a:t>
            </a:r>
            <a:endParaRPr lang="en-US" sz="3200" i="1" u="sng" dirty="0">
              <a:effectLst/>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752600" y="1066800"/>
            <a:ext cx="5867400" cy="5181600"/>
          </a:xfrm>
          <a:prstGeom prst="rect">
            <a:avLst/>
          </a:prstGeom>
        </p:spPr>
      </p:pic>
    </p:spTree>
    <p:extLst>
      <p:ext uri="{BB962C8B-B14F-4D97-AF65-F5344CB8AC3E}">
        <p14:creationId xmlns:p14="http://schemas.microsoft.com/office/powerpoint/2010/main" val="16539909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457200" y="274638"/>
            <a:ext cx="8229600" cy="1143000"/>
          </a:xfrm>
        </p:spPr>
        <p:txBody>
          <a:bodyPr>
            <a:normAutofit/>
          </a:bodyPr>
          <a:lstStyle/>
          <a:p>
            <a:pPr lvl="0"/>
            <a:r>
              <a:rPr lang="sr-Latn-RS" sz="3200" i="1" u="sng" dirty="0"/>
              <a:t>Trougao </a:t>
            </a:r>
            <a:r>
              <a:rPr lang="sr-Latn-CS" sz="3200" i="1" u="sng" dirty="0" err="1"/>
              <a:t>Sierpinskog</a:t>
            </a:r>
            <a:r>
              <a:rPr lang="sr-Latn-CS" sz="3200" i="1" u="sng" dirty="0"/>
              <a:t>(</a:t>
            </a:r>
            <a:r>
              <a:rPr lang="sr-Latn-CS" sz="3200" i="1" u="sng" dirty="0" err="1"/>
              <a:t>Sierpinski</a:t>
            </a:r>
            <a:r>
              <a:rPr lang="sr-Latn-CS" sz="3200" i="1" u="sng" dirty="0"/>
              <a:t> Triangle)</a:t>
            </a:r>
            <a:endParaRPr lang="en-US" sz="3200" i="1" u="sng" dirty="0">
              <a:effectLst/>
            </a:endParaRPr>
          </a:p>
        </p:txBody>
      </p:sp>
      <p:sp>
        <p:nvSpPr>
          <p:cNvPr id="8" name="Content Placeholder 1"/>
          <p:cNvSpPr>
            <a:spLocks noGrp="1"/>
          </p:cNvSpPr>
          <p:nvPr>
            <p:ph idx="1"/>
          </p:nvPr>
        </p:nvSpPr>
        <p:spPr>
          <a:xfrm>
            <a:off x="533400" y="1295400"/>
            <a:ext cx="8229600" cy="1892173"/>
          </a:xfrm>
        </p:spPr>
        <p:txBody>
          <a:bodyPr/>
          <a:lstStyle/>
          <a:p>
            <a:r>
              <a:rPr lang="sr-Latn-RS" sz="2000" dirty="0" smtClean="0"/>
              <a:t>Zanimljivo je da ukoliko prethodno potpuno popunjeno Paskalovom trouglu obojimo parne i neparne </a:t>
            </a:r>
            <a:r>
              <a:rPr lang="sr-Latn-RS" sz="2000" dirty="0" smtClean="0"/>
              <a:t>broje</a:t>
            </a:r>
            <a:r>
              <a:rPr lang="en-US" sz="2000" dirty="0" smtClean="0"/>
              <a:t>v</a:t>
            </a:r>
            <a:r>
              <a:rPr lang="sr-Latn-RS" sz="2000" dirty="0" smtClean="0"/>
              <a:t>e </a:t>
            </a:r>
            <a:r>
              <a:rPr lang="sr-Latn-RS" sz="2000" dirty="0" smtClean="0"/>
              <a:t>različitim bojama – dobijamo skoro identičan trougao </a:t>
            </a:r>
            <a:r>
              <a:rPr lang="sr-Latn-RS" sz="2000" dirty="0" err="1" smtClean="0"/>
              <a:t>Sierpinskog</a:t>
            </a:r>
            <a:r>
              <a:rPr lang="sr-Latn-RS" sz="2000" dirty="0" smtClean="0"/>
              <a:t>.</a:t>
            </a:r>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981200" y="2379853"/>
            <a:ext cx="5078730" cy="3848100"/>
          </a:xfrm>
          <a:prstGeom prst="rect">
            <a:avLst/>
          </a:prstGeom>
        </p:spPr>
      </p:pic>
    </p:spTree>
    <p:extLst>
      <p:ext uri="{BB962C8B-B14F-4D97-AF65-F5344CB8AC3E}">
        <p14:creationId xmlns:p14="http://schemas.microsoft.com/office/powerpoint/2010/main" val="1418703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457200" y="274638"/>
            <a:ext cx="8229600" cy="1143000"/>
          </a:xfrm>
        </p:spPr>
        <p:txBody>
          <a:bodyPr>
            <a:normAutofit/>
          </a:bodyPr>
          <a:lstStyle/>
          <a:p>
            <a:pPr lvl="0"/>
            <a:r>
              <a:rPr lang="sr-Latn-RS" sz="3200" i="1" u="sng" dirty="0"/>
              <a:t>Trougao </a:t>
            </a:r>
            <a:r>
              <a:rPr lang="sr-Latn-CS" sz="3200" i="1" u="sng" dirty="0" err="1" smtClean="0"/>
              <a:t>Sierpinskog</a:t>
            </a:r>
            <a:r>
              <a:rPr lang="sr-Latn-CS" sz="3200" i="1" u="sng" dirty="0" smtClean="0"/>
              <a:t>(</a:t>
            </a:r>
            <a:r>
              <a:rPr lang="sr-Latn-CS" sz="3200" i="1" u="sng" dirty="0" err="1" smtClean="0"/>
              <a:t>Sierpinski</a:t>
            </a:r>
            <a:r>
              <a:rPr lang="sr-Latn-CS" sz="3200" i="1" u="sng" dirty="0" smtClean="0"/>
              <a:t> Triangle)</a:t>
            </a:r>
            <a:endParaRPr lang="en-US" sz="3200" i="1" u="sng" dirty="0">
              <a:effectLst/>
            </a:endParaRPr>
          </a:p>
        </p:txBody>
      </p:sp>
      <p:sp>
        <p:nvSpPr>
          <p:cNvPr id="8" name="Content Placeholder 1"/>
          <p:cNvSpPr>
            <a:spLocks noGrp="1"/>
          </p:cNvSpPr>
          <p:nvPr>
            <p:ph idx="1"/>
          </p:nvPr>
        </p:nvSpPr>
        <p:spPr>
          <a:xfrm>
            <a:off x="533400" y="1295400"/>
            <a:ext cx="8229600" cy="1892173"/>
          </a:xfrm>
        </p:spPr>
        <p:txBody>
          <a:bodyPr/>
          <a:lstStyle/>
          <a:p>
            <a:r>
              <a:rPr lang="sr-Latn-CS" sz="2000" dirty="0"/>
              <a:t>Trodimenzionalna verzija trougla </a:t>
            </a:r>
            <a:r>
              <a:rPr lang="sr-Latn-CS" sz="2000" dirty="0" err="1"/>
              <a:t>Sierpinskog</a:t>
            </a:r>
            <a:r>
              <a:rPr lang="sr-Latn-CS" sz="2000" dirty="0"/>
              <a:t>, bolje poznata kao Fraktalna </a:t>
            </a:r>
            <a:r>
              <a:rPr lang="sr-Latn-CS" sz="2000" dirty="0" smtClean="0"/>
              <a:t>Piramida. Početni </a:t>
            </a:r>
            <a:r>
              <a:rPr lang="sr-Latn-CS" sz="2000" dirty="0"/>
              <a:t>oblik je piramida, zatim se u svakoj iteraciji piramida menja sa 5 </a:t>
            </a:r>
            <a:r>
              <a:rPr lang="sr-Latn-CS" sz="2000" dirty="0" smtClean="0"/>
              <a:t>manjih.</a:t>
            </a:r>
            <a:endParaRPr lang="sr-Latn-RS" sz="2000" dirty="0" smtClean="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1476375" y="2241486"/>
            <a:ext cx="6191250" cy="3869055"/>
          </a:xfrm>
          <a:prstGeom prst="rect">
            <a:avLst/>
          </a:prstGeom>
        </p:spPr>
      </p:pic>
    </p:spTree>
    <p:extLst>
      <p:ext uri="{BB962C8B-B14F-4D97-AF65-F5344CB8AC3E}">
        <p14:creationId xmlns:p14="http://schemas.microsoft.com/office/powerpoint/2010/main" val="2344581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457200" y="274638"/>
            <a:ext cx="8229600" cy="1143000"/>
          </a:xfrm>
        </p:spPr>
        <p:txBody>
          <a:bodyPr>
            <a:normAutofit/>
          </a:bodyPr>
          <a:lstStyle/>
          <a:p>
            <a:pPr lvl="0"/>
            <a:r>
              <a:rPr lang="sr-Latn-RS" sz="3200" i="1" u="sng" dirty="0" smtClean="0"/>
              <a:t>Tepih </a:t>
            </a:r>
            <a:r>
              <a:rPr lang="sr-Latn-CS" sz="3200" i="1" u="sng" dirty="0" err="1" smtClean="0"/>
              <a:t>Sierpinskog</a:t>
            </a:r>
            <a:r>
              <a:rPr lang="sr-Latn-CS" sz="3200" i="1" u="sng" dirty="0" smtClean="0"/>
              <a:t> (</a:t>
            </a:r>
            <a:r>
              <a:rPr lang="sr-Latn-CS" sz="3200" i="1" u="sng" dirty="0" err="1" smtClean="0"/>
              <a:t>Sierpinski</a:t>
            </a:r>
            <a:r>
              <a:rPr lang="sr-Latn-CS" sz="3200" i="1" u="sng" dirty="0" smtClean="0"/>
              <a:t> </a:t>
            </a:r>
            <a:r>
              <a:rPr lang="sr-Latn-CS" sz="3200" i="1" u="sng" dirty="0" err="1" smtClean="0"/>
              <a:t>Carpet</a:t>
            </a:r>
            <a:r>
              <a:rPr lang="sr-Latn-CS" sz="3200" i="1" u="sng" dirty="0" smtClean="0"/>
              <a:t>)</a:t>
            </a:r>
            <a:endParaRPr lang="en-US" sz="3200" i="1" u="sng" dirty="0">
              <a:effectLst/>
            </a:endParaRPr>
          </a:p>
        </p:txBody>
      </p:sp>
      <p:sp>
        <p:nvSpPr>
          <p:cNvPr id="9" name="Content Placeholder 1"/>
          <p:cNvSpPr>
            <a:spLocks noGrp="1"/>
          </p:cNvSpPr>
          <p:nvPr>
            <p:ph idx="1"/>
          </p:nvPr>
        </p:nvSpPr>
        <p:spPr>
          <a:xfrm>
            <a:off x="533400" y="1536827"/>
            <a:ext cx="8229600" cy="2501773"/>
          </a:xfrm>
        </p:spPr>
        <p:txBody>
          <a:bodyPr/>
          <a:lstStyle/>
          <a:p>
            <a:r>
              <a:rPr lang="sr-Latn-CS" sz="2000" dirty="0" smtClean="0"/>
              <a:t>Tepih </a:t>
            </a:r>
            <a:r>
              <a:rPr lang="sr-Latn-CS" sz="2000" dirty="0" err="1" smtClean="0"/>
              <a:t>Sierpinskog</a:t>
            </a:r>
            <a:r>
              <a:rPr lang="sr-Latn-CS" sz="2000" dirty="0" smtClean="0"/>
              <a:t>  je fraktal koji je opisao poljski matematičar </a:t>
            </a:r>
            <a:r>
              <a:rPr lang="sr-Latn-CS" sz="2000" dirty="0" err="1" smtClean="0"/>
              <a:t>Wacław</a:t>
            </a:r>
            <a:r>
              <a:rPr lang="sr-Latn-CS" sz="2000" dirty="0" smtClean="0"/>
              <a:t> </a:t>
            </a:r>
            <a:r>
              <a:rPr lang="sr-Latn-CS" sz="2000" dirty="0" err="1" smtClean="0"/>
              <a:t>Franciszek</a:t>
            </a:r>
            <a:r>
              <a:rPr lang="sr-Latn-CS" sz="2000" dirty="0" smtClean="0"/>
              <a:t> </a:t>
            </a:r>
            <a:r>
              <a:rPr lang="sr-Latn-CS" sz="2000" dirty="0" err="1" smtClean="0"/>
              <a:t>Sierpiński</a:t>
            </a:r>
            <a:r>
              <a:rPr lang="sr-Latn-CS" sz="2000" dirty="0" smtClean="0"/>
              <a:t> 1916. god. To je fraktal koji spada u grupu </a:t>
            </a:r>
            <a:r>
              <a:rPr lang="pl-PL" sz="2000" dirty="0" smtClean="0"/>
              <a:t>samo-sličnih frakatala, veoma je sličan trouglu Sierpinskog, ali za razliku od njega ima veću fraktalnu dimenziju</a:t>
            </a:r>
            <a:r>
              <a:rPr lang="en-US" sz="2000" dirty="0" smtClean="0"/>
              <a:t> (2)</a:t>
            </a:r>
            <a:r>
              <a:rPr lang="pl-PL" sz="2000" dirty="0" smtClean="0"/>
              <a:t>, pa možemo reći du grupu fraktala koji popunjavaju prostor (space filling)</a:t>
            </a:r>
            <a:endParaRPr lang="en-US" sz="2000" dirty="0" smtClean="0"/>
          </a:p>
          <a:p>
            <a:r>
              <a:rPr lang="en-US" sz="2000" b="1" dirty="0" err="1" smtClean="0"/>
              <a:t>Fraktalna</a:t>
            </a:r>
            <a:r>
              <a:rPr lang="en-US" sz="2000" b="1" dirty="0" smtClean="0"/>
              <a:t> </a:t>
            </a:r>
            <a:r>
              <a:rPr lang="en-US" sz="2000" b="1" dirty="0" err="1" smtClean="0"/>
              <a:t>dimenzija</a:t>
            </a:r>
            <a:r>
              <a:rPr lang="en-US" sz="2000" b="1" dirty="0" smtClean="0"/>
              <a:t>:</a:t>
            </a:r>
            <a:endParaRPr lang="sr-Latn-RS" sz="2000" b="1" dirty="0" smtClean="0"/>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 name="Object 39"/>
          <p:cNvGraphicFramePr>
            <a:graphicFrameLocks noChangeAspect="1"/>
          </p:cNvGraphicFramePr>
          <p:nvPr>
            <p:extLst>
              <p:ext uri="{D42A27DB-BD31-4B8C-83A1-F6EECF244321}">
                <p14:modId xmlns:p14="http://schemas.microsoft.com/office/powerpoint/2010/main" val="1073514845"/>
              </p:ext>
            </p:extLst>
          </p:nvPr>
        </p:nvGraphicFramePr>
        <p:xfrm>
          <a:off x="2418556" y="4114800"/>
          <a:ext cx="4306887" cy="1057275"/>
        </p:xfrm>
        <a:graphic>
          <a:graphicData uri="http://schemas.openxmlformats.org/presentationml/2006/ole">
            <mc:AlternateContent xmlns:mc="http://schemas.openxmlformats.org/markup-compatibility/2006">
              <mc:Choice xmlns:v="urn:schemas-microsoft-com:vml" Requires="v">
                <p:oleObj spid="_x0000_s44072" name="Equation" r:id="rId3" imgW="1777680" imgH="419040" progId="Equation.3">
                  <p:embed/>
                </p:oleObj>
              </mc:Choice>
              <mc:Fallback>
                <p:oleObj name="Equation" r:id="rId3" imgW="1777680" imgH="419040" progId="Equation.3">
                  <p:embed/>
                  <p:pic>
                    <p:nvPicPr>
                      <p:cNvPr id="0" name=""/>
                      <p:cNvPicPr>
                        <a:picLocks noChangeAspect="1" noChangeArrowheads="1"/>
                      </p:cNvPicPr>
                      <p:nvPr/>
                    </p:nvPicPr>
                    <p:blipFill>
                      <a:blip r:embed="rId4"/>
                      <a:srcRect/>
                      <a:stretch>
                        <a:fillRect/>
                      </a:stretch>
                    </p:blipFill>
                    <p:spPr bwMode="auto">
                      <a:xfrm>
                        <a:off x="2418556" y="4114800"/>
                        <a:ext cx="4306887" cy="1057275"/>
                      </a:xfrm>
                      <a:prstGeom prst="rect">
                        <a:avLst/>
                      </a:prstGeom>
                      <a:noFill/>
                    </p:spPr>
                  </p:pic>
                </p:oleObj>
              </mc:Fallback>
            </mc:AlternateContent>
          </a:graphicData>
        </a:graphic>
      </p:graphicFrame>
    </p:spTree>
    <p:extLst>
      <p:ext uri="{BB962C8B-B14F-4D97-AF65-F5344CB8AC3E}">
        <p14:creationId xmlns:p14="http://schemas.microsoft.com/office/powerpoint/2010/main" val="39198202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457200" y="274638"/>
            <a:ext cx="8229600" cy="1143000"/>
          </a:xfrm>
        </p:spPr>
        <p:txBody>
          <a:bodyPr>
            <a:normAutofit/>
          </a:bodyPr>
          <a:lstStyle/>
          <a:p>
            <a:pPr lvl="0"/>
            <a:r>
              <a:rPr lang="sr-Latn-RS" sz="3200" i="1" u="sng" dirty="0"/>
              <a:t>Tepih </a:t>
            </a:r>
            <a:r>
              <a:rPr lang="sr-Latn-CS" sz="3200" i="1" u="sng" dirty="0" err="1"/>
              <a:t>Sierpinskog</a:t>
            </a:r>
            <a:r>
              <a:rPr lang="sr-Latn-CS" sz="3200" i="1" u="sng" dirty="0"/>
              <a:t> (</a:t>
            </a:r>
            <a:r>
              <a:rPr lang="sr-Latn-CS" sz="3200" i="1" u="sng" dirty="0" err="1"/>
              <a:t>Sierpinski</a:t>
            </a:r>
            <a:r>
              <a:rPr lang="sr-Latn-CS" sz="3200" i="1" u="sng" dirty="0"/>
              <a:t> </a:t>
            </a:r>
            <a:r>
              <a:rPr lang="sr-Latn-CS" sz="3200" i="1" u="sng" dirty="0" err="1"/>
              <a:t>Carpet</a:t>
            </a:r>
            <a:r>
              <a:rPr lang="sr-Latn-CS" sz="3200" i="1" u="sng" dirty="0"/>
              <a:t>)</a:t>
            </a:r>
            <a:endParaRPr lang="en-US" sz="3200" i="1" u="sng" dirty="0">
              <a:effectLs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54214"/>
            <a:ext cx="4724400" cy="4755938"/>
          </a:xfrm>
          <a:prstGeom prst="rect">
            <a:avLst/>
          </a:prstGeom>
        </p:spPr>
      </p:pic>
    </p:spTree>
    <p:extLst>
      <p:ext uri="{BB962C8B-B14F-4D97-AF65-F5344CB8AC3E}">
        <p14:creationId xmlns:p14="http://schemas.microsoft.com/office/powerpoint/2010/main" val="12866451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502920" y="21336"/>
            <a:ext cx="8229600" cy="1143000"/>
          </a:xfrm>
        </p:spPr>
        <p:txBody>
          <a:bodyPr>
            <a:normAutofit/>
          </a:bodyPr>
          <a:lstStyle/>
          <a:p>
            <a:pPr lvl="0"/>
            <a:r>
              <a:rPr lang="sr-Latn-RS" sz="3200" i="1" u="sng" dirty="0"/>
              <a:t>Tepih </a:t>
            </a:r>
            <a:r>
              <a:rPr lang="sr-Latn-CS" sz="3200" i="1" u="sng" dirty="0" err="1" smtClean="0"/>
              <a:t>Sierpinskog</a:t>
            </a:r>
            <a:r>
              <a:rPr lang="en-US" sz="3200" i="1" u="sng" dirty="0" smtClean="0"/>
              <a:t> 3D</a:t>
            </a:r>
            <a:r>
              <a:rPr lang="sr-Latn-CS" sz="3200" i="1" u="sng" dirty="0" smtClean="0"/>
              <a:t> (</a:t>
            </a:r>
            <a:r>
              <a:rPr lang="en-US" sz="3200" i="1" u="sng" dirty="0" err="1" smtClean="0"/>
              <a:t>Menger</a:t>
            </a:r>
            <a:r>
              <a:rPr lang="en-US" sz="3200" i="1" u="sng" dirty="0" smtClean="0"/>
              <a:t> Sponge</a:t>
            </a:r>
            <a:r>
              <a:rPr lang="sr-Latn-CS" sz="3200" i="1" u="sng" dirty="0" smtClean="0"/>
              <a:t>)</a:t>
            </a:r>
            <a:endParaRPr lang="en-US" sz="3200" i="1" u="sng" dirty="0">
              <a:effectLst/>
            </a:endParaRPr>
          </a:p>
        </p:txBody>
      </p:sp>
      <p:sp>
        <p:nvSpPr>
          <p:cNvPr id="8" name="Content Placeholder 1"/>
          <p:cNvSpPr>
            <a:spLocks noGrp="1"/>
          </p:cNvSpPr>
          <p:nvPr>
            <p:ph idx="1"/>
          </p:nvPr>
        </p:nvSpPr>
        <p:spPr>
          <a:xfrm>
            <a:off x="533400" y="914400"/>
            <a:ext cx="8229600" cy="1892173"/>
          </a:xfrm>
        </p:spPr>
        <p:txBody>
          <a:bodyPr/>
          <a:lstStyle/>
          <a:p>
            <a:r>
              <a:rPr lang="en-US" sz="2000" dirty="0" err="1" smtClean="0"/>
              <a:t>Mengerov</a:t>
            </a:r>
            <a:r>
              <a:rPr lang="en-US" sz="2000" dirty="0" smtClean="0"/>
              <a:t> sundjer je </a:t>
            </a:r>
            <a:r>
              <a:rPr lang="en-US" sz="2000" dirty="0" err="1"/>
              <a:t>fraktalni</a:t>
            </a:r>
            <a:r>
              <a:rPr lang="en-US" sz="2000" dirty="0"/>
              <a:t> </a:t>
            </a:r>
            <a:r>
              <a:rPr lang="en-US" sz="2000" dirty="0" err="1"/>
              <a:t>oblik</a:t>
            </a:r>
            <a:r>
              <a:rPr lang="en-US" sz="2000" dirty="0"/>
              <a:t> </a:t>
            </a:r>
            <a:r>
              <a:rPr lang="en-US" sz="2000" dirty="0" err="1"/>
              <a:t>koji</a:t>
            </a:r>
            <a:r>
              <a:rPr lang="en-US" sz="2000" dirty="0"/>
              <a:t> </a:t>
            </a:r>
            <a:r>
              <a:rPr lang="en-US" sz="2000" dirty="0" err="1" smtClean="0"/>
              <a:t>predstavlja</a:t>
            </a:r>
            <a:r>
              <a:rPr lang="en-US" sz="2000" dirty="0" smtClean="0"/>
              <a:t> </a:t>
            </a:r>
            <a:r>
              <a:rPr lang="en-US" sz="2000" dirty="0" err="1" smtClean="0"/>
              <a:t>trodimenzionalnu</a:t>
            </a:r>
            <a:r>
              <a:rPr lang="en-US" sz="2000" dirty="0" smtClean="0"/>
              <a:t> </a:t>
            </a:r>
            <a:r>
              <a:rPr lang="en-US" sz="2000" dirty="0" err="1"/>
              <a:t>generalizaciju</a:t>
            </a:r>
            <a:r>
              <a:rPr lang="en-US" sz="2000" dirty="0"/>
              <a:t> </a:t>
            </a:r>
            <a:r>
              <a:rPr lang="en-US" sz="2000" dirty="0" err="1"/>
              <a:t>Kantorovog</a:t>
            </a:r>
            <a:r>
              <a:rPr lang="en-US" sz="2000" dirty="0"/>
              <a:t> </a:t>
            </a:r>
            <a:r>
              <a:rPr lang="en-US" sz="2000" dirty="0" err="1"/>
              <a:t>skupa</a:t>
            </a:r>
            <a:r>
              <a:rPr lang="en-US" sz="2000" dirty="0"/>
              <a:t> </a:t>
            </a:r>
            <a:r>
              <a:rPr lang="en-US" sz="2000" dirty="0" err="1"/>
              <a:t>i</a:t>
            </a:r>
            <a:r>
              <a:rPr lang="en-US" sz="2000" dirty="0"/>
              <a:t> </a:t>
            </a:r>
            <a:r>
              <a:rPr lang="en-US" sz="2000" dirty="0" err="1"/>
              <a:t>tepiha</a:t>
            </a:r>
            <a:r>
              <a:rPr lang="en-US" sz="2000" dirty="0"/>
              <a:t> </a:t>
            </a:r>
            <a:r>
              <a:rPr lang="en-US" sz="2000" dirty="0" err="1"/>
              <a:t>Sierpinski</a:t>
            </a:r>
            <a:r>
              <a:rPr lang="en-US" sz="2000" dirty="0"/>
              <a:t>. </a:t>
            </a:r>
            <a:r>
              <a:rPr lang="en-US" sz="2000" dirty="0" err="1"/>
              <a:t>Austrijski</a:t>
            </a:r>
            <a:r>
              <a:rPr lang="en-US" sz="2000" dirty="0"/>
              <a:t> </a:t>
            </a:r>
            <a:r>
              <a:rPr lang="en-US" sz="2000" dirty="0" err="1"/>
              <a:t>matematičar</a:t>
            </a:r>
            <a:r>
              <a:rPr lang="en-US" sz="2000" dirty="0"/>
              <a:t> Karl  </a:t>
            </a:r>
            <a:r>
              <a:rPr lang="en-US" sz="2000" dirty="0" err="1"/>
              <a:t>Menger</a:t>
            </a:r>
            <a:r>
              <a:rPr lang="en-US" sz="2000" dirty="0"/>
              <a:t> </a:t>
            </a:r>
            <a:r>
              <a:rPr lang="en-US" sz="2000" dirty="0" err="1"/>
              <a:t>prvi</a:t>
            </a:r>
            <a:r>
              <a:rPr lang="en-US" sz="2000" dirty="0"/>
              <a:t> put je </a:t>
            </a:r>
            <a:r>
              <a:rPr lang="en-US" sz="2000" dirty="0" err="1"/>
              <a:t>opisao</a:t>
            </a:r>
            <a:r>
              <a:rPr lang="en-US" sz="2000" dirty="0"/>
              <a:t> </a:t>
            </a:r>
            <a:r>
              <a:rPr lang="en-US" sz="2000" dirty="0" err="1"/>
              <a:t>Mengerov</a:t>
            </a:r>
            <a:r>
              <a:rPr lang="en-US" sz="2000" dirty="0"/>
              <a:t> sundjer 1926. </a:t>
            </a:r>
            <a:r>
              <a:rPr lang="en-US" sz="2000" dirty="0" err="1"/>
              <a:t>godine</a:t>
            </a:r>
            <a:r>
              <a:rPr lang="en-US" sz="2000" dirty="0"/>
              <a:t> u </a:t>
            </a:r>
            <a:r>
              <a:rPr lang="en-US" sz="2000" dirty="0" err="1"/>
              <a:t>svojim</a:t>
            </a:r>
            <a:r>
              <a:rPr lang="en-US" sz="2000" dirty="0"/>
              <a:t> </a:t>
            </a:r>
            <a:r>
              <a:rPr lang="en-US" sz="2000" dirty="0" err="1"/>
              <a:t>studijama</a:t>
            </a:r>
            <a:r>
              <a:rPr lang="en-US" sz="2000" dirty="0"/>
              <a:t> </a:t>
            </a:r>
            <a:r>
              <a:rPr lang="en-US" sz="2000" dirty="0" err="1"/>
              <a:t>koncepti</a:t>
            </a:r>
            <a:r>
              <a:rPr lang="en-US" sz="2000" dirty="0"/>
              <a:t> </a:t>
            </a:r>
            <a:r>
              <a:rPr lang="en-US" sz="2000" dirty="0" err="1"/>
              <a:t>topoloških</a:t>
            </a:r>
            <a:r>
              <a:rPr lang="en-US" sz="2000" dirty="0"/>
              <a:t> </a:t>
            </a:r>
            <a:r>
              <a:rPr lang="en-US" sz="2000" dirty="0" err="1"/>
              <a:t>dimenzija</a:t>
            </a:r>
            <a:r>
              <a:rPr lang="en-US" sz="2000" dirty="0"/>
              <a:t>. </a:t>
            </a:r>
            <a:r>
              <a:rPr lang="en-US" sz="2000" dirty="0" err="1"/>
              <a:t>Mengerov</a:t>
            </a:r>
            <a:r>
              <a:rPr lang="en-US" sz="2000" dirty="0"/>
              <a:t> </a:t>
            </a:r>
            <a:r>
              <a:rPr lang="en-US" sz="2000" dirty="0" err="1"/>
              <a:t>sunđer</a:t>
            </a:r>
            <a:r>
              <a:rPr lang="en-US" sz="2000" dirty="0"/>
              <a:t> </a:t>
            </a:r>
            <a:r>
              <a:rPr lang="en-US" sz="2000" dirty="0" err="1"/>
              <a:t>istovremeno</a:t>
            </a:r>
            <a:r>
              <a:rPr lang="en-US" sz="2000" dirty="0"/>
              <a:t> </a:t>
            </a:r>
            <a:r>
              <a:rPr lang="en-US" sz="2000" dirty="0" err="1"/>
              <a:t>predstavlja</a:t>
            </a:r>
            <a:r>
              <a:rPr lang="en-US" sz="2000" dirty="0"/>
              <a:t> </a:t>
            </a:r>
            <a:r>
              <a:rPr lang="en-US" sz="2000" dirty="0" err="1"/>
              <a:t>figuru</a:t>
            </a:r>
            <a:r>
              <a:rPr lang="en-US" sz="2000" dirty="0"/>
              <a:t> </a:t>
            </a:r>
            <a:r>
              <a:rPr lang="en-US" sz="2000" dirty="0" err="1"/>
              <a:t>beskonačne</a:t>
            </a:r>
            <a:r>
              <a:rPr lang="en-US" sz="2000" dirty="0"/>
              <a:t> </a:t>
            </a:r>
            <a:r>
              <a:rPr lang="en-US" sz="2000" dirty="0" err="1"/>
              <a:t>površine</a:t>
            </a:r>
            <a:r>
              <a:rPr lang="en-US" sz="2000" dirty="0"/>
              <a:t> </a:t>
            </a:r>
            <a:r>
              <a:rPr lang="en-US" sz="2000" dirty="0" err="1"/>
              <a:t>i</a:t>
            </a:r>
            <a:r>
              <a:rPr lang="en-US" sz="2000" dirty="0"/>
              <a:t> </a:t>
            </a:r>
            <a:r>
              <a:rPr lang="en-US" sz="2000" dirty="0" err="1"/>
              <a:t>nulte</a:t>
            </a:r>
            <a:r>
              <a:rPr lang="en-US" sz="2000" dirty="0"/>
              <a:t> </a:t>
            </a:r>
            <a:r>
              <a:rPr lang="en-US" sz="2000" dirty="0" err="1"/>
              <a:t>zapremine</a:t>
            </a:r>
            <a:r>
              <a:rPr lang="en-US" sz="2000" dirty="0"/>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2812669"/>
            <a:ext cx="4114800" cy="3478695"/>
          </a:xfrm>
          <a:prstGeom prst="rect">
            <a:avLst/>
          </a:prstGeom>
        </p:spPr>
      </p:pic>
    </p:spTree>
    <p:extLst>
      <p:ext uri="{BB962C8B-B14F-4D97-AF65-F5344CB8AC3E}">
        <p14:creationId xmlns:p14="http://schemas.microsoft.com/office/powerpoint/2010/main" val="2562661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381000" y="274638"/>
            <a:ext cx="8686800" cy="1143000"/>
          </a:xfrm>
        </p:spPr>
        <p:txBody>
          <a:bodyPr>
            <a:normAutofit/>
          </a:bodyPr>
          <a:lstStyle/>
          <a:p>
            <a:pPr lvl="0"/>
            <a:r>
              <a:rPr lang="en-US" sz="3200" i="1" u="sng" dirty="0" err="1" smtClean="0"/>
              <a:t>Dupla</a:t>
            </a:r>
            <a:r>
              <a:rPr lang="en-US" sz="3200" i="1" u="sng" dirty="0" smtClean="0"/>
              <a:t> </a:t>
            </a:r>
            <a:r>
              <a:rPr lang="en-US" sz="3200" i="1" u="sng" dirty="0" err="1" smtClean="0"/>
              <a:t>zmajeva</a:t>
            </a:r>
            <a:r>
              <a:rPr lang="en-US" sz="3200" i="1" u="sng" dirty="0" smtClean="0"/>
              <a:t> </a:t>
            </a:r>
            <a:r>
              <a:rPr lang="en-US" sz="3200" i="1" u="sng" dirty="0" err="1" smtClean="0"/>
              <a:t>kriva</a:t>
            </a:r>
            <a:r>
              <a:rPr lang="en-US" sz="3200" i="1" u="sng" dirty="0" smtClean="0"/>
              <a:t> </a:t>
            </a:r>
            <a:r>
              <a:rPr lang="sr-Latn-CS" sz="3200" i="1" u="sng" dirty="0" smtClean="0"/>
              <a:t>(</a:t>
            </a:r>
            <a:r>
              <a:rPr lang="en-US" sz="3200" i="1" u="sng" dirty="0" smtClean="0"/>
              <a:t>Twin Dragon Curve</a:t>
            </a:r>
            <a:r>
              <a:rPr lang="sr-Latn-CS" sz="3200" i="1" u="sng" dirty="0" smtClean="0"/>
              <a:t>)</a:t>
            </a:r>
            <a:endParaRPr lang="en-US" sz="3200" i="1" u="sng" dirty="0">
              <a:effectLst/>
            </a:endParaRPr>
          </a:p>
        </p:txBody>
      </p:sp>
      <p:sp>
        <p:nvSpPr>
          <p:cNvPr id="9" name="Content Placeholder 1"/>
          <p:cNvSpPr>
            <a:spLocks noGrp="1"/>
          </p:cNvSpPr>
          <p:nvPr>
            <p:ph idx="1"/>
          </p:nvPr>
        </p:nvSpPr>
        <p:spPr>
          <a:xfrm>
            <a:off x="533400" y="1536827"/>
            <a:ext cx="8229600" cy="3492373"/>
          </a:xfrm>
        </p:spPr>
        <p:txBody>
          <a:bodyPr/>
          <a:lstStyle/>
          <a:p>
            <a:r>
              <a:rPr lang="sr-Latn-CS" sz="2000" dirty="0"/>
              <a:t>Zmajevu krivu su prvi je istraživali NASA-ini fizičari </a:t>
            </a:r>
            <a:r>
              <a:rPr lang="sr-Latn-CS" sz="2000" dirty="0" err="1"/>
              <a:t>John</a:t>
            </a:r>
            <a:r>
              <a:rPr lang="sr-Latn-CS" sz="2000" dirty="0"/>
              <a:t> </a:t>
            </a:r>
            <a:r>
              <a:rPr lang="sr-Latn-CS" sz="2000" dirty="0" err="1"/>
              <a:t>Heighway</a:t>
            </a:r>
            <a:r>
              <a:rPr lang="sr-Latn-CS" sz="2000" dirty="0"/>
              <a:t>, </a:t>
            </a:r>
            <a:r>
              <a:rPr lang="sr-Latn-CS" sz="2000" dirty="0" err="1"/>
              <a:t>Bruce</a:t>
            </a:r>
            <a:r>
              <a:rPr lang="sr-Latn-CS" sz="2000" dirty="0"/>
              <a:t> </a:t>
            </a:r>
            <a:r>
              <a:rPr lang="sr-Latn-CS" sz="2000" dirty="0" err="1"/>
              <a:t>Banks</a:t>
            </a:r>
            <a:r>
              <a:rPr lang="sr-Latn-CS" sz="2000" dirty="0"/>
              <a:t> i </a:t>
            </a:r>
            <a:r>
              <a:rPr lang="sr-Latn-CS" sz="2000" dirty="0" err="1"/>
              <a:t>William</a:t>
            </a:r>
            <a:r>
              <a:rPr lang="sr-Latn-CS" sz="2000" dirty="0"/>
              <a:t> </a:t>
            </a:r>
            <a:r>
              <a:rPr lang="sr-Latn-CS" sz="2000" dirty="0" err="1"/>
              <a:t>Harter</a:t>
            </a:r>
            <a:r>
              <a:rPr lang="sr-Latn-CS" sz="2000" dirty="0"/>
              <a:t>. Opisao ju je Martin </a:t>
            </a:r>
            <a:r>
              <a:rPr lang="sr-Latn-CS" sz="2000" dirty="0" err="1"/>
              <a:t>Gardner</a:t>
            </a:r>
            <a:r>
              <a:rPr lang="sr-Latn-CS" sz="2000" dirty="0"/>
              <a:t> u kolumni Matematičke igre (</a:t>
            </a:r>
            <a:r>
              <a:rPr lang="sr-Latn-CS" sz="2000" dirty="0" err="1"/>
              <a:t>Mathematical</a:t>
            </a:r>
            <a:r>
              <a:rPr lang="sr-Latn-CS" sz="2000" dirty="0"/>
              <a:t> </a:t>
            </a:r>
            <a:r>
              <a:rPr lang="sr-Latn-CS" sz="2000" dirty="0" err="1"/>
              <a:t>Games</a:t>
            </a:r>
            <a:r>
              <a:rPr lang="sr-Latn-CS" sz="2000" dirty="0"/>
              <a:t>) u časopisu </a:t>
            </a:r>
            <a:r>
              <a:rPr lang="sr-Latn-CS" sz="2000" dirty="0" err="1"/>
              <a:t>Scientific</a:t>
            </a:r>
            <a:r>
              <a:rPr lang="sr-Latn-CS" sz="2000" dirty="0"/>
              <a:t> </a:t>
            </a:r>
            <a:r>
              <a:rPr lang="sr-Latn-CS" sz="2000" dirty="0" err="1"/>
              <a:t>American</a:t>
            </a:r>
            <a:r>
              <a:rPr lang="sr-Latn-CS" sz="2000" dirty="0"/>
              <a:t> 1967. godine. Mnoga svojstva ove krive su prvo objavili Chandler </a:t>
            </a:r>
            <a:r>
              <a:rPr lang="sr-Latn-CS" sz="2000" dirty="0" err="1"/>
              <a:t>Davis</a:t>
            </a:r>
            <a:r>
              <a:rPr lang="sr-Latn-CS" sz="2000" dirty="0"/>
              <a:t> i Donald </a:t>
            </a:r>
            <a:r>
              <a:rPr lang="sr-Latn-CS" sz="2000" dirty="0" err="1"/>
              <a:t>Knuth</a:t>
            </a:r>
            <a:r>
              <a:rPr lang="sr-Latn-CS" sz="2000" dirty="0"/>
              <a:t>. Bila je nacrtana na naslovnim stranicama </a:t>
            </a:r>
            <a:r>
              <a:rPr lang="sr-Latn-CS" sz="2000" dirty="0" smtClean="0"/>
              <a:t>delova </a:t>
            </a:r>
            <a:r>
              <a:rPr lang="sr-Latn-CS" sz="2000" dirty="0"/>
              <a:t>romana </a:t>
            </a:r>
            <a:r>
              <a:rPr lang="sr-Latn-CS" sz="2000" dirty="0" err="1"/>
              <a:t>Michaela</a:t>
            </a:r>
            <a:r>
              <a:rPr lang="sr-Latn-CS" sz="2000" dirty="0"/>
              <a:t> </a:t>
            </a:r>
            <a:r>
              <a:rPr lang="sr-Latn-CS" sz="2000" dirty="0" err="1"/>
              <a:t>Crichtona</a:t>
            </a:r>
            <a:r>
              <a:rPr lang="sr-Latn-CS" sz="2000" dirty="0"/>
              <a:t> </a:t>
            </a:r>
            <a:r>
              <a:rPr lang="sr-Latn-CS" sz="2000" dirty="0" smtClean="0"/>
              <a:t>park</a:t>
            </a:r>
            <a:r>
              <a:rPr lang="en-US" sz="2000" dirty="0" smtClean="0"/>
              <a:t> </a:t>
            </a:r>
            <a:r>
              <a:rPr lang="en-US" sz="2000" dirty="0" err="1" smtClean="0"/>
              <a:t>iz</a:t>
            </a:r>
            <a:r>
              <a:rPr lang="en-US" sz="2000" dirty="0" smtClean="0"/>
              <a:t> </a:t>
            </a:r>
            <a:r>
              <a:rPr lang="en-US" sz="2000" dirty="0" err="1" smtClean="0"/>
              <a:t>doba</a:t>
            </a:r>
            <a:r>
              <a:rPr lang="en-US" sz="2000" dirty="0" smtClean="0"/>
              <a:t> jure</a:t>
            </a:r>
            <a:r>
              <a:rPr lang="sr-Latn-CS" sz="2000" dirty="0" smtClean="0"/>
              <a:t>. </a:t>
            </a:r>
            <a:r>
              <a:rPr lang="sr-Latn-CS" sz="2000" dirty="0"/>
              <a:t>Možemo reći da za ovu krivu važi isto što i za sve krive za popunjavanje prostora, a to je da je dužina krive beskonačna a njena površina je </a:t>
            </a:r>
            <a:r>
              <a:rPr lang="sr-Latn-CS" sz="2000" dirty="0" err="1"/>
              <a:t>kona</a:t>
            </a:r>
            <a:r>
              <a:rPr lang="sr-Latn-RS" sz="2000" dirty="0" err="1"/>
              <a:t>čna</a:t>
            </a:r>
            <a:r>
              <a:rPr lang="sr-Latn-CS" sz="2000" dirty="0"/>
              <a:t>. </a:t>
            </a:r>
            <a:endParaRPr lang="en-US" sz="2000" dirty="0" smtClean="0"/>
          </a:p>
          <a:p>
            <a:r>
              <a:rPr lang="en-US" sz="2000" b="1" dirty="0" err="1" smtClean="0"/>
              <a:t>Fraktalna</a:t>
            </a:r>
            <a:r>
              <a:rPr lang="en-US" sz="2000" b="1" dirty="0" smtClean="0"/>
              <a:t> </a:t>
            </a:r>
            <a:r>
              <a:rPr lang="en-US" sz="2000" b="1" dirty="0" err="1" smtClean="0"/>
              <a:t>dimenzija</a:t>
            </a:r>
            <a:r>
              <a:rPr lang="en-US" sz="2000" b="1" dirty="0" smtClean="0"/>
              <a:t>:</a:t>
            </a:r>
            <a:endParaRPr lang="sr-Latn-RS" sz="2000" b="1" dirty="0" smtClean="0"/>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0" name="Object 39"/>
          <p:cNvGraphicFramePr>
            <a:graphicFrameLocks noChangeAspect="1"/>
          </p:cNvGraphicFramePr>
          <p:nvPr>
            <p:extLst>
              <p:ext uri="{D42A27DB-BD31-4B8C-83A1-F6EECF244321}">
                <p14:modId xmlns:p14="http://schemas.microsoft.com/office/powerpoint/2010/main" val="2764459020"/>
              </p:ext>
            </p:extLst>
          </p:nvPr>
        </p:nvGraphicFramePr>
        <p:xfrm>
          <a:off x="2759075" y="4860925"/>
          <a:ext cx="4275138" cy="1089025"/>
        </p:xfrm>
        <a:graphic>
          <a:graphicData uri="http://schemas.openxmlformats.org/presentationml/2006/ole">
            <mc:AlternateContent xmlns:mc="http://schemas.openxmlformats.org/markup-compatibility/2006">
              <mc:Choice xmlns:v="urn:schemas-microsoft-com:vml" Requires="v">
                <p:oleObj spid="_x0000_s50185" name="Equation" r:id="rId3" imgW="1765080" imgH="431640" progId="Equation.3">
                  <p:embed/>
                </p:oleObj>
              </mc:Choice>
              <mc:Fallback>
                <p:oleObj name="Equation" r:id="rId3" imgW="1765080" imgH="431640" progId="Equation.3">
                  <p:embed/>
                  <p:pic>
                    <p:nvPicPr>
                      <p:cNvPr id="0" name=""/>
                      <p:cNvPicPr>
                        <a:picLocks noChangeAspect="1" noChangeArrowheads="1"/>
                      </p:cNvPicPr>
                      <p:nvPr/>
                    </p:nvPicPr>
                    <p:blipFill>
                      <a:blip r:embed="rId4"/>
                      <a:srcRect/>
                      <a:stretch>
                        <a:fillRect/>
                      </a:stretch>
                    </p:blipFill>
                    <p:spPr bwMode="auto">
                      <a:xfrm>
                        <a:off x="2759075" y="4860925"/>
                        <a:ext cx="4275138" cy="1089025"/>
                      </a:xfrm>
                      <a:prstGeom prst="rect">
                        <a:avLst/>
                      </a:prstGeom>
                      <a:noFill/>
                    </p:spPr>
                  </p:pic>
                </p:oleObj>
              </mc:Fallback>
            </mc:AlternateContent>
          </a:graphicData>
        </a:graphic>
      </p:graphicFrame>
    </p:spTree>
    <p:extLst>
      <p:ext uri="{BB962C8B-B14F-4D97-AF65-F5344CB8AC3E}">
        <p14:creationId xmlns:p14="http://schemas.microsoft.com/office/powerpoint/2010/main" val="2673488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sr-Latn-RS" dirty="0" smtClean="0"/>
          </a:p>
          <a:p>
            <a:endParaRPr lang="sr-Latn-RS" dirty="0"/>
          </a:p>
          <a:p>
            <a:r>
              <a:rPr lang="sr-Latn-RS" dirty="0" smtClean="0"/>
              <a:t>Uvod</a:t>
            </a:r>
          </a:p>
          <a:p>
            <a:r>
              <a:rPr lang="sr-Latn-RS" dirty="0" err="1" smtClean="0"/>
              <a:t>Fraktali</a:t>
            </a:r>
            <a:r>
              <a:rPr lang="sr-Latn-RS" dirty="0" smtClean="0"/>
              <a:t> – definicija i podela</a:t>
            </a:r>
          </a:p>
          <a:p>
            <a:r>
              <a:rPr lang="sr-Latn-RS" dirty="0" smtClean="0"/>
              <a:t>Fraktalna dimenzija</a:t>
            </a:r>
          </a:p>
          <a:p>
            <a:r>
              <a:rPr lang="sr-Latn-RS" dirty="0" smtClean="0"/>
              <a:t>Prikaz poznatih </a:t>
            </a:r>
            <a:r>
              <a:rPr lang="sr-Latn-RS" dirty="0" err="1" smtClean="0"/>
              <a:t>fraktala</a:t>
            </a:r>
            <a:endParaRPr lang="sr-Latn-RS" dirty="0" smtClean="0"/>
          </a:p>
          <a:p>
            <a:r>
              <a:rPr lang="sr-Latn-RS" dirty="0" smtClean="0"/>
              <a:t>Programska realizacija</a:t>
            </a:r>
          </a:p>
          <a:p>
            <a:r>
              <a:rPr lang="sr-Latn-RS" dirty="0" smtClean="0"/>
              <a:t>Zaključak</a:t>
            </a:r>
            <a:endParaRPr lang="en-US" dirty="0"/>
          </a:p>
        </p:txBody>
      </p:sp>
      <p:sp>
        <p:nvSpPr>
          <p:cNvPr id="3" name="Title 2"/>
          <p:cNvSpPr>
            <a:spLocks noGrp="1"/>
          </p:cNvSpPr>
          <p:nvPr>
            <p:ph type="title"/>
          </p:nvPr>
        </p:nvSpPr>
        <p:spPr/>
        <p:txBody>
          <a:bodyPr/>
          <a:lstStyle/>
          <a:p>
            <a:r>
              <a:rPr lang="sr-Latn-RS" dirty="0" smtClean="0"/>
              <a:t>Sadržaj</a:t>
            </a:r>
            <a:endParaRPr lang="en-US" dirty="0"/>
          </a:p>
        </p:txBody>
      </p:sp>
    </p:spTree>
    <p:extLst>
      <p:ext uri="{BB962C8B-B14F-4D97-AF65-F5344CB8AC3E}">
        <p14:creationId xmlns:p14="http://schemas.microsoft.com/office/powerpoint/2010/main" val="30562777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381000" y="274638"/>
            <a:ext cx="8686800" cy="1143000"/>
          </a:xfrm>
        </p:spPr>
        <p:txBody>
          <a:bodyPr>
            <a:normAutofit/>
          </a:bodyPr>
          <a:lstStyle/>
          <a:p>
            <a:pPr lvl="0"/>
            <a:r>
              <a:rPr lang="en-US" sz="3200" i="1" u="sng" dirty="0" err="1" smtClean="0"/>
              <a:t>Dupla</a:t>
            </a:r>
            <a:r>
              <a:rPr lang="en-US" sz="3200" i="1" u="sng" dirty="0" smtClean="0"/>
              <a:t> </a:t>
            </a:r>
            <a:r>
              <a:rPr lang="en-US" sz="3200" i="1" u="sng" dirty="0" err="1" smtClean="0"/>
              <a:t>zmajeva</a:t>
            </a:r>
            <a:r>
              <a:rPr lang="en-US" sz="3200" i="1" u="sng" dirty="0" smtClean="0"/>
              <a:t> </a:t>
            </a:r>
            <a:r>
              <a:rPr lang="en-US" sz="3200" i="1" u="sng" dirty="0" err="1" smtClean="0"/>
              <a:t>kriva</a:t>
            </a:r>
            <a:r>
              <a:rPr lang="en-US" sz="3200" i="1" u="sng" dirty="0" smtClean="0"/>
              <a:t> </a:t>
            </a:r>
            <a:r>
              <a:rPr lang="sr-Latn-CS" sz="3200" i="1" u="sng" dirty="0" smtClean="0"/>
              <a:t>(</a:t>
            </a:r>
            <a:r>
              <a:rPr lang="en-US" sz="3200" i="1" u="sng" dirty="0" smtClean="0"/>
              <a:t>Twin Dragon Curve</a:t>
            </a:r>
            <a:r>
              <a:rPr lang="sr-Latn-CS" sz="3200" i="1" u="sng" dirty="0" smtClean="0"/>
              <a:t>)</a:t>
            </a:r>
            <a:endParaRPr lang="en-US" sz="3200" i="1" u="sng" dirty="0">
              <a:effectLst/>
            </a:endParaRPr>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4767" y="1219200"/>
            <a:ext cx="6134466" cy="4876800"/>
          </a:xfrm>
          <a:prstGeom prst="rect">
            <a:avLst/>
          </a:prstGeom>
        </p:spPr>
      </p:pic>
    </p:spTree>
    <p:extLst>
      <p:ext uri="{BB962C8B-B14F-4D97-AF65-F5344CB8AC3E}">
        <p14:creationId xmlns:p14="http://schemas.microsoft.com/office/powerpoint/2010/main" val="871919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381000" y="274638"/>
            <a:ext cx="8686800" cy="1143000"/>
          </a:xfrm>
        </p:spPr>
        <p:txBody>
          <a:bodyPr>
            <a:normAutofit/>
          </a:bodyPr>
          <a:lstStyle/>
          <a:p>
            <a:pPr lvl="0"/>
            <a:r>
              <a:rPr lang="en-US" sz="3200" i="1" u="sng" dirty="0" err="1" smtClean="0"/>
              <a:t>Programska</a:t>
            </a:r>
            <a:r>
              <a:rPr lang="en-US" sz="3200" i="1" u="sng" dirty="0" smtClean="0"/>
              <a:t> </a:t>
            </a:r>
            <a:r>
              <a:rPr lang="en-US" sz="3200" i="1" u="sng" dirty="0" err="1" smtClean="0"/>
              <a:t>realizacija</a:t>
            </a:r>
            <a:endParaRPr lang="en-US" sz="3200" i="1" u="sng" dirty="0">
              <a:effectLst/>
            </a:endParaRPr>
          </a:p>
        </p:txBody>
      </p:sp>
      <p:sp>
        <p:nvSpPr>
          <p:cNvPr id="9" name="Content Placeholder 1"/>
          <p:cNvSpPr>
            <a:spLocks noGrp="1"/>
          </p:cNvSpPr>
          <p:nvPr>
            <p:ph idx="1"/>
          </p:nvPr>
        </p:nvSpPr>
        <p:spPr>
          <a:xfrm>
            <a:off x="533400" y="1536827"/>
            <a:ext cx="8229600" cy="3492373"/>
          </a:xfrm>
        </p:spPr>
        <p:txBody>
          <a:bodyPr/>
          <a:lstStyle/>
          <a:p>
            <a:r>
              <a:rPr lang="en-US" sz="2000" dirty="0" err="1"/>
              <a:t>Programska</a:t>
            </a:r>
            <a:r>
              <a:rPr lang="en-US" sz="2000" dirty="0"/>
              <a:t> </a:t>
            </a:r>
            <a:r>
              <a:rPr lang="en-US" sz="2000" dirty="0" err="1"/>
              <a:t>implementacija</a:t>
            </a:r>
            <a:r>
              <a:rPr lang="en-US" sz="2000" dirty="0"/>
              <a:t> </a:t>
            </a:r>
            <a:r>
              <a:rPr lang="en-US" sz="2000" dirty="0" err="1"/>
              <a:t>ostvarena</a:t>
            </a:r>
            <a:r>
              <a:rPr lang="en-US" sz="2000" dirty="0"/>
              <a:t> je u </a:t>
            </a:r>
            <a:r>
              <a:rPr lang="en-US" sz="2000" dirty="0" err="1"/>
              <a:t>programskom</a:t>
            </a:r>
            <a:r>
              <a:rPr lang="en-US" sz="2000" dirty="0"/>
              <a:t> </a:t>
            </a:r>
            <a:r>
              <a:rPr lang="en-US" sz="2000" dirty="0" err="1"/>
              <a:t>jeziku</a:t>
            </a:r>
            <a:r>
              <a:rPr lang="en-US" sz="2000" dirty="0"/>
              <a:t> Java. Program je </a:t>
            </a:r>
            <a:r>
              <a:rPr lang="en-US" sz="2000" dirty="0" err="1"/>
              <a:t>realizovan</a:t>
            </a:r>
            <a:r>
              <a:rPr lang="en-US" sz="2000" dirty="0"/>
              <a:t> </a:t>
            </a:r>
            <a:r>
              <a:rPr lang="en-US" sz="2000" dirty="0" err="1"/>
              <a:t>korišćenjem</a:t>
            </a:r>
            <a:r>
              <a:rPr lang="en-US" sz="2000" dirty="0"/>
              <a:t> </a:t>
            </a:r>
            <a:r>
              <a:rPr lang="en-US" sz="2000" dirty="0" err="1"/>
              <a:t>integrisanog</a:t>
            </a:r>
            <a:r>
              <a:rPr lang="en-US" sz="2000" dirty="0"/>
              <a:t> </a:t>
            </a:r>
            <a:r>
              <a:rPr lang="en-US" sz="2000" dirty="0" err="1"/>
              <a:t>razvojnog</a:t>
            </a:r>
            <a:r>
              <a:rPr lang="en-US" sz="2000" dirty="0"/>
              <a:t> </a:t>
            </a:r>
            <a:r>
              <a:rPr lang="en-US" sz="2000" dirty="0" err="1"/>
              <a:t>okruzenja</a:t>
            </a:r>
            <a:r>
              <a:rPr lang="en-US" sz="2000" dirty="0"/>
              <a:t> (</a:t>
            </a:r>
            <a:r>
              <a:rPr lang="en-US" sz="2000" dirty="0" err="1"/>
              <a:t>eng.</a:t>
            </a:r>
            <a:r>
              <a:rPr lang="en-US" sz="2000" dirty="0"/>
              <a:t> </a:t>
            </a:r>
            <a:r>
              <a:rPr lang="en-US" sz="2000" i="1" dirty="0"/>
              <a:t>Integrated Development Environment</a:t>
            </a:r>
            <a:r>
              <a:rPr lang="en-US" sz="2000" dirty="0"/>
              <a:t> – IDE) . </a:t>
            </a:r>
            <a:r>
              <a:rPr lang="pl-PL" sz="2000" dirty="0"/>
              <a:t> Inteli J IDEA ULTIMATE v15. </a:t>
            </a:r>
            <a:r>
              <a:rPr lang="en-US" sz="2000" dirty="0" err="1"/>
              <a:t>kao</a:t>
            </a:r>
            <a:r>
              <a:rPr lang="en-US" sz="2000" dirty="0"/>
              <a:t> </a:t>
            </a:r>
            <a:r>
              <a:rPr lang="en-US" sz="2000" dirty="0" err="1"/>
              <a:t>standardna</a:t>
            </a:r>
            <a:r>
              <a:rPr lang="en-US" sz="2000" dirty="0"/>
              <a:t> Java </a:t>
            </a:r>
            <a:r>
              <a:rPr lang="en-US" sz="2000" dirty="0" err="1"/>
              <a:t>aplikacija</a:t>
            </a:r>
            <a:r>
              <a:rPr lang="en-US" sz="2000" dirty="0"/>
              <a:t>.</a:t>
            </a:r>
          </a:p>
          <a:p>
            <a:r>
              <a:rPr lang="en-US" sz="2000" dirty="0"/>
              <a:t> </a:t>
            </a:r>
          </a:p>
          <a:p>
            <a:r>
              <a:rPr lang="en-US" sz="2000" dirty="0" err="1"/>
              <a:t>Za</a:t>
            </a:r>
            <a:r>
              <a:rPr lang="en-US" sz="2000" dirty="0"/>
              <a:t> </a:t>
            </a:r>
            <a:r>
              <a:rPr lang="en-US" sz="2000" dirty="0" err="1"/>
              <a:t>izradu</a:t>
            </a:r>
            <a:r>
              <a:rPr lang="en-US" sz="2000" dirty="0"/>
              <a:t> </a:t>
            </a:r>
            <a:r>
              <a:rPr lang="en-US" sz="2000" dirty="0" err="1"/>
              <a:t>grafičkog</a:t>
            </a:r>
            <a:r>
              <a:rPr lang="en-US" sz="2000" dirty="0"/>
              <a:t> </a:t>
            </a:r>
            <a:r>
              <a:rPr lang="en-US" sz="2000" dirty="0" err="1"/>
              <a:t>korisničkog</a:t>
            </a:r>
            <a:r>
              <a:rPr lang="en-US" sz="2000" dirty="0"/>
              <a:t> </a:t>
            </a:r>
            <a:r>
              <a:rPr lang="en-US" sz="2000" dirty="0" err="1"/>
              <a:t>interfejsa</a:t>
            </a:r>
            <a:r>
              <a:rPr lang="en-US" sz="2000" dirty="0"/>
              <a:t> (</a:t>
            </a:r>
            <a:r>
              <a:rPr lang="en-US" sz="2000" dirty="0" err="1"/>
              <a:t>eng.</a:t>
            </a:r>
            <a:r>
              <a:rPr lang="en-US" sz="2000" dirty="0"/>
              <a:t> </a:t>
            </a:r>
            <a:r>
              <a:rPr lang="en-US" sz="2000" i="1" dirty="0"/>
              <a:t>Graphical User Interface</a:t>
            </a:r>
            <a:r>
              <a:rPr lang="en-US" sz="2000" dirty="0"/>
              <a:t> – GUI) </a:t>
            </a:r>
            <a:r>
              <a:rPr lang="en-US" sz="2000" dirty="0" err="1"/>
              <a:t>korišćen</a:t>
            </a:r>
            <a:r>
              <a:rPr lang="en-US" sz="2000" dirty="0"/>
              <a:t> je </a:t>
            </a:r>
            <a:r>
              <a:rPr lang="en-US" sz="2000" dirty="0" err="1"/>
              <a:t>paket</a:t>
            </a:r>
            <a:r>
              <a:rPr lang="en-US" sz="2000" dirty="0"/>
              <a:t> Java FX. Java FX </a:t>
            </a:r>
            <a:r>
              <a:rPr lang="en-US" sz="2000" dirty="0" err="1"/>
              <a:t>obezbeđuje</a:t>
            </a:r>
            <a:r>
              <a:rPr lang="en-US" sz="2000" dirty="0"/>
              <a:t> </a:t>
            </a:r>
            <a:r>
              <a:rPr lang="en-US" sz="2000" dirty="0" err="1"/>
              <a:t>skup</a:t>
            </a:r>
            <a:r>
              <a:rPr lang="en-US" sz="2000" dirty="0"/>
              <a:t> </a:t>
            </a:r>
            <a:r>
              <a:rPr lang="en-US" sz="2000" dirty="0" err="1"/>
              <a:t>komponenti</a:t>
            </a:r>
            <a:r>
              <a:rPr lang="en-US" sz="2000" dirty="0"/>
              <a:t> </a:t>
            </a:r>
            <a:r>
              <a:rPr lang="en-US" sz="2000" dirty="0" err="1"/>
              <a:t>za</a:t>
            </a:r>
            <a:r>
              <a:rPr lang="en-US" sz="2000" dirty="0"/>
              <a:t> </a:t>
            </a:r>
            <a:r>
              <a:rPr lang="en-US" sz="2000" dirty="0" err="1"/>
              <a:t>kreiranje</a:t>
            </a:r>
            <a:r>
              <a:rPr lang="en-US" sz="2000" dirty="0"/>
              <a:t> GUI-ja </a:t>
            </a:r>
            <a:r>
              <a:rPr lang="en-US" sz="2000" dirty="0" err="1"/>
              <a:t>i</a:t>
            </a:r>
            <a:r>
              <a:rPr lang="en-US" sz="2000" dirty="0"/>
              <a:t> </a:t>
            </a:r>
            <a:r>
              <a:rPr lang="en-US" sz="2000" dirty="0" err="1"/>
              <a:t>dodavnje</a:t>
            </a:r>
            <a:r>
              <a:rPr lang="en-US" sz="2000" dirty="0"/>
              <a:t> </a:t>
            </a:r>
            <a:r>
              <a:rPr lang="en-US" sz="2000" dirty="0" err="1"/>
              <a:t>raznolikih</a:t>
            </a:r>
            <a:r>
              <a:rPr lang="en-US" sz="2000" dirty="0"/>
              <a:t> </a:t>
            </a:r>
            <a:r>
              <a:rPr lang="en-US" sz="2000" dirty="0" err="1"/>
              <a:t>grafičkih</a:t>
            </a:r>
            <a:r>
              <a:rPr lang="en-US" sz="2000" dirty="0"/>
              <a:t> </a:t>
            </a:r>
            <a:r>
              <a:rPr lang="en-US" sz="2000" dirty="0" err="1"/>
              <a:t>funkcionalnosti</a:t>
            </a:r>
            <a:r>
              <a:rPr lang="en-US" sz="2000" dirty="0"/>
              <a:t> </a:t>
            </a:r>
            <a:r>
              <a:rPr lang="en-US" sz="2000" dirty="0" err="1"/>
              <a:t>i</a:t>
            </a:r>
            <a:r>
              <a:rPr lang="en-US" sz="2000" dirty="0"/>
              <a:t> </a:t>
            </a:r>
            <a:r>
              <a:rPr lang="en-US" sz="2000" dirty="0" err="1"/>
              <a:t>interaktivnosti</a:t>
            </a:r>
            <a:r>
              <a:rPr lang="en-US" sz="2000" dirty="0"/>
              <a:t> Java </a:t>
            </a:r>
            <a:r>
              <a:rPr lang="en-US" sz="2000" dirty="0" err="1"/>
              <a:t>aplikacijama</a:t>
            </a:r>
            <a:r>
              <a:rPr lang="en-US" sz="2000" dirty="0"/>
              <a:t> (Java FX </a:t>
            </a:r>
            <a:r>
              <a:rPr lang="en-US" sz="2000" dirty="0" err="1"/>
              <a:t>zamenio</a:t>
            </a:r>
            <a:r>
              <a:rPr lang="en-US" sz="2000" dirty="0"/>
              <a:t> je Swing </a:t>
            </a:r>
            <a:r>
              <a:rPr lang="en-US" sz="2000" dirty="0" err="1"/>
              <a:t>biblioteku</a:t>
            </a:r>
            <a:r>
              <a:rPr lang="en-US" sz="2000" dirty="0"/>
              <a:t>)</a:t>
            </a:r>
            <a:endParaRPr lang="sr-Latn-RS" sz="2000" b="1" dirty="0" smtClean="0"/>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12831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381000" y="274638"/>
            <a:ext cx="8686800" cy="1143000"/>
          </a:xfrm>
        </p:spPr>
        <p:txBody>
          <a:bodyPr>
            <a:normAutofit/>
          </a:bodyPr>
          <a:lstStyle/>
          <a:p>
            <a:pPr lvl="0"/>
            <a:r>
              <a:rPr lang="en-US" sz="3200" i="1" u="sng" dirty="0" err="1" smtClean="0"/>
              <a:t>Programska</a:t>
            </a:r>
            <a:r>
              <a:rPr lang="en-US" sz="3200" i="1" u="sng" dirty="0" smtClean="0"/>
              <a:t> </a:t>
            </a:r>
            <a:r>
              <a:rPr lang="en-US" sz="3200" i="1" u="sng" dirty="0" err="1" smtClean="0"/>
              <a:t>realizacija</a:t>
            </a:r>
            <a:endParaRPr lang="en-US" sz="3200" i="1" u="sng" dirty="0">
              <a:effectLst/>
            </a:endParaRPr>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Content Placeholder 7"/>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533400" y="1762740"/>
            <a:ext cx="8229600" cy="3040420"/>
          </a:xfrm>
          <a:prstGeom prst="rect">
            <a:avLst/>
          </a:prstGeom>
        </p:spPr>
      </p:pic>
    </p:spTree>
    <p:extLst>
      <p:ext uri="{BB962C8B-B14F-4D97-AF65-F5344CB8AC3E}">
        <p14:creationId xmlns:p14="http://schemas.microsoft.com/office/powerpoint/2010/main" val="3675453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381000" y="274638"/>
            <a:ext cx="8686800" cy="1143000"/>
          </a:xfrm>
        </p:spPr>
        <p:txBody>
          <a:bodyPr>
            <a:normAutofit/>
          </a:bodyPr>
          <a:lstStyle/>
          <a:p>
            <a:pPr lvl="0"/>
            <a:r>
              <a:rPr lang="en-US" sz="3200" i="1" u="sng" dirty="0" err="1" smtClean="0"/>
              <a:t>Programska</a:t>
            </a:r>
            <a:r>
              <a:rPr lang="en-US" sz="3200" i="1" u="sng" dirty="0" smtClean="0"/>
              <a:t> </a:t>
            </a:r>
            <a:r>
              <a:rPr lang="en-US" sz="3200" i="1" u="sng" dirty="0" err="1" smtClean="0"/>
              <a:t>realizacija</a:t>
            </a:r>
            <a:endParaRPr lang="en-US" sz="3200" i="1" u="sng" dirty="0">
              <a:effectLst/>
            </a:endParaRPr>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Content Placeholder 1"/>
          <p:cNvSpPr>
            <a:spLocks noGrp="1"/>
          </p:cNvSpPr>
          <p:nvPr>
            <p:ph idx="1"/>
          </p:nvPr>
        </p:nvSpPr>
        <p:spPr/>
        <p:txBody>
          <a:bodyPr/>
          <a:lstStyle/>
          <a:p>
            <a:r>
              <a:rPr lang="en-US" dirty="0" err="1"/>
              <a:t>Grafički</a:t>
            </a:r>
            <a:r>
              <a:rPr lang="en-US" dirty="0"/>
              <a:t> </a:t>
            </a:r>
            <a:r>
              <a:rPr lang="en-US" dirty="0" err="1"/>
              <a:t>interfejs</a:t>
            </a:r>
            <a:r>
              <a:rPr lang="en-US" dirty="0"/>
              <a:t> </a:t>
            </a:r>
            <a:r>
              <a:rPr lang="en-US" dirty="0" err="1"/>
              <a:t>aplikacije</a:t>
            </a:r>
            <a:r>
              <a:rPr lang="en-US" dirty="0"/>
              <a:t> </a:t>
            </a:r>
            <a:r>
              <a:rPr lang="en-US" dirty="0" err="1" smtClean="0"/>
              <a:t>sastoji</a:t>
            </a:r>
            <a:r>
              <a:rPr lang="en-US" dirty="0" smtClean="0"/>
              <a:t> </a:t>
            </a:r>
            <a:r>
              <a:rPr lang="en-US" dirty="0"/>
              <a:t>se </a:t>
            </a:r>
            <a:r>
              <a:rPr lang="en-US" dirty="0" err="1"/>
              <a:t>iz</a:t>
            </a:r>
            <a:r>
              <a:rPr lang="en-US" dirty="0"/>
              <a:t> </a:t>
            </a:r>
            <a:r>
              <a:rPr lang="en-US" dirty="0" err="1"/>
              <a:t>jednog</a:t>
            </a:r>
            <a:r>
              <a:rPr lang="en-US" dirty="0"/>
              <a:t> </a:t>
            </a:r>
            <a:r>
              <a:rPr lang="en-US" dirty="0" err="1"/>
              <a:t>prozora</a:t>
            </a:r>
            <a:r>
              <a:rPr lang="en-US" dirty="0"/>
              <a:t> </a:t>
            </a:r>
            <a:r>
              <a:rPr lang="en-US" dirty="0" err="1"/>
              <a:t>na</a:t>
            </a:r>
            <a:r>
              <a:rPr lang="en-US" dirty="0"/>
              <a:t> </a:t>
            </a:r>
            <a:r>
              <a:rPr lang="en-US" dirty="0" err="1"/>
              <a:t>čijem</a:t>
            </a:r>
            <a:r>
              <a:rPr lang="en-US" dirty="0"/>
              <a:t> </a:t>
            </a:r>
            <a:r>
              <a:rPr lang="en-US" dirty="0" err="1"/>
              <a:t>vrhu</a:t>
            </a:r>
            <a:r>
              <a:rPr lang="en-US" dirty="0"/>
              <a:t> se </a:t>
            </a:r>
            <a:r>
              <a:rPr lang="en-US" dirty="0" err="1"/>
              <a:t>nalazi</a:t>
            </a:r>
            <a:r>
              <a:rPr lang="en-US" dirty="0"/>
              <a:t> </a:t>
            </a:r>
            <a:r>
              <a:rPr lang="en-US" dirty="0" err="1"/>
              <a:t>glavni</a:t>
            </a:r>
            <a:r>
              <a:rPr lang="en-US" dirty="0"/>
              <a:t> </a:t>
            </a:r>
            <a:r>
              <a:rPr lang="en-US" dirty="0" err="1"/>
              <a:t>meni</a:t>
            </a:r>
            <a:r>
              <a:rPr lang="en-US" dirty="0"/>
              <a:t>, a </a:t>
            </a:r>
            <a:r>
              <a:rPr lang="en-US" dirty="0" err="1"/>
              <a:t>klijentski</a:t>
            </a:r>
            <a:r>
              <a:rPr lang="en-US" dirty="0"/>
              <a:t> </a:t>
            </a:r>
            <a:r>
              <a:rPr lang="en-US" dirty="0" err="1"/>
              <a:t>deo</a:t>
            </a:r>
            <a:r>
              <a:rPr lang="en-US" dirty="0"/>
              <a:t> </a:t>
            </a:r>
            <a:r>
              <a:rPr lang="en-US" dirty="0" err="1"/>
              <a:t>prozora</a:t>
            </a:r>
            <a:r>
              <a:rPr lang="en-US" dirty="0"/>
              <a:t> </a:t>
            </a:r>
            <a:r>
              <a:rPr lang="en-US" dirty="0" err="1"/>
              <a:t>podeljen</a:t>
            </a:r>
            <a:r>
              <a:rPr lang="en-US" dirty="0"/>
              <a:t> je </a:t>
            </a:r>
            <a:r>
              <a:rPr lang="en-US" dirty="0" err="1"/>
              <a:t>vertikalnim</a:t>
            </a:r>
            <a:r>
              <a:rPr lang="en-US" dirty="0"/>
              <a:t> </a:t>
            </a:r>
            <a:r>
              <a:rPr lang="en-US" dirty="0" err="1"/>
              <a:t>razdelnikom</a:t>
            </a:r>
            <a:r>
              <a:rPr lang="en-US" dirty="0"/>
              <a:t> </a:t>
            </a:r>
            <a:r>
              <a:rPr lang="en-US" dirty="0" err="1"/>
              <a:t>na</a:t>
            </a:r>
            <a:r>
              <a:rPr lang="en-US" dirty="0"/>
              <a:t> </a:t>
            </a:r>
            <a:r>
              <a:rPr lang="en-US" dirty="0" err="1"/>
              <a:t>dva</a:t>
            </a:r>
            <a:r>
              <a:rPr lang="en-US" dirty="0"/>
              <a:t> </a:t>
            </a:r>
            <a:r>
              <a:rPr lang="en-US" dirty="0" err="1"/>
              <a:t>dela</a:t>
            </a:r>
            <a:r>
              <a:rPr lang="en-US" dirty="0"/>
              <a:t>. U </a:t>
            </a:r>
            <a:r>
              <a:rPr lang="en-US" dirty="0" err="1"/>
              <a:t>levoj</a:t>
            </a:r>
            <a:r>
              <a:rPr lang="en-US" dirty="0"/>
              <a:t> </a:t>
            </a:r>
            <a:r>
              <a:rPr lang="en-US" dirty="0" err="1"/>
              <a:t>polovini</a:t>
            </a:r>
            <a:r>
              <a:rPr lang="en-US" dirty="0"/>
              <a:t> </a:t>
            </a:r>
            <a:r>
              <a:rPr lang="en-US" dirty="0" err="1"/>
              <a:t>prozora</a:t>
            </a:r>
            <a:r>
              <a:rPr lang="en-US" dirty="0"/>
              <a:t> </a:t>
            </a:r>
            <a:r>
              <a:rPr lang="en-US" dirty="0" err="1"/>
              <a:t>nalazi</a:t>
            </a:r>
            <a:r>
              <a:rPr lang="en-US" dirty="0"/>
              <a:t> se </a:t>
            </a:r>
            <a:r>
              <a:rPr lang="en-US" dirty="0" err="1"/>
              <a:t>lista</a:t>
            </a:r>
            <a:r>
              <a:rPr lang="en-US" dirty="0"/>
              <a:t> </a:t>
            </a:r>
            <a:r>
              <a:rPr lang="en-US" dirty="0" err="1"/>
              <a:t>fraktalnih</a:t>
            </a:r>
            <a:r>
              <a:rPr lang="en-US" dirty="0"/>
              <a:t> </a:t>
            </a:r>
            <a:r>
              <a:rPr lang="en-US" dirty="0" err="1"/>
              <a:t>oblika</a:t>
            </a:r>
            <a:r>
              <a:rPr lang="en-US" dirty="0"/>
              <a:t> </a:t>
            </a:r>
            <a:r>
              <a:rPr lang="en-US" dirty="0" err="1"/>
              <a:t>koje</a:t>
            </a:r>
            <a:r>
              <a:rPr lang="en-US" dirty="0"/>
              <a:t> </a:t>
            </a:r>
            <a:r>
              <a:rPr lang="en-US" dirty="0" err="1"/>
              <a:t>aplikacija</a:t>
            </a:r>
            <a:r>
              <a:rPr lang="en-US" dirty="0"/>
              <a:t> </a:t>
            </a:r>
            <a:r>
              <a:rPr lang="en-US" dirty="0" err="1"/>
              <a:t>može</a:t>
            </a:r>
            <a:r>
              <a:rPr lang="en-US" dirty="0"/>
              <a:t> da </a:t>
            </a:r>
            <a:r>
              <a:rPr lang="en-US" dirty="0" err="1"/>
              <a:t>prikaže</a:t>
            </a:r>
            <a:r>
              <a:rPr lang="en-US" dirty="0"/>
              <a:t> </a:t>
            </a:r>
            <a:r>
              <a:rPr lang="en-US" dirty="0" err="1"/>
              <a:t>i</a:t>
            </a:r>
            <a:r>
              <a:rPr lang="en-US" dirty="0"/>
              <a:t> </a:t>
            </a:r>
            <a:r>
              <a:rPr lang="en-US" dirty="0" err="1"/>
              <a:t>komandni</a:t>
            </a:r>
            <a:r>
              <a:rPr lang="en-US" dirty="0"/>
              <a:t> </a:t>
            </a:r>
            <a:r>
              <a:rPr lang="en-US" dirty="0" err="1"/>
              <a:t>tasteri</a:t>
            </a:r>
            <a:r>
              <a:rPr lang="en-US" dirty="0"/>
              <a:t> </a:t>
            </a:r>
            <a:r>
              <a:rPr lang="en-US" dirty="0" err="1"/>
              <a:t>za</a:t>
            </a:r>
            <a:r>
              <a:rPr lang="en-US" dirty="0"/>
              <a:t> </a:t>
            </a:r>
            <a:r>
              <a:rPr lang="en-US" dirty="0" err="1"/>
              <a:t>iscrtavanje</a:t>
            </a:r>
            <a:r>
              <a:rPr lang="en-US" dirty="0"/>
              <a:t>, </a:t>
            </a:r>
            <a:r>
              <a:rPr lang="en-US" dirty="0" err="1"/>
              <a:t>dok</a:t>
            </a:r>
            <a:r>
              <a:rPr lang="en-US" dirty="0"/>
              <a:t> se </a:t>
            </a:r>
            <a:r>
              <a:rPr lang="en-US" dirty="0" err="1"/>
              <a:t>na</a:t>
            </a:r>
            <a:r>
              <a:rPr lang="en-US" dirty="0"/>
              <a:t> </a:t>
            </a:r>
            <a:r>
              <a:rPr lang="en-US" dirty="0" err="1"/>
              <a:t>desnoj</a:t>
            </a:r>
            <a:r>
              <a:rPr lang="en-US" dirty="0"/>
              <a:t> strain </a:t>
            </a:r>
            <a:r>
              <a:rPr lang="en-US" dirty="0" err="1"/>
              <a:t>nalazi</a:t>
            </a:r>
            <a:r>
              <a:rPr lang="en-US" dirty="0"/>
              <a:t> </a:t>
            </a:r>
            <a:r>
              <a:rPr lang="en-US" dirty="0" err="1"/>
              <a:t>grafičko</a:t>
            </a:r>
            <a:r>
              <a:rPr lang="en-US" dirty="0"/>
              <a:t> </a:t>
            </a:r>
            <a:r>
              <a:rPr lang="en-US" dirty="0" err="1"/>
              <a:t>platno</a:t>
            </a:r>
            <a:r>
              <a:rPr lang="en-US" dirty="0"/>
              <a:t> </a:t>
            </a:r>
            <a:r>
              <a:rPr lang="en-US" dirty="0" err="1"/>
              <a:t>za</a:t>
            </a:r>
            <a:r>
              <a:rPr lang="en-US" dirty="0"/>
              <a:t> </a:t>
            </a:r>
            <a:r>
              <a:rPr lang="en-US" dirty="0" err="1"/>
              <a:t>crtanje</a:t>
            </a:r>
            <a:r>
              <a:rPr lang="en-US" dirty="0"/>
              <a:t> (</a:t>
            </a:r>
            <a:r>
              <a:rPr lang="en-US" dirty="0" err="1"/>
              <a:t>centralni</a:t>
            </a:r>
            <a:r>
              <a:rPr lang="en-US" dirty="0"/>
              <a:t> </a:t>
            </a:r>
            <a:r>
              <a:rPr lang="en-US" dirty="0" err="1"/>
              <a:t>deo</a:t>
            </a:r>
            <a:r>
              <a:rPr lang="en-US" dirty="0"/>
              <a:t>) </a:t>
            </a:r>
            <a:r>
              <a:rPr lang="en-US" dirty="0" err="1"/>
              <a:t>i</a:t>
            </a:r>
            <a:r>
              <a:rPr lang="en-US" dirty="0"/>
              <a:t> </a:t>
            </a:r>
            <a:r>
              <a:rPr lang="en-US" dirty="0" err="1"/>
              <a:t>deo</a:t>
            </a:r>
            <a:r>
              <a:rPr lang="en-US" dirty="0"/>
              <a:t> </a:t>
            </a:r>
            <a:r>
              <a:rPr lang="en-US" dirty="0" err="1"/>
              <a:t>za</a:t>
            </a:r>
            <a:r>
              <a:rPr lang="en-US" dirty="0"/>
              <a:t> </a:t>
            </a:r>
            <a:r>
              <a:rPr lang="en-US" dirty="0" err="1"/>
              <a:t>prikaz</a:t>
            </a:r>
            <a:r>
              <a:rPr lang="en-US" dirty="0"/>
              <a:t> </a:t>
            </a:r>
            <a:r>
              <a:rPr lang="en-US" dirty="0" err="1"/>
              <a:t>fraktalne</a:t>
            </a:r>
            <a:r>
              <a:rPr lang="en-US" dirty="0"/>
              <a:t> </a:t>
            </a:r>
            <a:r>
              <a:rPr lang="en-US" dirty="0" err="1"/>
              <a:t>dimenzije</a:t>
            </a:r>
            <a:r>
              <a:rPr lang="en-US" dirty="0"/>
              <a:t> u </a:t>
            </a:r>
            <a:r>
              <a:rPr lang="en-US" dirty="0" err="1"/>
              <a:t>donjem</a:t>
            </a:r>
            <a:r>
              <a:rPr lang="en-US" dirty="0"/>
              <a:t> </a:t>
            </a:r>
            <a:r>
              <a:rPr lang="en-US" dirty="0" err="1"/>
              <a:t>delu</a:t>
            </a:r>
            <a:endParaRPr lang="en-US" dirty="0"/>
          </a:p>
        </p:txBody>
      </p:sp>
    </p:spTree>
    <p:extLst>
      <p:ext uri="{BB962C8B-B14F-4D97-AF65-F5344CB8AC3E}">
        <p14:creationId xmlns:p14="http://schemas.microsoft.com/office/powerpoint/2010/main" val="1392759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381000" y="274638"/>
            <a:ext cx="8686800" cy="1143000"/>
          </a:xfrm>
        </p:spPr>
        <p:txBody>
          <a:bodyPr>
            <a:normAutofit/>
          </a:bodyPr>
          <a:lstStyle/>
          <a:p>
            <a:pPr lvl="0"/>
            <a:r>
              <a:rPr lang="en-US" sz="3200" i="1" u="sng" dirty="0" err="1" smtClean="0"/>
              <a:t>Programska</a:t>
            </a:r>
            <a:r>
              <a:rPr lang="en-US" sz="3200" i="1" u="sng" dirty="0" smtClean="0"/>
              <a:t> </a:t>
            </a:r>
            <a:r>
              <a:rPr lang="en-US" sz="3200" i="1" u="sng" dirty="0" err="1" smtClean="0"/>
              <a:t>realizacija</a:t>
            </a:r>
            <a:endParaRPr lang="en-US" sz="3200" i="1" u="sng" dirty="0">
              <a:effectLst/>
            </a:endParaRPr>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1511935" y="1219200"/>
            <a:ext cx="6120130" cy="4756785"/>
          </a:xfrm>
          <a:prstGeom prst="rect">
            <a:avLst/>
          </a:prstGeom>
        </p:spPr>
      </p:pic>
    </p:spTree>
    <p:extLst>
      <p:ext uri="{BB962C8B-B14F-4D97-AF65-F5344CB8AC3E}">
        <p14:creationId xmlns:p14="http://schemas.microsoft.com/office/powerpoint/2010/main" val="1105459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381000" y="274638"/>
            <a:ext cx="8686800" cy="1143000"/>
          </a:xfrm>
        </p:spPr>
        <p:txBody>
          <a:bodyPr>
            <a:normAutofit/>
          </a:bodyPr>
          <a:lstStyle/>
          <a:p>
            <a:pPr lvl="0"/>
            <a:r>
              <a:rPr lang="en-US" sz="3200" i="1" u="sng" dirty="0" err="1" smtClean="0"/>
              <a:t>Programska</a:t>
            </a:r>
            <a:r>
              <a:rPr lang="en-US" sz="3200" i="1" u="sng" dirty="0" smtClean="0"/>
              <a:t> </a:t>
            </a:r>
            <a:r>
              <a:rPr lang="en-US" sz="3200" i="1" u="sng" dirty="0" err="1" smtClean="0"/>
              <a:t>realizacija</a:t>
            </a:r>
            <a:endParaRPr lang="en-US" sz="3200" i="1" u="sng" dirty="0">
              <a:effectLst/>
            </a:endParaRPr>
          </a:p>
        </p:txBody>
      </p:sp>
      <p:sp>
        <p:nvSpPr>
          <p:cNvPr id="29" name="Rectangle 2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2">
            <a:extLst>
              <a:ext uri="{28A0092B-C50C-407E-A947-70E740481C1C}">
                <a14:useLocalDpi xmlns:a14="http://schemas.microsoft.com/office/drawing/2010/main" val="0"/>
              </a:ext>
            </a:extLst>
          </a:blip>
          <a:stretch>
            <a:fillRect/>
          </a:stretch>
        </p:blipFill>
        <p:spPr>
          <a:xfrm>
            <a:off x="1524000" y="1219200"/>
            <a:ext cx="6019800" cy="4876800"/>
          </a:xfrm>
          <a:prstGeom prst="rect">
            <a:avLst/>
          </a:prstGeom>
        </p:spPr>
      </p:pic>
    </p:spTree>
    <p:extLst>
      <p:ext uri="{BB962C8B-B14F-4D97-AF65-F5344CB8AC3E}">
        <p14:creationId xmlns:p14="http://schemas.microsoft.com/office/powerpoint/2010/main" val="1208890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a:xfrm>
            <a:off x="457200" y="1481138"/>
            <a:ext cx="8229600" cy="3700462"/>
          </a:xfrm>
        </p:spPr>
        <p:txBody>
          <a:bodyPr/>
          <a:lstStyle/>
          <a:p>
            <a:endParaRPr lang="en-US" sz="2000" dirty="0" smtClean="0"/>
          </a:p>
          <a:p>
            <a:r>
              <a:rPr lang="en-US" sz="2000" dirty="0" err="1" smtClean="0"/>
              <a:t>Fraktali</a:t>
            </a:r>
            <a:r>
              <a:rPr lang="en-US" sz="2000" dirty="0" smtClean="0"/>
              <a:t> </a:t>
            </a:r>
            <a:r>
              <a:rPr lang="en-US" sz="2000" dirty="0" err="1"/>
              <a:t>su</a:t>
            </a:r>
            <a:r>
              <a:rPr lang="en-US" sz="2000" dirty="0"/>
              <a:t> </a:t>
            </a:r>
            <a:r>
              <a:rPr lang="en-US" sz="2000" dirty="0" err="1"/>
              <a:t>postali</a:t>
            </a:r>
            <a:r>
              <a:rPr lang="en-US" sz="2000" dirty="0"/>
              <a:t> </a:t>
            </a:r>
            <a:r>
              <a:rPr lang="en-US" sz="2000" dirty="0" err="1"/>
              <a:t>nezaobilazni</a:t>
            </a:r>
            <a:r>
              <a:rPr lang="en-US" sz="2000" dirty="0"/>
              <a:t> </a:t>
            </a:r>
            <a:r>
              <a:rPr lang="en-US" sz="2000" dirty="0" err="1"/>
              <a:t>elementi</a:t>
            </a:r>
            <a:r>
              <a:rPr lang="en-US" sz="2000" dirty="0"/>
              <a:t> </a:t>
            </a:r>
            <a:r>
              <a:rPr lang="en-US" sz="2000" dirty="0" err="1"/>
              <a:t>svakodnevice</a:t>
            </a:r>
            <a:r>
              <a:rPr lang="en-US" sz="2000" dirty="0"/>
              <a:t>, </a:t>
            </a:r>
            <a:r>
              <a:rPr lang="en-US" sz="2000" dirty="0" err="1"/>
              <a:t>i</a:t>
            </a:r>
            <a:r>
              <a:rPr lang="en-US" sz="2000" dirty="0"/>
              <a:t> to ne </a:t>
            </a:r>
            <a:r>
              <a:rPr lang="en-US" sz="2000" dirty="0" err="1"/>
              <a:t>samo</a:t>
            </a:r>
            <a:r>
              <a:rPr lang="en-US" sz="2000" dirty="0"/>
              <a:t> u </a:t>
            </a:r>
            <a:r>
              <a:rPr lang="en-US" sz="2000" dirty="0" err="1"/>
              <a:t>matematici</a:t>
            </a:r>
            <a:r>
              <a:rPr lang="en-US" sz="2000" dirty="0"/>
              <a:t>. </a:t>
            </a:r>
            <a:r>
              <a:rPr lang="en-US" sz="2000" dirty="0" err="1"/>
              <a:t>Fraktali</a:t>
            </a:r>
            <a:r>
              <a:rPr lang="en-US" sz="2000" dirty="0"/>
              <a:t> </a:t>
            </a:r>
            <a:r>
              <a:rPr lang="en-US" sz="2000" dirty="0" err="1"/>
              <a:t>su</a:t>
            </a:r>
            <a:r>
              <a:rPr lang="en-US" sz="2000" dirty="0"/>
              <a:t> </a:t>
            </a:r>
            <a:r>
              <a:rPr lang="en-US" sz="2000" dirty="0" err="1"/>
              <a:t>primenu</a:t>
            </a:r>
            <a:r>
              <a:rPr lang="en-US" sz="2000" dirty="0"/>
              <a:t> </a:t>
            </a:r>
            <a:r>
              <a:rPr lang="en-US" sz="2000" dirty="0" err="1"/>
              <a:t>našli</a:t>
            </a:r>
            <a:r>
              <a:rPr lang="en-US" sz="2000" dirty="0"/>
              <a:t> u </a:t>
            </a:r>
            <a:r>
              <a:rPr lang="en-US" sz="2000" dirty="0" err="1"/>
              <a:t>fizici</a:t>
            </a:r>
            <a:r>
              <a:rPr lang="en-US" sz="2000" dirty="0"/>
              <a:t> </a:t>
            </a:r>
            <a:r>
              <a:rPr lang="en-US" sz="2000" dirty="0" err="1"/>
              <a:t>prilikom</a:t>
            </a:r>
            <a:r>
              <a:rPr lang="en-US" sz="2000" dirty="0"/>
              <a:t> </a:t>
            </a:r>
            <a:r>
              <a:rPr lang="en-US" sz="2000" dirty="0" err="1"/>
              <a:t>proučavanja</a:t>
            </a:r>
            <a:r>
              <a:rPr lang="en-US" sz="2000" dirty="0"/>
              <a:t> </a:t>
            </a:r>
            <a:r>
              <a:rPr lang="en-US" sz="2000" dirty="0" err="1"/>
              <a:t>teorije</a:t>
            </a:r>
            <a:r>
              <a:rPr lang="en-US" sz="2000" dirty="0"/>
              <a:t> </a:t>
            </a:r>
            <a:r>
              <a:rPr lang="en-US" sz="2000" dirty="0" err="1"/>
              <a:t>haosa</a:t>
            </a:r>
            <a:r>
              <a:rPr lang="en-US" sz="2000" dirty="0"/>
              <a:t>, u </a:t>
            </a:r>
            <a:r>
              <a:rPr lang="en-US" sz="2000" dirty="0" err="1"/>
              <a:t>praćenju</a:t>
            </a:r>
            <a:r>
              <a:rPr lang="en-US" sz="2000" dirty="0"/>
              <a:t> </a:t>
            </a:r>
            <a:r>
              <a:rPr lang="en-US" sz="2000" dirty="0" err="1"/>
              <a:t>rasta</a:t>
            </a:r>
            <a:r>
              <a:rPr lang="en-US" sz="2000" dirty="0"/>
              <a:t> </a:t>
            </a:r>
            <a:r>
              <a:rPr lang="en-US" sz="2000" dirty="0" err="1"/>
              <a:t>bakterija</a:t>
            </a:r>
            <a:r>
              <a:rPr lang="en-US" sz="2000" dirty="0"/>
              <a:t> </a:t>
            </a:r>
            <a:r>
              <a:rPr lang="en-US" sz="2000" dirty="0" err="1"/>
              <a:t>ili</a:t>
            </a:r>
            <a:r>
              <a:rPr lang="en-US" sz="2000" dirty="0"/>
              <a:t> </a:t>
            </a:r>
            <a:r>
              <a:rPr lang="en-US" sz="2000" dirty="0" err="1"/>
              <a:t>populacija</a:t>
            </a:r>
            <a:r>
              <a:rPr lang="en-US" sz="2000" dirty="0"/>
              <a:t> u </a:t>
            </a:r>
            <a:r>
              <a:rPr lang="en-US" sz="2000" dirty="0" err="1"/>
              <a:t>biologiji</a:t>
            </a:r>
            <a:r>
              <a:rPr lang="en-US" sz="2000" dirty="0"/>
              <a:t>, </a:t>
            </a:r>
            <a:r>
              <a:rPr lang="en-US" sz="2000" dirty="0" err="1"/>
              <a:t>generiranje</a:t>
            </a:r>
            <a:r>
              <a:rPr lang="en-US" sz="2000" dirty="0"/>
              <a:t> </a:t>
            </a:r>
            <a:r>
              <a:rPr lang="en-US" sz="2000" dirty="0" err="1"/>
              <a:t>različitih</a:t>
            </a:r>
            <a:r>
              <a:rPr lang="en-US" sz="2000" dirty="0"/>
              <a:t> </a:t>
            </a:r>
            <a:r>
              <a:rPr lang="en-US" sz="2000" dirty="0" err="1"/>
              <a:t>oblika</a:t>
            </a:r>
            <a:r>
              <a:rPr lang="en-US" sz="2000" dirty="0"/>
              <a:t> u </a:t>
            </a:r>
            <a:r>
              <a:rPr lang="en-US" sz="2000" dirty="0" err="1"/>
              <a:t>računalnoj</a:t>
            </a:r>
            <a:r>
              <a:rPr lang="en-US" sz="2000" dirty="0"/>
              <a:t> </a:t>
            </a:r>
            <a:r>
              <a:rPr lang="en-US" sz="2000" dirty="0" err="1"/>
              <a:t>grafici</a:t>
            </a:r>
            <a:r>
              <a:rPr lang="en-US" sz="2000" dirty="0"/>
              <a:t>, u </a:t>
            </a:r>
            <a:r>
              <a:rPr lang="en-US" sz="2000" dirty="0" err="1"/>
              <a:t>filmskoj</a:t>
            </a:r>
            <a:r>
              <a:rPr lang="en-US" sz="2000" dirty="0"/>
              <a:t> </a:t>
            </a:r>
            <a:r>
              <a:rPr lang="en-US" sz="2000" dirty="0" err="1"/>
              <a:t>industriji</a:t>
            </a:r>
            <a:r>
              <a:rPr lang="en-US" sz="2000" dirty="0"/>
              <a:t> </a:t>
            </a:r>
            <a:r>
              <a:rPr lang="en-US" sz="2000" dirty="0" err="1"/>
              <a:t>doprinijeli</a:t>
            </a:r>
            <a:r>
              <a:rPr lang="en-US" sz="2000" dirty="0"/>
              <a:t> </a:t>
            </a:r>
            <a:r>
              <a:rPr lang="en-US" sz="2000" dirty="0" err="1"/>
              <a:t>su</a:t>
            </a:r>
            <a:r>
              <a:rPr lang="en-US" sz="2000" dirty="0"/>
              <a:t> </a:t>
            </a:r>
            <a:r>
              <a:rPr lang="en-US" sz="2000" dirty="0" err="1"/>
              <a:t>stvaranju</a:t>
            </a:r>
            <a:r>
              <a:rPr lang="en-US" sz="2000" dirty="0"/>
              <a:t> </a:t>
            </a:r>
            <a:r>
              <a:rPr lang="en-US" sz="2000" dirty="0" err="1"/>
              <a:t>specijalnih</a:t>
            </a:r>
            <a:r>
              <a:rPr lang="en-US" sz="2000" dirty="0"/>
              <a:t> </a:t>
            </a:r>
            <a:r>
              <a:rPr lang="en-US" sz="2000" dirty="0" err="1"/>
              <a:t>efekata</a:t>
            </a:r>
            <a:r>
              <a:rPr lang="en-US" sz="2000" dirty="0"/>
              <a:t>, </a:t>
            </a:r>
            <a:r>
              <a:rPr lang="en-US" sz="2000" dirty="0" err="1"/>
              <a:t>meteorolozima</a:t>
            </a:r>
            <a:r>
              <a:rPr lang="en-US" sz="2000" dirty="0"/>
              <a:t> </a:t>
            </a:r>
            <a:r>
              <a:rPr lang="en-US" sz="2000" dirty="0" err="1"/>
              <a:t>su</a:t>
            </a:r>
            <a:r>
              <a:rPr lang="en-US" sz="2000" dirty="0"/>
              <a:t> </a:t>
            </a:r>
            <a:r>
              <a:rPr lang="en-US" sz="2000" dirty="0" err="1"/>
              <a:t>dobar</a:t>
            </a:r>
            <a:r>
              <a:rPr lang="en-US" sz="2000" dirty="0"/>
              <a:t> “</a:t>
            </a:r>
            <a:r>
              <a:rPr lang="en-US" sz="2000" dirty="0" err="1"/>
              <a:t>alat</a:t>
            </a:r>
            <a:r>
              <a:rPr lang="en-US" sz="2000" dirty="0"/>
              <a:t>” </a:t>
            </a:r>
            <a:r>
              <a:rPr lang="en-US" sz="2000" dirty="0" err="1"/>
              <a:t>za</a:t>
            </a:r>
            <a:r>
              <a:rPr lang="en-US" sz="2000" dirty="0"/>
              <a:t> </a:t>
            </a:r>
            <a:r>
              <a:rPr lang="en-US" sz="2000" dirty="0" err="1"/>
              <a:t>predviđanje</a:t>
            </a:r>
            <a:r>
              <a:rPr lang="en-US" sz="2000" dirty="0"/>
              <a:t> </a:t>
            </a:r>
            <a:r>
              <a:rPr lang="en-US" sz="2000" dirty="0" err="1"/>
              <a:t>vremena</a:t>
            </a:r>
            <a:r>
              <a:rPr lang="en-US" sz="2000" dirty="0"/>
              <a:t>, </a:t>
            </a:r>
            <a:r>
              <a:rPr lang="en-US" sz="2000" dirty="0" err="1"/>
              <a:t>doktorima</a:t>
            </a:r>
            <a:r>
              <a:rPr lang="en-US" sz="2000" dirty="0"/>
              <a:t> </a:t>
            </a:r>
            <a:r>
              <a:rPr lang="en-US" sz="2000" dirty="0" err="1"/>
              <a:t>pomažu</a:t>
            </a:r>
            <a:r>
              <a:rPr lang="en-US" sz="2000" dirty="0"/>
              <a:t> u </a:t>
            </a:r>
            <a:r>
              <a:rPr lang="en-US" sz="2000" dirty="0" err="1"/>
              <a:t>detekciji</a:t>
            </a:r>
            <a:r>
              <a:rPr lang="en-US" sz="2000" dirty="0"/>
              <a:t> </a:t>
            </a:r>
            <a:r>
              <a:rPr lang="en-US" sz="2000" dirty="0" err="1"/>
              <a:t>srčanog</a:t>
            </a:r>
            <a:r>
              <a:rPr lang="en-US" sz="2000" dirty="0"/>
              <a:t> </a:t>
            </a:r>
            <a:r>
              <a:rPr lang="en-US" sz="2000" dirty="0" err="1"/>
              <a:t>udara</a:t>
            </a:r>
            <a:r>
              <a:rPr lang="en-US" sz="2000" dirty="0"/>
              <a:t> </a:t>
            </a:r>
            <a:r>
              <a:rPr lang="en-US" sz="2000" dirty="0" err="1"/>
              <a:t>itd</a:t>
            </a:r>
            <a:r>
              <a:rPr lang="en-US" sz="2000" dirty="0"/>
              <a:t>. </a:t>
            </a:r>
          </a:p>
          <a:p>
            <a:endParaRPr lang="en-US" sz="2000" dirty="0"/>
          </a:p>
        </p:txBody>
      </p:sp>
      <p:sp>
        <p:nvSpPr>
          <p:cNvPr id="3" name="Title 2"/>
          <p:cNvSpPr>
            <a:spLocks noGrp="1"/>
          </p:cNvSpPr>
          <p:nvPr>
            <p:ph type="title"/>
          </p:nvPr>
        </p:nvSpPr>
        <p:spPr/>
        <p:txBody>
          <a:bodyPr/>
          <a:lstStyle/>
          <a:p>
            <a:pPr fontAlgn="auto">
              <a:spcAft>
                <a:spcPts val="0"/>
              </a:spcAft>
              <a:defRPr/>
            </a:pPr>
            <a:r>
              <a:rPr lang="sr-Latn-CS" sz="3200" i="1" dirty="0" smtClean="0">
                <a:effectLst/>
                <a:latin typeface="Times New Roman" pitchFamily="18" charset="0"/>
                <a:cs typeface="Times New Roman" pitchFamily="18" charset="0"/>
              </a:rPr>
              <a:t>Zaključak</a:t>
            </a:r>
            <a:endParaRPr lang="en-US" sz="3200" i="1"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a:xfrm>
            <a:off x="457200" y="2590800"/>
            <a:ext cx="8229600" cy="1262063"/>
          </a:xfrm>
        </p:spPr>
        <p:txBody>
          <a:bodyPr/>
          <a:lstStyle/>
          <a:p>
            <a:pPr algn="ctr">
              <a:buFont typeface="Wingdings 3" panose="05040102010807070707" pitchFamily="18" charset="2"/>
              <a:buNone/>
            </a:pPr>
            <a:r>
              <a:rPr lang="sr-Latn-CS" altLang="it-IT" sz="4000" dirty="0" smtClean="0">
                <a:latin typeface="Times New Roman" panose="02020603050405020304" pitchFamily="18" charset="0"/>
                <a:cs typeface="Times New Roman" panose="02020603050405020304" pitchFamily="18" charset="0"/>
              </a:rPr>
              <a:t>Hvala na pažnji</a:t>
            </a:r>
            <a:endParaRPr lang="en-US" altLang="it-IT" sz="4000" dirty="0" smtClean="0">
              <a:latin typeface="Times New Roman" panose="02020603050405020304" pitchFamily="18" charset="0"/>
              <a:cs typeface="Times New Roman" panose="02020603050405020304" pitchFamily="18" charset="0"/>
            </a:endParaRPr>
          </a:p>
        </p:txBody>
      </p:sp>
      <p:sp>
        <p:nvSpPr>
          <p:cNvPr id="3" name="Content Placeholder 1"/>
          <p:cNvSpPr txBox="1">
            <a:spLocks/>
          </p:cNvSpPr>
          <p:nvPr/>
        </p:nvSpPr>
        <p:spPr bwMode="auto">
          <a:xfrm>
            <a:off x="609600" y="4648200"/>
            <a:ext cx="8229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5125" indent="-255588" algn="l" rtl="0" fontAlgn="base">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gn="ctr">
              <a:buFont typeface="Wingdings 3" panose="05040102010807070707" pitchFamily="18" charset="2"/>
              <a:buNone/>
            </a:pPr>
            <a:r>
              <a:rPr lang="en-US" altLang="it-IT" sz="4000" dirty="0" err="1" smtClean="0">
                <a:latin typeface="Times New Roman" panose="02020603050405020304" pitchFamily="18" charset="0"/>
                <a:cs typeface="Times New Roman" panose="02020603050405020304" pitchFamily="18" charset="0"/>
              </a:rPr>
              <a:t>Pitanja</a:t>
            </a:r>
            <a:r>
              <a:rPr lang="en-US" altLang="it-IT" sz="4000" dirty="0" smtClean="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2"/>
          </a:xfrm>
        </p:spPr>
        <p:txBody>
          <a:bodyPr>
            <a:normAutofit lnSpcReduction="10000"/>
          </a:bodyPr>
          <a:lstStyle/>
          <a:p>
            <a:r>
              <a:rPr lang="en-US" sz="2400" dirty="0" err="1"/>
              <a:t>Fraktali</a:t>
            </a:r>
            <a:r>
              <a:rPr lang="en-US" sz="2400" dirty="0"/>
              <a:t> </a:t>
            </a:r>
            <a:r>
              <a:rPr lang="en-US" sz="2400" dirty="0" err="1"/>
              <a:t>su</a:t>
            </a:r>
            <a:r>
              <a:rPr lang="en-US" sz="2400" dirty="0"/>
              <a:t> </a:t>
            </a:r>
            <a:r>
              <a:rPr lang="en-US" sz="2400" dirty="0" err="1"/>
              <a:t>oduvek</a:t>
            </a:r>
            <a:r>
              <a:rPr lang="en-US" sz="2400" dirty="0"/>
              <a:t> </a:t>
            </a:r>
            <a:r>
              <a:rPr lang="en-US" sz="2400" dirty="0" err="1"/>
              <a:t>bili</a:t>
            </a:r>
            <a:r>
              <a:rPr lang="en-US" sz="2400" dirty="0"/>
              <a:t> </a:t>
            </a:r>
            <a:r>
              <a:rPr lang="en-US" sz="2400" dirty="0" err="1"/>
              <a:t>oko</a:t>
            </a:r>
            <a:r>
              <a:rPr lang="en-US" sz="2400" dirty="0"/>
              <a:t> </a:t>
            </a:r>
            <a:r>
              <a:rPr lang="en-US" sz="2400" dirty="0" err="1"/>
              <a:t>nas</a:t>
            </a:r>
            <a:r>
              <a:rPr lang="en-US" sz="2400" dirty="0"/>
              <a:t>, </a:t>
            </a:r>
            <a:r>
              <a:rPr lang="en-US" sz="2400" dirty="0" err="1"/>
              <a:t>ali</a:t>
            </a:r>
            <a:r>
              <a:rPr lang="en-US" sz="2400" dirty="0"/>
              <a:t> </a:t>
            </a:r>
            <a:r>
              <a:rPr lang="en-US" sz="2400" dirty="0" err="1"/>
              <a:t>pojam</a:t>
            </a:r>
            <a:r>
              <a:rPr lang="en-US" sz="2400" dirty="0"/>
              <a:t> fraktal </a:t>
            </a:r>
            <a:r>
              <a:rPr lang="en-US" sz="2400" dirty="0" err="1"/>
              <a:t>i</a:t>
            </a:r>
            <a:r>
              <a:rPr lang="en-US" sz="2400" dirty="0"/>
              <a:t> </a:t>
            </a:r>
            <a:r>
              <a:rPr lang="en-US" sz="2400" dirty="0" err="1"/>
              <a:t>njegova</a:t>
            </a:r>
            <a:r>
              <a:rPr lang="en-US" sz="2400" dirty="0"/>
              <a:t> </a:t>
            </a:r>
            <a:r>
              <a:rPr lang="en-US" sz="2400" dirty="0" err="1"/>
              <a:t>definicija</a:t>
            </a:r>
            <a:r>
              <a:rPr lang="en-US" sz="2400" dirty="0"/>
              <a:t> </a:t>
            </a:r>
            <a:r>
              <a:rPr lang="en-US" sz="2400" dirty="0" err="1"/>
              <a:t>poznati</a:t>
            </a:r>
            <a:r>
              <a:rPr lang="en-US" sz="2400" dirty="0"/>
              <a:t> </a:t>
            </a:r>
            <a:r>
              <a:rPr lang="en-US" sz="2400" dirty="0" err="1"/>
              <a:t>su</a:t>
            </a:r>
            <a:r>
              <a:rPr lang="en-US" sz="2400" dirty="0"/>
              <a:t> </a:t>
            </a:r>
            <a:r>
              <a:rPr lang="en-US" sz="2400" dirty="0" smtClean="0"/>
              <a:t>od </a:t>
            </a:r>
            <a:r>
              <a:rPr lang="en-US" sz="2400" dirty="0" err="1" smtClean="0"/>
              <a:t>skoro</a:t>
            </a:r>
            <a:r>
              <a:rPr lang="en-US" sz="2400" dirty="0"/>
              <a:t>. </a:t>
            </a:r>
            <a:r>
              <a:rPr lang="en-US" sz="2400" dirty="0" err="1"/>
              <a:t>Reč</a:t>
            </a:r>
            <a:r>
              <a:rPr lang="en-US" sz="2400" dirty="0"/>
              <a:t> fraktal </a:t>
            </a:r>
            <a:r>
              <a:rPr lang="en-US" sz="2400" dirty="0" err="1"/>
              <a:t>uveo</a:t>
            </a:r>
            <a:r>
              <a:rPr lang="en-US" sz="2400" dirty="0"/>
              <a:t> je Benoit Mandelbrot, od </a:t>
            </a:r>
            <a:r>
              <a:rPr lang="en-US" sz="2400" dirty="0" err="1"/>
              <a:t>latinskog</a:t>
            </a:r>
            <a:r>
              <a:rPr lang="en-US" sz="2400" dirty="0"/>
              <a:t> </a:t>
            </a:r>
            <a:r>
              <a:rPr lang="en-US" sz="2400" dirty="0" err="1"/>
              <a:t>prideva</a:t>
            </a:r>
            <a:r>
              <a:rPr lang="en-US" sz="2400" dirty="0"/>
              <a:t> “</a:t>
            </a:r>
            <a:r>
              <a:rPr lang="en-US" sz="2400" dirty="0" err="1"/>
              <a:t>fractus</a:t>
            </a:r>
            <a:r>
              <a:rPr lang="en-US" sz="2400" dirty="0"/>
              <a:t>”, </a:t>
            </a:r>
            <a:r>
              <a:rPr lang="en-US" sz="2400" dirty="0" err="1"/>
              <a:t>sto</a:t>
            </a:r>
            <a:r>
              <a:rPr lang="en-US" sz="2400" dirty="0"/>
              <a:t> </a:t>
            </a:r>
            <a:r>
              <a:rPr lang="en-US" sz="2400" dirty="0" err="1"/>
              <a:t>zna</a:t>
            </a:r>
            <a:r>
              <a:rPr lang="sr-Latn-RS" sz="2400" dirty="0"/>
              <a:t>č</a:t>
            </a:r>
            <a:r>
              <a:rPr lang="en-US" sz="2400" dirty="0" err="1"/>
              <a:t>i</a:t>
            </a:r>
            <a:r>
              <a:rPr lang="en-US" sz="2400" dirty="0"/>
              <a:t> </a:t>
            </a:r>
            <a:r>
              <a:rPr lang="en-US" sz="2400" dirty="0" err="1"/>
              <a:t>razlomljen</a:t>
            </a:r>
            <a:r>
              <a:rPr lang="en-US" sz="2400" dirty="0"/>
              <a:t>, </a:t>
            </a:r>
            <a:r>
              <a:rPr lang="en-US" sz="2400" dirty="0" err="1"/>
              <a:t>slomljen</a:t>
            </a:r>
            <a:r>
              <a:rPr lang="en-US" sz="2400" dirty="0"/>
              <a:t>, </a:t>
            </a:r>
            <a:r>
              <a:rPr lang="en-US" sz="2400" dirty="0" err="1"/>
              <a:t>nepovezan</a:t>
            </a:r>
            <a:r>
              <a:rPr lang="en-US" sz="2400" dirty="0"/>
              <a:t>. Time je </a:t>
            </a:r>
            <a:r>
              <a:rPr lang="en-US" sz="2400" dirty="0" err="1"/>
              <a:t>želeo</a:t>
            </a:r>
            <a:r>
              <a:rPr lang="en-US" sz="2400" dirty="0"/>
              <a:t> </a:t>
            </a:r>
            <a:r>
              <a:rPr lang="en-US" sz="2400" dirty="0" err="1"/>
              <a:t>dočarati</a:t>
            </a:r>
            <a:r>
              <a:rPr lang="en-US" sz="2400" dirty="0"/>
              <a:t> </a:t>
            </a:r>
            <a:r>
              <a:rPr lang="en-US" sz="2400" dirty="0" err="1"/>
              <a:t>razlomljenost</a:t>
            </a:r>
            <a:r>
              <a:rPr lang="en-US" sz="2400" dirty="0"/>
              <a:t> </a:t>
            </a:r>
            <a:r>
              <a:rPr lang="en-US" sz="2400" dirty="0" err="1"/>
              <a:t>i</a:t>
            </a:r>
            <a:r>
              <a:rPr lang="en-US" sz="2400" dirty="0"/>
              <a:t> "</a:t>
            </a:r>
            <a:r>
              <a:rPr lang="en-US" sz="2400" dirty="0" err="1" smtClean="0"/>
              <a:t>fraktalnost</a:t>
            </a:r>
            <a:r>
              <a:rPr lang="en-US" sz="2400" dirty="0"/>
              <a:t>" </a:t>
            </a:r>
            <a:r>
              <a:rPr lang="en-US" sz="2400" dirty="0" err="1"/>
              <a:t>tj</a:t>
            </a:r>
            <a:r>
              <a:rPr lang="en-US" sz="2400" dirty="0"/>
              <a:t>. </a:t>
            </a:r>
            <a:r>
              <a:rPr lang="en-US" sz="2400" dirty="0" err="1"/>
              <a:t>geometriju</a:t>
            </a:r>
            <a:r>
              <a:rPr lang="en-US" sz="2400" dirty="0"/>
              <a:t> </a:t>
            </a:r>
            <a:r>
              <a:rPr lang="en-US" sz="2400" dirty="0" err="1"/>
              <a:t>koja</a:t>
            </a:r>
            <a:r>
              <a:rPr lang="en-US" sz="2400" dirty="0"/>
              <a:t> se </a:t>
            </a:r>
            <a:r>
              <a:rPr lang="en-US" sz="2400" dirty="0" err="1"/>
              <a:t>fokusira</a:t>
            </a:r>
            <a:r>
              <a:rPr lang="en-US" sz="2400" dirty="0"/>
              <a:t> </a:t>
            </a:r>
            <a:r>
              <a:rPr lang="en-US" sz="2400" dirty="0" err="1"/>
              <a:t>na</a:t>
            </a:r>
            <a:r>
              <a:rPr lang="en-US" sz="2400" dirty="0"/>
              <a:t> </a:t>
            </a:r>
            <a:r>
              <a:rPr lang="en-US" sz="2400" dirty="0" err="1"/>
              <a:t>razlomljene</a:t>
            </a:r>
            <a:r>
              <a:rPr lang="en-US" sz="2400" dirty="0"/>
              <a:t>, </a:t>
            </a:r>
            <a:r>
              <a:rPr lang="en-US" sz="2400" dirty="0" err="1"/>
              <a:t>iskrivljene</a:t>
            </a:r>
            <a:r>
              <a:rPr lang="en-US" sz="2400" dirty="0"/>
              <a:t> </a:t>
            </a:r>
            <a:r>
              <a:rPr lang="en-US" sz="2400" dirty="0" err="1"/>
              <a:t>i</a:t>
            </a:r>
            <a:r>
              <a:rPr lang="en-US" sz="2400" dirty="0"/>
              <a:t> </a:t>
            </a:r>
            <a:r>
              <a:rPr lang="en-US" sz="2400" dirty="0" err="1"/>
              <a:t>neravne</a:t>
            </a:r>
            <a:r>
              <a:rPr lang="en-US" sz="2400" dirty="0"/>
              <a:t> </a:t>
            </a:r>
            <a:r>
              <a:rPr lang="en-US" sz="2400" dirty="0" err="1"/>
              <a:t>oblike</a:t>
            </a:r>
            <a:r>
              <a:rPr lang="en-US" sz="2400" dirty="0"/>
              <a:t>. U </a:t>
            </a:r>
            <a:r>
              <a:rPr lang="en-US" sz="2400" dirty="0" err="1"/>
              <a:t>svojoj</a:t>
            </a:r>
            <a:r>
              <a:rPr lang="en-US" sz="2400" dirty="0"/>
              <a:t> </a:t>
            </a:r>
            <a:r>
              <a:rPr lang="en-US" sz="2400" dirty="0" err="1"/>
              <a:t>knjizi</a:t>
            </a:r>
            <a:r>
              <a:rPr lang="en-US" sz="2400" dirty="0"/>
              <a:t> "Fractal Geometry of Nature"(1983), </a:t>
            </a:r>
            <a:r>
              <a:rPr lang="en-US" sz="2400" dirty="0" err="1"/>
              <a:t>izneo</a:t>
            </a:r>
            <a:r>
              <a:rPr lang="en-US" sz="2400" dirty="0"/>
              <a:t> je </a:t>
            </a:r>
            <a:r>
              <a:rPr lang="en-US" sz="2400" dirty="0" err="1"/>
              <a:t>tvrdnje</a:t>
            </a:r>
            <a:r>
              <a:rPr lang="en-US" sz="2400" dirty="0"/>
              <a:t> da </a:t>
            </a:r>
            <a:r>
              <a:rPr lang="en-US" sz="2400" dirty="0" err="1"/>
              <a:t>neobični</a:t>
            </a:r>
            <a:r>
              <a:rPr lang="en-US" sz="2400" dirty="0"/>
              <a:t> </a:t>
            </a:r>
            <a:r>
              <a:rPr lang="en-US" sz="2400" dirty="0" err="1"/>
              <a:t>oblici</a:t>
            </a:r>
            <a:r>
              <a:rPr lang="en-US" sz="2400" dirty="0"/>
              <a:t> </a:t>
            </a:r>
            <a:r>
              <a:rPr lang="en-US" sz="2400" dirty="0" err="1"/>
              <a:t>imaju</a:t>
            </a:r>
            <a:r>
              <a:rPr lang="en-US" sz="2400" dirty="0"/>
              <a:t> </a:t>
            </a:r>
            <a:r>
              <a:rPr lang="en-US" sz="2400" dirty="0" err="1"/>
              <a:t>značenje</a:t>
            </a:r>
            <a:r>
              <a:rPr lang="en-US" sz="2400" dirty="0"/>
              <a:t>, </a:t>
            </a:r>
            <a:r>
              <a:rPr lang="en-US" sz="2400" dirty="0" err="1"/>
              <a:t>i</a:t>
            </a:r>
            <a:r>
              <a:rPr lang="en-US" sz="2400" dirty="0"/>
              <a:t> da </a:t>
            </a:r>
            <a:r>
              <a:rPr lang="en-US" sz="2400" dirty="0" err="1"/>
              <a:t>složenost</a:t>
            </a:r>
            <a:r>
              <a:rPr lang="en-US" sz="2400" dirty="0"/>
              <a:t> </a:t>
            </a:r>
            <a:r>
              <a:rPr lang="en-US" sz="2400" dirty="0" err="1"/>
              <a:t>nije</a:t>
            </a:r>
            <a:r>
              <a:rPr lang="en-US" sz="2400" dirty="0"/>
              <a:t> </a:t>
            </a:r>
            <a:r>
              <a:rPr lang="en-US" sz="2400" dirty="0" err="1"/>
              <a:t>tek</a:t>
            </a:r>
            <a:r>
              <a:rPr lang="en-US" sz="2400" dirty="0"/>
              <a:t> </a:t>
            </a:r>
            <a:r>
              <a:rPr lang="en-US" sz="2400" dirty="0" err="1"/>
              <a:t>slučajna</a:t>
            </a:r>
            <a:r>
              <a:rPr lang="en-US" sz="2400" dirty="0"/>
              <a:t> </a:t>
            </a:r>
            <a:r>
              <a:rPr lang="en-US" sz="2400" dirty="0" err="1"/>
              <a:t>i</a:t>
            </a:r>
            <a:r>
              <a:rPr lang="en-US" sz="2400" dirty="0"/>
              <a:t> </a:t>
            </a:r>
            <a:r>
              <a:rPr lang="en-US" sz="2400" dirty="0" err="1"/>
              <a:t>nasumična</a:t>
            </a:r>
            <a:r>
              <a:rPr lang="en-US" sz="2400" dirty="0"/>
              <a:t>. </a:t>
            </a:r>
            <a:r>
              <a:rPr lang="en-US" sz="2400" dirty="0" err="1"/>
              <a:t>Otkrićem</a:t>
            </a:r>
            <a:r>
              <a:rPr lang="en-US" sz="2400" dirty="0"/>
              <a:t> </a:t>
            </a:r>
            <a:r>
              <a:rPr lang="en-US" sz="2400" dirty="0" err="1"/>
              <a:t>fraktalne</a:t>
            </a:r>
            <a:r>
              <a:rPr lang="en-US" sz="2400" dirty="0"/>
              <a:t> </a:t>
            </a:r>
            <a:r>
              <a:rPr lang="en-US" sz="2400" dirty="0" err="1"/>
              <a:t>geometrije</a:t>
            </a:r>
            <a:r>
              <a:rPr lang="en-US" sz="2400" dirty="0"/>
              <a:t> </a:t>
            </a:r>
            <a:r>
              <a:rPr lang="en-US" sz="2400" dirty="0" err="1"/>
              <a:t>omogućeno</a:t>
            </a:r>
            <a:r>
              <a:rPr lang="en-US" sz="2400" dirty="0"/>
              <a:t> </a:t>
            </a:r>
            <a:r>
              <a:rPr lang="en-US" sz="2400" dirty="0" err="1"/>
              <a:t>nam</a:t>
            </a:r>
            <a:r>
              <a:rPr lang="en-US" sz="2400" dirty="0"/>
              <a:t> je da </a:t>
            </a:r>
            <a:r>
              <a:rPr lang="en-US" sz="2400" dirty="0" err="1"/>
              <a:t>uđemo</a:t>
            </a:r>
            <a:r>
              <a:rPr lang="en-US" sz="2400" dirty="0"/>
              <a:t> u </a:t>
            </a:r>
            <a:r>
              <a:rPr lang="en-US" sz="2400" dirty="0" err="1"/>
              <a:t>novi</a:t>
            </a:r>
            <a:r>
              <a:rPr lang="en-US" sz="2400" dirty="0"/>
              <a:t> </a:t>
            </a:r>
            <a:r>
              <a:rPr lang="en-US" sz="2400" dirty="0" err="1"/>
              <a:t>svet</a:t>
            </a:r>
            <a:r>
              <a:rPr lang="en-US" sz="2400" dirty="0"/>
              <a:t> </a:t>
            </a:r>
            <a:r>
              <a:rPr lang="en-US" sz="2400" dirty="0" err="1"/>
              <a:t>oblika</a:t>
            </a:r>
            <a:r>
              <a:rPr lang="en-US" sz="2400" dirty="0"/>
              <a:t> </a:t>
            </a:r>
            <a:r>
              <a:rPr lang="en-US" sz="2400" dirty="0" err="1"/>
              <a:t>i</a:t>
            </a:r>
            <a:r>
              <a:rPr lang="en-US" sz="2400" dirty="0"/>
              <a:t> </a:t>
            </a:r>
            <a:r>
              <a:rPr lang="en-US" sz="2400" dirty="0" err="1"/>
              <a:t>počnemo</a:t>
            </a:r>
            <a:r>
              <a:rPr lang="en-US" sz="2400" dirty="0"/>
              <a:t>  </a:t>
            </a:r>
            <a:r>
              <a:rPr lang="en-US" sz="2400" dirty="0" err="1"/>
              <a:t>razmišljati</a:t>
            </a:r>
            <a:r>
              <a:rPr lang="en-US" sz="2400" dirty="0"/>
              <a:t> </a:t>
            </a:r>
            <a:r>
              <a:rPr lang="en-US" sz="2400" dirty="0" err="1"/>
              <a:t>na</a:t>
            </a:r>
            <a:r>
              <a:rPr lang="en-US" sz="2400" dirty="0"/>
              <a:t> </a:t>
            </a:r>
            <a:r>
              <a:rPr lang="en-US" sz="2400" dirty="0" err="1"/>
              <a:t>drugačiji</a:t>
            </a:r>
            <a:r>
              <a:rPr lang="en-US" sz="2400" dirty="0"/>
              <a:t> </a:t>
            </a:r>
            <a:r>
              <a:rPr lang="en-US" sz="2400" dirty="0" err="1"/>
              <a:t>način</a:t>
            </a:r>
            <a:r>
              <a:rPr lang="en-US" sz="2400" dirty="0" smtClean="0"/>
              <a:t>.</a:t>
            </a:r>
          </a:p>
          <a:p>
            <a:endParaRPr lang="en-US" sz="2400" dirty="0"/>
          </a:p>
          <a:p>
            <a:endParaRPr lang="sr-Latn-CS" altLang="it-IT" sz="25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auto">
              <a:spcAft>
                <a:spcPts val="0"/>
              </a:spcAft>
              <a:defRPr/>
            </a:pPr>
            <a:r>
              <a:rPr lang="sr-Latn-CS" sz="3200" i="1" u="sng" dirty="0" smtClean="0">
                <a:effectLst/>
                <a:latin typeface="Times New Roman" pitchFamily="18" charset="0"/>
                <a:cs typeface="Times New Roman" pitchFamily="18" charset="0"/>
              </a:rPr>
              <a:t>Uvod</a:t>
            </a:r>
            <a:endParaRPr lang="en-US" sz="3200" i="1" u="sng"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p:cNvSpPr>
            <a:spLocks noGrp="1"/>
          </p:cNvSpPr>
          <p:nvPr>
            <p:ph idx="1"/>
          </p:nvPr>
        </p:nvSpPr>
        <p:spPr>
          <a:xfrm>
            <a:off x="457200" y="1143000"/>
            <a:ext cx="8229600" cy="3763962"/>
          </a:xfrm>
        </p:spPr>
        <p:txBody>
          <a:bodyPr/>
          <a:lstStyle/>
          <a:p>
            <a:r>
              <a:rPr lang="en-US" sz="2400" dirty="0" err="1" smtClean="0"/>
              <a:t>Postoji</a:t>
            </a:r>
            <a:r>
              <a:rPr lang="en-US" sz="2400" dirty="0" smtClean="0"/>
              <a:t> </a:t>
            </a:r>
            <a:r>
              <a:rPr lang="en-US" sz="2400" dirty="0" err="1"/>
              <a:t>mnogo</a:t>
            </a:r>
            <a:r>
              <a:rPr lang="en-US" sz="2400" dirty="0"/>
              <a:t> </a:t>
            </a:r>
            <a:r>
              <a:rPr lang="en-US" sz="2400" dirty="0" err="1"/>
              <a:t>različitih</a:t>
            </a:r>
            <a:r>
              <a:rPr lang="en-US" sz="2400" dirty="0"/>
              <a:t> </a:t>
            </a:r>
            <a:r>
              <a:rPr lang="en-US" sz="2400" dirty="0" err="1"/>
              <a:t>definicija</a:t>
            </a:r>
            <a:r>
              <a:rPr lang="en-US" sz="2400" dirty="0"/>
              <a:t> </a:t>
            </a:r>
            <a:r>
              <a:rPr lang="en-US" sz="2400" dirty="0" err="1"/>
              <a:t>fraktala</a:t>
            </a:r>
            <a:r>
              <a:rPr lang="en-US" sz="2400" dirty="0"/>
              <a:t>, </a:t>
            </a:r>
            <a:r>
              <a:rPr lang="en-US" sz="2400" dirty="0" err="1"/>
              <a:t>ali</a:t>
            </a:r>
            <a:r>
              <a:rPr lang="en-US" sz="2400" dirty="0"/>
              <a:t> </a:t>
            </a:r>
            <a:r>
              <a:rPr lang="en-US" sz="2400" dirty="0" err="1"/>
              <a:t>ni</a:t>
            </a:r>
            <a:r>
              <a:rPr lang="en-US" sz="2400" dirty="0"/>
              <a:t> </a:t>
            </a:r>
            <a:r>
              <a:rPr lang="en-US" sz="2400" dirty="0" err="1"/>
              <a:t>jedna</a:t>
            </a:r>
            <a:r>
              <a:rPr lang="en-US" sz="2400" dirty="0"/>
              <a:t> </a:t>
            </a:r>
            <a:r>
              <a:rPr lang="en-US" sz="2400" dirty="0" err="1"/>
              <a:t>nije</a:t>
            </a:r>
            <a:r>
              <a:rPr lang="en-US" sz="2400" dirty="0"/>
              <a:t> </a:t>
            </a:r>
            <a:r>
              <a:rPr lang="en-US" sz="2400" dirty="0" err="1"/>
              <a:t>dovoljno</a:t>
            </a:r>
            <a:r>
              <a:rPr lang="en-US" sz="2400" dirty="0"/>
              <a:t> </a:t>
            </a:r>
            <a:r>
              <a:rPr lang="en-US" sz="2400" dirty="0" err="1"/>
              <a:t>precizna</a:t>
            </a:r>
            <a:r>
              <a:rPr lang="en-US" sz="2400" dirty="0"/>
              <a:t>. </a:t>
            </a:r>
            <a:r>
              <a:rPr lang="en-US" sz="2400" dirty="0" err="1"/>
              <a:t>Međutim</a:t>
            </a:r>
            <a:r>
              <a:rPr lang="en-US" sz="2400" dirty="0"/>
              <a:t>, </a:t>
            </a:r>
            <a:r>
              <a:rPr lang="en-US" sz="2400" dirty="0" err="1"/>
              <a:t>dva</a:t>
            </a:r>
            <a:r>
              <a:rPr lang="en-US" sz="2400" dirty="0"/>
              <a:t> </a:t>
            </a:r>
            <a:r>
              <a:rPr lang="en-US" sz="2400" dirty="0" err="1"/>
              <a:t>bitna</a:t>
            </a:r>
            <a:r>
              <a:rPr lang="en-US" sz="2400" dirty="0"/>
              <a:t> </a:t>
            </a:r>
            <a:r>
              <a:rPr lang="en-US" sz="2400" dirty="0" err="1"/>
              <a:t>svojstva</a:t>
            </a:r>
            <a:r>
              <a:rPr lang="en-US" sz="2400" dirty="0"/>
              <a:t> </a:t>
            </a:r>
            <a:r>
              <a:rPr lang="en-US" sz="2400" dirty="0" err="1"/>
              <a:t>koja</a:t>
            </a:r>
            <a:r>
              <a:rPr lang="en-US" sz="2400" dirty="0"/>
              <a:t> </a:t>
            </a:r>
            <a:r>
              <a:rPr lang="en-US" sz="2400" dirty="0" err="1"/>
              <a:t>poseduju</a:t>
            </a:r>
            <a:r>
              <a:rPr lang="en-US" sz="2400" dirty="0"/>
              <a:t> </a:t>
            </a:r>
            <a:r>
              <a:rPr lang="en-US" sz="2400" dirty="0" err="1"/>
              <a:t>svi</a:t>
            </a:r>
            <a:r>
              <a:rPr lang="en-US" sz="2400" dirty="0"/>
              <a:t> </a:t>
            </a:r>
            <a:r>
              <a:rPr lang="en-US" sz="2400" dirty="0" err="1"/>
              <a:t>fraktali</a:t>
            </a:r>
            <a:r>
              <a:rPr lang="en-US" sz="2400" dirty="0"/>
              <a:t> </a:t>
            </a:r>
            <a:r>
              <a:rPr lang="en-US" sz="2400" dirty="0" err="1"/>
              <a:t>su</a:t>
            </a:r>
            <a:r>
              <a:rPr lang="en-US" sz="2400" dirty="0"/>
              <a:t> </a:t>
            </a:r>
            <a:r>
              <a:rPr lang="en-US" sz="2400" dirty="0" err="1"/>
              <a:t>fraktalna</a:t>
            </a:r>
            <a:r>
              <a:rPr lang="en-US" sz="2400" dirty="0"/>
              <a:t> </a:t>
            </a:r>
            <a:r>
              <a:rPr lang="en-US" sz="2400" dirty="0" err="1"/>
              <a:t>dimenzija</a:t>
            </a:r>
            <a:r>
              <a:rPr lang="en-US" sz="2400" dirty="0"/>
              <a:t> </a:t>
            </a:r>
            <a:r>
              <a:rPr lang="en-US" sz="2400" dirty="0" err="1"/>
              <a:t>i</a:t>
            </a:r>
            <a:r>
              <a:rPr lang="en-US" sz="2400" dirty="0"/>
              <a:t> </a:t>
            </a:r>
            <a:r>
              <a:rPr lang="en-US" sz="2400" dirty="0" err="1"/>
              <a:t>samosličnost</a:t>
            </a:r>
            <a:r>
              <a:rPr lang="en-US" sz="2400" dirty="0"/>
              <a:t>. </a:t>
            </a:r>
            <a:endParaRPr lang="en-US" sz="2400" dirty="0" smtClean="0"/>
          </a:p>
          <a:p>
            <a:r>
              <a:rPr lang="en-US" sz="2400" dirty="0" err="1" smtClean="0"/>
              <a:t>Navešćemo</a:t>
            </a:r>
            <a:r>
              <a:rPr lang="en-US" sz="2400" dirty="0" smtClean="0"/>
              <a:t> </a:t>
            </a:r>
            <a:r>
              <a:rPr lang="en-US" sz="2400" dirty="0" err="1"/>
              <a:t>neke</a:t>
            </a:r>
            <a:r>
              <a:rPr lang="en-US" sz="2400" dirty="0"/>
              <a:t> od </a:t>
            </a:r>
            <a:r>
              <a:rPr lang="en-US" sz="2400" dirty="0" err="1"/>
              <a:t>definicija</a:t>
            </a:r>
            <a:r>
              <a:rPr lang="en-US" sz="2400" dirty="0"/>
              <a:t> </a:t>
            </a:r>
            <a:r>
              <a:rPr lang="en-US" sz="2400" dirty="0" err="1"/>
              <a:t>fraktala</a:t>
            </a:r>
            <a:r>
              <a:rPr lang="en-US" sz="2400" dirty="0" smtClean="0"/>
              <a:t>:</a:t>
            </a:r>
            <a:endParaRPr lang="en-US" sz="2400" dirty="0"/>
          </a:p>
          <a:p>
            <a:pPr lvl="0"/>
            <a:r>
              <a:rPr lang="en-US" sz="2400" dirty="0" smtClean="0"/>
              <a:t>Fraktal </a:t>
            </a:r>
            <a:r>
              <a:rPr lang="en-US" sz="2400" dirty="0"/>
              <a:t>je </a:t>
            </a:r>
            <a:r>
              <a:rPr lang="en-US" sz="2400" dirty="0" err="1"/>
              <a:t>svaki</a:t>
            </a:r>
            <a:r>
              <a:rPr lang="en-US" sz="2400" dirty="0"/>
              <a:t> </a:t>
            </a:r>
            <a:r>
              <a:rPr lang="en-US" sz="2400" dirty="0" err="1"/>
              <a:t>uzorak</a:t>
            </a:r>
            <a:r>
              <a:rPr lang="en-US" sz="2400" dirty="0"/>
              <a:t> </a:t>
            </a:r>
            <a:r>
              <a:rPr lang="en-US" sz="2400" dirty="0" err="1"/>
              <a:t>koji</a:t>
            </a:r>
            <a:r>
              <a:rPr lang="en-US" sz="2400" dirty="0"/>
              <a:t> </a:t>
            </a:r>
            <a:r>
              <a:rPr lang="en-US" sz="2400" dirty="0" err="1"/>
              <a:t>pri</a:t>
            </a:r>
            <a:r>
              <a:rPr lang="en-US" sz="2400" dirty="0"/>
              <a:t> </a:t>
            </a:r>
            <a:r>
              <a:rPr lang="en-US" sz="2400" dirty="0" err="1"/>
              <a:t>povećavanju</a:t>
            </a:r>
            <a:r>
              <a:rPr lang="en-US" sz="2400" dirty="0"/>
              <a:t> </a:t>
            </a:r>
            <a:r>
              <a:rPr lang="en-US" sz="2400" dirty="0" err="1"/>
              <a:t>otkriva</a:t>
            </a:r>
            <a:r>
              <a:rPr lang="en-US" sz="2400" dirty="0"/>
              <a:t> </a:t>
            </a:r>
            <a:r>
              <a:rPr lang="en-US" sz="2400" dirty="0" err="1"/>
              <a:t>veću</a:t>
            </a:r>
            <a:r>
              <a:rPr lang="en-US" sz="2400" dirty="0"/>
              <a:t> </a:t>
            </a:r>
            <a:r>
              <a:rPr lang="en-US" sz="2400" dirty="0" err="1"/>
              <a:t>složenost</a:t>
            </a:r>
            <a:r>
              <a:rPr lang="en-US" sz="2400" dirty="0"/>
              <a:t>.</a:t>
            </a:r>
          </a:p>
          <a:p>
            <a:pPr lvl="0" algn="just"/>
            <a:r>
              <a:rPr lang="en-US" sz="2400" dirty="0"/>
              <a:t>Fraktal </a:t>
            </a:r>
            <a:r>
              <a:rPr lang="en-US" sz="2400" dirty="0" err="1"/>
              <a:t>kao</a:t>
            </a:r>
            <a:r>
              <a:rPr lang="en-US" sz="2400" dirty="0"/>
              <a:t> </a:t>
            </a:r>
            <a:r>
              <a:rPr lang="en-US" sz="2400" dirty="0" err="1"/>
              <a:t>geometrijski</a:t>
            </a:r>
            <a:r>
              <a:rPr lang="en-US" sz="2400" dirty="0"/>
              <a:t> </a:t>
            </a:r>
            <a:r>
              <a:rPr lang="en-US" sz="2400" dirty="0" err="1"/>
              <a:t>oblik</a:t>
            </a:r>
            <a:r>
              <a:rPr lang="en-US" sz="2400" dirty="0"/>
              <a:t> je </a:t>
            </a:r>
            <a:r>
              <a:rPr lang="en-US" sz="2400" dirty="0" err="1"/>
              <a:t>sličan</a:t>
            </a:r>
            <a:r>
              <a:rPr lang="en-US" sz="2400" dirty="0"/>
              <a:t> </a:t>
            </a:r>
            <a:r>
              <a:rPr lang="en-US" sz="2400" dirty="0" err="1"/>
              <a:t>samom</a:t>
            </a:r>
            <a:r>
              <a:rPr lang="en-US" sz="2400" dirty="0"/>
              <a:t> </a:t>
            </a:r>
            <a:r>
              <a:rPr lang="en-US" sz="2400" dirty="0" err="1"/>
              <a:t>sebi</a:t>
            </a:r>
            <a:r>
              <a:rPr lang="en-US" sz="2400" dirty="0"/>
              <a:t> u </a:t>
            </a:r>
            <a:r>
              <a:rPr lang="en-US" sz="2400" dirty="0" err="1"/>
              <a:t>različitim</a:t>
            </a:r>
            <a:r>
              <a:rPr lang="en-US" sz="2400" dirty="0"/>
              <a:t> </a:t>
            </a:r>
            <a:r>
              <a:rPr lang="en-US" sz="2400" dirty="0" err="1"/>
              <a:t>merilima</a:t>
            </a:r>
            <a:r>
              <a:rPr lang="en-US" sz="2400" dirty="0"/>
              <a:t>.</a:t>
            </a:r>
          </a:p>
          <a:p>
            <a:pPr algn="just"/>
            <a:r>
              <a:rPr lang="en-US" sz="2400" dirty="0"/>
              <a:t>Fraktal je </a:t>
            </a:r>
            <a:r>
              <a:rPr lang="en-US" sz="2400" dirty="0" err="1"/>
              <a:t>neravan</a:t>
            </a:r>
            <a:r>
              <a:rPr lang="en-US" sz="2400" dirty="0"/>
              <a:t> </a:t>
            </a:r>
            <a:r>
              <a:rPr lang="en-US" sz="2400" dirty="0" err="1"/>
              <a:t>ili</a:t>
            </a:r>
            <a:r>
              <a:rPr lang="en-US" sz="2400" dirty="0"/>
              <a:t> </a:t>
            </a:r>
            <a:r>
              <a:rPr lang="en-US" sz="2400" dirty="0" err="1"/>
              <a:t>izlomljen</a:t>
            </a:r>
            <a:r>
              <a:rPr lang="en-US" sz="2400" dirty="0"/>
              <a:t> </a:t>
            </a:r>
            <a:r>
              <a:rPr lang="en-US" sz="2400" dirty="0" err="1"/>
              <a:t>geometrijski</a:t>
            </a:r>
            <a:r>
              <a:rPr lang="en-US" sz="2400" dirty="0"/>
              <a:t> </a:t>
            </a:r>
            <a:r>
              <a:rPr lang="en-US" sz="2400" dirty="0" err="1"/>
              <a:t>oblik</a:t>
            </a:r>
            <a:r>
              <a:rPr lang="en-US" sz="2400" dirty="0"/>
              <a:t> </a:t>
            </a:r>
            <a:r>
              <a:rPr lang="en-US" sz="2400" dirty="0" err="1"/>
              <a:t>kojeg</a:t>
            </a:r>
            <a:r>
              <a:rPr lang="en-US" sz="2400" dirty="0"/>
              <a:t> je </a:t>
            </a:r>
            <a:r>
              <a:rPr lang="en-US" sz="2400" dirty="0" err="1"/>
              <a:t>moguće</a:t>
            </a:r>
            <a:r>
              <a:rPr lang="en-US" sz="2400" dirty="0"/>
              <a:t> </a:t>
            </a:r>
            <a:r>
              <a:rPr lang="en-US" sz="2400" dirty="0" err="1"/>
              <a:t>podeliti</a:t>
            </a:r>
            <a:r>
              <a:rPr lang="en-US" sz="2400" dirty="0"/>
              <a:t> </a:t>
            </a:r>
            <a:r>
              <a:rPr lang="en-US" sz="2400" dirty="0" err="1"/>
              <a:t>na</a:t>
            </a:r>
            <a:r>
              <a:rPr lang="en-US" sz="2400" dirty="0"/>
              <a:t> </a:t>
            </a:r>
            <a:r>
              <a:rPr lang="en-US" sz="2400" dirty="0" err="1"/>
              <a:t>još</a:t>
            </a:r>
            <a:r>
              <a:rPr lang="en-US" sz="2400" dirty="0"/>
              <a:t> </a:t>
            </a:r>
            <a:r>
              <a:rPr lang="en-US" sz="2400" dirty="0" err="1"/>
              <a:t>sitnije</a:t>
            </a:r>
            <a:r>
              <a:rPr lang="en-US" sz="2400" dirty="0"/>
              <a:t> </a:t>
            </a:r>
            <a:r>
              <a:rPr lang="en-US" sz="2400" dirty="0" err="1"/>
              <a:t>delove</a:t>
            </a:r>
            <a:r>
              <a:rPr lang="en-US" sz="2400" dirty="0"/>
              <a:t>, od </a:t>
            </a:r>
            <a:r>
              <a:rPr lang="en-US" sz="2400" dirty="0" err="1"/>
              <a:t>kojih</a:t>
            </a:r>
            <a:r>
              <a:rPr lang="en-US" sz="2400" dirty="0"/>
              <a:t> je </a:t>
            </a:r>
            <a:r>
              <a:rPr lang="en-US" sz="2400" dirty="0" err="1"/>
              <a:t>svaki</a:t>
            </a:r>
            <a:r>
              <a:rPr lang="en-US" sz="2400" dirty="0"/>
              <a:t> (</a:t>
            </a:r>
            <a:r>
              <a:rPr lang="en-US" sz="2400" dirty="0" err="1"/>
              <a:t>barem</a:t>
            </a:r>
            <a:r>
              <a:rPr lang="en-US" sz="2400" dirty="0"/>
              <a:t> </a:t>
            </a:r>
            <a:r>
              <a:rPr lang="en-US" sz="2400" dirty="0" err="1"/>
              <a:t>približno</a:t>
            </a:r>
            <a:r>
              <a:rPr lang="en-US" sz="2400" dirty="0"/>
              <a:t>) </a:t>
            </a:r>
            <a:r>
              <a:rPr lang="en-US" sz="2400" dirty="0" err="1"/>
              <a:t>smanjena</a:t>
            </a:r>
            <a:r>
              <a:rPr lang="en-US" sz="2400" dirty="0"/>
              <a:t> </a:t>
            </a:r>
            <a:r>
              <a:rPr lang="en-US" sz="2400" dirty="0" err="1"/>
              <a:t>kopija</a:t>
            </a:r>
            <a:r>
              <a:rPr lang="en-US" sz="2400" dirty="0"/>
              <a:t> </a:t>
            </a:r>
            <a:r>
              <a:rPr lang="en-US" sz="2400" dirty="0" err="1"/>
              <a:t>celine</a:t>
            </a:r>
            <a:r>
              <a:rPr lang="en-US" sz="2400" dirty="0" smtClean="0"/>
              <a:t>.</a:t>
            </a:r>
            <a:endParaRPr lang="en-US" sz="2400" dirty="0"/>
          </a:p>
        </p:txBody>
      </p:sp>
      <p:sp>
        <p:nvSpPr>
          <p:cNvPr id="5" name="Title 2"/>
          <p:cNvSpPr>
            <a:spLocks noGrp="1"/>
          </p:cNvSpPr>
          <p:nvPr>
            <p:ph type="title"/>
          </p:nvPr>
        </p:nvSpPr>
        <p:spPr>
          <a:xfrm>
            <a:off x="457200" y="76200"/>
            <a:ext cx="8229600" cy="1143000"/>
          </a:xfrm>
        </p:spPr>
        <p:txBody>
          <a:bodyPr/>
          <a:lstStyle/>
          <a:p>
            <a:pPr fontAlgn="auto">
              <a:spcAft>
                <a:spcPts val="0"/>
              </a:spcAft>
              <a:defRPr/>
            </a:pPr>
            <a:r>
              <a:rPr lang="sr-Latn-CS" sz="3200" i="1" u="sng" dirty="0" smtClean="0">
                <a:effectLst/>
                <a:latin typeface="Times New Roman" pitchFamily="18" charset="0"/>
                <a:cs typeface="Times New Roman" pitchFamily="18" charset="0"/>
              </a:rPr>
              <a:t>Definicija </a:t>
            </a:r>
            <a:r>
              <a:rPr lang="sr-Latn-CS" sz="3200" i="1" u="sng" dirty="0" err="1" smtClean="0">
                <a:effectLst/>
                <a:latin typeface="Times New Roman" pitchFamily="18" charset="0"/>
                <a:cs typeface="Times New Roman" pitchFamily="18" charset="0"/>
              </a:rPr>
              <a:t>Fraktala</a:t>
            </a:r>
            <a:endParaRPr lang="en-US" sz="3200" i="1" u="sng"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17638"/>
            <a:ext cx="7848600" cy="4525962"/>
          </a:xfrm>
        </p:spPr>
        <p:txBody>
          <a:bodyPr>
            <a:normAutofit/>
          </a:bodyPr>
          <a:lstStyle/>
          <a:p>
            <a:pPr marL="109537" indent="0">
              <a:buNone/>
            </a:pPr>
            <a:r>
              <a:rPr lang="pl-PL" sz="2000" b="1" dirty="0"/>
              <a:t>Prema načinu nastajanja fraktali mogu biti</a:t>
            </a:r>
            <a:r>
              <a:rPr lang="pl-PL" sz="2000" b="1" dirty="0" smtClean="0"/>
              <a:t>:</a:t>
            </a:r>
          </a:p>
          <a:p>
            <a:pPr marL="109537" indent="0" algn="ctr">
              <a:buNone/>
            </a:pPr>
            <a:endParaRPr lang="en-US" sz="2000" dirty="0"/>
          </a:p>
          <a:p>
            <a:pPr>
              <a:lnSpc>
                <a:spcPct val="80000"/>
              </a:lnSpc>
            </a:pPr>
            <a:r>
              <a:rPr lang="pl-PL" sz="2000" dirty="0"/>
              <a:t>Rekurzivni fraktali </a:t>
            </a:r>
            <a:endParaRPr lang="sr-Latn-CS" altLang="it-IT" sz="1900" dirty="0" smtClean="0">
              <a:latin typeface="Times New Roman" panose="02020603050405020304" pitchFamily="18" charset="0"/>
              <a:cs typeface="Times New Roman" panose="02020603050405020304" pitchFamily="18" charset="0"/>
            </a:endParaRPr>
          </a:p>
          <a:p>
            <a:pPr>
              <a:lnSpc>
                <a:spcPct val="80000"/>
              </a:lnSpc>
            </a:pPr>
            <a:r>
              <a:rPr lang="pl-PL" sz="2000" dirty="0"/>
              <a:t>Iterativni fraktali </a:t>
            </a:r>
            <a:endParaRPr lang="pl-PL" sz="2000" dirty="0" smtClean="0"/>
          </a:p>
          <a:p>
            <a:pPr>
              <a:lnSpc>
                <a:spcPct val="80000"/>
              </a:lnSpc>
            </a:pPr>
            <a:r>
              <a:rPr lang="pl-PL" sz="2000" dirty="0"/>
              <a:t>Slu</a:t>
            </a:r>
            <a:r>
              <a:rPr lang="sr-Latn-RS" sz="2000" dirty="0"/>
              <a:t>čajni</a:t>
            </a:r>
            <a:r>
              <a:rPr lang="pl-PL" sz="2000" dirty="0"/>
              <a:t>(random) fraktali </a:t>
            </a:r>
            <a:endParaRPr lang="pl-PL" sz="2000" dirty="0" smtClean="0"/>
          </a:p>
          <a:p>
            <a:pPr>
              <a:lnSpc>
                <a:spcPct val="80000"/>
              </a:lnSpc>
            </a:pPr>
            <a:endParaRPr lang="pl-PL" sz="2000" dirty="0" smtClean="0"/>
          </a:p>
          <a:p>
            <a:pPr marL="109537" indent="0">
              <a:lnSpc>
                <a:spcPct val="80000"/>
              </a:lnSpc>
              <a:buNone/>
            </a:pPr>
            <a:endParaRPr lang="sr-Latn-RS" altLang="it-IT" sz="1900" dirty="0" smtClean="0">
              <a:latin typeface="Times New Roman" panose="02020603050405020304" pitchFamily="18" charset="0"/>
              <a:cs typeface="Times New Roman" panose="02020603050405020304" pitchFamily="18" charset="0"/>
            </a:endParaRPr>
          </a:p>
          <a:p>
            <a:pPr marL="109537" indent="0">
              <a:lnSpc>
                <a:spcPct val="80000"/>
              </a:lnSpc>
              <a:buNone/>
            </a:pPr>
            <a:r>
              <a:rPr lang="pl-PL" sz="2000" b="1" dirty="0"/>
              <a:t>Fraktali se takođe mogu klasifikovati prema osobini </a:t>
            </a:r>
            <a:r>
              <a:rPr lang="pl-PL" sz="2000" b="1" dirty="0" smtClean="0"/>
              <a:t>samo-sličnosti:</a:t>
            </a:r>
            <a:endParaRPr lang="en-US" sz="2000" dirty="0"/>
          </a:p>
          <a:p>
            <a:pPr marL="109537" indent="0">
              <a:lnSpc>
                <a:spcPct val="80000"/>
              </a:lnSpc>
              <a:buNone/>
            </a:pPr>
            <a:endParaRPr lang="sr-Latn-RS" altLang="it-IT" sz="1900" dirty="0" smtClean="0">
              <a:latin typeface="Times New Roman" panose="02020603050405020304" pitchFamily="18" charset="0"/>
              <a:cs typeface="Times New Roman" panose="02020603050405020304" pitchFamily="18" charset="0"/>
            </a:endParaRPr>
          </a:p>
          <a:p>
            <a:pPr>
              <a:lnSpc>
                <a:spcPct val="80000"/>
              </a:lnSpc>
            </a:pPr>
            <a:r>
              <a:rPr lang="pl-PL" sz="2000" dirty="0"/>
              <a:t>Egzaktna </a:t>
            </a:r>
            <a:r>
              <a:rPr lang="pl-PL" sz="2000" dirty="0" smtClean="0"/>
              <a:t>samo-sličnost</a:t>
            </a:r>
          </a:p>
          <a:p>
            <a:pPr>
              <a:lnSpc>
                <a:spcPct val="80000"/>
              </a:lnSpc>
            </a:pPr>
            <a:r>
              <a:rPr lang="pl-PL" sz="2000" dirty="0" smtClean="0"/>
              <a:t>Kvazi-samo</a:t>
            </a:r>
          </a:p>
          <a:p>
            <a:pPr>
              <a:lnSpc>
                <a:spcPct val="80000"/>
              </a:lnSpc>
            </a:pPr>
            <a:r>
              <a:rPr lang="pl-PL" sz="2000" dirty="0"/>
              <a:t>Statistička </a:t>
            </a:r>
            <a:r>
              <a:rPr lang="pl-PL" sz="2000" dirty="0" smtClean="0"/>
              <a:t>samo-sličnost</a:t>
            </a:r>
            <a:endParaRPr lang="en-US" altLang="it-IT" sz="2000" dirty="0" smtClean="0">
              <a:latin typeface="Times New Roman" panose="02020603050405020304" pitchFamily="18" charset="0"/>
              <a:cs typeface="Times New Roman" panose="02020603050405020304" pitchFamily="18" charset="0"/>
            </a:endParaRPr>
          </a:p>
        </p:txBody>
      </p:sp>
      <p:sp>
        <p:nvSpPr>
          <p:cNvPr id="8" name="Title 2"/>
          <p:cNvSpPr>
            <a:spLocks noGrp="1"/>
          </p:cNvSpPr>
          <p:nvPr>
            <p:ph type="title"/>
          </p:nvPr>
        </p:nvSpPr>
        <p:spPr>
          <a:xfrm>
            <a:off x="457200" y="152400"/>
            <a:ext cx="8229600" cy="1143000"/>
          </a:xfrm>
        </p:spPr>
        <p:txBody>
          <a:bodyPr/>
          <a:lstStyle/>
          <a:p>
            <a:pPr fontAlgn="auto">
              <a:spcAft>
                <a:spcPts val="0"/>
              </a:spcAft>
              <a:defRPr/>
            </a:pPr>
            <a:r>
              <a:rPr lang="sr-Latn-CS" sz="3200" i="1" u="sng" dirty="0" smtClean="0">
                <a:effectLst/>
                <a:latin typeface="Times New Roman" pitchFamily="18" charset="0"/>
                <a:cs typeface="Times New Roman" pitchFamily="18" charset="0"/>
              </a:rPr>
              <a:t>Podela </a:t>
            </a:r>
            <a:r>
              <a:rPr lang="sr-Latn-CS" sz="3200" i="1" u="sng" dirty="0" err="1">
                <a:effectLst/>
                <a:latin typeface="Times New Roman" pitchFamily="18" charset="0"/>
                <a:cs typeface="Times New Roman" pitchFamily="18" charset="0"/>
              </a:rPr>
              <a:t>F</a:t>
            </a:r>
            <a:r>
              <a:rPr lang="sr-Latn-CS" sz="3200" i="1" u="sng" dirty="0" err="1" smtClean="0">
                <a:effectLst/>
                <a:latin typeface="Times New Roman" pitchFamily="18" charset="0"/>
                <a:cs typeface="Times New Roman" pitchFamily="18" charset="0"/>
              </a:rPr>
              <a:t>raktala</a:t>
            </a:r>
            <a:endParaRPr lang="en-US" sz="3200" i="1" u="sng"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762000" y="4267200"/>
            <a:ext cx="7810500" cy="2286000"/>
          </a:xfrm>
        </p:spPr>
        <p:txBody>
          <a:bodyPr/>
          <a:lstStyle/>
          <a:p>
            <a:r>
              <a:rPr lang="pl-PL" sz="2000" dirty="0" smtClean="0"/>
              <a:t>Rekurzivni fraktali su definisani rekurzivnom funkcijom u svakoj tački prostora (kao što je kompleksna ravan). Ovi fraktali poseduju svojstvo kvazisamosličnosti, što znači da je fraktal približno ali ne potpuno jednak na različitim nivoima. Primeri ove vrste fraktala su </a:t>
            </a:r>
            <a:r>
              <a:rPr lang="pl-PL" sz="2000" dirty="0"/>
              <a:t>Julia skup </a:t>
            </a:r>
            <a:r>
              <a:rPr lang="en-US" sz="2000" dirty="0" err="1" smtClean="0"/>
              <a:t>i</a:t>
            </a:r>
            <a:r>
              <a:rPr lang="en-US" sz="2000" dirty="0" smtClean="0"/>
              <a:t> </a:t>
            </a:r>
            <a:r>
              <a:rPr lang="pl-PL" sz="2000" dirty="0" smtClean="0"/>
              <a:t>Mandelbrotov skup.</a:t>
            </a:r>
            <a:endParaRPr lang="en-US" sz="2000" dirty="0" smtClean="0"/>
          </a:p>
          <a:p>
            <a:endParaRPr lang="sr-Latn-RS" altLang="it-IT" sz="20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auto">
              <a:spcAft>
                <a:spcPts val="0"/>
              </a:spcAft>
              <a:defRPr/>
            </a:pPr>
            <a:r>
              <a:rPr lang="pl-PL" sz="3200" i="1" u="sng" dirty="0">
                <a:effectLst/>
              </a:rPr>
              <a:t>Rekurzivni fraktali</a:t>
            </a:r>
            <a:r>
              <a:rPr lang="pl-PL" sz="3200" u="sng" dirty="0">
                <a:effectLst/>
              </a:rPr>
              <a:t> </a:t>
            </a:r>
            <a:endParaRPr lang="en-US" sz="3200" i="1" u="sng" dirty="0">
              <a:latin typeface="Times New Roman" pitchFamily="18" charset="0"/>
              <a:cs typeface="Times New Roman"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485900" y="1390206"/>
            <a:ext cx="6172200" cy="26670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762000" y="4038600"/>
            <a:ext cx="7810500" cy="2286000"/>
          </a:xfrm>
        </p:spPr>
        <p:txBody>
          <a:bodyPr/>
          <a:lstStyle/>
          <a:p>
            <a:r>
              <a:rPr lang="pl-PL" sz="2000" dirty="0"/>
              <a:t>Iterativni fraktali </a:t>
            </a:r>
            <a:r>
              <a:rPr lang="pl-PL" sz="2000" dirty="0" smtClean="0"/>
              <a:t>poseduju </a:t>
            </a:r>
            <a:r>
              <a:rPr lang="pl-PL" sz="2000" dirty="0"/>
              <a:t>najveći </a:t>
            </a:r>
            <a:r>
              <a:rPr lang="pl-PL" sz="2000" dirty="0" smtClean="0"/>
              <a:t>stepen samosličnosti </a:t>
            </a:r>
            <a:r>
              <a:rPr lang="pl-PL" sz="2000" dirty="0"/>
              <a:t>tzv. potpunu samosličnost. Bez obzira na to koji deo smo uvećali uvek ćemo dobiti sliku koja je identična početnoj. Ovi fraktali se dobijaju pomoću fiksnih geometrijskih pravila zamene. Primeri ove vrste fraktala su  Kantorov skup, Sierpinski tepih, Kohova pahulja i dr.</a:t>
            </a:r>
            <a:endParaRPr lang="en-US" sz="2000" dirty="0"/>
          </a:p>
          <a:p>
            <a:endParaRPr lang="en-US" sz="2000" dirty="0"/>
          </a:p>
          <a:p>
            <a:endParaRPr lang="sr-Latn-RS" altLang="it-IT" sz="20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pPr fontAlgn="auto">
              <a:spcAft>
                <a:spcPts val="0"/>
              </a:spcAft>
              <a:defRPr/>
            </a:pPr>
            <a:r>
              <a:rPr lang="pl-PL" sz="3200" i="1" u="sng" dirty="0">
                <a:effectLst/>
              </a:rPr>
              <a:t>Iterativni </a:t>
            </a:r>
            <a:r>
              <a:rPr lang="pl-PL" sz="3200" i="1" u="sng" dirty="0" smtClean="0">
                <a:effectLst/>
              </a:rPr>
              <a:t>fraktali</a:t>
            </a:r>
            <a:endParaRPr lang="en-US" sz="3200" i="1" u="sng" dirty="0">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447800" y="1295400"/>
            <a:ext cx="6705600" cy="2402681"/>
          </a:xfrm>
          <a:prstGeom prst="rect">
            <a:avLst/>
          </a:prstGeom>
        </p:spPr>
      </p:pic>
    </p:spTree>
    <p:extLst>
      <p:ext uri="{BB962C8B-B14F-4D97-AF65-F5344CB8AC3E}">
        <p14:creationId xmlns:p14="http://schemas.microsoft.com/office/powerpoint/2010/main" val="1227485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p:cNvSpPr>
            <a:spLocks noGrp="1"/>
          </p:cNvSpPr>
          <p:nvPr>
            <p:ph idx="1"/>
          </p:nvPr>
        </p:nvSpPr>
        <p:spPr>
          <a:xfrm>
            <a:off x="762000" y="4648200"/>
            <a:ext cx="7810500" cy="2286000"/>
          </a:xfrm>
        </p:spPr>
        <p:txBody>
          <a:bodyPr/>
          <a:lstStyle/>
          <a:p>
            <a:r>
              <a:rPr lang="pl-PL" sz="2000" b="1" dirty="0"/>
              <a:t>Slu</a:t>
            </a:r>
            <a:r>
              <a:rPr lang="sr-Latn-RS" sz="2000" b="1" dirty="0"/>
              <a:t>čajni</a:t>
            </a:r>
            <a:r>
              <a:rPr lang="pl-PL" sz="2000" b="1" dirty="0"/>
              <a:t>(random) fraktali</a:t>
            </a:r>
            <a:r>
              <a:rPr lang="pl-PL" sz="2000" dirty="0"/>
              <a:t> – generisani stohastičkim pre nego determinističkim procesima oni poseduju najmanji </a:t>
            </a:r>
            <a:r>
              <a:rPr lang="pl-PL" sz="2000" dirty="0" smtClean="0"/>
              <a:t>stepen samosličnosti </a:t>
            </a:r>
            <a:r>
              <a:rPr lang="pl-PL" sz="2000" dirty="0"/>
              <a:t>tzv. statističku samosličnost. Nalazimo ih svugde u </a:t>
            </a:r>
            <a:r>
              <a:rPr lang="pl-PL" sz="2000" dirty="0" smtClean="0"/>
              <a:t>prirodi </a:t>
            </a:r>
            <a:r>
              <a:rPr lang="pl-PL" sz="2000" dirty="0"/>
              <a:t>na primer, fraktalni pejzaži, oblaci, drveće, munje, brokoli, kristalizovan med. </a:t>
            </a:r>
            <a:endParaRPr lang="en-US" sz="2000" dirty="0" smtClean="0"/>
          </a:p>
          <a:p>
            <a:endParaRPr lang="sr-Latn-RS" altLang="it-IT" sz="2000" dirty="0" smtClean="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1336"/>
            <a:ext cx="8229600" cy="1143000"/>
          </a:xfrm>
        </p:spPr>
        <p:txBody>
          <a:bodyPr/>
          <a:lstStyle/>
          <a:p>
            <a:pPr fontAlgn="auto">
              <a:spcAft>
                <a:spcPts val="0"/>
              </a:spcAft>
              <a:defRPr/>
            </a:pPr>
            <a:r>
              <a:rPr lang="pl-PL" sz="3200" b="0" i="1" u="sng" dirty="0"/>
              <a:t>Slu</a:t>
            </a:r>
            <a:r>
              <a:rPr lang="sr-Latn-RS" sz="3200" b="0" i="1" u="sng" dirty="0"/>
              <a:t>čajni</a:t>
            </a:r>
            <a:r>
              <a:rPr lang="pl-PL" sz="3200" b="0" i="1" u="sng" dirty="0"/>
              <a:t>(random) fraktali</a:t>
            </a:r>
            <a:endParaRPr lang="en-US" sz="3200" b="0" i="1" u="sng" dirty="0">
              <a:latin typeface="Times New Roman" pitchFamily="18" charset="0"/>
              <a:cs typeface="Times New Roman"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524000" y="1066800"/>
            <a:ext cx="5943600" cy="3505200"/>
          </a:xfrm>
          <a:prstGeom prst="rect">
            <a:avLst/>
          </a:prstGeom>
        </p:spPr>
      </p:pic>
    </p:spTree>
    <p:extLst>
      <p:ext uri="{BB962C8B-B14F-4D97-AF65-F5344CB8AC3E}">
        <p14:creationId xmlns:p14="http://schemas.microsoft.com/office/powerpoint/2010/main" val="249272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Content Placeholder 1"/>
          <p:cNvSpPr>
            <a:spLocks noGrp="1"/>
          </p:cNvSpPr>
          <p:nvPr>
            <p:ph idx="1"/>
          </p:nvPr>
        </p:nvSpPr>
        <p:spPr>
          <a:xfrm>
            <a:off x="533400" y="1689227"/>
            <a:ext cx="8229600" cy="4843462"/>
          </a:xfrm>
        </p:spPr>
        <p:txBody>
          <a:bodyPr/>
          <a:lstStyle/>
          <a:p>
            <a:r>
              <a:rPr lang="sr-Latn-RS" sz="2000" dirty="0" smtClean="0"/>
              <a:t>Za potrebe fraktalne geometrije uvedena je nova </a:t>
            </a:r>
            <a:r>
              <a:rPr lang="sr-Latn-RS" sz="2000" dirty="0"/>
              <a:t>dimenzija koja može da ima i </a:t>
            </a:r>
            <a:r>
              <a:rPr lang="sr-Latn-RS" sz="2000" dirty="0" smtClean="0"/>
              <a:t>ne celobrojne </a:t>
            </a:r>
            <a:r>
              <a:rPr lang="sr-Latn-RS" sz="2000" dirty="0"/>
              <a:t>vrednosti i ta dimenzija se naziva fraktalna dimenzija</a:t>
            </a:r>
            <a:r>
              <a:rPr lang="sr-Latn-RS" sz="2000" dirty="0" smtClean="0"/>
              <a:t>.</a:t>
            </a:r>
          </a:p>
          <a:p>
            <a:r>
              <a:rPr lang="sr-Latn-CS" sz="2000" dirty="0" smtClean="0"/>
              <a:t>U </a:t>
            </a:r>
            <a:r>
              <a:rPr lang="sr-Latn-CS" sz="2000" dirty="0"/>
              <a:t>fraktalnoj geometriji, fraktalna dimenzija, D, je statistička veličina koja daje indikaciju koliko fraktalni objekat popunjava prostor i to na različitim skalama uvećanja. </a:t>
            </a:r>
            <a:endParaRPr lang="sr-Latn-CS" sz="2000" dirty="0" smtClean="0"/>
          </a:p>
          <a:p>
            <a:r>
              <a:rPr lang="sr-Latn-CS" sz="2000" dirty="0" smtClean="0"/>
              <a:t>Postoji </a:t>
            </a:r>
            <a:r>
              <a:rPr lang="sr-Latn-CS" sz="2000" dirty="0"/>
              <a:t>puno specifičnih definicija fraktalne dimenzije i nijedna od njih se ne tretira kao univerzalna. Sa teoretske tačke gledišta, najbitnije su </a:t>
            </a:r>
            <a:r>
              <a:rPr lang="sr-Latn-CS" sz="2000" dirty="0" smtClean="0"/>
              <a:t>dimenzija Samo</a:t>
            </a:r>
            <a:r>
              <a:rPr lang="sr-Latn-RS" sz="2000" dirty="0" smtClean="0"/>
              <a:t>č</a:t>
            </a:r>
            <a:r>
              <a:rPr lang="sr-Latn-CS" sz="2000" dirty="0" smtClean="0"/>
              <a:t>ličnosti, </a:t>
            </a:r>
            <a:r>
              <a:rPr lang="sr-Latn-CS" sz="2000" dirty="0" err="1" smtClean="0"/>
              <a:t>Hausdorffova</a:t>
            </a:r>
            <a:r>
              <a:rPr lang="sr-Latn-CS" sz="2000" dirty="0" smtClean="0"/>
              <a:t> </a:t>
            </a:r>
            <a:r>
              <a:rPr lang="sr-Latn-CS" sz="2000" dirty="0"/>
              <a:t>dimenzija, dimenzija pakovanja i, </a:t>
            </a:r>
            <a:r>
              <a:rPr lang="sr-Latn-CS" sz="2000" dirty="0" smtClean="0"/>
              <a:t>generalnije </a:t>
            </a:r>
            <a:r>
              <a:rPr lang="sr-Latn-CS" sz="2000" dirty="0" err="1"/>
              <a:t>Renijeva</a:t>
            </a:r>
            <a:r>
              <a:rPr lang="sr-Latn-CS" sz="2000" dirty="0"/>
              <a:t> dimenzija. </a:t>
            </a:r>
            <a:r>
              <a:rPr lang="sr-Latn-CS" sz="2000" dirty="0" smtClean="0"/>
              <a:t/>
            </a:r>
            <a:br>
              <a:rPr lang="sr-Latn-CS" sz="2000" dirty="0" smtClean="0"/>
            </a:br>
            <a:endParaRPr lang="en-US" altLang="it-IT" sz="2000" dirty="0" smtClean="0">
              <a:latin typeface="Times New Roman" panose="02020603050405020304" pitchFamily="18" charset="0"/>
              <a:cs typeface="Times New Roman" panose="02020603050405020304" pitchFamily="18" charset="0"/>
            </a:endParaRPr>
          </a:p>
        </p:txBody>
      </p:sp>
      <p:sp>
        <p:nvSpPr>
          <p:cNvPr id="10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103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endParaRPr lang="it-IT" altLang="it-IT"/>
          </a:p>
        </p:txBody>
      </p:sp>
      <p:sp>
        <p:nvSpPr>
          <p:cNvPr id="7" name="Title 2"/>
          <p:cNvSpPr>
            <a:spLocks noGrp="1"/>
          </p:cNvSpPr>
          <p:nvPr>
            <p:ph type="title"/>
          </p:nvPr>
        </p:nvSpPr>
        <p:spPr>
          <a:xfrm>
            <a:off x="457200" y="274638"/>
            <a:ext cx="8229600" cy="1143000"/>
          </a:xfrm>
        </p:spPr>
        <p:txBody>
          <a:bodyPr>
            <a:normAutofit/>
          </a:bodyPr>
          <a:lstStyle/>
          <a:p>
            <a:pPr lvl="1"/>
            <a:r>
              <a:rPr lang="pl-PL" sz="3200" i="1" u="sng" dirty="0"/>
              <a:t>Fraktalna dimenzija</a:t>
            </a:r>
            <a:endParaRPr lang="en-US" sz="3200" i="1" u="sng"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Concourse</Template>
  <TotalTime>551</TotalTime>
  <Words>1178</Words>
  <Application>Microsoft Office PowerPoint</Application>
  <PresentationFormat>On-screen Show (4:3)</PresentationFormat>
  <Paragraphs>87</Paragraphs>
  <Slides>27</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Calibri</vt:lpstr>
      <vt:lpstr>Lucida Sans Unicode</vt:lpstr>
      <vt:lpstr>Times New Roman</vt:lpstr>
      <vt:lpstr>Verdana</vt:lpstr>
      <vt:lpstr>Wingdings 2</vt:lpstr>
      <vt:lpstr>Wingdings 3</vt:lpstr>
      <vt:lpstr>Concourse</vt:lpstr>
      <vt:lpstr>Equation</vt:lpstr>
      <vt:lpstr>   Elektrotehnički fakultet  Univerziteta u Beogradu  DIPLOMSKI RAD  JAVA APLIKACIJA ZA RAČUNANJE FRAKTALNE DIMENZIJE </vt:lpstr>
      <vt:lpstr>Sadržaj</vt:lpstr>
      <vt:lpstr>Uvod</vt:lpstr>
      <vt:lpstr>Definicija Fraktala</vt:lpstr>
      <vt:lpstr>Podela Fraktala</vt:lpstr>
      <vt:lpstr>Rekurzivni fraktali </vt:lpstr>
      <vt:lpstr>Iterativni fraktali</vt:lpstr>
      <vt:lpstr>Slučajni(random) fraktali</vt:lpstr>
      <vt:lpstr>Fraktalna dimenzija</vt:lpstr>
      <vt:lpstr>Dimenzija samosličnosti</vt:lpstr>
      <vt:lpstr>Poznati fraktali</vt:lpstr>
      <vt:lpstr>Trougao Sierpinskog(Sierpinski Triangle)</vt:lpstr>
      <vt:lpstr>Trougao Sierpinskog(Sierpinski Triangle)</vt:lpstr>
      <vt:lpstr>Trougao Sierpinskog(Sierpinski Triangle)</vt:lpstr>
      <vt:lpstr>Trougao Sierpinskog(Sierpinski Triangle)</vt:lpstr>
      <vt:lpstr>Tepih Sierpinskog (Sierpinski Carpet)</vt:lpstr>
      <vt:lpstr>Tepih Sierpinskog (Sierpinski Carpet)</vt:lpstr>
      <vt:lpstr>Tepih Sierpinskog 3D (Menger Sponge)</vt:lpstr>
      <vt:lpstr>Dupla zmajeva kriva (Twin Dragon Curve)</vt:lpstr>
      <vt:lpstr>Dupla zmajeva kriva (Twin Dragon Curve)</vt:lpstr>
      <vt:lpstr>Programska realizacija</vt:lpstr>
      <vt:lpstr>Programska realizacija</vt:lpstr>
      <vt:lpstr>Programska realizacija</vt:lpstr>
      <vt:lpstr>Programska realizacija</vt:lpstr>
      <vt:lpstr>Programska realizacija</vt:lpstr>
      <vt:lpstr>Zaključak</vt:lpstr>
      <vt:lpstr>PowerPoint Presentation</vt:lpstr>
    </vt:vector>
  </TitlesOfParts>
  <Company>ETF Beograd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lj</dc:creator>
  <cp:lastModifiedBy>Milan Bojović</cp:lastModifiedBy>
  <cp:revision>78</cp:revision>
  <dcterms:created xsi:type="dcterms:W3CDTF">2014-10-09T12:12:45Z</dcterms:created>
  <dcterms:modified xsi:type="dcterms:W3CDTF">2015-12-19T11:14:11Z</dcterms:modified>
</cp:coreProperties>
</file>