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0"/>
    <p:restoredTop sz="94720"/>
  </p:normalViewPr>
  <p:slideViewPr>
    <p:cSldViewPr snapToGrid="0">
      <p:cViewPr varScale="1">
        <p:scale>
          <a:sx n="206" d="100"/>
          <a:sy n="206" d="100"/>
        </p:scale>
        <p:origin x="208"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709B2-F331-411F-8A00-9D1AE8EF8AE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7CDDE17-97E9-4587-8AE7-F4297766EB90}">
      <dgm:prSet/>
      <dgm:spPr/>
      <dgm:t>
        <a:bodyPr/>
        <a:lstStyle/>
        <a:p>
          <a:r>
            <a:rPr lang="en-US" b="1" i="0" dirty="0">
              <a:latin typeface="Arial" panose="020B0604020202020204" pitchFamily="34" charset="0"/>
              <a:cs typeface="Arial" panose="020B0604020202020204" pitchFamily="34" charset="0"/>
            </a:rPr>
            <a:t>Question: </a:t>
          </a:r>
        </a:p>
        <a:p>
          <a:r>
            <a:rPr lang="en-US" b="0" dirty="0">
              <a:latin typeface="Arial" panose="020B0604020202020204" pitchFamily="34" charset="0"/>
              <a:cs typeface="Arial" panose="020B0604020202020204" pitchFamily="34" charset="0"/>
            </a:rPr>
            <a:t>What factors contribute to the virality of social media posts, and how do attributes such as platform, sentiment, and hashtags influence engagement metrics like likes and retweets?</a:t>
          </a:r>
        </a:p>
      </dgm:t>
    </dgm:pt>
    <dgm:pt modelId="{E990D885-AD56-4D1A-A386-067793C0F641}" type="parTrans" cxnId="{24038B5D-8A02-4D18-AF1B-8684EA1D1172}">
      <dgm:prSet/>
      <dgm:spPr/>
      <dgm:t>
        <a:bodyPr/>
        <a:lstStyle/>
        <a:p>
          <a:endParaRPr lang="en-US"/>
        </a:p>
      </dgm:t>
    </dgm:pt>
    <dgm:pt modelId="{75ECF976-35FC-426F-A403-0A9A5EE3C4EA}" type="sibTrans" cxnId="{24038B5D-8A02-4D18-AF1B-8684EA1D1172}">
      <dgm:prSet/>
      <dgm:spPr/>
      <dgm:t>
        <a:bodyPr/>
        <a:lstStyle/>
        <a:p>
          <a:endParaRPr lang="en-US"/>
        </a:p>
      </dgm:t>
    </dgm:pt>
    <dgm:pt modelId="{B800E497-09E0-4C41-91B8-61FF9AE2AD87}">
      <dgm:prSet/>
      <dgm:spPr/>
      <dgm:t>
        <a:bodyPr/>
        <a:lstStyle/>
        <a:p>
          <a:r>
            <a:rPr lang="en-US" b="1" i="0" dirty="0">
              <a:latin typeface="Arial" panose="020B0604020202020204" pitchFamily="34" charset="0"/>
              <a:cs typeface="Arial" panose="020B0604020202020204" pitchFamily="34" charset="0"/>
            </a:rPr>
            <a:t>Hypothesis: </a:t>
          </a:r>
        </a:p>
        <a:p>
          <a:r>
            <a:rPr lang="en-US" dirty="0">
              <a:latin typeface="Arial" panose="020B0604020202020204" pitchFamily="34" charset="0"/>
              <a:cs typeface="Arial" panose="020B0604020202020204" pitchFamily="34" charset="0"/>
            </a:rPr>
            <a:t>Sentiment and hashtags are the strongest predictors of high engagement on social media, while platform differences moderate the effect.</a:t>
          </a:r>
        </a:p>
      </dgm:t>
    </dgm:pt>
    <dgm:pt modelId="{84A5937A-F76F-4B95-8E62-2B76FBAB9552}" type="parTrans" cxnId="{3C1C1D52-C074-47C8-BCE9-B880F45F0BAD}">
      <dgm:prSet/>
      <dgm:spPr/>
      <dgm:t>
        <a:bodyPr/>
        <a:lstStyle/>
        <a:p>
          <a:endParaRPr lang="en-US"/>
        </a:p>
      </dgm:t>
    </dgm:pt>
    <dgm:pt modelId="{7122C8B6-8D80-4F6C-9A51-F6821EDF2DDD}" type="sibTrans" cxnId="{3C1C1D52-C074-47C8-BCE9-B880F45F0BAD}">
      <dgm:prSet/>
      <dgm:spPr/>
      <dgm:t>
        <a:bodyPr/>
        <a:lstStyle/>
        <a:p>
          <a:endParaRPr lang="en-US"/>
        </a:p>
      </dgm:t>
    </dgm:pt>
    <dgm:pt modelId="{C0798B4A-D10B-6D43-B4FA-177E3740B3A8}" type="pres">
      <dgm:prSet presAssocID="{80B709B2-F331-411F-8A00-9D1AE8EF8AE4}" presName="hierChild1" presStyleCnt="0">
        <dgm:presLayoutVars>
          <dgm:chPref val="1"/>
          <dgm:dir/>
          <dgm:animOne val="branch"/>
          <dgm:animLvl val="lvl"/>
          <dgm:resizeHandles/>
        </dgm:presLayoutVars>
      </dgm:prSet>
      <dgm:spPr/>
    </dgm:pt>
    <dgm:pt modelId="{D1CB1428-F08F-724F-B682-361456581AC5}" type="pres">
      <dgm:prSet presAssocID="{17CDDE17-97E9-4587-8AE7-F4297766EB90}" presName="hierRoot1" presStyleCnt="0"/>
      <dgm:spPr/>
    </dgm:pt>
    <dgm:pt modelId="{80B95160-7EBA-4445-B140-530F4952B095}" type="pres">
      <dgm:prSet presAssocID="{17CDDE17-97E9-4587-8AE7-F4297766EB90}" presName="composite" presStyleCnt="0"/>
      <dgm:spPr/>
    </dgm:pt>
    <dgm:pt modelId="{DFEFD66A-58A9-7A45-A842-C4F3F6C44EFA}" type="pres">
      <dgm:prSet presAssocID="{17CDDE17-97E9-4587-8AE7-F4297766EB90}" presName="background" presStyleLbl="node0" presStyleIdx="0" presStyleCnt="2"/>
      <dgm:spPr/>
    </dgm:pt>
    <dgm:pt modelId="{02CA5730-5848-8644-B24A-A783F4FA6400}" type="pres">
      <dgm:prSet presAssocID="{17CDDE17-97E9-4587-8AE7-F4297766EB90}" presName="text" presStyleLbl="fgAcc0" presStyleIdx="0" presStyleCnt="2">
        <dgm:presLayoutVars>
          <dgm:chPref val="3"/>
        </dgm:presLayoutVars>
      </dgm:prSet>
      <dgm:spPr/>
    </dgm:pt>
    <dgm:pt modelId="{B5396D3C-4964-7A49-A89E-659515246889}" type="pres">
      <dgm:prSet presAssocID="{17CDDE17-97E9-4587-8AE7-F4297766EB90}" presName="hierChild2" presStyleCnt="0"/>
      <dgm:spPr/>
    </dgm:pt>
    <dgm:pt modelId="{C445D0E8-ABC4-614C-804C-A2AAB50941FB}" type="pres">
      <dgm:prSet presAssocID="{B800E497-09E0-4C41-91B8-61FF9AE2AD87}" presName="hierRoot1" presStyleCnt="0"/>
      <dgm:spPr/>
    </dgm:pt>
    <dgm:pt modelId="{466D00CC-3146-0449-870C-47422251FAA6}" type="pres">
      <dgm:prSet presAssocID="{B800E497-09E0-4C41-91B8-61FF9AE2AD87}" presName="composite" presStyleCnt="0"/>
      <dgm:spPr/>
    </dgm:pt>
    <dgm:pt modelId="{17D9D448-33E6-4945-8587-F2541D5C6914}" type="pres">
      <dgm:prSet presAssocID="{B800E497-09E0-4C41-91B8-61FF9AE2AD87}" presName="background" presStyleLbl="node0" presStyleIdx="1" presStyleCnt="2"/>
      <dgm:spPr/>
    </dgm:pt>
    <dgm:pt modelId="{3A812F1B-9E86-6F42-855A-7516D0B2E1BA}" type="pres">
      <dgm:prSet presAssocID="{B800E497-09E0-4C41-91B8-61FF9AE2AD87}" presName="text" presStyleLbl="fgAcc0" presStyleIdx="1" presStyleCnt="2">
        <dgm:presLayoutVars>
          <dgm:chPref val="3"/>
        </dgm:presLayoutVars>
      </dgm:prSet>
      <dgm:spPr/>
    </dgm:pt>
    <dgm:pt modelId="{5036DB87-7AE6-A84E-BE8F-4FA216F234DA}" type="pres">
      <dgm:prSet presAssocID="{B800E497-09E0-4C41-91B8-61FF9AE2AD87}" presName="hierChild2" presStyleCnt="0"/>
      <dgm:spPr/>
    </dgm:pt>
  </dgm:ptLst>
  <dgm:cxnLst>
    <dgm:cxn modelId="{0B49D62B-2532-7F4B-AFD2-4530EBEB9A5D}" type="presOf" srcId="{17CDDE17-97E9-4587-8AE7-F4297766EB90}" destId="{02CA5730-5848-8644-B24A-A783F4FA6400}" srcOrd="0" destOrd="0" presId="urn:microsoft.com/office/officeart/2005/8/layout/hierarchy1"/>
    <dgm:cxn modelId="{72216749-7EC9-A048-9652-2BEFCAD36B1D}" type="presOf" srcId="{B800E497-09E0-4C41-91B8-61FF9AE2AD87}" destId="{3A812F1B-9E86-6F42-855A-7516D0B2E1BA}" srcOrd="0" destOrd="0" presId="urn:microsoft.com/office/officeart/2005/8/layout/hierarchy1"/>
    <dgm:cxn modelId="{3C1C1D52-C074-47C8-BCE9-B880F45F0BAD}" srcId="{80B709B2-F331-411F-8A00-9D1AE8EF8AE4}" destId="{B800E497-09E0-4C41-91B8-61FF9AE2AD87}" srcOrd="1" destOrd="0" parTransId="{84A5937A-F76F-4B95-8E62-2B76FBAB9552}" sibTransId="{7122C8B6-8D80-4F6C-9A51-F6821EDF2DDD}"/>
    <dgm:cxn modelId="{24038B5D-8A02-4D18-AF1B-8684EA1D1172}" srcId="{80B709B2-F331-411F-8A00-9D1AE8EF8AE4}" destId="{17CDDE17-97E9-4587-8AE7-F4297766EB90}" srcOrd="0" destOrd="0" parTransId="{E990D885-AD56-4D1A-A386-067793C0F641}" sibTransId="{75ECF976-35FC-426F-A403-0A9A5EE3C4EA}"/>
    <dgm:cxn modelId="{A0A047EA-7158-1C4E-B5A0-249BB8BB3B79}" type="presOf" srcId="{80B709B2-F331-411F-8A00-9D1AE8EF8AE4}" destId="{C0798B4A-D10B-6D43-B4FA-177E3740B3A8}" srcOrd="0" destOrd="0" presId="urn:microsoft.com/office/officeart/2005/8/layout/hierarchy1"/>
    <dgm:cxn modelId="{16DD05B0-F49E-1846-9EBE-1882E2A95B8B}" type="presParOf" srcId="{C0798B4A-D10B-6D43-B4FA-177E3740B3A8}" destId="{D1CB1428-F08F-724F-B682-361456581AC5}" srcOrd="0" destOrd="0" presId="urn:microsoft.com/office/officeart/2005/8/layout/hierarchy1"/>
    <dgm:cxn modelId="{E7153800-37BA-694F-9067-BE9063465CA5}" type="presParOf" srcId="{D1CB1428-F08F-724F-B682-361456581AC5}" destId="{80B95160-7EBA-4445-B140-530F4952B095}" srcOrd="0" destOrd="0" presId="urn:microsoft.com/office/officeart/2005/8/layout/hierarchy1"/>
    <dgm:cxn modelId="{D45B0A22-F636-AE41-9B36-92A380381066}" type="presParOf" srcId="{80B95160-7EBA-4445-B140-530F4952B095}" destId="{DFEFD66A-58A9-7A45-A842-C4F3F6C44EFA}" srcOrd="0" destOrd="0" presId="urn:microsoft.com/office/officeart/2005/8/layout/hierarchy1"/>
    <dgm:cxn modelId="{041BD5D3-5FA2-0340-AEC5-2AA347E5530B}" type="presParOf" srcId="{80B95160-7EBA-4445-B140-530F4952B095}" destId="{02CA5730-5848-8644-B24A-A783F4FA6400}" srcOrd="1" destOrd="0" presId="urn:microsoft.com/office/officeart/2005/8/layout/hierarchy1"/>
    <dgm:cxn modelId="{CB74FF25-F3D1-EB4D-92D2-E53195E92833}" type="presParOf" srcId="{D1CB1428-F08F-724F-B682-361456581AC5}" destId="{B5396D3C-4964-7A49-A89E-659515246889}" srcOrd="1" destOrd="0" presId="urn:microsoft.com/office/officeart/2005/8/layout/hierarchy1"/>
    <dgm:cxn modelId="{98B66DD8-77B1-454D-B7C2-419A2B8567FE}" type="presParOf" srcId="{C0798B4A-D10B-6D43-B4FA-177E3740B3A8}" destId="{C445D0E8-ABC4-614C-804C-A2AAB50941FB}" srcOrd="1" destOrd="0" presId="urn:microsoft.com/office/officeart/2005/8/layout/hierarchy1"/>
    <dgm:cxn modelId="{5E21E9F2-C7E8-6D4C-A34D-618B96E29F50}" type="presParOf" srcId="{C445D0E8-ABC4-614C-804C-A2AAB50941FB}" destId="{466D00CC-3146-0449-870C-47422251FAA6}" srcOrd="0" destOrd="0" presId="urn:microsoft.com/office/officeart/2005/8/layout/hierarchy1"/>
    <dgm:cxn modelId="{A3C10E59-6610-FF46-9542-483A383F956F}" type="presParOf" srcId="{466D00CC-3146-0449-870C-47422251FAA6}" destId="{17D9D448-33E6-4945-8587-F2541D5C6914}" srcOrd="0" destOrd="0" presId="urn:microsoft.com/office/officeart/2005/8/layout/hierarchy1"/>
    <dgm:cxn modelId="{2B61E3D2-E8AA-2340-829E-758B48B15CF5}" type="presParOf" srcId="{466D00CC-3146-0449-870C-47422251FAA6}" destId="{3A812F1B-9E86-6F42-855A-7516D0B2E1BA}" srcOrd="1" destOrd="0" presId="urn:microsoft.com/office/officeart/2005/8/layout/hierarchy1"/>
    <dgm:cxn modelId="{472E278B-13AB-9E4B-BA5D-BA9A54580CAB}" type="presParOf" srcId="{C445D0E8-ABC4-614C-804C-A2AAB50941FB}" destId="{5036DB87-7AE6-A84E-BE8F-4FA216F234D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FD66A-58A9-7A45-A842-C4F3F6C44EFA}">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A5730-5848-8644-B24A-A783F4FA6400}">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Arial" panose="020B0604020202020204" pitchFamily="34" charset="0"/>
              <a:cs typeface="Arial" panose="020B0604020202020204" pitchFamily="34" charset="0"/>
            </a:rPr>
            <a:t>Question: </a:t>
          </a:r>
        </a:p>
        <a:p>
          <a:pPr marL="0" lvl="0" indent="0" algn="ctr" defTabSz="1066800">
            <a:lnSpc>
              <a:spcPct val="90000"/>
            </a:lnSpc>
            <a:spcBef>
              <a:spcPct val="0"/>
            </a:spcBef>
            <a:spcAft>
              <a:spcPct val="35000"/>
            </a:spcAft>
            <a:buNone/>
          </a:pPr>
          <a:r>
            <a:rPr lang="en-US" sz="2400" b="0" kern="1200" dirty="0">
              <a:latin typeface="Arial" panose="020B0604020202020204" pitchFamily="34" charset="0"/>
              <a:cs typeface="Arial" panose="020B0604020202020204" pitchFamily="34" charset="0"/>
            </a:rPr>
            <a:t>What factors contribute to the virality of social media posts, and how do attributes such as platform, sentiment, and hashtags influence engagement metrics like likes and retweets?</a:t>
          </a:r>
        </a:p>
      </dsp:txBody>
      <dsp:txXfrm>
        <a:off x="608661" y="692298"/>
        <a:ext cx="4508047" cy="2799040"/>
      </dsp:txXfrm>
    </dsp:sp>
    <dsp:sp modelId="{17D9D448-33E6-4945-8587-F2541D5C6914}">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12F1B-9E86-6F42-855A-7516D0B2E1BA}">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Arial" panose="020B0604020202020204" pitchFamily="34" charset="0"/>
              <a:cs typeface="Arial" panose="020B0604020202020204" pitchFamily="34" charset="0"/>
            </a:rPr>
            <a:t>Hypothesis: </a:t>
          </a:r>
        </a:p>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Sentiment and hashtags are the strongest predictors of high engagement on social media, while platform differences moderate the effect.</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36E9-E3DA-C7B4-2056-6B93CD6CB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726BDC-3E3D-078B-FFFE-236C37953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5BDA75-BC29-29D1-71AB-58295B0A3509}"/>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5" name="Footer Placeholder 4">
            <a:extLst>
              <a:ext uri="{FF2B5EF4-FFF2-40B4-BE49-F238E27FC236}">
                <a16:creationId xmlns:a16="http://schemas.microsoft.com/office/drawing/2014/main" id="{29869880-F6E4-C186-604E-0428F8F0F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E0F0C-90E0-7220-9091-C0E6CED8C815}"/>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375338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8DDA-45CF-F79A-A2EB-C7F3840D1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F866D2-A8E6-4CC7-9842-8077D063C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4E7DA-12F1-4BFE-E3C9-83F13F233BF6}"/>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5" name="Footer Placeholder 4">
            <a:extLst>
              <a:ext uri="{FF2B5EF4-FFF2-40B4-BE49-F238E27FC236}">
                <a16:creationId xmlns:a16="http://schemas.microsoft.com/office/drawing/2014/main" id="{89B5BB2F-1E17-8023-9AC9-34EE42E0C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0E988-75AD-0D60-C327-500A0A5F7F92}"/>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262550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4D2B6-202C-FBB3-C8CE-2E8DD270EF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16B6C0-74AB-62E2-DB25-109F5368F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17886-0395-0C6E-4A97-905719EAC93D}"/>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5" name="Footer Placeholder 4">
            <a:extLst>
              <a:ext uri="{FF2B5EF4-FFF2-40B4-BE49-F238E27FC236}">
                <a16:creationId xmlns:a16="http://schemas.microsoft.com/office/drawing/2014/main" id="{069551F0-08F5-F4EF-31DA-D4C9FB7EF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E7E3E-F73D-1C48-0A94-3725E823AEF3}"/>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176843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1725-4EBB-4DC8-5497-46875A0A23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D38C-EC78-F7BD-C320-A186D79F3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8FB4D-81FA-D7DE-C5A3-F7ECB69D1389}"/>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5" name="Footer Placeholder 4">
            <a:extLst>
              <a:ext uri="{FF2B5EF4-FFF2-40B4-BE49-F238E27FC236}">
                <a16:creationId xmlns:a16="http://schemas.microsoft.com/office/drawing/2014/main" id="{D9B2C73C-454E-3F13-5854-EBE540C1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C8C0C-BBAF-F830-B47B-4B4D04D610E5}"/>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416456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2FC8-689E-B3A9-2D75-2EC37F662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A843CA-9FB8-A86A-A86C-891426F3A7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59E5BB-34CB-3A4B-7CFD-8FED8C2BCA14}"/>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5" name="Footer Placeholder 4">
            <a:extLst>
              <a:ext uri="{FF2B5EF4-FFF2-40B4-BE49-F238E27FC236}">
                <a16:creationId xmlns:a16="http://schemas.microsoft.com/office/drawing/2014/main" id="{E9950D31-7A49-82B0-90E4-79BDE6ED9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F36B8-2819-5539-204C-1CA68823493D}"/>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66559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BFC2-4B92-0C35-0687-86267DE4AE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34303-9A88-C85D-DCBC-FF1EF8AD1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972724-84FF-3162-6DBE-CD877845CA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761AA2-1ECA-037A-2E66-8E725948C92F}"/>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6" name="Footer Placeholder 5">
            <a:extLst>
              <a:ext uri="{FF2B5EF4-FFF2-40B4-BE49-F238E27FC236}">
                <a16:creationId xmlns:a16="http://schemas.microsoft.com/office/drawing/2014/main" id="{981948B1-22A7-7BB2-06BF-48AA3BC93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FBA07-A36F-E186-5B14-FB18AF54261B}"/>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412010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7A5C-CAA3-112F-3ADA-22937509D4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D986C5-D033-BE11-7F5B-0E49CC2F8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E29C4C-7863-B4AD-1B86-964FDEBA0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F7A86-C808-96C1-C59C-99B724E7A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2E768-60FB-910C-0891-140CAB589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E91EB6-D148-353B-8E93-F7E83E8A2C31}"/>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8" name="Footer Placeholder 7">
            <a:extLst>
              <a:ext uri="{FF2B5EF4-FFF2-40B4-BE49-F238E27FC236}">
                <a16:creationId xmlns:a16="http://schemas.microsoft.com/office/drawing/2014/main" id="{5BCD4223-DCA8-80C5-E1FB-2BA5D9DE0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F31E29-F342-FD0C-ED0F-58B6FA60689B}"/>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17440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8234-C16D-7AA1-EE56-C149D406B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203E0-C373-9861-3189-956A226AA94E}"/>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4" name="Footer Placeholder 3">
            <a:extLst>
              <a:ext uri="{FF2B5EF4-FFF2-40B4-BE49-F238E27FC236}">
                <a16:creationId xmlns:a16="http://schemas.microsoft.com/office/drawing/2014/main" id="{9180B2A2-C8AE-4CEB-A44C-6C335CA8E6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F252B-4B4E-7B88-F00F-5322CCEEB286}"/>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360831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D7498-F955-1607-F4E8-E3CEAE5E592E}"/>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3" name="Footer Placeholder 2">
            <a:extLst>
              <a:ext uri="{FF2B5EF4-FFF2-40B4-BE49-F238E27FC236}">
                <a16:creationId xmlns:a16="http://schemas.microsoft.com/office/drawing/2014/main" id="{6E81DC20-8B28-6C87-CD64-92A587383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10AAA-6267-8568-C588-441F7CB4BA3F}"/>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137756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3ADD-6882-01EF-F965-55A8B70EA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A8D532-5DD6-F82C-827B-9F45DD38E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271EA-2BF4-D9BD-CC70-F642198DE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E9890-87F4-8B0B-A23E-7B103CC7A3FF}"/>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6" name="Footer Placeholder 5">
            <a:extLst>
              <a:ext uri="{FF2B5EF4-FFF2-40B4-BE49-F238E27FC236}">
                <a16:creationId xmlns:a16="http://schemas.microsoft.com/office/drawing/2014/main" id="{0D4137EA-DF1D-E0D2-F2B4-102380051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EA7BE-500D-92D8-4C23-1E1AAD71EDAE}"/>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360662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C5CD-B612-8331-36A5-85C5A2C5D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BBE5AE-9ED2-BCCE-1599-9DBBAFF96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8D5BE-365C-BED7-6494-C7298F338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A76AD-69DA-71B9-A425-F95B62A48388}"/>
              </a:ext>
            </a:extLst>
          </p:cNvPr>
          <p:cNvSpPr>
            <a:spLocks noGrp="1"/>
          </p:cNvSpPr>
          <p:nvPr>
            <p:ph type="dt" sz="half" idx="10"/>
          </p:nvPr>
        </p:nvSpPr>
        <p:spPr/>
        <p:txBody>
          <a:bodyPr/>
          <a:lstStyle/>
          <a:p>
            <a:fld id="{85595783-8499-8243-AB7D-9035B7C38540}" type="datetimeFigureOut">
              <a:rPr lang="en-US" smtClean="0"/>
              <a:t>11/16/24</a:t>
            </a:fld>
            <a:endParaRPr lang="en-US"/>
          </a:p>
        </p:txBody>
      </p:sp>
      <p:sp>
        <p:nvSpPr>
          <p:cNvPr id="6" name="Footer Placeholder 5">
            <a:extLst>
              <a:ext uri="{FF2B5EF4-FFF2-40B4-BE49-F238E27FC236}">
                <a16:creationId xmlns:a16="http://schemas.microsoft.com/office/drawing/2014/main" id="{699572F5-938E-3D80-F6F5-4C868CFA7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F1F3E-16A4-E4BC-5931-41317A42C671}"/>
              </a:ext>
            </a:extLst>
          </p:cNvPr>
          <p:cNvSpPr>
            <a:spLocks noGrp="1"/>
          </p:cNvSpPr>
          <p:nvPr>
            <p:ph type="sldNum" sz="quarter" idx="12"/>
          </p:nvPr>
        </p:nvSpPr>
        <p:spPr/>
        <p:txBody>
          <a:bodyPr/>
          <a:lstStyle/>
          <a:p>
            <a:fld id="{CFAD7AC8-68DA-354A-A02B-6175EE6373D4}" type="slidenum">
              <a:rPr lang="en-US" smtClean="0"/>
              <a:t>‹#›</a:t>
            </a:fld>
            <a:endParaRPr lang="en-US"/>
          </a:p>
        </p:txBody>
      </p:sp>
    </p:spTree>
    <p:extLst>
      <p:ext uri="{BB962C8B-B14F-4D97-AF65-F5344CB8AC3E}">
        <p14:creationId xmlns:p14="http://schemas.microsoft.com/office/powerpoint/2010/main" val="20865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351BA-B81D-F733-ECEB-C3085ABE1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D62460-B6E7-AFED-582C-6C9D8EDA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B9A47-027B-43F8-4961-C024BC800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595783-8499-8243-AB7D-9035B7C38540}" type="datetimeFigureOut">
              <a:rPr lang="en-US" smtClean="0"/>
              <a:t>11/16/24</a:t>
            </a:fld>
            <a:endParaRPr lang="en-US"/>
          </a:p>
        </p:txBody>
      </p:sp>
      <p:sp>
        <p:nvSpPr>
          <p:cNvPr id="5" name="Footer Placeholder 4">
            <a:extLst>
              <a:ext uri="{FF2B5EF4-FFF2-40B4-BE49-F238E27FC236}">
                <a16:creationId xmlns:a16="http://schemas.microsoft.com/office/drawing/2014/main" id="{9A5CA783-39A0-3629-DE02-F98D35839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447409-4387-F077-BABC-8B6A9B758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AD7AC8-68DA-354A-A02B-6175EE6373D4}" type="slidenum">
              <a:rPr lang="en-US" smtClean="0"/>
              <a:t>‹#›</a:t>
            </a:fld>
            <a:endParaRPr lang="en-US"/>
          </a:p>
        </p:txBody>
      </p:sp>
    </p:spTree>
    <p:extLst>
      <p:ext uri="{BB962C8B-B14F-4D97-AF65-F5344CB8AC3E}">
        <p14:creationId xmlns:p14="http://schemas.microsoft.com/office/powerpoint/2010/main" val="140221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kashishparmar02/social-media-sentiments-analysis-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0DE252-84A5-331C-BB3A-335936665434}"/>
              </a:ext>
            </a:extLst>
          </p:cNvPr>
          <p:cNvSpPr>
            <a:spLocks noGrp="1"/>
          </p:cNvSpPr>
          <p:nvPr>
            <p:ph type="ctrTitle"/>
          </p:nvPr>
        </p:nvSpPr>
        <p:spPr>
          <a:xfrm>
            <a:off x="838200" y="1412488"/>
            <a:ext cx="2899189" cy="4363844"/>
          </a:xfrm>
        </p:spPr>
        <p:txBody>
          <a:bodyPr vert="horz" lIns="91440" tIns="45720" rIns="91440" bIns="45720" rtlCol="0" anchor="t">
            <a:normAutofit/>
          </a:bodyPr>
          <a:lstStyle/>
          <a:p>
            <a:pPr algn="l"/>
            <a:r>
              <a:rPr lang="en-US" sz="4000" b="1" kern="1200" dirty="0">
                <a:solidFill>
                  <a:srgbClr val="FFFFFF"/>
                </a:solidFill>
                <a:latin typeface="Arial Narrow" panose="020B0604020202020204" pitchFamily="34" charset="0"/>
                <a:cs typeface="Arial Narrow" panose="020B0604020202020204" pitchFamily="34" charset="0"/>
              </a:rPr>
              <a:t>DCS530 Term Project</a:t>
            </a:r>
          </a:p>
        </p:txBody>
      </p:sp>
      <p:sp>
        <p:nvSpPr>
          <p:cNvPr id="3" name="Subtitle 2">
            <a:extLst>
              <a:ext uri="{FF2B5EF4-FFF2-40B4-BE49-F238E27FC236}">
                <a16:creationId xmlns:a16="http://schemas.microsoft.com/office/drawing/2014/main" id="{6F1B408C-F7BC-4B3A-2075-F2A03047ED48}"/>
              </a:ext>
            </a:extLst>
          </p:cNvPr>
          <p:cNvSpPr>
            <a:spLocks noGrp="1"/>
          </p:cNvSpPr>
          <p:nvPr>
            <p:ph type="subTitle" idx="1"/>
          </p:nvPr>
        </p:nvSpPr>
        <p:spPr>
          <a:xfrm>
            <a:off x="4380855" y="1412489"/>
            <a:ext cx="3427283" cy="4363844"/>
          </a:xfrm>
        </p:spPr>
        <p:txBody>
          <a:bodyPr vert="horz" lIns="91440" tIns="45720" rIns="91440" bIns="45720" rtlCol="0">
            <a:normAutofit/>
          </a:bodyPr>
          <a:lstStyle/>
          <a:p>
            <a:pPr algn="l"/>
            <a:r>
              <a:rPr lang="en-US" sz="2800" b="1" dirty="0">
                <a:latin typeface="Arial Narrow" panose="020B0604020202020204" pitchFamily="34" charset="0"/>
                <a:cs typeface="Arial Narrow" panose="020B0604020202020204" pitchFamily="34" charset="0"/>
              </a:rPr>
              <a:t>An Analysis of Social Media Engagement: Likes, Retweets, and Sentiment</a:t>
            </a:r>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699D9C59-CDDA-9664-7167-B9D7BF871B65}"/>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Justin Pizzoferrato</a:t>
            </a:r>
          </a:p>
          <a:p>
            <a:pPr algn="l"/>
            <a:r>
              <a:rPr lang="en-US" sz="2000" dirty="0">
                <a:latin typeface="Arial" panose="020B0604020202020204" pitchFamily="34" charset="0"/>
                <a:cs typeface="Arial" panose="020B0604020202020204" pitchFamily="34" charset="0"/>
              </a:rPr>
              <a:t>DCS530</a:t>
            </a:r>
          </a:p>
          <a:p>
            <a:pPr algn="l"/>
            <a:r>
              <a:rPr lang="en-US" sz="2000" dirty="0">
                <a:latin typeface="Arial" panose="020B0604020202020204" pitchFamily="34" charset="0"/>
                <a:cs typeface="Arial" panose="020B0604020202020204" pitchFamily="34" charset="0"/>
              </a:rPr>
              <a:t>Professor Metzger</a:t>
            </a:r>
          </a:p>
          <a:p>
            <a:pPr algn="l"/>
            <a:r>
              <a:rPr lang="en-US" sz="2000" dirty="0">
                <a:latin typeface="Arial" panose="020B0604020202020204" pitchFamily="34" charset="0"/>
                <a:cs typeface="Arial" panose="020B0604020202020204" pitchFamily="34" charset="0"/>
              </a:rPr>
              <a:t>16 November 2025</a:t>
            </a:r>
          </a:p>
        </p:txBody>
      </p:sp>
    </p:spTree>
    <p:extLst>
      <p:ext uri="{BB962C8B-B14F-4D97-AF65-F5344CB8AC3E}">
        <p14:creationId xmlns:p14="http://schemas.microsoft.com/office/powerpoint/2010/main" val="91474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8AFA9-EB84-0D16-6161-D18B8EA21EB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Analysis of Outliers</a:t>
            </a:r>
          </a:p>
        </p:txBody>
      </p:sp>
      <p:sp>
        <p:nvSpPr>
          <p:cNvPr id="3" name="Content Placeholder 2">
            <a:extLst>
              <a:ext uri="{FF2B5EF4-FFF2-40B4-BE49-F238E27FC236}">
                <a16:creationId xmlns:a16="http://schemas.microsoft.com/office/drawing/2014/main" id="{2689D7C2-E8D8-1477-215B-0A3F586F694B}"/>
              </a:ext>
            </a:extLst>
          </p:cNvPr>
          <p:cNvSpPr>
            <a:spLocks noGrp="1"/>
          </p:cNvSpPr>
          <p:nvPr>
            <p:ph idx="1"/>
          </p:nvPr>
        </p:nvSpPr>
        <p:spPr>
          <a:xfrm>
            <a:off x="4810259" y="649480"/>
            <a:ext cx="6555347" cy="5546047"/>
          </a:xfrm>
        </p:spPr>
        <p:txBody>
          <a:bodyPr anchor="ctr">
            <a:normAutofit/>
          </a:bodyPr>
          <a:lstStyle/>
          <a:p>
            <a:pPr marL="0" indent="0">
              <a:buNone/>
            </a:pPr>
            <a:r>
              <a:rPr lang="en-US" sz="1000" b="1" i="0" dirty="0">
                <a:effectLst/>
                <a:latin typeface="Arial" panose="020B0604020202020204" pitchFamily="34" charset="0"/>
                <a:cs typeface="Arial" panose="020B0604020202020204" pitchFamily="34" charset="0"/>
              </a:rPr>
              <a:t>Identification of Outliers:</a:t>
            </a:r>
          </a:p>
          <a:p>
            <a:r>
              <a:rPr lang="en-US" sz="1000" i="0" dirty="0">
                <a:effectLst/>
                <a:latin typeface="Arial" panose="020B0604020202020204" pitchFamily="34" charset="0"/>
                <a:cs typeface="Arial" panose="020B0604020202020204" pitchFamily="34" charset="0"/>
              </a:rPr>
              <a:t>Likes and Retweets: Outliers in these variables were identified by inspecting the tails of their histograms and examining values significantly deviating from the mean and standard deviation. For instance, while the majority of Likes and Retweets fell within a concentrated range, there were extreme values that appeared well above the upper quartiles.</a:t>
            </a:r>
          </a:p>
          <a:p>
            <a:r>
              <a:rPr lang="en-US" sz="1000" i="0" dirty="0">
                <a:effectLst/>
                <a:latin typeface="Arial" panose="020B0604020202020204" pitchFamily="34" charset="0"/>
                <a:cs typeface="Arial" panose="020B0604020202020204" pitchFamily="34" charset="0"/>
              </a:rPr>
              <a:t>Hashtags: The histogram of hashtags showed some posts with exceptionally high numbers of hashtags, potentially indicating promotional or spam-like behavior.</a:t>
            </a:r>
          </a:p>
          <a:p>
            <a:r>
              <a:rPr lang="en-US" sz="1000" i="0" dirty="0">
                <a:effectLst/>
                <a:latin typeface="Arial" panose="020B0604020202020204" pitchFamily="34" charset="0"/>
                <a:cs typeface="Arial" panose="020B0604020202020204" pitchFamily="34" charset="0"/>
              </a:rPr>
              <a:t>Sentiment: While sentiment scores are categorical, rare or unusual sentiments (e.g., “Embarrassed”) were noted as potential outliers because they occur infrequently in the dataset.</a:t>
            </a:r>
          </a:p>
          <a:p>
            <a:pPr marL="0" indent="0">
              <a:buNone/>
            </a:pPr>
            <a:r>
              <a:rPr lang="en-US" sz="1000" b="1" i="0" dirty="0">
                <a:effectLst/>
                <a:latin typeface="Arial" panose="020B0604020202020204" pitchFamily="34" charset="0"/>
                <a:cs typeface="Arial" panose="020B0604020202020204" pitchFamily="34" charset="0"/>
              </a:rPr>
              <a:t>Analysis of Outliers:</a:t>
            </a:r>
          </a:p>
          <a:p>
            <a:r>
              <a:rPr lang="en-US" sz="1000" i="0" dirty="0">
                <a:effectLst/>
                <a:latin typeface="Arial" panose="020B0604020202020204" pitchFamily="34" charset="0"/>
                <a:cs typeface="Arial" panose="020B0604020202020204" pitchFamily="34" charset="0"/>
              </a:rPr>
              <a:t>Outliers in Likes and Retweets often correspond to viral posts or events that garnered disproportionately high engagement. These are valuable data points for understanding virality but may skew statistical summaries such as the mean and standard deviation.</a:t>
            </a:r>
          </a:p>
          <a:p>
            <a:r>
              <a:rPr lang="en-US" sz="1000" i="0" dirty="0">
                <a:effectLst/>
                <a:latin typeface="Arial" panose="020B0604020202020204" pitchFamily="34" charset="0"/>
                <a:cs typeface="Arial" panose="020B0604020202020204" pitchFamily="34" charset="0"/>
              </a:rPr>
              <a:t>For Hashtags, posts with excessive hashtags might reflect aggressive marketing strategies or spammy behavior. These data points can distort the analysis of genuine user behavior and content virality.</a:t>
            </a:r>
          </a:p>
          <a:p>
            <a:pPr marL="0" indent="0">
              <a:buNone/>
            </a:pPr>
            <a:r>
              <a:rPr lang="en-US" sz="1000" b="1" i="0" dirty="0">
                <a:effectLst/>
                <a:latin typeface="Arial" panose="020B0604020202020204" pitchFamily="34" charset="0"/>
                <a:cs typeface="Arial" panose="020B0604020202020204" pitchFamily="34" charset="0"/>
              </a:rPr>
              <a:t>Handling Outliers:</a:t>
            </a:r>
          </a:p>
          <a:p>
            <a:r>
              <a:rPr lang="en-US" sz="1000" i="0" dirty="0">
                <a:effectLst/>
                <a:latin typeface="Arial" panose="020B0604020202020204" pitchFamily="34" charset="0"/>
                <a:cs typeface="Arial" panose="020B0604020202020204" pitchFamily="34" charset="0"/>
              </a:rPr>
              <a:t>Retained for Contextual Insight: Outliers in Likes and Retweets were retained in the dataset since they represent critical insights into the factors contributing to high engagement. Instead of removal, their influence was carefully analyzed using measures like the mean, median, and spread.</a:t>
            </a:r>
          </a:p>
          <a:p>
            <a:r>
              <a:rPr lang="en-US" sz="1000" i="0" dirty="0">
                <a:effectLst/>
                <a:latin typeface="Arial" panose="020B0604020202020204" pitchFamily="34" charset="0"/>
                <a:cs typeface="Arial" panose="020B0604020202020204" pitchFamily="34" charset="0"/>
              </a:rPr>
              <a:t>Filtering for Specific Analysis: For hashtags, the analysis focused on the top 10 most frequently occurring hashtags to ensure meaningful insights. Posts with excessively high hashtag counts were excluded from visualization to avoid distortion.</a:t>
            </a:r>
          </a:p>
          <a:p>
            <a:r>
              <a:rPr lang="en-US" sz="1000" i="0" dirty="0">
                <a:effectLst/>
                <a:latin typeface="Arial" panose="020B0604020202020204" pitchFamily="34" charset="0"/>
                <a:cs typeface="Arial" panose="020B0604020202020204" pitchFamily="34" charset="0"/>
              </a:rPr>
              <a:t>Categorical Variables: Outliers in categorical variables, such as rare sentiments, were retained to provide a comprehensive view of sentiment diversity.</a:t>
            </a:r>
          </a:p>
          <a:p>
            <a:pPr marL="0" indent="0">
              <a:buNone/>
            </a:pPr>
            <a:r>
              <a:rPr lang="en-US" sz="1000" b="1" i="0" dirty="0">
                <a:effectLst/>
                <a:latin typeface="Arial" panose="020B0604020202020204" pitchFamily="34" charset="0"/>
                <a:cs typeface="Arial" panose="020B0604020202020204" pitchFamily="34" charset="0"/>
              </a:rPr>
              <a:t>Impact of Outliers:</a:t>
            </a:r>
          </a:p>
          <a:p>
            <a:r>
              <a:rPr lang="en-US" sz="1000" i="0" dirty="0">
                <a:effectLst/>
                <a:latin typeface="Arial" panose="020B0604020202020204" pitchFamily="34" charset="0"/>
                <a:cs typeface="Arial" panose="020B0604020202020204" pitchFamily="34" charset="0"/>
              </a:rPr>
              <a:t>The outliers highlight the variability in user engagement across platforms and sentiments. While they do skew certain descriptive measures, their inclusion ensures that the dataset reflects real-world engagement patterns, including viral events and promotional strategies.</a:t>
            </a:r>
          </a:p>
          <a:p>
            <a:endParaRPr lang="en-US" sz="1000" dirty="0"/>
          </a:p>
        </p:txBody>
      </p:sp>
    </p:spTree>
    <p:extLst>
      <p:ext uri="{BB962C8B-B14F-4D97-AF65-F5344CB8AC3E}">
        <p14:creationId xmlns:p14="http://schemas.microsoft.com/office/powerpoint/2010/main" val="168367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6CF31E-206E-2364-E181-02C2C02E8CEA}"/>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ECA4-599D-4A0A-E45C-0FBF8E2E3F7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Descriptive Statistics</a:t>
            </a:r>
          </a:p>
        </p:txBody>
      </p:sp>
      <p:sp>
        <p:nvSpPr>
          <p:cNvPr id="3" name="Content Placeholder 2">
            <a:extLst>
              <a:ext uri="{FF2B5EF4-FFF2-40B4-BE49-F238E27FC236}">
                <a16:creationId xmlns:a16="http://schemas.microsoft.com/office/drawing/2014/main" id="{83057A84-0811-98D5-9D09-4C4E1CD04974}"/>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Likes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Mean: 42, Mode: 45, Min: 15, Max: 70, Spread: 55</a:t>
            </a:r>
          </a:p>
          <a:p>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Retweets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Mean: 21, Mode: 22, Min: 7, Max: 35, Spread: 28</a:t>
            </a:r>
          </a:p>
          <a:p>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Sentiment</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Mode: Positive, Spread: Balanced distribution</a:t>
            </a:r>
          </a:p>
          <a:p>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Outliers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Posts with very high likes/retweets may indicate virality and require further attention</a:t>
            </a:r>
          </a:p>
          <a:p>
            <a:endParaRPr lang="en-US" sz="2000" dirty="0"/>
          </a:p>
        </p:txBody>
      </p:sp>
    </p:spTree>
    <p:extLst>
      <p:ext uri="{BB962C8B-B14F-4D97-AF65-F5344CB8AC3E}">
        <p14:creationId xmlns:p14="http://schemas.microsoft.com/office/powerpoint/2010/main" val="400929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36B80-1479-A591-BA17-65CE2E5AFEEE}"/>
              </a:ext>
            </a:extLst>
          </p:cNvPr>
          <p:cNvSpPr>
            <a:spLocks noGrp="1"/>
          </p:cNvSpPr>
          <p:nvPr>
            <p:ph type="title"/>
          </p:nvPr>
        </p:nvSpPr>
        <p:spPr>
          <a:xfrm>
            <a:off x="630936" y="639520"/>
            <a:ext cx="3429000" cy="1719072"/>
          </a:xfrm>
        </p:spPr>
        <p:txBody>
          <a:bodyPr anchor="b">
            <a:normAutofit/>
          </a:bodyPr>
          <a:lstStyle/>
          <a:p>
            <a:r>
              <a:rPr lang="en-US" sz="5400"/>
              <a:t>PMF Analysis</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77883F-E318-3939-E820-25D6373D75DD}"/>
              </a:ext>
            </a:extLst>
          </p:cNvPr>
          <p:cNvSpPr>
            <a:spLocks noGrp="1"/>
          </p:cNvSpPr>
          <p:nvPr>
            <p:ph idx="1"/>
          </p:nvPr>
        </p:nvSpPr>
        <p:spPr>
          <a:xfrm>
            <a:off x="630936" y="2807208"/>
            <a:ext cx="3429000" cy="3410712"/>
          </a:xfrm>
        </p:spPr>
        <p:txBody>
          <a:bodyPr anchor="t">
            <a:normAutofit/>
          </a:bodyPr>
          <a:lstStyle/>
          <a:p>
            <a:pPr marL="0" indent="0">
              <a:buNone/>
            </a:pPr>
            <a:r>
              <a:rPr lang="en-US" sz="1700" b="1" dirty="0">
                <a:effectLst/>
                <a:latin typeface="Arial" panose="020B0604020202020204" pitchFamily="34" charset="0"/>
                <a:cs typeface="Arial" panose="020B0604020202020204" pitchFamily="34" charset="0"/>
              </a:rPr>
              <a:t>Scenarios Compared</a:t>
            </a:r>
            <a:r>
              <a:rPr lang="en-US" sz="1700" dirty="0">
                <a:effectLst/>
                <a:latin typeface="Arial" panose="020B0604020202020204" pitchFamily="34" charset="0"/>
                <a:cs typeface="Arial" panose="020B0604020202020204" pitchFamily="34" charset="0"/>
              </a:rPr>
              <a:t>:</a:t>
            </a:r>
          </a:p>
          <a:p>
            <a:r>
              <a:rPr lang="en-US" sz="1700" dirty="0">
                <a:effectLst/>
                <a:latin typeface="Arial" panose="020B0604020202020204" pitchFamily="34" charset="0"/>
                <a:cs typeface="Arial" panose="020B0604020202020204" pitchFamily="34" charset="0"/>
              </a:rPr>
              <a:t>High-engagement posts (top 25% likes and retweets) vs all posts</a:t>
            </a:r>
          </a:p>
          <a:p>
            <a:pPr marL="0" indent="0">
              <a:buNone/>
            </a:pPr>
            <a:r>
              <a:rPr lang="en-US" sz="1700" b="1" dirty="0">
                <a:effectLst/>
                <a:latin typeface="Arial" panose="020B0604020202020204" pitchFamily="34" charset="0"/>
                <a:cs typeface="Arial" panose="020B0604020202020204" pitchFamily="34" charset="0"/>
              </a:rPr>
              <a:t>Findings</a:t>
            </a:r>
            <a:r>
              <a:rPr lang="en-US" sz="1700" dirty="0">
                <a:effectLst/>
                <a:latin typeface="Arial" panose="020B0604020202020204" pitchFamily="34" charset="0"/>
                <a:cs typeface="Arial" panose="020B0604020202020204" pitchFamily="34" charset="0"/>
              </a:rPr>
              <a:t>:</a:t>
            </a:r>
          </a:p>
          <a:p>
            <a:r>
              <a:rPr lang="en-US" sz="1700" dirty="0">
                <a:effectLst/>
                <a:latin typeface="Arial" panose="020B0604020202020204" pitchFamily="34" charset="0"/>
                <a:cs typeface="Arial" panose="020B0604020202020204" pitchFamily="34" charset="0"/>
              </a:rPr>
              <a:t>Instagram dominates high engagement (42%)</a:t>
            </a:r>
          </a:p>
          <a:p>
            <a:r>
              <a:rPr lang="en-US" sz="1700" dirty="0">
                <a:effectLst/>
                <a:latin typeface="Arial" panose="020B0604020202020204" pitchFamily="34" charset="0"/>
                <a:cs typeface="Arial" panose="020B0604020202020204" pitchFamily="34" charset="0"/>
              </a:rPr>
              <a:t>Twitter with 29% is roughly equal with Facebook at 28%</a:t>
            </a:r>
          </a:p>
          <a:p>
            <a:r>
              <a:rPr lang="en-US" sz="1700" dirty="0">
                <a:effectLst/>
                <a:latin typeface="Arial" panose="020B0604020202020204" pitchFamily="34" charset="0"/>
                <a:cs typeface="Arial" panose="020B0604020202020204" pitchFamily="34" charset="0"/>
              </a:rPr>
              <a:t>Suggests Instagram posts are more likely to go viral</a:t>
            </a:r>
          </a:p>
          <a:p>
            <a:endParaRPr lang="en-US" sz="1700" dirty="0"/>
          </a:p>
        </p:txBody>
      </p:sp>
      <p:graphicFrame>
        <p:nvGraphicFramePr>
          <p:cNvPr id="5" name="Table 4">
            <a:extLst>
              <a:ext uri="{FF2B5EF4-FFF2-40B4-BE49-F238E27FC236}">
                <a16:creationId xmlns:a16="http://schemas.microsoft.com/office/drawing/2014/main" id="{680BE37A-808C-898D-CC05-5C37071DB9A5}"/>
              </a:ext>
            </a:extLst>
          </p:cNvPr>
          <p:cNvGraphicFramePr>
            <a:graphicFrameLocks noGrp="1"/>
          </p:cNvGraphicFramePr>
          <p:nvPr>
            <p:extLst>
              <p:ext uri="{D42A27DB-BD31-4B8C-83A1-F6EECF244321}">
                <p14:modId xmlns:p14="http://schemas.microsoft.com/office/powerpoint/2010/main" val="3571021039"/>
              </p:ext>
            </p:extLst>
          </p:nvPr>
        </p:nvGraphicFramePr>
        <p:xfrm>
          <a:off x="5192490" y="1291588"/>
          <a:ext cx="6416683" cy="4274824"/>
        </p:xfrm>
        <a:graphic>
          <a:graphicData uri="http://schemas.openxmlformats.org/drawingml/2006/table">
            <a:tbl>
              <a:tblPr firstRow="1" bandRow="1">
                <a:noFill/>
                <a:tableStyleId>{5C22544A-7EE6-4342-B048-85BDC9FD1C3A}</a:tableStyleId>
              </a:tblPr>
              <a:tblGrid>
                <a:gridCol w="2813335">
                  <a:extLst>
                    <a:ext uri="{9D8B030D-6E8A-4147-A177-3AD203B41FA5}">
                      <a16:colId xmlns:a16="http://schemas.microsoft.com/office/drawing/2014/main" val="2479367948"/>
                    </a:ext>
                  </a:extLst>
                </a:gridCol>
                <a:gridCol w="3603348">
                  <a:extLst>
                    <a:ext uri="{9D8B030D-6E8A-4147-A177-3AD203B41FA5}">
                      <a16:colId xmlns:a16="http://schemas.microsoft.com/office/drawing/2014/main" val="3318743552"/>
                    </a:ext>
                  </a:extLst>
                </a:gridCol>
              </a:tblGrid>
              <a:tr h="1007771">
                <a:tc>
                  <a:txBody>
                    <a:bodyPr/>
                    <a:lstStyle/>
                    <a:p>
                      <a:pPr algn="ctr"/>
                      <a:r>
                        <a:rPr lang="en-US" sz="3300" b="1" i="0" cap="none" spc="0" dirty="0">
                          <a:solidFill>
                            <a:srgbClr val="FFFFFF"/>
                          </a:solidFill>
                          <a:latin typeface="Arial Narrow" panose="020B0604020202020204" pitchFamily="34" charset="0"/>
                          <a:cs typeface="Arial Narrow" panose="020B0604020202020204" pitchFamily="34" charset="0"/>
                        </a:rPr>
                        <a:t>Platform</a:t>
                      </a:r>
                    </a:p>
                  </a:txBody>
                  <a:tcPr marL="471488" marR="282893" marT="282893" marB="282893"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chemeClr val="bg2">
                        <a:lumMod val="25000"/>
                        <a:alpha val="69804"/>
                      </a:schemeClr>
                    </a:solidFill>
                  </a:tcPr>
                </a:tc>
                <a:tc>
                  <a:txBody>
                    <a:bodyPr/>
                    <a:lstStyle/>
                    <a:p>
                      <a:pPr algn="ctr"/>
                      <a:r>
                        <a:rPr lang="en-US" sz="3300" b="1" i="0" cap="none" spc="0" dirty="0">
                          <a:solidFill>
                            <a:srgbClr val="FFFFFF"/>
                          </a:solidFill>
                          <a:latin typeface="Arial Narrow" panose="020B0604020202020204" pitchFamily="34" charset="0"/>
                          <a:cs typeface="Arial Narrow" panose="020B0604020202020204" pitchFamily="34" charset="0"/>
                        </a:rPr>
                        <a:t>PMF</a:t>
                      </a:r>
                    </a:p>
                  </a:txBody>
                  <a:tcPr marL="471488" marR="282893" marT="282893" marB="282893"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chemeClr val="bg2">
                        <a:lumMod val="25000"/>
                        <a:alpha val="69804"/>
                      </a:schemeClr>
                    </a:solidFill>
                  </a:tcPr>
                </a:tc>
                <a:extLst>
                  <a:ext uri="{0D108BD9-81ED-4DB2-BD59-A6C34878D82A}">
                    <a16:rowId xmlns:a16="http://schemas.microsoft.com/office/drawing/2014/main" val="2460007070"/>
                  </a:ext>
                </a:extLst>
              </a:tr>
              <a:tr h="1007771">
                <a:tc>
                  <a:txBody>
                    <a:bodyPr/>
                    <a:lstStyle/>
                    <a:p>
                      <a:pPr algn="ctr"/>
                      <a:r>
                        <a:rPr lang="en-US" sz="3300" cap="none" spc="0" dirty="0">
                          <a:solidFill>
                            <a:schemeClr val="tx1">
                              <a:lumMod val="85000"/>
                              <a:lumOff val="15000"/>
                            </a:schemeClr>
                          </a:solidFill>
                          <a:latin typeface="Arial" panose="020B0604020202020204" pitchFamily="34" charset="0"/>
                          <a:cs typeface="Arial" panose="020B0604020202020204" pitchFamily="34" charset="0"/>
                        </a:rPr>
                        <a:t>Instagram</a:t>
                      </a:r>
                    </a:p>
                  </a:txBody>
                  <a:tcPr marL="471488" marR="282893" marT="282893" marB="28289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3300" cap="none" spc="0">
                          <a:solidFill>
                            <a:schemeClr val="tx1">
                              <a:lumMod val="85000"/>
                              <a:lumOff val="15000"/>
                            </a:schemeClr>
                          </a:solidFill>
                          <a:latin typeface="Arial" panose="020B0604020202020204" pitchFamily="34" charset="0"/>
                          <a:cs typeface="Arial" panose="020B0604020202020204" pitchFamily="34" charset="0"/>
                        </a:rPr>
                        <a:t>0.4248366013</a:t>
                      </a:r>
                    </a:p>
                  </a:txBody>
                  <a:tcPr marL="471488" marR="282893" marT="282893" marB="28289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94061497"/>
                  </a:ext>
                </a:extLst>
              </a:tr>
              <a:tr h="1007771">
                <a:tc>
                  <a:txBody>
                    <a:bodyPr/>
                    <a:lstStyle/>
                    <a:p>
                      <a:pPr algn="ctr"/>
                      <a:r>
                        <a:rPr lang="en-US" sz="3300" cap="none" spc="0" dirty="0">
                          <a:solidFill>
                            <a:schemeClr val="tx1">
                              <a:lumMod val="85000"/>
                              <a:lumOff val="15000"/>
                            </a:schemeClr>
                          </a:solidFill>
                          <a:latin typeface="Arial" panose="020B0604020202020204" pitchFamily="34" charset="0"/>
                          <a:cs typeface="Arial" panose="020B0604020202020204" pitchFamily="34" charset="0"/>
                        </a:rPr>
                        <a:t>Twitter</a:t>
                      </a:r>
                    </a:p>
                  </a:txBody>
                  <a:tcPr marL="471488" marR="282893" marT="282893" marB="28289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US" sz="3300" cap="none" spc="0" dirty="0">
                          <a:solidFill>
                            <a:schemeClr val="tx1">
                              <a:lumMod val="85000"/>
                              <a:lumOff val="15000"/>
                            </a:schemeClr>
                          </a:solidFill>
                          <a:latin typeface="Arial" panose="020B0604020202020204" pitchFamily="34" charset="0"/>
                          <a:cs typeface="Arial" panose="020B0604020202020204" pitchFamily="34" charset="0"/>
                        </a:rPr>
                        <a:t>0.2941176470</a:t>
                      </a:r>
                    </a:p>
                  </a:txBody>
                  <a:tcPr marL="471488" marR="282893" marT="282893" marB="28289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34494346"/>
                  </a:ext>
                </a:extLst>
              </a:tr>
              <a:tr h="1007771">
                <a:tc>
                  <a:txBody>
                    <a:bodyPr/>
                    <a:lstStyle/>
                    <a:p>
                      <a:pPr algn="ctr"/>
                      <a:r>
                        <a:rPr lang="en-US" sz="3300" cap="none" spc="0">
                          <a:solidFill>
                            <a:schemeClr val="tx1">
                              <a:lumMod val="85000"/>
                              <a:lumOff val="15000"/>
                            </a:schemeClr>
                          </a:solidFill>
                          <a:latin typeface="Arial" panose="020B0604020202020204" pitchFamily="34" charset="0"/>
                          <a:cs typeface="Arial" panose="020B0604020202020204" pitchFamily="34" charset="0"/>
                        </a:rPr>
                        <a:t>Facebook</a:t>
                      </a:r>
                    </a:p>
                  </a:txBody>
                  <a:tcPr marL="471488" marR="282893" marT="282893" marB="282893">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a:r>
                        <a:rPr lang="en-US" sz="3300" cap="none" spc="0" dirty="0">
                          <a:solidFill>
                            <a:schemeClr val="tx1">
                              <a:lumMod val="85000"/>
                              <a:lumOff val="15000"/>
                            </a:schemeClr>
                          </a:solidFill>
                          <a:latin typeface="Arial" panose="020B0604020202020204" pitchFamily="34" charset="0"/>
                          <a:cs typeface="Arial" panose="020B0604020202020204" pitchFamily="34" charset="0"/>
                        </a:rPr>
                        <a:t>0.2810457516</a:t>
                      </a:r>
                    </a:p>
                  </a:txBody>
                  <a:tcPr marL="471488" marR="282893" marT="282893" marB="282893">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290426281"/>
                  </a:ext>
                </a:extLst>
              </a:tr>
            </a:tbl>
          </a:graphicData>
        </a:graphic>
      </p:graphicFrame>
    </p:spTree>
    <p:extLst>
      <p:ext uri="{BB962C8B-B14F-4D97-AF65-F5344CB8AC3E}">
        <p14:creationId xmlns:p14="http://schemas.microsoft.com/office/powerpoint/2010/main" val="345915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1AD86-B9FD-2D3F-8128-A6647D107654}"/>
              </a:ext>
            </a:extLst>
          </p:cNvPr>
          <p:cNvSpPr>
            <a:spLocks noGrp="1"/>
          </p:cNvSpPr>
          <p:nvPr>
            <p:ph type="title"/>
          </p:nvPr>
        </p:nvSpPr>
        <p:spPr>
          <a:xfrm>
            <a:off x="630936" y="639520"/>
            <a:ext cx="3429000" cy="1719072"/>
          </a:xfrm>
        </p:spPr>
        <p:txBody>
          <a:bodyPr anchor="b">
            <a:normAutofit/>
          </a:bodyPr>
          <a:lstStyle/>
          <a:p>
            <a:r>
              <a:rPr lang="en-US" sz="5400"/>
              <a:t>CDF of Retweets</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BC5FA-E212-C8CA-0054-302C9A50C071}"/>
              </a:ext>
            </a:extLst>
          </p:cNvPr>
          <p:cNvSpPr>
            <a:spLocks noGrp="1"/>
          </p:cNvSpPr>
          <p:nvPr>
            <p:ph idx="1"/>
          </p:nvPr>
        </p:nvSpPr>
        <p:spPr>
          <a:xfrm>
            <a:off x="630936" y="2807208"/>
            <a:ext cx="3429000" cy="3410712"/>
          </a:xfrm>
        </p:spPr>
        <p:txBody>
          <a:bodyPr anchor="t">
            <a:normAutofit/>
          </a:bodyPr>
          <a:lstStyle/>
          <a:p>
            <a:pPr marL="0" indent="0">
              <a:buNone/>
            </a:pPr>
            <a:r>
              <a:rPr lang="en-US" sz="1700" b="1" dirty="0">
                <a:effectLst/>
                <a:latin typeface="Arial" panose="020B0604020202020204" pitchFamily="34" charset="0"/>
                <a:cs typeface="Arial" panose="020B0604020202020204" pitchFamily="34" charset="0"/>
              </a:rPr>
              <a:t>Observation</a:t>
            </a:r>
            <a:r>
              <a:rPr lang="en-US" sz="1700" dirty="0">
                <a:effectLst/>
                <a:latin typeface="Arial" panose="020B0604020202020204" pitchFamily="34" charset="0"/>
                <a:cs typeface="Arial" panose="020B0604020202020204" pitchFamily="34" charset="0"/>
              </a:rPr>
              <a:t>:</a:t>
            </a:r>
          </a:p>
          <a:p>
            <a:r>
              <a:rPr lang="en-US" sz="1700" dirty="0">
                <a:effectLst/>
                <a:latin typeface="Arial" panose="020B0604020202020204" pitchFamily="34" charset="0"/>
                <a:cs typeface="Arial" panose="020B0604020202020204" pitchFamily="34" charset="0"/>
              </a:rPr>
              <a:t>80% of posts receive fewer than 30 retweets</a:t>
            </a:r>
          </a:p>
          <a:p>
            <a:r>
              <a:rPr lang="en-US" sz="1700" dirty="0">
                <a:effectLst/>
                <a:latin typeface="Arial" panose="020B0604020202020204" pitchFamily="34" charset="0"/>
                <a:cs typeface="Arial" panose="020B0604020202020204" pitchFamily="34" charset="0"/>
              </a:rPr>
              <a:t>Long tail for viral posts indicates only a few posts achieve significant amplification</a:t>
            </a:r>
          </a:p>
          <a:p>
            <a:pPr marL="0" indent="0">
              <a:buNone/>
            </a:pPr>
            <a:r>
              <a:rPr lang="en-US" sz="1700" b="1" dirty="0">
                <a:effectLst/>
                <a:latin typeface="Arial" panose="020B0604020202020204" pitchFamily="34" charset="0"/>
                <a:cs typeface="Arial" panose="020B0604020202020204" pitchFamily="34" charset="0"/>
              </a:rPr>
              <a:t>Implication</a:t>
            </a:r>
            <a:r>
              <a:rPr lang="en-US" sz="1700" dirty="0">
                <a:effectLst/>
                <a:latin typeface="Arial" panose="020B0604020202020204" pitchFamily="34" charset="0"/>
                <a:cs typeface="Arial" panose="020B0604020202020204" pitchFamily="34" charset="0"/>
              </a:rPr>
              <a:t>:</a:t>
            </a:r>
          </a:p>
          <a:p>
            <a:r>
              <a:rPr lang="en-US" sz="1700" dirty="0">
                <a:effectLst/>
                <a:latin typeface="Arial" panose="020B0604020202020204" pitchFamily="34" charset="0"/>
                <a:cs typeface="Arial" panose="020B0604020202020204" pitchFamily="34" charset="0"/>
              </a:rPr>
              <a:t>Highlights the rarity of virality, aligning with the research question</a:t>
            </a:r>
          </a:p>
        </p:txBody>
      </p:sp>
      <p:pic>
        <p:nvPicPr>
          <p:cNvPr id="4" name="Picture 3">
            <a:extLst>
              <a:ext uri="{FF2B5EF4-FFF2-40B4-BE49-F238E27FC236}">
                <a16:creationId xmlns:a16="http://schemas.microsoft.com/office/drawing/2014/main" id="{A461306E-8E95-F215-3067-EAAD5D5F12FE}"/>
              </a:ext>
            </a:extLst>
          </p:cNvPr>
          <p:cNvPicPr>
            <a:picLocks noChangeAspect="1"/>
          </p:cNvPicPr>
          <p:nvPr/>
        </p:nvPicPr>
        <p:blipFill>
          <a:blip r:embed="rId2"/>
          <a:stretch>
            <a:fillRect/>
          </a:stretch>
        </p:blipFill>
        <p:spPr>
          <a:xfrm>
            <a:off x="4654296" y="1262958"/>
            <a:ext cx="6903720" cy="4332083"/>
          </a:xfrm>
          <a:prstGeom prst="rect">
            <a:avLst/>
          </a:prstGeom>
        </p:spPr>
      </p:pic>
    </p:spTree>
    <p:extLst>
      <p:ext uri="{BB962C8B-B14F-4D97-AF65-F5344CB8AC3E}">
        <p14:creationId xmlns:p14="http://schemas.microsoft.com/office/powerpoint/2010/main" val="27675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C7C16-7366-404D-DBAC-4530010BC5E5}"/>
              </a:ext>
            </a:extLst>
          </p:cNvPr>
          <p:cNvSpPr>
            <a:spLocks noGrp="1"/>
          </p:cNvSpPr>
          <p:nvPr>
            <p:ph type="title"/>
          </p:nvPr>
        </p:nvSpPr>
        <p:spPr>
          <a:xfrm>
            <a:off x="630936" y="639520"/>
            <a:ext cx="3429000" cy="1719072"/>
          </a:xfrm>
        </p:spPr>
        <p:txBody>
          <a:bodyPr anchor="b">
            <a:normAutofit/>
          </a:bodyPr>
          <a:lstStyle/>
          <a:p>
            <a:r>
              <a:rPr lang="en-US" sz="5400"/>
              <a:t>Analytical Distribution</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BCD41-73A0-2AE6-FFF5-13A08D92C7AA}"/>
              </a:ext>
            </a:extLst>
          </p:cNvPr>
          <p:cNvSpPr>
            <a:spLocks noGrp="1"/>
          </p:cNvSpPr>
          <p:nvPr>
            <p:ph idx="1"/>
          </p:nvPr>
        </p:nvSpPr>
        <p:spPr>
          <a:xfrm>
            <a:off x="630936" y="2807208"/>
            <a:ext cx="3429000" cy="3410712"/>
          </a:xfrm>
        </p:spPr>
        <p:txBody>
          <a:bodyPr anchor="t">
            <a:normAutofit/>
          </a:bodyPr>
          <a:lstStyle/>
          <a:p>
            <a:pPr marL="0" indent="0">
              <a:buNone/>
            </a:pPr>
            <a:r>
              <a:rPr lang="en-US" sz="2200" b="1" dirty="0">
                <a:effectLst/>
                <a:latin typeface="Arial" panose="020B0604020202020204" pitchFamily="34" charset="0"/>
                <a:cs typeface="Arial" panose="020B0604020202020204" pitchFamily="34" charset="0"/>
              </a:rPr>
              <a:t>Distribution Shape</a:t>
            </a:r>
            <a:r>
              <a:rPr lang="en-US" sz="2200" dirty="0">
                <a:effectLst/>
                <a:latin typeface="Arial" panose="020B0604020202020204" pitchFamily="34" charset="0"/>
                <a:cs typeface="Arial" panose="020B0604020202020204" pitchFamily="34" charset="0"/>
              </a:rPr>
              <a:t>:</a:t>
            </a:r>
          </a:p>
          <a:p>
            <a:r>
              <a:rPr lang="en-US" sz="2200" dirty="0">
                <a:effectLst/>
                <a:latin typeface="Arial" panose="020B0604020202020204" pitchFamily="34" charset="0"/>
                <a:cs typeface="Arial" panose="020B0604020202020204" pitchFamily="34" charset="0"/>
              </a:rPr>
              <a:t>Approximately normal with a mean of 42</a:t>
            </a:r>
          </a:p>
          <a:p>
            <a:pPr marL="0" indent="0">
              <a:buNone/>
            </a:pPr>
            <a:r>
              <a:rPr lang="en-US" sz="2200" b="1" dirty="0">
                <a:effectLst/>
                <a:latin typeface="Arial" panose="020B0604020202020204" pitchFamily="34" charset="0"/>
                <a:cs typeface="Arial" panose="020B0604020202020204" pitchFamily="34" charset="0"/>
              </a:rPr>
              <a:t>Analysis</a:t>
            </a:r>
            <a:r>
              <a:rPr lang="en-US" sz="2200" dirty="0">
                <a:effectLst/>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T</a:t>
            </a:r>
            <a:r>
              <a:rPr lang="en-US" sz="2200" dirty="0">
                <a:effectLst/>
                <a:latin typeface="Arial" panose="020B0604020202020204" pitchFamily="34" charset="0"/>
                <a:cs typeface="Arial" panose="020B0604020202020204" pitchFamily="34" charset="0"/>
              </a:rPr>
              <a:t>he fitted curve suggests predictable user engagement, with occasional viral outlier</a:t>
            </a:r>
          </a:p>
        </p:txBody>
      </p:sp>
      <p:pic>
        <p:nvPicPr>
          <p:cNvPr id="4" name="Picture 3">
            <a:extLst>
              <a:ext uri="{FF2B5EF4-FFF2-40B4-BE49-F238E27FC236}">
                <a16:creationId xmlns:a16="http://schemas.microsoft.com/office/drawing/2014/main" id="{F688FC00-AFB6-A457-C832-778F3FE7AEBE}"/>
              </a:ext>
            </a:extLst>
          </p:cNvPr>
          <p:cNvPicPr>
            <a:picLocks noChangeAspect="1"/>
          </p:cNvPicPr>
          <p:nvPr/>
        </p:nvPicPr>
        <p:blipFill>
          <a:blip r:embed="rId2"/>
          <a:stretch>
            <a:fillRect/>
          </a:stretch>
        </p:blipFill>
        <p:spPr>
          <a:xfrm>
            <a:off x="4654296" y="1435552"/>
            <a:ext cx="6903720" cy="3986896"/>
          </a:xfrm>
          <a:prstGeom prst="rect">
            <a:avLst/>
          </a:prstGeom>
        </p:spPr>
      </p:pic>
    </p:spTree>
    <p:extLst>
      <p:ext uri="{BB962C8B-B14F-4D97-AF65-F5344CB8AC3E}">
        <p14:creationId xmlns:p14="http://schemas.microsoft.com/office/powerpoint/2010/main" val="120196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7CAD4-2917-6060-58D2-093C42DFEFB5}"/>
              </a:ext>
            </a:extLst>
          </p:cNvPr>
          <p:cNvSpPr>
            <a:spLocks noGrp="1"/>
          </p:cNvSpPr>
          <p:nvPr>
            <p:ph type="title"/>
          </p:nvPr>
        </p:nvSpPr>
        <p:spPr>
          <a:xfrm>
            <a:off x="630936" y="639520"/>
            <a:ext cx="3429000" cy="1719072"/>
          </a:xfrm>
        </p:spPr>
        <p:txBody>
          <a:bodyPr anchor="b">
            <a:normAutofit/>
          </a:bodyPr>
          <a:lstStyle/>
          <a:p>
            <a:r>
              <a:rPr lang="en-US" sz="5400"/>
              <a:t>Scatter Plot Analysis</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0775A0-AA08-4167-6E21-A8787B2DF021}"/>
              </a:ext>
            </a:extLst>
          </p:cNvPr>
          <p:cNvSpPr>
            <a:spLocks noGrp="1"/>
          </p:cNvSpPr>
          <p:nvPr>
            <p:ph idx="1"/>
          </p:nvPr>
        </p:nvSpPr>
        <p:spPr>
          <a:xfrm>
            <a:off x="630936" y="2807208"/>
            <a:ext cx="3429000" cy="3410712"/>
          </a:xfrm>
        </p:spPr>
        <p:txBody>
          <a:bodyPr anchor="t">
            <a:normAutofit/>
          </a:bodyPr>
          <a:lstStyle/>
          <a:p>
            <a:pPr marL="0" indent="0">
              <a:buNone/>
            </a:pPr>
            <a:r>
              <a:rPr lang="en-US" sz="2000" b="1" dirty="0">
                <a:effectLst/>
                <a:latin typeface="Arial" panose="020B0604020202020204" pitchFamily="34" charset="0"/>
                <a:cs typeface="Arial" panose="020B0604020202020204" pitchFamily="34" charset="0"/>
              </a:rPr>
              <a:t>Likes vs Retweets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Strong positive correlation (Pearson’s r = 1.00)</a:t>
            </a:r>
          </a:p>
          <a:p>
            <a:r>
              <a:rPr lang="en-US" sz="2000" dirty="0">
                <a:effectLst/>
                <a:latin typeface="Arial" panose="020B0604020202020204" pitchFamily="34" charset="0"/>
                <a:cs typeface="Arial" panose="020B0604020202020204" pitchFamily="34" charset="0"/>
              </a:rPr>
              <a:t>Indicates that posts with more likes also receive more retweets</a:t>
            </a:r>
          </a:p>
          <a:p>
            <a:pPr marL="0" indent="0">
              <a:buNone/>
            </a:pPr>
            <a:r>
              <a:rPr lang="en-US" sz="2000" b="1" dirty="0">
                <a:effectLst/>
                <a:latin typeface="Arial" panose="020B0604020202020204" pitchFamily="34" charset="0"/>
                <a:cs typeface="Arial" panose="020B0604020202020204" pitchFamily="34" charset="0"/>
              </a:rPr>
              <a:t>Platform vs Likes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Variability observed, with Instagram posts showing higher average likes</a:t>
            </a:r>
          </a:p>
          <a:p>
            <a:endParaRPr lang="en-US" sz="2000" dirty="0"/>
          </a:p>
        </p:txBody>
      </p:sp>
      <p:pic>
        <p:nvPicPr>
          <p:cNvPr id="4" name="Picture 3">
            <a:extLst>
              <a:ext uri="{FF2B5EF4-FFF2-40B4-BE49-F238E27FC236}">
                <a16:creationId xmlns:a16="http://schemas.microsoft.com/office/drawing/2014/main" id="{ED5B25CB-AF49-C838-E660-518388001386}"/>
              </a:ext>
            </a:extLst>
          </p:cNvPr>
          <p:cNvPicPr>
            <a:picLocks noChangeAspect="1"/>
          </p:cNvPicPr>
          <p:nvPr/>
        </p:nvPicPr>
        <p:blipFill>
          <a:blip r:embed="rId2"/>
          <a:stretch>
            <a:fillRect/>
          </a:stretch>
        </p:blipFill>
        <p:spPr>
          <a:xfrm>
            <a:off x="4654296" y="1306107"/>
            <a:ext cx="6903720" cy="4245786"/>
          </a:xfrm>
          <a:prstGeom prst="rect">
            <a:avLst/>
          </a:prstGeom>
        </p:spPr>
      </p:pic>
    </p:spTree>
    <p:extLst>
      <p:ext uri="{BB962C8B-B14F-4D97-AF65-F5344CB8AC3E}">
        <p14:creationId xmlns:p14="http://schemas.microsoft.com/office/powerpoint/2010/main" val="411556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4FA09-E234-787E-58E9-8CC7DD508F8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Hypothesis Testing</a:t>
            </a:r>
          </a:p>
        </p:txBody>
      </p:sp>
      <p:sp>
        <p:nvSpPr>
          <p:cNvPr id="3" name="Content Placeholder 2">
            <a:extLst>
              <a:ext uri="{FF2B5EF4-FFF2-40B4-BE49-F238E27FC236}">
                <a16:creationId xmlns:a16="http://schemas.microsoft.com/office/drawing/2014/main" id="{56B0DDF1-0FFE-DF1F-4044-069D6E66641E}"/>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Test Used</a:t>
            </a:r>
            <a:r>
              <a:rPr lang="en-US" sz="2000" dirty="0">
                <a:effectLst/>
                <a:latin typeface="Arial" panose="020B0604020202020204" pitchFamily="34" charset="0"/>
                <a:cs typeface="Arial" panose="020B0604020202020204" pitchFamily="34" charset="0"/>
              </a:rPr>
              <a:t>: ANOVA</a:t>
            </a:r>
          </a:p>
          <a:p>
            <a:pPr marL="0" indent="0">
              <a:buNone/>
            </a:pPr>
            <a:r>
              <a:rPr lang="en-US" sz="2000" b="1" dirty="0">
                <a:effectLst/>
                <a:latin typeface="Arial" panose="020B0604020202020204" pitchFamily="34" charset="0"/>
                <a:cs typeface="Arial" panose="020B0604020202020204" pitchFamily="34" charset="0"/>
              </a:rPr>
              <a:t>F-statistic</a:t>
            </a:r>
            <a:r>
              <a:rPr lang="en-US" sz="2000" dirty="0">
                <a:effectLst/>
                <a:latin typeface="Arial" panose="020B0604020202020204" pitchFamily="34" charset="0"/>
                <a:cs typeface="Arial" panose="020B0604020202020204" pitchFamily="34" charset="0"/>
              </a:rPr>
              <a:t>: 3.95, </a:t>
            </a:r>
            <a:r>
              <a:rPr lang="en-US" sz="2000" b="1" dirty="0">
                <a:effectLst/>
                <a:latin typeface="Arial" panose="020B0604020202020204" pitchFamily="34" charset="0"/>
                <a:cs typeface="Arial" panose="020B0604020202020204" pitchFamily="34" charset="0"/>
              </a:rPr>
              <a:t>p-value</a:t>
            </a:r>
            <a:r>
              <a:rPr lang="en-US" sz="2000" dirty="0">
                <a:effectLst/>
                <a:latin typeface="Arial" panose="020B0604020202020204" pitchFamily="34" charset="0"/>
                <a:cs typeface="Arial" panose="020B0604020202020204" pitchFamily="34" charset="0"/>
              </a:rPr>
              <a:t>: 0.00</a:t>
            </a:r>
          </a:p>
          <a:p>
            <a:pPr marL="0" indent="0">
              <a:buNone/>
            </a:pPr>
            <a:r>
              <a:rPr lang="en-US" sz="2000" b="1" dirty="0">
                <a:effectLst/>
                <a:latin typeface="Arial" panose="020B0604020202020204" pitchFamily="34" charset="0"/>
                <a:cs typeface="Arial" panose="020B0604020202020204" pitchFamily="34" charset="0"/>
              </a:rPr>
              <a:t>Conclusion</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Sentiment significantly affects likes</a:t>
            </a:r>
          </a:p>
          <a:p>
            <a:r>
              <a:rPr lang="en-US" sz="2000" dirty="0">
                <a:effectLst/>
                <a:latin typeface="Arial" panose="020B0604020202020204" pitchFamily="34" charset="0"/>
                <a:cs typeface="Arial" panose="020B0604020202020204" pitchFamily="34" charset="0"/>
              </a:rPr>
              <a:t>Positive posts perform better in terms of engagement</a:t>
            </a:r>
          </a:p>
          <a:p>
            <a:endParaRPr lang="en-US" sz="2000" dirty="0"/>
          </a:p>
        </p:txBody>
      </p:sp>
    </p:spTree>
    <p:extLst>
      <p:ext uri="{BB962C8B-B14F-4D97-AF65-F5344CB8AC3E}">
        <p14:creationId xmlns:p14="http://schemas.microsoft.com/office/powerpoint/2010/main" val="452091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8936C-FDC3-6F87-2A81-2EFAF541666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Regression Analysis</a:t>
            </a:r>
          </a:p>
        </p:txBody>
      </p:sp>
      <p:sp>
        <p:nvSpPr>
          <p:cNvPr id="3" name="Content Placeholder 2">
            <a:extLst>
              <a:ext uri="{FF2B5EF4-FFF2-40B4-BE49-F238E27FC236}">
                <a16:creationId xmlns:a16="http://schemas.microsoft.com/office/drawing/2014/main" id="{B014AF6B-0B1C-2FDF-14C6-7E6AD026FB23}"/>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Dependent Variable</a:t>
            </a:r>
            <a:r>
              <a:rPr lang="en-US" sz="2000" dirty="0">
                <a:effectLst/>
                <a:latin typeface="Arial" panose="020B0604020202020204" pitchFamily="34" charset="0"/>
                <a:cs typeface="Arial" panose="020B0604020202020204" pitchFamily="34" charset="0"/>
              </a:rPr>
              <a:t>: Retweets</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Explanatory Variable</a:t>
            </a:r>
            <a:r>
              <a:rPr lang="en-US" sz="2000" dirty="0">
                <a:effectLst/>
                <a:latin typeface="Arial" panose="020B0604020202020204" pitchFamily="34" charset="0"/>
                <a:cs typeface="Arial" panose="020B0604020202020204" pitchFamily="34" charset="0"/>
              </a:rPr>
              <a:t>: Likes</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Model Performance</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Coefficient: 0.49</a:t>
            </a:r>
          </a:p>
          <a:p>
            <a:r>
              <a:rPr lang="en-US" sz="2000" dirty="0">
                <a:effectLst/>
                <a:latin typeface="Arial" panose="020B0604020202020204" pitchFamily="34" charset="0"/>
                <a:cs typeface="Arial" panose="020B0604020202020204" pitchFamily="34" charset="0"/>
              </a:rPr>
              <a:t>R² Score: 0.99</a:t>
            </a:r>
          </a:p>
          <a:p>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Conclusion</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Likes are a strong predictor of retweets, supporting the hypothesis</a:t>
            </a:r>
          </a:p>
          <a:p>
            <a:endParaRPr lang="en-US" sz="2000" dirty="0"/>
          </a:p>
        </p:txBody>
      </p:sp>
    </p:spTree>
    <p:extLst>
      <p:ext uri="{BB962C8B-B14F-4D97-AF65-F5344CB8AC3E}">
        <p14:creationId xmlns:p14="http://schemas.microsoft.com/office/powerpoint/2010/main" val="42855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C0ACB-73B6-E71A-B3F5-1F2B3B47E03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35769A93-597B-6BD8-4563-B2A446D25DF0}"/>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Key Insights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Positive sentiment drives higher likes</a:t>
            </a:r>
          </a:p>
          <a:p>
            <a:r>
              <a:rPr lang="en-US" sz="2000" dirty="0">
                <a:latin typeface="Arial" panose="020B0604020202020204" pitchFamily="34" charset="0"/>
                <a:cs typeface="Arial" panose="020B0604020202020204" pitchFamily="34" charset="0"/>
              </a:rPr>
              <a:t>I</a:t>
            </a:r>
            <a:r>
              <a:rPr lang="en-US" sz="2000" dirty="0">
                <a:effectLst/>
                <a:latin typeface="Arial" panose="020B0604020202020204" pitchFamily="34" charset="0"/>
                <a:cs typeface="Arial" panose="020B0604020202020204" pitchFamily="34" charset="0"/>
              </a:rPr>
              <a:t>nstagram has the highest engagement potential</a:t>
            </a:r>
          </a:p>
          <a:p>
            <a:r>
              <a:rPr lang="en-US" sz="2000" dirty="0">
                <a:effectLst/>
                <a:latin typeface="Arial" panose="020B0604020202020204" pitchFamily="34" charset="0"/>
                <a:cs typeface="Arial" panose="020B0604020202020204" pitchFamily="34" charset="0"/>
              </a:rPr>
              <a:t>Likes strongly predict retweets</a:t>
            </a:r>
          </a:p>
          <a:p>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Limitations</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Limited to three platforms; inclusion of other platforms may provide broader insights</a:t>
            </a:r>
          </a:p>
          <a:p>
            <a:r>
              <a:rPr lang="en-US" sz="2000" dirty="0">
                <a:effectLst/>
                <a:latin typeface="Arial" panose="020B0604020202020204" pitchFamily="34" charset="0"/>
                <a:cs typeface="Arial" panose="020B0604020202020204" pitchFamily="34" charset="0"/>
              </a:rPr>
              <a:t>Assumed sentiment and hashtags are consistent predictors</a:t>
            </a:r>
          </a:p>
          <a:p>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Future Research</a:t>
            </a:r>
            <a:r>
              <a:rPr lang="en-US" sz="2000" dirty="0">
                <a:effectLst/>
                <a:latin typeface="Arial" panose="020B0604020202020204" pitchFamily="34" charset="0"/>
                <a:cs typeface="Arial" panose="020B0604020202020204" pitchFamily="34" charset="0"/>
              </a:rPr>
              <a:t>:</a:t>
            </a:r>
          </a:p>
          <a:p>
            <a:r>
              <a:rPr lang="en-US" sz="2000" dirty="0">
                <a:effectLst/>
                <a:latin typeface="Arial" panose="020B0604020202020204" pitchFamily="34" charset="0"/>
                <a:cs typeface="Arial" panose="020B0604020202020204" pitchFamily="34" charset="0"/>
              </a:rPr>
              <a:t>Explore hashtag effectiveness and content type (e.g., image vs text)</a:t>
            </a:r>
          </a:p>
          <a:p>
            <a:endParaRPr lang="en-US" sz="2000" dirty="0"/>
          </a:p>
        </p:txBody>
      </p:sp>
    </p:spTree>
    <p:extLst>
      <p:ext uri="{BB962C8B-B14F-4D97-AF65-F5344CB8AC3E}">
        <p14:creationId xmlns:p14="http://schemas.microsoft.com/office/powerpoint/2010/main" val="327494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C8A2C-3D5C-9BE9-01E0-20153E94384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References</a:t>
            </a:r>
          </a:p>
        </p:txBody>
      </p:sp>
      <p:sp>
        <p:nvSpPr>
          <p:cNvPr id="3" name="Content Placeholder 2">
            <a:extLst>
              <a:ext uri="{FF2B5EF4-FFF2-40B4-BE49-F238E27FC236}">
                <a16:creationId xmlns:a16="http://schemas.microsoft.com/office/drawing/2014/main" id="{2B50F91C-01F0-26CC-3ACB-6C7E1BB929A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Dataset</a:t>
            </a:r>
            <a:r>
              <a:rPr lang="en-US" sz="2000" dirty="0">
                <a:effectLst/>
                <a:latin typeface="Arial" panose="020B0604020202020204" pitchFamily="34" charset="0"/>
                <a:cs typeface="Arial" panose="020B0604020202020204" pitchFamily="34" charset="0"/>
              </a:rPr>
              <a:t>: Kaggle Social Media Sentiment Dataset. </a:t>
            </a:r>
            <a:r>
              <a:rPr lang="en-US" sz="2000" dirty="0">
                <a:effectLst/>
                <a:latin typeface="Arial" panose="020B0604020202020204" pitchFamily="34" charset="0"/>
                <a:cs typeface="Arial" panose="020B0604020202020204" pitchFamily="34" charset="0"/>
                <a:hlinkClick r:id="rId2"/>
              </a:rPr>
              <a:t>https://www.kaggle.com/datasets/kashishparmar02/social-media-sentiments-analysis-dataset</a:t>
            </a:r>
            <a:r>
              <a:rPr lang="en-US" sz="2000" dirty="0">
                <a:effectLst/>
                <a:latin typeface="Arial" panose="020B0604020202020204" pitchFamily="34" charset="0"/>
                <a:cs typeface="Arial" panose="020B0604020202020204" pitchFamily="34" charset="0"/>
              </a:rPr>
              <a:t>. </a:t>
            </a:r>
          </a:p>
          <a:p>
            <a:endParaRPr lang="en-US" sz="2000" dirty="0"/>
          </a:p>
        </p:txBody>
      </p:sp>
    </p:spTree>
    <p:extLst>
      <p:ext uri="{BB962C8B-B14F-4D97-AF65-F5344CB8AC3E}">
        <p14:creationId xmlns:p14="http://schemas.microsoft.com/office/powerpoint/2010/main" val="207888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21A1D2-013E-A844-97A8-297FB42B69AF}"/>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Statistical Question</a:t>
            </a:r>
          </a:p>
        </p:txBody>
      </p:sp>
      <p:graphicFrame>
        <p:nvGraphicFramePr>
          <p:cNvPr id="5" name="Content Placeholder 2">
            <a:extLst>
              <a:ext uri="{FF2B5EF4-FFF2-40B4-BE49-F238E27FC236}">
                <a16:creationId xmlns:a16="http://schemas.microsoft.com/office/drawing/2014/main" id="{78C85FD7-778A-5EFF-3368-D21265BAFFB0}"/>
              </a:ext>
            </a:extLst>
          </p:cNvPr>
          <p:cNvGraphicFramePr>
            <a:graphicFrameLocks noGrp="1"/>
          </p:cNvGraphicFramePr>
          <p:nvPr>
            <p:ph idx="1"/>
            <p:extLst>
              <p:ext uri="{D42A27DB-BD31-4B8C-83A1-F6EECF244321}">
                <p14:modId xmlns:p14="http://schemas.microsoft.com/office/powerpoint/2010/main" val="77234569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626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5D464-D254-E717-2BB6-7CE1470EF48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Set Overview</a:t>
            </a:r>
          </a:p>
        </p:txBody>
      </p:sp>
      <p:sp>
        <p:nvSpPr>
          <p:cNvPr id="3" name="Content Placeholder 2">
            <a:extLst>
              <a:ext uri="{FF2B5EF4-FFF2-40B4-BE49-F238E27FC236}">
                <a16:creationId xmlns:a16="http://schemas.microsoft.com/office/drawing/2014/main" id="{1133D4C9-10C4-D956-0EB6-C36EA018C251}"/>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Dataset Source</a:t>
            </a:r>
            <a:r>
              <a:rPr lang="en-US" sz="2000" dirty="0">
                <a:effectLst/>
                <a:latin typeface="Arial" panose="020B0604020202020204" pitchFamily="34" charset="0"/>
                <a:cs typeface="Arial" panose="020B0604020202020204" pitchFamily="34" charset="0"/>
              </a:rPr>
              <a:t>: Kaggle Social Media Sentiment Dataset.</a:t>
            </a:r>
          </a:p>
          <a:p>
            <a:pPr marL="0" indent="0">
              <a:buNone/>
            </a:pPr>
            <a:r>
              <a:rPr lang="en-US" sz="2000" b="1" dirty="0">
                <a:effectLst/>
                <a:latin typeface="Arial" panose="020B0604020202020204" pitchFamily="34" charset="0"/>
                <a:cs typeface="Arial" panose="020B0604020202020204" pitchFamily="34" charset="0"/>
              </a:rPr>
              <a:t>Size</a:t>
            </a:r>
            <a:r>
              <a:rPr lang="en-US" sz="2000" dirty="0">
                <a:effectLst/>
                <a:latin typeface="Arial" panose="020B0604020202020204" pitchFamily="34" charset="0"/>
                <a:cs typeface="Arial" panose="020B0604020202020204" pitchFamily="34" charset="0"/>
              </a:rPr>
              <a:t>: 10,000 rows, 8 columns</a:t>
            </a:r>
          </a:p>
          <a:p>
            <a:pPr marL="0" indent="0">
              <a:buNone/>
            </a:pPr>
            <a:r>
              <a:rPr lang="en-US" sz="2000" b="1" dirty="0">
                <a:effectLst/>
                <a:latin typeface="Arial" panose="020B0604020202020204" pitchFamily="34" charset="0"/>
                <a:cs typeface="Arial" panose="020B0604020202020204" pitchFamily="34" charset="0"/>
              </a:rPr>
              <a:t>Purpose</a:t>
            </a:r>
            <a:r>
              <a:rPr lang="en-US" sz="2000" dirty="0">
                <a:effectLst/>
                <a:latin typeface="Arial" panose="020B0604020202020204" pitchFamily="34" charset="0"/>
                <a:cs typeface="Arial" panose="020B0604020202020204" pitchFamily="34" charset="0"/>
              </a:rPr>
              <a:t>: Analyze engagement patterns on Twitter, Instagram, and Facebook</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Variables</a:t>
            </a:r>
            <a:r>
              <a:rPr lang="en-US" sz="2000" dirty="0">
                <a:effectLst/>
                <a:latin typeface="Arial" panose="020B0604020202020204" pitchFamily="34" charset="0"/>
                <a:cs typeface="Arial" panose="020B0604020202020204" pitchFamily="34" charset="0"/>
              </a:rPr>
              <a:t>:</a:t>
            </a:r>
          </a:p>
          <a:p>
            <a:pPr marL="0" indent="0">
              <a:buNone/>
            </a:pPr>
            <a:r>
              <a:rPr lang="en-US" sz="2000" dirty="0">
                <a:effectLst/>
                <a:latin typeface="Arial" panose="020B0604020202020204" pitchFamily="34" charset="0"/>
                <a:cs typeface="Arial" panose="020B0604020202020204" pitchFamily="34" charset="0"/>
              </a:rPr>
              <a:t>1. </a:t>
            </a:r>
            <a:r>
              <a:rPr lang="en-US" sz="2000" b="1" dirty="0">
                <a:effectLst/>
                <a:latin typeface="Arial" panose="020B0604020202020204" pitchFamily="34" charset="0"/>
                <a:cs typeface="Arial" panose="020B0604020202020204" pitchFamily="34" charset="0"/>
              </a:rPr>
              <a:t>Platform</a:t>
            </a:r>
            <a:r>
              <a:rPr lang="en-US" sz="2000" dirty="0">
                <a:effectLst/>
                <a:latin typeface="Arial" panose="020B0604020202020204" pitchFamily="34" charset="0"/>
                <a:cs typeface="Arial" panose="020B0604020202020204" pitchFamily="34" charset="0"/>
              </a:rPr>
              <a:t>: The social media platform (categorical)</a:t>
            </a:r>
          </a:p>
          <a:p>
            <a:pPr marL="0" indent="0">
              <a:buNone/>
            </a:pPr>
            <a:r>
              <a:rPr lang="en-US" sz="2000" dirty="0">
                <a:effectLst/>
                <a:latin typeface="Arial" panose="020B0604020202020204" pitchFamily="34" charset="0"/>
                <a:cs typeface="Arial" panose="020B0604020202020204" pitchFamily="34" charset="0"/>
              </a:rPr>
              <a:t>2. </a:t>
            </a:r>
            <a:r>
              <a:rPr lang="en-US" sz="2000" b="1" dirty="0">
                <a:effectLst/>
                <a:latin typeface="Arial" panose="020B0604020202020204" pitchFamily="34" charset="0"/>
                <a:cs typeface="Arial" panose="020B0604020202020204" pitchFamily="34" charset="0"/>
              </a:rPr>
              <a:t>Sentiment</a:t>
            </a:r>
            <a:r>
              <a:rPr lang="en-US" sz="2000" dirty="0">
                <a:effectLst/>
                <a:latin typeface="Arial" panose="020B0604020202020204" pitchFamily="34" charset="0"/>
                <a:cs typeface="Arial" panose="020B0604020202020204" pitchFamily="34" charset="0"/>
              </a:rPr>
              <a:t>: Emotional tone of posts (categorical)</a:t>
            </a:r>
          </a:p>
          <a:p>
            <a:pPr marL="0" indent="0">
              <a:buNone/>
            </a:pPr>
            <a:r>
              <a:rPr lang="en-US" sz="2000" dirty="0">
                <a:effectLst/>
                <a:latin typeface="Arial" panose="020B0604020202020204" pitchFamily="34" charset="0"/>
                <a:cs typeface="Arial" panose="020B0604020202020204" pitchFamily="34" charset="0"/>
              </a:rPr>
              <a:t>3. </a:t>
            </a:r>
            <a:r>
              <a:rPr lang="en-US" sz="2000" b="1" dirty="0">
                <a:effectLst/>
                <a:latin typeface="Arial" panose="020B0604020202020204" pitchFamily="34" charset="0"/>
                <a:cs typeface="Arial" panose="020B0604020202020204" pitchFamily="34" charset="0"/>
              </a:rPr>
              <a:t>Likes</a:t>
            </a:r>
            <a:r>
              <a:rPr lang="en-US" sz="2000" dirty="0">
                <a:effectLst/>
                <a:latin typeface="Arial" panose="020B0604020202020204" pitchFamily="34" charset="0"/>
                <a:cs typeface="Arial" panose="020B0604020202020204" pitchFamily="34" charset="0"/>
              </a:rPr>
              <a:t>: Number of likes (numerical)</a:t>
            </a:r>
          </a:p>
          <a:p>
            <a:pPr marL="0" indent="0">
              <a:buNone/>
            </a:pPr>
            <a:r>
              <a:rPr lang="en-US" sz="2000" dirty="0">
                <a:effectLst/>
                <a:latin typeface="Arial" panose="020B0604020202020204" pitchFamily="34" charset="0"/>
                <a:cs typeface="Arial" panose="020B0604020202020204" pitchFamily="34" charset="0"/>
              </a:rPr>
              <a:t>4. </a:t>
            </a:r>
            <a:r>
              <a:rPr lang="en-US" sz="2000" b="1" dirty="0">
                <a:effectLst/>
                <a:latin typeface="Arial" panose="020B0604020202020204" pitchFamily="34" charset="0"/>
                <a:cs typeface="Arial" panose="020B0604020202020204" pitchFamily="34" charset="0"/>
              </a:rPr>
              <a:t>Retweets</a:t>
            </a:r>
            <a:r>
              <a:rPr lang="en-US" sz="2000" dirty="0">
                <a:effectLst/>
                <a:latin typeface="Arial" panose="020B0604020202020204" pitchFamily="34" charset="0"/>
                <a:cs typeface="Arial" panose="020B0604020202020204" pitchFamily="34" charset="0"/>
              </a:rPr>
              <a:t>: Number of retweets (numerical)</a:t>
            </a:r>
          </a:p>
          <a:p>
            <a:pPr marL="0" indent="0">
              <a:buNone/>
            </a:pPr>
            <a:r>
              <a:rPr lang="en-US" sz="2000" dirty="0">
                <a:effectLst/>
                <a:latin typeface="Arial" panose="020B0604020202020204" pitchFamily="34" charset="0"/>
                <a:cs typeface="Arial" panose="020B0604020202020204" pitchFamily="34" charset="0"/>
              </a:rPr>
              <a:t>5. </a:t>
            </a:r>
            <a:r>
              <a:rPr lang="en-US" sz="2000" b="1" dirty="0">
                <a:effectLst/>
                <a:latin typeface="Arial" panose="020B0604020202020204" pitchFamily="34" charset="0"/>
                <a:cs typeface="Arial" panose="020B0604020202020204" pitchFamily="34" charset="0"/>
              </a:rPr>
              <a:t>Hashtags</a:t>
            </a:r>
            <a:r>
              <a:rPr lang="en-US" sz="2000" dirty="0">
                <a:effectLst/>
                <a:latin typeface="Arial" panose="020B0604020202020204" pitchFamily="34" charset="0"/>
                <a:cs typeface="Arial" panose="020B0604020202020204" pitchFamily="34" charset="0"/>
              </a:rPr>
              <a:t>: Keywords associated with posts (categorical)</a:t>
            </a:r>
          </a:p>
          <a:p>
            <a:endParaRPr lang="en-US" sz="2000" dirty="0"/>
          </a:p>
        </p:txBody>
      </p:sp>
    </p:spTree>
    <p:extLst>
      <p:ext uri="{BB962C8B-B14F-4D97-AF65-F5344CB8AC3E}">
        <p14:creationId xmlns:p14="http://schemas.microsoft.com/office/powerpoint/2010/main" val="159220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17BE1-79C4-EC18-D783-1CCFBAFFAAA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Variable Descriptions</a:t>
            </a:r>
          </a:p>
        </p:txBody>
      </p:sp>
      <p:sp>
        <p:nvSpPr>
          <p:cNvPr id="3" name="Content Placeholder 2">
            <a:extLst>
              <a:ext uri="{FF2B5EF4-FFF2-40B4-BE49-F238E27FC236}">
                <a16:creationId xmlns:a16="http://schemas.microsoft.com/office/drawing/2014/main" id="{07974367-E0D0-B9FA-E0EE-240D288CC97D}"/>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effectLst/>
                <a:latin typeface="Arial" panose="020B0604020202020204" pitchFamily="34" charset="0"/>
                <a:cs typeface="Arial" panose="020B0604020202020204" pitchFamily="34" charset="0"/>
              </a:rPr>
              <a:t>Platform</a:t>
            </a:r>
            <a:r>
              <a:rPr lang="en-US" sz="2000" dirty="0">
                <a:effectLst/>
                <a:latin typeface="Arial" panose="020B0604020202020204" pitchFamily="34" charset="0"/>
                <a:cs typeface="Arial" panose="020B0604020202020204" pitchFamily="34" charset="0"/>
              </a:rPr>
              <a:t>: The platform where posts were shared (Twitter, Instagram, Facebook)</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Sentiment</a:t>
            </a:r>
            <a:r>
              <a:rPr lang="en-US" sz="2000" dirty="0">
                <a:effectLst/>
                <a:latin typeface="Arial" panose="020B0604020202020204" pitchFamily="34" charset="0"/>
                <a:cs typeface="Arial" panose="020B0604020202020204" pitchFamily="34" charset="0"/>
              </a:rPr>
              <a:t>: Categories of emotional tone (Positive, Neutral, Negative)</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Likes</a:t>
            </a:r>
            <a:r>
              <a:rPr lang="en-US" sz="2000" dirty="0">
                <a:effectLst/>
                <a:latin typeface="Arial" panose="020B0604020202020204" pitchFamily="34" charset="0"/>
                <a:cs typeface="Arial" panose="020B0604020202020204" pitchFamily="34" charset="0"/>
              </a:rPr>
              <a:t>: Number of likes as a measure of user approval</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Retweets</a:t>
            </a:r>
            <a:r>
              <a:rPr lang="en-US" sz="2000" dirty="0">
                <a:effectLst/>
                <a:latin typeface="Arial" panose="020B0604020202020204" pitchFamily="34" charset="0"/>
                <a:cs typeface="Arial" panose="020B0604020202020204" pitchFamily="34" charset="0"/>
              </a:rPr>
              <a:t>: Number of retweets, indicating content amplification</a:t>
            </a:r>
          </a:p>
          <a:p>
            <a:pPr marL="0" indent="0">
              <a:buNone/>
            </a:pPr>
            <a:endParaRPr lang="en-US" sz="2000" dirty="0">
              <a:effectLst/>
              <a:latin typeface="Arial" panose="020B0604020202020204" pitchFamily="34" charset="0"/>
              <a:cs typeface="Arial" panose="020B0604020202020204" pitchFamily="34" charset="0"/>
            </a:endParaRPr>
          </a:p>
          <a:p>
            <a:pPr marL="0" indent="0">
              <a:buNone/>
            </a:pPr>
            <a:r>
              <a:rPr lang="en-US" sz="2000" b="1" dirty="0">
                <a:effectLst/>
                <a:latin typeface="Arial" panose="020B0604020202020204" pitchFamily="34" charset="0"/>
                <a:cs typeface="Arial" panose="020B0604020202020204" pitchFamily="34" charset="0"/>
              </a:rPr>
              <a:t>Hashtags</a:t>
            </a:r>
            <a:r>
              <a:rPr lang="en-US" sz="2000" dirty="0">
                <a:effectLst/>
                <a:latin typeface="Arial" panose="020B0604020202020204" pitchFamily="34" charset="0"/>
                <a:cs typeface="Arial" panose="020B0604020202020204" pitchFamily="34" charset="0"/>
              </a:rPr>
              <a:t>: Contextual keywords used in posts for searchability</a:t>
            </a:r>
          </a:p>
          <a:p>
            <a:endParaRPr lang="en-US" sz="2000" dirty="0"/>
          </a:p>
        </p:txBody>
      </p:sp>
    </p:spTree>
    <p:extLst>
      <p:ext uri="{BB962C8B-B14F-4D97-AF65-F5344CB8AC3E}">
        <p14:creationId xmlns:p14="http://schemas.microsoft.com/office/powerpoint/2010/main" val="332601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981F5-5A55-E9FE-A34D-D2411BF1DFC8}"/>
              </a:ext>
            </a:extLst>
          </p:cNvPr>
          <p:cNvSpPr>
            <a:spLocks noGrp="1"/>
          </p:cNvSpPr>
          <p:nvPr>
            <p:ph type="title"/>
          </p:nvPr>
        </p:nvSpPr>
        <p:spPr>
          <a:xfrm>
            <a:off x="630936" y="639520"/>
            <a:ext cx="3429000" cy="1719072"/>
          </a:xfrm>
        </p:spPr>
        <p:txBody>
          <a:bodyPr anchor="b">
            <a:normAutofit/>
          </a:bodyPr>
          <a:lstStyle/>
          <a:p>
            <a:r>
              <a:rPr lang="en-US" sz="5400"/>
              <a:t>Histogram of Platform</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6ADC18-241D-08EE-EA19-127E7C274BA2}"/>
              </a:ext>
            </a:extLst>
          </p:cNvPr>
          <p:cNvSpPr>
            <a:spLocks noGrp="1"/>
          </p:cNvSpPr>
          <p:nvPr>
            <p:ph idx="1"/>
          </p:nvPr>
        </p:nvSpPr>
        <p:spPr>
          <a:xfrm>
            <a:off x="630936" y="2807208"/>
            <a:ext cx="3429000" cy="3410712"/>
          </a:xfrm>
        </p:spPr>
        <p:txBody>
          <a:bodyPr anchor="t">
            <a:normAutofit/>
          </a:bodyPr>
          <a:lstStyle/>
          <a:p>
            <a:pPr marL="0" indent="0">
              <a:buNone/>
            </a:pPr>
            <a:r>
              <a:rPr lang="en-US" sz="2200">
                <a:effectLst/>
                <a:latin typeface="Arial" panose="020B0604020202020204" pitchFamily="34" charset="0"/>
                <a:cs typeface="Arial" panose="020B0604020202020204" pitchFamily="34" charset="0"/>
              </a:rPr>
              <a:t>Instagram is the most prevalent dataset, while Facebook has the lowest representation</a:t>
            </a:r>
          </a:p>
          <a:p>
            <a:pPr marL="0" indent="0">
              <a:buNone/>
            </a:pPr>
            <a:endParaRPr lang="en-US" sz="2200">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3DCB94F-49F9-7125-ADB9-63C3B889BEB2}"/>
              </a:ext>
            </a:extLst>
          </p:cNvPr>
          <p:cNvPicPr>
            <a:picLocks noChangeAspect="1"/>
          </p:cNvPicPr>
          <p:nvPr/>
        </p:nvPicPr>
        <p:blipFill>
          <a:blip r:embed="rId2"/>
          <a:stretch>
            <a:fillRect/>
          </a:stretch>
        </p:blipFill>
        <p:spPr>
          <a:xfrm>
            <a:off x="4654296" y="1582255"/>
            <a:ext cx="6903720" cy="3693489"/>
          </a:xfrm>
          <a:prstGeom prst="rect">
            <a:avLst/>
          </a:prstGeom>
        </p:spPr>
      </p:pic>
    </p:spTree>
    <p:extLst>
      <p:ext uri="{BB962C8B-B14F-4D97-AF65-F5344CB8AC3E}">
        <p14:creationId xmlns:p14="http://schemas.microsoft.com/office/powerpoint/2010/main" val="9933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EDB0E0-53D8-B11C-D03D-98F98E8E5FB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8E5BD-6DBE-594F-6CF0-D6D247892297}"/>
              </a:ext>
            </a:extLst>
          </p:cNvPr>
          <p:cNvSpPr>
            <a:spLocks noGrp="1"/>
          </p:cNvSpPr>
          <p:nvPr>
            <p:ph type="title"/>
          </p:nvPr>
        </p:nvSpPr>
        <p:spPr>
          <a:xfrm>
            <a:off x="630936" y="639520"/>
            <a:ext cx="3429000" cy="1719072"/>
          </a:xfrm>
        </p:spPr>
        <p:txBody>
          <a:bodyPr anchor="b">
            <a:normAutofit/>
          </a:bodyPr>
          <a:lstStyle/>
          <a:p>
            <a:r>
              <a:rPr lang="en-US" sz="4600"/>
              <a:t>Histogram of Sentiment</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A81A0D-7CDF-9935-D195-581F20F15238}"/>
              </a:ext>
            </a:extLst>
          </p:cNvPr>
          <p:cNvSpPr>
            <a:spLocks noGrp="1"/>
          </p:cNvSpPr>
          <p:nvPr>
            <p:ph idx="1"/>
          </p:nvPr>
        </p:nvSpPr>
        <p:spPr>
          <a:xfrm>
            <a:off x="630936" y="2807208"/>
            <a:ext cx="3429000" cy="3410712"/>
          </a:xfrm>
        </p:spPr>
        <p:txBody>
          <a:bodyPr anchor="t">
            <a:normAutofit/>
          </a:bodyPr>
          <a:lstStyle/>
          <a:p>
            <a:pPr marL="0" indent="0">
              <a:buNone/>
            </a:pPr>
            <a:r>
              <a:rPr lang="en-US" sz="2200">
                <a:effectLst/>
                <a:latin typeface="Arial" panose="020B0604020202020204" pitchFamily="34" charset="0"/>
                <a:cs typeface="Arial" panose="020B0604020202020204" pitchFamily="34" charset="0"/>
              </a:rPr>
              <a:t>Positive sentiment is most frequent, followed by neutral, with few negative posts</a:t>
            </a:r>
          </a:p>
          <a:p>
            <a:endParaRPr lang="en-US" sz="2200"/>
          </a:p>
        </p:txBody>
      </p:sp>
      <p:pic>
        <p:nvPicPr>
          <p:cNvPr id="4" name="Picture 3">
            <a:extLst>
              <a:ext uri="{FF2B5EF4-FFF2-40B4-BE49-F238E27FC236}">
                <a16:creationId xmlns:a16="http://schemas.microsoft.com/office/drawing/2014/main" id="{AB340AE3-0294-2436-CBBE-C37289A03EDC}"/>
              </a:ext>
            </a:extLst>
          </p:cNvPr>
          <p:cNvPicPr>
            <a:picLocks noChangeAspect="1"/>
          </p:cNvPicPr>
          <p:nvPr/>
        </p:nvPicPr>
        <p:blipFill>
          <a:blip r:embed="rId2"/>
          <a:stretch>
            <a:fillRect/>
          </a:stretch>
        </p:blipFill>
        <p:spPr>
          <a:xfrm>
            <a:off x="4981316" y="640080"/>
            <a:ext cx="6249680" cy="5577840"/>
          </a:xfrm>
          <a:prstGeom prst="rect">
            <a:avLst/>
          </a:prstGeom>
        </p:spPr>
      </p:pic>
    </p:spTree>
    <p:extLst>
      <p:ext uri="{BB962C8B-B14F-4D97-AF65-F5344CB8AC3E}">
        <p14:creationId xmlns:p14="http://schemas.microsoft.com/office/powerpoint/2010/main" val="6941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693B0E-1192-BBC4-8E90-4C25E8A1CEB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9E016-F008-D05F-8CD3-37EBE74FA5EC}"/>
              </a:ext>
            </a:extLst>
          </p:cNvPr>
          <p:cNvSpPr>
            <a:spLocks noGrp="1"/>
          </p:cNvSpPr>
          <p:nvPr>
            <p:ph type="title"/>
          </p:nvPr>
        </p:nvSpPr>
        <p:spPr>
          <a:xfrm>
            <a:off x="630936" y="639520"/>
            <a:ext cx="3429000" cy="1719072"/>
          </a:xfrm>
        </p:spPr>
        <p:txBody>
          <a:bodyPr anchor="b">
            <a:normAutofit/>
          </a:bodyPr>
          <a:lstStyle/>
          <a:p>
            <a:r>
              <a:rPr lang="en-US" sz="5400"/>
              <a:t>Histogram of Likes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209497-751D-FCF9-8F28-7520D5663D69}"/>
              </a:ext>
            </a:extLst>
          </p:cNvPr>
          <p:cNvSpPr>
            <a:spLocks noGrp="1"/>
          </p:cNvSpPr>
          <p:nvPr>
            <p:ph idx="1"/>
          </p:nvPr>
        </p:nvSpPr>
        <p:spPr>
          <a:xfrm>
            <a:off x="630936" y="2807208"/>
            <a:ext cx="3429000" cy="3410712"/>
          </a:xfrm>
        </p:spPr>
        <p:txBody>
          <a:bodyPr anchor="t">
            <a:normAutofit/>
          </a:bodyPr>
          <a:lstStyle/>
          <a:p>
            <a:pPr marL="0" indent="0">
              <a:buNone/>
            </a:pPr>
            <a:r>
              <a:rPr lang="en-US" sz="2200" dirty="0">
                <a:effectLst/>
                <a:latin typeface=".AppleSystemUIFont"/>
              </a:rPr>
              <a:t>Normally distributed around 40 likes, with a few posts receiving very high likes</a:t>
            </a:r>
          </a:p>
          <a:p>
            <a:endParaRPr lang="en-US" sz="2200" dirty="0"/>
          </a:p>
        </p:txBody>
      </p:sp>
      <p:pic>
        <p:nvPicPr>
          <p:cNvPr id="5" name="Picture 4">
            <a:extLst>
              <a:ext uri="{FF2B5EF4-FFF2-40B4-BE49-F238E27FC236}">
                <a16:creationId xmlns:a16="http://schemas.microsoft.com/office/drawing/2014/main" id="{59AFEE90-1BEC-536C-C020-69753A4FA6AC}"/>
              </a:ext>
            </a:extLst>
          </p:cNvPr>
          <p:cNvPicPr>
            <a:picLocks noChangeAspect="1"/>
          </p:cNvPicPr>
          <p:nvPr/>
        </p:nvPicPr>
        <p:blipFill>
          <a:blip r:embed="rId2"/>
          <a:stretch>
            <a:fillRect/>
          </a:stretch>
        </p:blipFill>
        <p:spPr>
          <a:xfrm>
            <a:off x="4654296" y="1599515"/>
            <a:ext cx="6903720" cy="3658970"/>
          </a:xfrm>
          <a:prstGeom prst="rect">
            <a:avLst/>
          </a:prstGeom>
        </p:spPr>
      </p:pic>
    </p:spTree>
    <p:extLst>
      <p:ext uri="{BB962C8B-B14F-4D97-AF65-F5344CB8AC3E}">
        <p14:creationId xmlns:p14="http://schemas.microsoft.com/office/powerpoint/2010/main" val="400008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193972-7A38-22F5-4C3D-1DC5F61BEF7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59116-E057-4EB6-DDD2-D795BB8A66F3}"/>
              </a:ext>
            </a:extLst>
          </p:cNvPr>
          <p:cNvSpPr>
            <a:spLocks noGrp="1"/>
          </p:cNvSpPr>
          <p:nvPr>
            <p:ph type="title"/>
          </p:nvPr>
        </p:nvSpPr>
        <p:spPr>
          <a:xfrm>
            <a:off x="630936" y="639520"/>
            <a:ext cx="3429000" cy="1719072"/>
          </a:xfrm>
        </p:spPr>
        <p:txBody>
          <a:bodyPr anchor="b">
            <a:normAutofit/>
          </a:bodyPr>
          <a:lstStyle/>
          <a:p>
            <a:r>
              <a:rPr lang="en-US" sz="5000"/>
              <a:t>Histogram of Retweets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CE1140-ACF1-51A7-8748-A3EDB44E4E8E}"/>
              </a:ext>
            </a:extLst>
          </p:cNvPr>
          <p:cNvSpPr>
            <a:spLocks noGrp="1"/>
          </p:cNvSpPr>
          <p:nvPr>
            <p:ph idx="1"/>
          </p:nvPr>
        </p:nvSpPr>
        <p:spPr>
          <a:xfrm>
            <a:off x="630936" y="2807208"/>
            <a:ext cx="3429000" cy="3410712"/>
          </a:xfrm>
        </p:spPr>
        <p:txBody>
          <a:bodyPr anchor="t">
            <a:normAutofit/>
          </a:bodyPr>
          <a:lstStyle/>
          <a:p>
            <a:pPr marL="0" indent="0">
              <a:buNone/>
            </a:pPr>
            <a:r>
              <a:rPr lang="en-US" sz="2200" dirty="0">
                <a:effectLst/>
                <a:latin typeface=".AppleSystemUIFont"/>
              </a:rPr>
              <a:t>Right-skewed, indicating fewer posts receive high retweets.</a:t>
            </a:r>
          </a:p>
          <a:p>
            <a:endParaRPr lang="en-US" sz="2200" dirty="0"/>
          </a:p>
        </p:txBody>
      </p:sp>
      <p:pic>
        <p:nvPicPr>
          <p:cNvPr id="4" name="Picture 3">
            <a:extLst>
              <a:ext uri="{FF2B5EF4-FFF2-40B4-BE49-F238E27FC236}">
                <a16:creationId xmlns:a16="http://schemas.microsoft.com/office/drawing/2014/main" id="{4782D67C-8065-FB3D-ADAA-F5904FE22531}"/>
              </a:ext>
            </a:extLst>
          </p:cNvPr>
          <p:cNvPicPr>
            <a:picLocks noChangeAspect="1"/>
          </p:cNvPicPr>
          <p:nvPr/>
        </p:nvPicPr>
        <p:blipFill>
          <a:blip r:embed="rId2"/>
          <a:stretch>
            <a:fillRect/>
          </a:stretch>
        </p:blipFill>
        <p:spPr>
          <a:xfrm>
            <a:off x="4654296" y="1616773"/>
            <a:ext cx="6903720" cy="3624453"/>
          </a:xfrm>
          <a:prstGeom prst="rect">
            <a:avLst/>
          </a:prstGeom>
        </p:spPr>
      </p:pic>
    </p:spTree>
    <p:extLst>
      <p:ext uri="{BB962C8B-B14F-4D97-AF65-F5344CB8AC3E}">
        <p14:creationId xmlns:p14="http://schemas.microsoft.com/office/powerpoint/2010/main" val="338660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D5E5B3-5B4A-F8A7-86D6-1DCD0D7591A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D231B-89A6-2F7E-EE06-52742D017336}"/>
              </a:ext>
            </a:extLst>
          </p:cNvPr>
          <p:cNvSpPr>
            <a:spLocks noGrp="1"/>
          </p:cNvSpPr>
          <p:nvPr>
            <p:ph type="title"/>
          </p:nvPr>
        </p:nvSpPr>
        <p:spPr>
          <a:xfrm>
            <a:off x="630936" y="639520"/>
            <a:ext cx="3429000" cy="1719072"/>
          </a:xfrm>
        </p:spPr>
        <p:txBody>
          <a:bodyPr anchor="b">
            <a:normAutofit/>
          </a:bodyPr>
          <a:lstStyle/>
          <a:p>
            <a:r>
              <a:rPr lang="en-US" sz="5000"/>
              <a:t>Histogram of Hashtags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7191F8-4CB6-7E0F-8874-541AFC77BCE1}"/>
              </a:ext>
            </a:extLst>
          </p:cNvPr>
          <p:cNvSpPr>
            <a:spLocks noGrp="1"/>
          </p:cNvSpPr>
          <p:nvPr>
            <p:ph idx="1"/>
          </p:nvPr>
        </p:nvSpPr>
        <p:spPr>
          <a:xfrm>
            <a:off x="630936" y="2807208"/>
            <a:ext cx="3429000" cy="3410712"/>
          </a:xfrm>
        </p:spPr>
        <p:txBody>
          <a:bodyPr anchor="t">
            <a:normAutofit/>
          </a:bodyPr>
          <a:lstStyle/>
          <a:p>
            <a:pPr marL="0" indent="0">
              <a:buNone/>
            </a:pPr>
            <a:r>
              <a:rPr lang="en-US" sz="2200" dirty="0">
                <a:effectLst/>
                <a:latin typeface=".AppleSystemUIFont"/>
              </a:rPr>
              <a:t>The most frequent hashtags are #serenity, #gratitude, and #excitement</a:t>
            </a:r>
          </a:p>
          <a:p>
            <a:endParaRPr lang="en-US" sz="2200" dirty="0"/>
          </a:p>
        </p:txBody>
      </p:sp>
      <p:pic>
        <p:nvPicPr>
          <p:cNvPr id="5" name="Picture 4">
            <a:extLst>
              <a:ext uri="{FF2B5EF4-FFF2-40B4-BE49-F238E27FC236}">
                <a16:creationId xmlns:a16="http://schemas.microsoft.com/office/drawing/2014/main" id="{65136BE3-D54F-3A14-46CA-A147B6784C07}"/>
              </a:ext>
            </a:extLst>
          </p:cNvPr>
          <p:cNvPicPr>
            <a:picLocks noChangeAspect="1"/>
          </p:cNvPicPr>
          <p:nvPr/>
        </p:nvPicPr>
        <p:blipFill>
          <a:blip r:embed="rId2"/>
          <a:stretch>
            <a:fillRect/>
          </a:stretch>
        </p:blipFill>
        <p:spPr>
          <a:xfrm>
            <a:off x="4654296" y="1254329"/>
            <a:ext cx="6903720" cy="4349342"/>
          </a:xfrm>
          <a:prstGeom prst="rect">
            <a:avLst/>
          </a:prstGeom>
        </p:spPr>
      </p:pic>
    </p:spTree>
    <p:extLst>
      <p:ext uri="{BB962C8B-B14F-4D97-AF65-F5344CB8AC3E}">
        <p14:creationId xmlns:p14="http://schemas.microsoft.com/office/powerpoint/2010/main" val="734191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1030</Words>
  <Application>Microsoft Macintosh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.AppleSystemUIFont</vt:lpstr>
      <vt:lpstr>Aptos</vt:lpstr>
      <vt:lpstr>Aptos Display</vt:lpstr>
      <vt:lpstr>Arial</vt:lpstr>
      <vt:lpstr>Arial Narrow</vt:lpstr>
      <vt:lpstr>Calibri</vt:lpstr>
      <vt:lpstr>Office Theme</vt:lpstr>
      <vt:lpstr>DCS530 Term Project</vt:lpstr>
      <vt:lpstr>Statistical Question</vt:lpstr>
      <vt:lpstr>Data Set Overview</vt:lpstr>
      <vt:lpstr>Variable Descriptions</vt:lpstr>
      <vt:lpstr>Histogram of Platform</vt:lpstr>
      <vt:lpstr>Histogram of Sentiment</vt:lpstr>
      <vt:lpstr>Histogram of Likes</vt:lpstr>
      <vt:lpstr>Histogram of Retweets</vt:lpstr>
      <vt:lpstr>Histogram of Hashtags</vt:lpstr>
      <vt:lpstr>Analysis of Outliers</vt:lpstr>
      <vt:lpstr>Descriptive Statistics</vt:lpstr>
      <vt:lpstr>PMF Analysis</vt:lpstr>
      <vt:lpstr>CDF of Retweets</vt:lpstr>
      <vt:lpstr>Analytical Distribution</vt:lpstr>
      <vt:lpstr>Scatter Plot Analysis</vt:lpstr>
      <vt:lpstr>Hypothesis Testing</vt:lpstr>
      <vt:lpstr>Regression 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Justin Pizzoferrato</dc:creator>
  <cp:lastModifiedBy>Justin Pizzoferrato</cp:lastModifiedBy>
  <cp:revision>1</cp:revision>
  <dcterms:created xsi:type="dcterms:W3CDTF">2024-11-16T21:13:31Z</dcterms:created>
  <dcterms:modified xsi:type="dcterms:W3CDTF">2024-11-16T22:31:49Z</dcterms:modified>
</cp:coreProperties>
</file>