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F17A-52A9-4608-A7CE-F0DC3AAF08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4A635B4-3965-4A41-A7E7-AEF10F017F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6EA1B0C-C6C3-4819-A9FD-8E5C4C631EFE}"/>
              </a:ext>
            </a:extLst>
          </p:cNvPr>
          <p:cNvSpPr>
            <a:spLocks noGrp="1"/>
          </p:cNvSpPr>
          <p:nvPr>
            <p:ph type="dt" sz="half" idx="10"/>
          </p:nvPr>
        </p:nvSpPr>
        <p:spPr/>
        <p:txBody>
          <a:bodyPr/>
          <a:lstStyle/>
          <a:p>
            <a:fld id="{B0C72118-4F44-4BDE-9653-4F25E1074C00}" type="datetimeFigureOut">
              <a:rPr lang="en-SG" smtClean="0"/>
              <a:t>10/6/2019</a:t>
            </a:fld>
            <a:endParaRPr lang="en-SG"/>
          </a:p>
        </p:txBody>
      </p:sp>
      <p:sp>
        <p:nvSpPr>
          <p:cNvPr id="5" name="Footer Placeholder 4">
            <a:extLst>
              <a:ext uri="{FF2B5EF4-FFF2-40B4-BE49-F238E27FC236}">
                <a16:creationId xmlns:a16="http://schemas.microsoft.com/office/drawing/2014/main" id="{AA150B49-0F67-482D-9DE0-8624FC54093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A5A8029-3BAE-494E-8264-7B752BA3E4CD}"/>
              </a:ext>
            </a:extLst>
          </p:cNvPr>
          <p:cNvSpPr>
            <a:spLocks noGrp="1"/>
          </p:cNvSpPr>
          <p:nvPr>
            <p:ph type="sldNum" sz="quarter" idx="12"/>
          </p:nvPr>
        </p:nvSpPr>
        <p:spPr/>
        <p:txBody>
          <a:bodyPr/>
          <a:lstStyle/>
          <a:p>
            <a:fld id="{FE4842E1-CBF2-4E89-BC46-FEE77C78C4F8}" type="slidenum">
              <a:rPr lang="en-SG" smtClean="0"/>
              <a:t>‹#›</a:t>
            </a:fld>
            <a:endParaRPr lang="en-SG"/>
          </a:p>
        </p:txBody>
      </p:sp>
    </p:spTree>
    <p:extLst>
      <p:ext uri="{BB962C8B-B14F-4D97-AF65-F5344CB8AC3E}">
        <p14:creationId xmlns:p14="http://schemas.microsoft.com/office/powerpoint/2010/main" val="207903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B449-1504-4E84-BEA3-C1942E22605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6BD2741-0D2F-4A5E-B6B8-65DD6EA86A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7A1FDCC-C323-43AF-B4E8-B254FA4B9C5C}"/>
              </a:ext>
            </a:extLst>
          </p:cNvPr>
          <p:cNvSpPr>
            <a:spLocks noGrp="1"/>
          </p:cNvSpPr>
          <p:nvPr>
            <p:ph type="dt" sz="half" idx="10"/>
          </p:nvPr>
        </p:nvSpPr>
        <p:spPr/>
        <p:txBody>
          <a:bodyPr/>
          <a:lstStyle/>
          <a:p>
            <a:fld id="{B0C72118-4F44-4BDE-9653-4F25E1074C00}" type="datetimeFigureOut">
              <a:rPr lang="en-SG" smtClean="0"/>
              <a:t>10/6/2019</a:t>
            </a:fld>
            <a:endParaRPr lang="en-SG"/>
          </a:p>
        </p:txBody>
      </p:sp>
      <p:sp>
        <p:nvSpPr>
          <p:cNvPr id="5" name="Footer Placeholder 4">
            <a:extLst>
              <a:ext uri="{FF2B5EF4-FFF2-40B4-BE49-F238E27FC236}">
                <a16:creationId xmlns:a16="http://schemas.microsoft.com/office/drawing/2014/main" id="{4BFADE80-E35A-4107-B5C7-6F39AD97C9E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764DE3B-EA8E-49C0-9142-A985C41DD5B0}"/>
              </a:ext>
            </a:extLst>
          </p:cNvPr>
          <p:cNvSpPr>
            <a:spLocks noGrp="1"/>
          </p:cNvSpPr>
          <p:nvPr>
            <p:ph type="sldNum" sz="quarter" idx="12"/>
          </p:nvPr>
        </p:nvSpPr>
        <p:spPr/>
        <p:txBody>
          <a:bodyPr/>
          <a:lstStyle/>
          <a:p>
            <a:fld id="{FE4842E1-CBF2-4E89-BC46-FEE77C78C4F8}" type="slidenum">
              <a:rPr lang="en-SG" smtClean="0"/>
              <a:t>‹#›</a:t>
            </a:fld>
            <a:endParaRPr lang="en-SG"/>
          </a:p>
        </p:txBody>
      </p:sp>
    </p:spTree>
    <p:extLst>
      <p:ext uri="{BB962C8B-B14F-4D97-AF65-F5344CB8AC3E}">
        <p14:creationId xmlns:p14="http://schemas.microsoft.com/office/powerpoint/2010/main" val="305043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B8C1C6-D09C-43EE-A7EB-033540F560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2F10207-1412-4C3D-9C0B-8F0908DA99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A8A7ED8-134A-4282-B541-AD84317BB8E8}"/>
              </a:ext>
            </a:extLst>
          </p:cNvPr>
          <p:cNvSpPr>
            <a:spLocks noGrp="1"/>
          </p:cNvSpPr>
          <p:nvPr>
            <p:ph type="dt" sz="half" idx="10"/>
          </p:nvPr>
        </p:nvSpPr>
        <p:spPr/>
        <p:txBody>
          <a:bodyPr/>
          <a:lstStyle/>
          <a:p>
            <a:fld id="{B0C72118-4F44-4BDE-9653-4F25E1074C00}" type="datetimeFigureOut">
              <a:rPr lang="en-SG" smtClean="0"/>
              <a:t>10/6/2019</a:t>
            </a:fld>
            <a:endParaRPr lang="en-SG"/>
          </a:p>
        </p:txBody>
      </p:sp>
      <p:sp>
        <p:nvSpPr>
          <p:cNvPr id="5" name="Footer Placeholder 4">
            <a:extLst>
              <a:ext uri="{FF2B5EF4-FFF2-40B4-BE49-F238E27FC236}">
                <a16:creationId xmlns:a16="http://schemas.microsoft.com/office/drawing/2014/main" id="{195F57F8-7BAE-4B24-8E20-0458C702BB9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85B46C9-1CD4-4BBC-B8F6-1AE85417E223}"/>
              </a:ext>
            </a:extLst>
          </p:cNvPr>
          <p:cNvSpPr>
            <a:spLocks noGrp="1"/>
          </p:cNvSpPr>
          <p:nvPr>
            <p:ph type="sldNum" sz="quarter" idx="12"/>
          </p:nvPr>
        </p:nvSpPr>
        <p:spPr/>
        <p:txBody>
          <a:bodyPr/>
          <a:lstStyle/>
          <a:p>
            <a:fld id="{FE4842E1-CBF2-4E89-BC46-FEE77C78C4F8}" type="slidenum">
              <a:rPr lang="en-SG" smtClean="0"/>
              <a:t>‹#›</a:t>
            </a:fld>
            <a:endParaRPr lang="en-SG"/>
          </a:p>
        </p:txBody>
      </p:sp>
    </p:spTree>
    <p:extLst>
      <p:ext uri="{BB962C8B-B14F-4D97-AF65-F5344CB8AC3E}">
        <p14:creationId xmlns:p14="http://schemas.microsoft.com/office/powerpoint/2010/main" val="97005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E496-64D9-412C-9B3B-6CEA0DEF570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3A94B6C-8A7C-4DC1-B5A2-2947EBB32B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53282C4-6A23-4A52-B394-8319CB793EEF}"/>
              </a:ext>
            </a:extLst>
          </p:cNvPr>
          <p:cNvSpPr>
            <a:spLocks noGrp="1"/>
          </p:cNvSpPr>
          <p:nvPr>
            <p:ph type="dt" sz="half" idx="10"/>
          </p:nvPr>
        </p:nvSpPr>
        <p:spPr/>
        <p:txBody>
          <a:bodyPr/>
          <a:lstStyle/>
          <a:p>
            <a:fld id="{B0C72118-4F44-4BDE-9653-4F25E1074C00}" type="datetimeFigureOut">
              <a:rPr lang="en-SG" smtClean="0"/>
              <a:t>10/6/2019</a:t>
            </a:fld>
            <a:endParaRPr lang="en-SG"/>
          </a:p>
        </p:txBody>
      </p:sp>
      <p:sp>
        <p:nvSpPr>
          <p:cNvPr id="5" name="Footer Placeholder 4">
            <a:extLst>
              <a:ext uri="{FF2B5EF4-FFF2-40B4-BE49-F238E27FC236}">
                <a16:creationId xmlns:a16="http://schemas.microsoft.com/office/drawing/2014/main" id="{A3059317-AF33-470E-872C-EC67FA164F6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971C3A9-E707-4743-AAF3-AC6747A35EAE}"/>
              </a:ext>
            </a:extLst>
          </p:cNvPr>
          <p:cNvSpPr>
            <a:spLocks noGrp="1"/>
          </p:cNvSpPr>
          <p:nvPr>
            <p:ph type="sldNum" sz="quarter" idx="12"/>
          </p:nvPr>
        </p:nvSpPr>
        <p:spPr/>
        <p:txBody>
          <a:bodyPr/>
          <a:lstStyle/>
          <a:p>
            <a:fld id="{FE4842E1-CBF2-4E89-BC46-FEE77C78C4F8}" type="slidenum">
              <a:rPr lang="en-SG" smtClean="0"/>
              <a:t>‹#›</a:t>
            </a:fld>
            <a:endParaRPr lang="en-SG"/>
          </a:p>
        </p:txBody>
      </p:sp>
    </p:spTree>
    <p:extLst>
      <p:ext uri="{BB962C8B-B14F-4D97-AF65-F5344CB8AC3E}">
        <p14:creationId xmlns:p14="http://schemas.microsoft.com/office/powerpoint/2010/main" val="93845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62FE-B98A-4DA1-8EF3-E4FB003443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DC77E8A-031A-4840-8E39-F686CFDAD4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1CFFDD-ED6E-4C43-BC4C-0058625BC159}"/>
              </a:ext>
            </a:extLst>
          </p:cNvPr>
          <p:cNvSpPr>
            <a:spLocks noGrp="1"/>
          </p:cNvSpPr>
          <p:nvPr>
            <p:ph type="dt" sz="half" idx="10"/>
          </p:nvPr>
        </p:nvSpPr>
        <p:spPr/>
        <p:txBody>
          <a:bodyPr/>
          <a:lstStyle/>
          <a:p>
            <a:fld id="{B0C72118-4F44-4BDE-9653-4F25E1074C00}" type="datetimeFigureOut">
              <a:rPr lang="en-SG" smtClean="0"/>
              <a:t>10/6/2019</a:t>
            </a:fld>
            <a:endParaRPr lang="en-SG"/>
          </a:p>
        </p:txBody>
      </p:sp>
      <p:sp>
        <p:nvSpPr>
          <p:cNvPr id="5" name="Footer Placeholder 4">
            <a:extLst>
              <a:ext uri="{FF2B5EF4-FFF2-40B4-BE49-F238E27FC236}">
                <a16:creationId xmlns:a16="http://schemas.microsoft.com/office/drawing/2014/main" id="{74381E65-2C1B-4711-BBFC-DDC06E25410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26BC228-E59C-4232-B5F3-3E080E2B75CB}"/>
              </a:ext>
            </a:extLst>
          </p:cNvPr>
          <p:cNvSpPr>
            <a:spLocks noGrp="1"/>
          </p:cNvSpPr>
          <p:nvPr>
            <p:ph type="sldNum" sz="quarter" idx="12"/>
          </p:nvPr>
        </p:nvSpPr>
        <p:spPr/>
        <p:txBody>
          <a:bodyPr/>
          <a:lstStyle/>
          <a:p>
            <a:fld id="{FE4842E1-CBF2-4E89-BC46-FEE77C78C4F8}" type="slidenum">
              <a:rPr lang="en-SG" smtClean="0"/>
              <a:t>‹#›</a:t>
            </a:fld>
            <a:endParaRPr lang="en-SG"/>
          </a:p>
        </p:txBody>
      </p:sp>
    </p:spTree>
    <p:extLst>
      <p:ext uri="{BB962C8B-B14F-4D97-AF65-F5344CB8AC3E}">
        <p14:creationId xmlns:p14="http://schemas.microsoft.com/office/powerpoint/2010/main" val="277693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276A-3FF4-4D25-B4C2-67334BA5338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6A48918-C4A7-4A11-B7D9-5103AF1FFD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D54FEFD-CB65-4580-9E28-BD37057FBE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B07E3C0F-63F5-4C74-B0DD-B1E03984A9C7}"/>
              </a:ext>
            </a:extLst>
          </p:cNvPr>
          <p:cNvSpPr>
            <a:spLocks noGrp="1"/>
          </p:cNvSpPr>
          <p:nvPr>
            <p:ph type="dt" sz="half" idx="10"/>
          </p:nvPr>
        </p:nvSpPr>
        <p:spPr/>
        <p:txBody>
          <a:bodyPr/>
          <a:lstStyle/>
          <a:p>
            <a:fld id="{B0C72118-4F44-4BDE-9653-4F25E1074C00}" type="datetimeFigureOut">
              <a:rPr lang="en-SG" smtClean="0"/>
              <a:t>10/6/2019</a:t>
            </a:fld>
            <a:endParaRPr lang="en-SG"/>
          </a:p>
        </p:txBody>
      </p:sp>
      <p:sp>
        <p:nvSpPr>
          <p:cNvPr id="6" name="Footer Placeholder 5">
            <a:extLst>
              <a:ext uri="{FF2B5EF4-FFF2-40B4-BE49-F238E27FC236}">
                <a16:creationId xmlns:a16="http://schemas.microsoft.com/office/drawing/2014/main" id="{E0EF7398-F5C7-4E7C-8F06-39020FCE407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F557B1F-4A39-4C95-ADBB-55C298E774DE}"/>
              </a:ext>
            </a:extLst>
          </p:cNvPr>
          <p:cNvSpPr>
            <a:spLocks noGrp="1"/>
          </p:cNvSpPr>
          <p:nvPr>
            <p:ph type="sldNum" sz="quarter" idx="12"/>
          </p:nvPr>
        </p:nvSpPr>
        <p:spPr/>
        <p:txBody>
          <a:bodyPr/>
          <a:lstStyle/>
          <a:p>
            <a:fld id="{FE4842E1-CBF2-4E89-BC46-FEE77C78C4F8}" type="slidenum">
              <a:rPr lang="en-SG" smtClean="0"/>
              <a:t>‹#›</a:t>
            </a:fld>
            <a:endParaRPr lang="en-SG"/>
          </a:p>
        </p:txBody>
      </p:sp>
    </p:spTree>
    <p:extLst>
      <p:ext uri="{BB962C8B-B14F-4D97-AF65-F5344CB8AC3E}">
        <p14:creationId xmlns:p14="http://schemas.microsoft.com/office/powerpoint/2010/main" val="212209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FFA7-0951-4362-A96D-6A47386BA1C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35C847B-2E59-438B-800A-00FCD8806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36D000D-5B49-4C1E-8845-23A9F73AB1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454DF67-AB41-419B-A135-82774A19DA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E4BD19-9440-4A65-BB6F-54638C482A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1486360-F018-4FBC-A6EB-C652C26F119D}"/>
              </a:ext>
            </a:extLst>
          </p:cNvPr>
          <p:cNvSpPr>
            <a:spLocks noGrp="1"/>
          </p:cNvSpPr>
          <p:nvPr>
            <p:ph type="dt" sz="half" idx="10"/>
          </p:nvPr>
        </p:nvSpPr>
        <p:spPr/>
        <p:txBody>
          <a:bodyPr/>
          <a:lstStyle/>
          <a:p>
            <a:fld id="{B0C72118-4F44-4BDE-9653-4F25E1074C00}" type="datetimeFigureOut">
              <a:rPr lang="en-SG" smtClean="0"/>
              <a:t>10/6/2019</a:t>
            </a:fld>
            <a:endParaRPr lang="en-SG"/>
          </a:p>
        </p:txBody>
      </p:sp>
      <p:sp>
        <p:nvSpPr>
          <p:cNvPr id="8" name="Footer Placeholder 7">
            <a:extLst>
              <a:ext uri="{FF2B5EF4-FFF2-40B4-BE49-F238E27FC236}">
                <a16:creationId xmlns:a16="http://schemas.microsoft.com/office/drawing/2014/main" id="{05140F26-0590-4CEF-AD8C-AA93B8E869E9}"/>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E8EC575-7B67-45F4-B9D4-406DA5194E96}"/>
              </a:ext>
            </a:extLst>
          </p:cNvPr>
          <p:cNvSpPr>
            <a:spLocks noGrp="1"/>
          </p:cNvSpPr>
          <p:nvPr>
            <p:ph type="sldNum" sz="quarter" idx="12"/>
          </p:nvPr>
        </p:nvSpPr>
        <p:spPr/>
        <p:txBody>
          <a:bodyPr/>
          <a:lstStyle/>
          <a:p>
            <a:fld id="{FE4842E1-CBF2-4E89-BC46-FEE77C78C4F8}" type="slidenum">
              <a:rPr lang="en-SG" smtClean="0"/>
              <a:t>‹#›</a:t>
            </a:fld>
            <a:endParaRPr lang="en-SG"/>
          </a:p>
        </p:txBody>
      </p:sp>
    </p:spTree>
    <p:extLst>
      <p:ext uri="{BB962C8B-B14F-4D97-AF65-F5344CB8AC3E}">
        <p14:creationId xmlns:p14="http://schemas.microsoft.com/office/powerpoint/2010/main" val="336904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E2BD-C9D1-43F9-BDB7-194C799FA48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EFD4ACF-9F85-42A3-A8B3-7052B8F49D19}"/>
              </a:ext>
            </a:extLst>
          </p:cNvPr>
          <p:cNvSpPr>
            <a:spLocks noGrp="1"/>
          </p:cNvSpPr>
          <p:nvPr>
            <p:ph type="dt" sz="half" idx="10"/>
          </p:nvPr>
        </p:nvSpPr>
        <p:spPr/>
        <p:txBody>
          <a:bodyPr/>
          <a:lstStyle/>
          <a:p>
            <a:fld id="{B0C72118-4F44-4BDE-9653-4F25E1074C00}" type="datetimeFigureOut">
              <a:rPr lang="en-SG" smtClean="0"/>
              <a:t>10/6/2019</a:t>
            </a:fld>
            <a:endParaRPr lang="en-SG"/>
          </a:p>
        </p:txBody>
      </p:sp>
      <p:sp>
        <p:nvSpPr>
          <p:cNvPr id="4" name="Footer Placeholder 3">
            <a:extLst>
              <a:ext uri="{FF2B5EF4-FFF2-40B4-BE49-F238E27FC236}">
                <a16:creationId xmlns:a16="http://schemas.microsoft.com/office/drawing/2014/main" id="{10A48743-59CF-407C-93BC-2755BB5894C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AB22B36-064E-46BE-A785-FFEC82C1AAD2}"/>
              </a:ext>
            </a:extLst>
          </p:cNvPr>
          <p:cNvSpPr>
            <a:spLocks noGrp="1"/>
          </p:cNvSpPr>
          <p:nvPr>
            <p:ph type="sldNum" sz="quarter" idx="12"/>
          </p:nvPr>
        </p:nvSpPr>
        <p:spPr/>
        <p:txBody>
          <a:bodyPr/>
          <a:lstStyle/>
          <a:p>
            <a:fld id="{FE4842E1-CBF2-4E89-BC46-FEE77C78C4F8}" type="slidenum">
              <a:rPr lang="en-SG" smtClean="0"/>
              <a:t>‹#›</a:t>
            </a:fld>
            <a:endParaRPr lang="en-SG"/>
          </a:p>
        </p:txBody>
      </p:sp>
    </p:spTree>
    <p:extLst>
      <p:ext uri="{BB962C8B-B14F-4D97-AF65-F5344CB8AC3E}">
        <p14:creationId xmlns:p14="http://schemas.microsoft.com/office/powerpoint/2010/main" val="267385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AF73B2-F8D8-4585-B29D-452AA0E2E50B}"/>
              </a:ext>
            </a:extLst>
          </p:cNvPr>
          <p:cNvSpPr>
            <a:spLocks noGrp="1"/>
          </p:cNvSpPr>
          <p:nvPr>
            <p:ph type="dt" sz="half" idx="10"/>
          </p:nvPr>
        </p:nvSpPr>
        <p:spPr/>
        <p:txBody>
          <a:bodyPr/>
          <a:lstStyle/>
          <a:p>
            <a:fld id="{B0C72118-4F44-4BDE-9653-4F25E1074C00}" type="datetimeFigureOut">
              <a:rPr lang="en-SG" smtClean="0"/>
              <a:t>10/6/2019</a:t>
            </a:fld>
            <a:endParaRPr lang="en-SG"/>
          </a:p>
        </p:txBody>
      </p:sp>
      <p:sp>
        <p:nvSpPr>
          <p:cNvPr id="3" name="Footer Placeholder 2">
            <a:extLst>
              <a:ext uri="{FF2B5EF4-FFF2-40B4-BE49-F238E27FC236}">
                <a16:creationId xmlns:a16="http://schemas.microsoft.com/office/drawing/2014/main" id="{EF126ECE-8EC8-41CB-B5F8-FC441171179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D34BD27-8127-435C-B6E6-04A1A90725C9}"/>
              </a:ext>
            </a:extLst>
          </p:cNvPr>
          <p:cNvSpPr>
            <a:spLocks noGrp="1"/>
          </p:cNvSpPr>
          <p:nvPr>
            <p:ph type="sldNum" sz="quarter" idx="12"/>
          </p:nvPr>
        </p:nvSpPr>
        <p:spPr/>
        <p:txBody>
          <a:bodyPr/>
          <a:lstStyle/>
          <a:p>
            <a:fld id="{FE4842E1-CBF2-4E89-BC46-FEE77C78C4F8}" type="slidenum">
              <a:rPr lang="en-SG" smtClean="0"/>
              <a:t>‹#›</a:t>
            </a:fld>
            <a:endParaRPr lang="en-SG"/>
          </a:p>
        </p:txBody>
      </p:sp>
    </p:spTree>
    <p:extLst>
      <p:ext uri="{BB962C8B-B14F-4D97-AF65-F5344CB8AC3E}">
        <p14:creationId xmlns:p14="http://schemas.microsoft.com/office/powerpoint/2010/main" val="1769931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F548-DAE1-48A2-B87E-9703976ED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25592C5-0BF3-4A95-A63B-2362A982B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454B6D7-0BE6-449C-BDDF-7EA28A6B6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515561-3254-4FA2-837B-8575698C6324}"/>
              </a:ext>
            </a:extLst>
          </p:cNvPr>
          <p:cNvSpPr>
            <a:spLocks noGrp="1"/>
          </p:cNvSpPr>
          <p:nvPr>
            <p:ph type="dt" sz="half" idx="10"/>
          </p:nvPr>
        </p:nvSpPr>
        <p:spPr/>
        <p:txBody>
          <a:bodyPr/>
          <a:lstStyle/>
          <a:p>
            <a:fld id="{B0C72118-4F44-4BDE-9653-4F25E1074C00}" type="datetimeFigureOut">
              <a:rPr lang="en-SG" smtClean="0"/>
              <a:t>10/6/2019</a:t>
            </a:fld>
            <a:endParaRPr lang="en-SG"/>
          </a:p>
        </p:txBody>
      </p:sp>
      <p:sp>
        <p:nvSpPr>
          <p:cNvPr id="6" name="Footer Placeholder 5">
            <a:extLst>
              <a:ext uri="{FF2B5EF4-FFF2-40B4-BE49-F238E27FC236}">
                <a16:creationId xmlns:a16="http://schemas.microsoft.com/office/drawing/2014/main" id="{C59FA560-03D2-40C2-98FC-0DAB3A93762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8B9D56E-716A-4602-96BE-C8C7F00249B5}"/>
              </a:ext>
            </a:extLst>
          </p:cNvPr>
          <p:cNvSpPr>
            <a:spLocks noGrp="1"/>
          </p:cNvSpPr>
          <p:nvPr>
            <p:ph type="sldNum" sz="quarter" idx="12"/>
          </p:nvPr>
        </p:nvSpPr>
        <p:spPr/>
        <p:txBody>
          <a:bodyPr/>
          <a:lstStyle/>
          <a:p>
            <a:fld id="{FE4842E1-CBF2-4E89-BC46-FEE77C78C4F8}" type="slidenum">
              <a:rPr lang="en-SG" smtClean="0"/>
              <a:t>‹#›</a:t>
            </a:fld>
            <a:endParaRPr lang="en-SG"/>
          </a:p>
        </p:txBody>
      </p:sp>
    </p:spTree>
    <p:extLst>
      <p:ext uri="{BB962C8B-B14F-4D97-AF65-F5344CB8AC3E}">
        <p14:creationId xmlns:p14="http://schemas.microsoft.com/office/powerpoint/2010/main" val="474698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004B-C526-4FCC-895F-EE81D97FA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B5B71DC-1EBF-4F44-A3AE-1DD9FCBE5C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65003B7-A91D-49B9-B028-24564EF4F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A6E751-B539-4F32-BB2C-4E9D906A8269}"/>
              </a:ext>
            </a:extLst>
          </p:cNvPr>
          <p:cNvSpPr>
            <a:spLocks noGrp="1"/>
          </p:cNvSpPr>
          <p:nvPr>
            <p:ph type="dt" sz="half" idx="10"/>
          </p:nvPr>
        </p:nvSpPr>
        <p:spPr/>
        <p:txBody>
          <a:bodyPr/>
          <a:lstStyle/>
          <a:p>
            <a:fld id="{B0C72118-4F44-4BDE-9653-4F25E1074C00}" type="datetimeFigureOut">
              <a:rPr lang="en-SG" smtClean="0"/>
              <a:t>10/6/2019</a:t>
            </a:fld>
            <a:endParaRPr lang="en-SG"/>
          </a:p>
        </p:txBody>
      </p:sp>
      <p:sp>
        <p:nvSpPr>
          <p:cNvPr id="6" name="Footer Placeholder 5">
            <a:extLst>
              <a:ext uri="{FF2B5EF4-FFF2-40B4-BE49-F238E27FC236}">
                <a16:creationId xmlns:a16="http://schemas.microsoft.com/office/drawing/2014/main" id="{F00BC1F0-F7A8-4F2D-8F48-08C0E677529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B242E75-6BBF-44FC-ADDB-14E20BB3BA02}"/>
              </a:ext>
            </a:extLst>
          </p:cNvPr>
          <p:cNvSpPr>
            <a:spLocks noGrp="1"/>
          </p:cNvSpPr>
          <p:nvPr>
            <p:ph type="sldNum" sz="quarter" idx="12"/>
          </p:nvPr>
        </p:nvSpPr>
        <p:spPr/>
        <p:txBody>
          <a:bodyPr/>
          <a:lstStyle/>
          <a:p>
            <a:fld id="{FE4842E1-CBF2-4E89-BC46-FEE77C78C4F8}" type="slidenum">
              <a:rPr lang="en-SG" smtClean="0"/>
              <a:t>‹#›</a:t>
            </a:fld>
            <a:endParaRPr lang="en-SG"/>
          </a:p>
        </p:txBody>
      </p:sp>
    </p:spTree>
    <p:extLst>
      <p:ext uri="{BB962C8B-B14F-4D97-AF65-F5344CB8AC3E}">
        <p14:creationId xmlns:p14="http://schemas.microsoft.com/office/powerpoint/2010/main" val="237011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5CA4F9-D014-4CA4-ADD6-340214DD52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36431EE-9ED7-4D08-B568-7D56C19E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8023763-B6C0-4686-A250-1351D2402E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72118-4F44-4BDE-9653-4F25E1074C00}" type="datetimeFigureOut">
              <a:rPr lang="en-SG" smtClean="0"/>
              <a:t>10/6/2019</a:t>
            </a:fld>
            <a:endParaRPr lang="en-SG"/>
          </a:p>
        </p:txBody>
      </p:sp>
      <p:sp>
        <p:nvSpPr>
          <p:cNvPr id="5" name="Footer Placeholder 4">
            <a:extLst>
              <a:ext uri="{FF2B5EF4-FFF2-40B4-BE49-F238E27FC236}">
                <a16:creationId xmlns:a16="http://schemas.microsoft.com/office/drawing/2014/main" id="{B9CE69E6-12AF-4671-B6B4-F44B3DC552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154B717-C258-4F86-BA82-2E9D730DE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4842E1-CBF2-4E89-BC46-FEE77C78C4F8}" type="slidenum">
              <a:rPr lang="en-SG" smtClean="0"/>
              <a:t>‹#›</a:t>
            </a:fld>
            <a:endParaRPr lang="en-SG"/>
          </a:p>
        </p:txBody>
      </p:sp>
    </p:spTree>
    <p:extLst>
      <p:ext uri="{BB962C8B-B14F-4D97-AF65-F5344CB8AC3E}">
        <p14:creationId xmlns:p14="http://schemas.microsoft.com/office/powerpoint/2010/main" val="60879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4FFA-833C-4C19-A811-27C3D6FCFCFA}"/>
              </a:ext>
            </a:extLst>
          </p:cNvPr>
          <p:cNvSpPr>
            <a:spLocks noGrp="1"/>
          </p:cNvSpPr>
          <p:nvPr>
            <p:ph type="ctrTitle"/>
          </p:nvPr>
        </p:nvSpPr>
        <p:spPr/>
        <p:txBody>
          <a:bodyPr>
            <a:normAutofit fontScale="90000"/>
          </a:bodyPr>
          <a:lstStyle/>
          <a:p>
            <a:r>
              <a:rPr lang="en-US" b="1" dirty="0"/>
              <a:t>Private Property Prices and Foursquare Data Clustering Analysis</a:t>
            </a:r>
            <a:endParaRPr lang="en-SG" dirty="0"/>
          </a:p>
        </p:txBody>
      </p:sp>
      <p:sp>
        <p:nvSpPr>
          <p:cNvPr id="7" name="Rectangle 2">
            <a:extLst>
              <a:ext uri="{FF2B5EF4-FFF2-40B4-BE49-F238E27FC236}">
                <a16:creationId xmlns:a16="http://schemas.microsoft.com/office/drawing/2014/main" id="{DDA3596E-2782-40AF-9530-7E3498BF00FC}"/>
              </a:ext>
            </a:extLst>
          </p:cNvPr>
          <p:cNvSpPr>
            <a:spLocks noGrp="1" noChangeArrowheads="1"/>
          </p:cNvSpPr>
          <p:nvPr>
            <p:ph type="subTitle" idx="1"/>
          </p:nvPr>
        </p:nvSpPr>
        <p:spPr bwMode="auto">
          <a:xfrm>
            <a:off x="5496317" y="4106756"/>
            <a:ext cx="1199366" cy="64633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Sng Jun Qiang</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Helvetica Neue"/>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10 Jun 2019</a:t>
            </a:r>
          </a:p>
        </p:txBody>
      </p:sp>
    </p:spTree>
    <p:extLst>
      <p:ext uri="{BB962C8B-B14F-4D97-AF65-F5344CB8AC3E}">
        <p14:creationId xmlns:p14="http://schemas.microsoft.com/office/powerpoint/2010/main" val="396013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C0F1-5628-454D-9B80-C79D02C8F2FA}"/>
              </a:ext>
            </a:extLst>
          </p:cNvPr>
          <p:cNvSpPr>
            <a:spLocks noGrp="1"/>
          </p:cNvSpPr>
          <p:nvPr>
            <p:ph type="title"/>
          </p:nvPr>
        </p:nvSpPr>
        <p:spPr/>
        <p:txBody>
          <a:bodyPr/>
          <a:lstStyle/>
          <a:p>
            <a:r>
              <a:rPr lang="en-SG" b="1" dirty="0"/>
              <a:t>Introduction: Business Problem</a:t>
            </a:r>
            <a:endParaRPr lang="en-SG" dirty="0"/>
          </a:p>
        </p:txBody>
      </p:sp>
      <p:sp>
        <p:nvSpPr>
          <p:cNvPr id="3" name="Content Placeholder 2">
            <a:extLst>
              <a:ext uri="{FF2B5EF4-FFF2-40B4-BE49-F238E27FC236}">
                <a16:creationId xmlns:a16="http://schemas.microsoft.com/office/drawing/2014/main" id="{57602A16-4317-4130-B5D2-88C4A033E54A}"/>
              </a:ext>
            </a:extLst>
          </p:cNvPr>
          <p:cNvSpPr>
            <a:spLocks noGrp="1"/>
          </p:cNvSpPr>
          <p:nvPr>
            <p:ph idx="1"/>
          </p:nvPr>
        </p:nvSpPr>
        <p:spPr/>
        <p:txBody>
          <a:bodyPr>
            <a:normAutofit fontScale="92500"/>
          </a:bodyPr>
          <a:lstStyle/>
          <a:p>
            <a:pPr marL="0" indent="0" algn="just">
              <a:lnSpc>
                <a:spcPct val="110000"/>
              </a:lnSpc>
              <a:buNone/>
            </a:pPr>
            <a:r>
              <a:rPr lang="en-US" sz="2400" dirty="0"/>
              <a:t>Private property prices had been souring recently in Singapore. Demands often form correlation with transportations, amenities, schools etc. Other than the previous mentioned obvious factors that caused the souring prices of private property, this analysis would like to identify if factors such as restaurants, cafes, bars, shopping malls or places of visit related to the prices of private property in Singapore.</a:t>
            </a:r>
          </a:p>
          <a:p>
            <a:pPr marL="0" indent="0" algn="just">
              <a:lnSpc>
                <a:spcPct val="110000"/>
              </a:lnSpc>
              <a:buNone/>
            </a:pPr>
            <a:endParaRPr lang="en-SG" sz="2400" dirty="0"/>
          </a:p>
          <a:p>
            <a:pPr marL="0" indent="0" algn="just">
              <a:lnSpc>
                <a:spcPct val="110000"/>
              </a:lnSpc>
              <a:buNone/>
            </a:pPr>
            <a:r>
              <a:rPr lang="en-US" sz="2400" dirty="0"/>
              <a:t>Analysis will involve extracting data from open source and Foursquare to analyze the relationships between private property prices in each neighborhood districts and their venues nearby, within 1km, which will provide information for buyers who are considering purchasing private property for personal residential needs or investment purposes. </a:t>
            </a:r>
            <a:endParaRPr lang="en-SG" sz="2400" dirty="0"/>
          </a:p>
        </p:txBody>
      </p:sp>
    </p:spTree>
    <p:extLst>
      <p:ext uri="{BB962C8B-B14F-4D97-AF65-F5344CB8AC3E}">
        <p14:creationId xmlns:p14="http://schemas.microsoft.com/office/powerpoint/2010/main" val="409885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FC9F-2C5C-41AF-B7A5-9B321DB018B5}"/>
              </a:ext>
            </a:extLst>
          </p:cNvPr>
          <p:cNvSpPr>
            <a:spLocks noGrp="1"/>
          </p:cNvSpPr>
          <p:nvPr>
            <p:ph type="title"/>
          </p:nvPr>
        </p:nvSpPr>
        <p:spPr/>
        <p:txBody>
          <a:bodyPr/>
          <a:lstStyle/>
          <a:p>
            <a:r>
              <a:rPr lang="en-SG" b="1" dirty="0"/>
              <a:t>Description of the Data </a:t>
            </a:r>
            <a:endParaRPr lang="en-SG" dirty="0"/>
          </a:p>
        </p:txBody>
      </p:sp>
      <p:sp>
        <p:nvSpPr>
          <p:cNvPr id="3" name="Content Placeholder 2">
            <a:extLst>
              <a:ext uri="{FF2B5EF4-FFF2-40B4-BE49-F238E27FC236}">
                <a16:creationId xmlns:a16="http://schemas.microsoft.com/office/drawing/2014/main" id="{C6177F1E-BB71-47A5-BBB1-4ABCDE18FA8F}"/>
              </a:ext>
            </a:extLst>
          </p:cNvPr>
          <p:cNvSpPr>
            <a:spLocks noGrp="1"/>
          </p:cNvSpPr>
          <p:nvPr>
            <p:ph idx="1"/>
          </p:nvPr>
        </p:nvSpPr>
        <p:spPr/>
        <p:txBody>
          <a:bodyPr>
            <a:noAutofit/>
          </a:bodyPr>
          <a:lstStyle/>
          <a:p>
            <a:pPr algn="just">
              <a:lnSpc>
                <a:spcPct val="120000"/>
              </a:lnSpc>
            </a:pPr>
            <a:r>
              <a:rPr lang="en-US" sz="1900" dirty="0"/>
              <a:t>Neighborhood list and postal district code were retrieved from Wikipedia. Thereafter, the latitude and longitude will be retrieved using </a:t>
            </a:r>
            <a:r>
              <a:rPr lang="en-US" sz="1900" dirty="0" err="1"/>
              <a:t>geopy</a:t>
            </a:r>
            <a:r>
              <a:rPr lang="en-US" sz="1900" dirty="0"/>
              <a:t> and save as a data frame named “</a:t>
            </a:r>
            <a:r>
              <a:rPr lang="en-US" sz="1900" dirty="0" err="1"/>
              <a:t>sg_latlng</a:t>
            </a:r>
            <a:r>
              <a:rPr lang="en-US" sz="1900" dirty="0"/>
              <a:t>”.</a:t>
            </a:r>
          </a:p>
          <a:p>
            <a:pPr algn="just">
              <a:lnSpc>
                <a:spcPct val="120000"/>
              </a:lnSpc>
            </a:pPr>
            <a:r>
              <a:rPr lang="en-US" sz="1900" dirty="0"/>
              <a:t>Prices per square feet of private property for 2017 and 2018 will be extracted from Urban Redevelopment Authority (URA) as csv and merge with data frame “</a:t>
            </a:r>
            <a:r>
              <a:rPr lang="en-US" sz="1900" dirty="0" err="1"/>
              <a:t>sg_latlng</a:t>
            </a:r>
            <a:r>
              <a:rPr lang="en-US" sz="1900" dirty="0"/>
              <a:t>” to create data frame “</a:t>
            </a:r>
            <a:r>
              <a:rPr lang="en-US" sz="1900" dirty="0" err="1"/>
              <a:t>sg_latlng_psf</a:t>
            </a:r>
            <a:r>
              <a:rPr lang="en-US" sz="1900" dirty="0"/>
              <a:t>”.</a:t>
            </a:r>
          </a:p>
          <a:p>
            <a:pPr algn="just">
              <a:lnSpc>
                <a:spcPct val="120000"/>
              </a:lnSpc>
            </a:pPr>
            <a:r>
              <a:rPr lang="en-US" sz="1900" dirty="0"/>
              <a:t>A function will be created to extract venues nearby from Foursquare to create data frame “</a:t>
            </a:r>
            <a:r>
              <a:rPr lang="en-US" sz="1900" dirty="0" err="1"/>
              <a:t>sg_venues</a:t>
            </a:r>
            <a:r>
              <a:rPr lang="en-US" sz="1900" dirty="0"/>
              <a:t>” and combined with data frame “</a:t>
            </a:r>
            <a:r>
              <a:rPr lang="en-US" sz="1900" dirty="0" err="1"/>
              <a:t>sg_latlng_psf</a:t>
            </a:r>
            <a:r>
              <a:rPr lang="en-US" sz="1900" dirty="0"/>
              <a:t>” to form data frame “</a:t>
            </a:r>
            <a:r>
              <a:rPr lang="en-US" sz="1900" dirty="0" err="1"/>
              <a:t>sg_venues_psf</a:t>
            </a:r>
            <a:r>
              <a:rPr lang="en-US" sz="1900" dirty="0"/>
              <a:t>” for analysis.</a:t>
            </a:r>
          </a:p>
          <a:p>
            <a:pPr algn="just">
              <a:lnSpc>
                <a:spcPct val="120000"/>
              </a:lnSpc>
            </a:pPr>
            <a:r>
              <a:rPr lang="en-US" sz="1900" dirty="0"/>
              <a:t>Top venues of each </a:t>
            </a:r>
            <a:r>
              <a:rPr lang="en-US" sz="1900" dirty="0" err="1"/>
              <a:t>neighbourhoods</a:t>
            </a:r>
            <a:r>
              <a:rPr lang="en-US" sz="1900" dirty="0"/>
              <a:t> were retrieved by introducing dummy variables and computing the highest frequency of top venues creating data frame “</a:t>
            </a:r>
            <a:r>
              <a:rPr lang="en-US" sz="1900" dirty="0" err="1"/>
              <a:t>neighborhoods_venues_sorted</a:t>
            </a:r>
            <a:r>
              <a:rPr lang="en-US" sz="1900" dirty="0"/>
              <a:t>”.</a:t>
            </a:r>
          </a:p>
          <a:p>
            <a:pPr algn="just">
              <a:lnSpc>
                <a:spcPct val="120000"/>
              </a:lnSpc>
            </a:pPr>
            <a:r>
              <a:rPr lang="en-US" sz="1900" dirty="0"/>
              <a:t>Finally, both data frame “</a:t>
            </a:r>
            <a:r>
              <a:rPr lang="en-US" sz="1900" dirty="0" err="1"/>
              <a:t>sg_latlng_psf</a:t>
            </a:r>
            <a:r>
              <a:rPr lang="en-US" sz="1900" dirty="0"/>
              <a:t>” and “</a:t>
            </a:r>
            <a:r>
              <a:rPr lang="en-US" sz="1900" dirty="0" err="1"/>
              <a:t>neighborhoods_venues_sorted</a:t>
            </a:r>
            <a:r>
              <a:rPr lang="en-US" sz="1900" dirty="0"/>
              <a:t>” were merged to create final data frame “</a:t>
            </a:r>
            <a:r>
              <a:rPr lang="en-US" sz="1900" dirty="0" err="1"/>
              <a:t>sg_latlng_psf_venues</a:t>
            </a:r>
            <a:r>
              <a:rPr lang="en-US" sz="1900" dirty="0"/>
              <a:t>” as shown in the next slide.</a:t>
            </a:r>
            <a:endParaRPr lang="en-SG" sz="1900" dirty="0"/>
          </a:p>
        </p:txBody>
      </p:sp>
    </p:spTree>
    <p:extLst>
      <p:ext uri="{BB962C8B-B14F-4D97-AF65-F5344CB8AC3E}">
        <p14:creationId xmlns:p14="http://schemas.microsoft.com/office/powerpoint/2010/main" val="326356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2D4F-C681-46B9-BB67-253C5571277B}"/>
              </a:ext>
            </a:extLst>
          </p:cNvPr>
          <p:cNvSpPr>
            <a:spLocks noGrp="1"/>
          </p:cNvSpPr>
          <p:nvPr>
            <p:ph type="title"/>
          </p:nvPr>
        </p:nvSpPr>
        <p:spPr/>
        <p:txBody>
          <a:bodyPr/>
          <a:lstStyle/>
          <a:p>
            <a:r>
              <a:rPr lang="en-SG" b="1" dirty="0"/>
              <a:t>Data Frame</a:t>
            </a:r>
            <a:endParaRPr lang="en-SG" dirty="0"/>
          </a:p>
        </p:txBody>
      </p:sp>
      <p:pic>
        <p:nvPicPr>
          <p:cNvPr id="4" name="Picture 3">
            <a:extLst>
              <a:ext uri="{FF2B5EF4-FFF2-40B4-BE49-F238E27FC236}">
                <a16:creationId xmlns:a16="http://schemas.microsoft.com/office/drawing/2014/main" id="{2A509CEF-7617-4F95-A766-AE88055698D5}"/>
              </a:ext>
            </a:extLst>
          </p:cNvPr>
          <p:cNvPicPr>
            <a:picLocks noChangeAspect="1"/>
          </p:cNvPicPr>
          <p:nvPr/>
        </p:nvPicPr>
        <p:blipFill>
          <a:blip r:embed="rId2"/>
          <a:stretch>
            <a:fillRect/>
          </a:stretch>
        </p:blipFill>
        <p:spPr>
          <a:xfrm>
            <a:off x="838199" y="1690688"/>
            <a:ext cx="10515599" cy="4314696"/>
          </a:xfrm>
          <a:prstGeom prst="rect">
            <a:avLst/>
          </a:prstGeom>
        </p:spPr>
      </p:pic>
    </p:spTree>
    <p:extLst>
      <p:ext uri="{BB962C8B-B14F-4D97-AF65-F5344CB8AC3E}">
        <p14:creationId xmlns:p14="http://schemas.microsoft.com/office/powerpoint/2010/main" val="396889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622E-F066-4EF4-A977-D886A73348B2}"/>
              </a:ext>
            </a:extLst>
          </p:cNvPr>
          <p:cNvSpPr>
            <a:spLocks noGrp="1"/>
          </p:cNvSpPr>
          <p:nvPr>
            <p:ph type="title"/>
          </p:nvPr>
        </p:nvSpPr>
        <p:spPr/>
        <p:txBody>
          <a:bodyPr/>
          <a:lstStyle/>
          <a:p>
            <a:r>
              <a:rPr lang="en-US" b="1" dirty="0"/>
              <a:t>Visualization of Neighborhoods in Singapore</a:t>
            </a:r>
            <a:endParaRPr lang="en-SG" b="1" dirty="0"/>
          </a:p>
        </p:txBody>
      </p:sp>
      <p:pic>
        <p:nvPicPr>
          <p:cNvPr id="4" name="Picture 3">
            <a:extLst>
              <a:ext uri="{FF2B5EF4-FFF2-40B4-BE49-F238E27FC236}">
                <a16:creationId xmlns:a16="http://schemas.microsoft.com/office/drawing/2014/main" id="{CD36D298-8EE1-4EF4-8A31-C82EEAF778BC}"/>
              </a:ext>
            </a:extLst>
          </p:cNvPr>
          <p:cNvPicPr>
            <a:picLocks noChangeAspect="1"/>
          </p:cNvPicPr>
          <p:nvPr/>
        </p:nvPicPr>
        <p:blipFill>
          <a:blip r:embed="rId2"/>
          <a:stretch>
            <a:fillRect/>
          </a:stretch>
        </p:blipFill>
        <p:spPr>
          <a:xfrm>
            <a:off x="1538287" y="1690688"/>
            <a:ext cx="9115425" cy="4802187"/>
          </a:xfrm>
          <a:prstGeom prst="rect">
            <a:avLst/>
          </a:prstGeom>
        </p:spPr>
      </p:pic>
    </p:spTree>
    <p:extLst>
      <p:ext uri="{BB962C8B-B14F-4D97-AF65-F5344CB8AC3E}">
        <p14:creationId xmlns:p14="http://schemas.microsoft.com/office/powerpoint/2010/main" val="3545574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2B27-4742-4BBE-AD9C-C59922D5AF88}"/>
              </a:ext>
            </a:extLst>
          </p:cNvPr>
          <p:cNvSpPr>
            <a:spLocks noGrp="1"/>
          </p:cNvSpPr>
          <p:nvPr>
            <p:ph type="title"/>
          </p:nvPr>
        </p:nvSpPr>
        <p:spPr/>
        <p:txBody>
          <a:bodyPr/>
          <a:lstStyle/>
          <a:p>
            <a:r>
              <a:rPr lang="en-SG" b="1" dirty="0"/>
              <a:t>Methodology: K-Means Clustering</a:t>
            </a:r>
            <a:endParaRPr lang="en-SG" dirty="0"/>
          </a:p>
        </p:txBody>
      </p:sp>
      <p:sp>
        <p:nvSpPr>
          <p:cNvPr id="3" name="Content Placeholder 2">
            <a:extLst>
              <a:ext uri="{FF2B5EF4-FFF2-40B4-BE49-F238E27FC236}">
                <a16:creationId xmlns:a16="http://schemas.microsoft.com/office/drawing/2014/main" id="{EB1435C8-C9CF-4383-A19C-20D0CC78E15A}"/>
              </a:ext>
            </a:extLst>
          </p:cNvPr>
          <p:cNvSpPr>
            <a:spLocks noGrp="1"/>
          </p:cNvSpPr>
          <p:nvPr>
            <p:ph idx="1"/>
          </p:nvPr>
        </p:nvSpPr>
        <p:spPr/>
        <p:txBody>
          <a:bodyPr>
            <a:normAutofit fontScale="92500" lnSpcReduction="20000"/>
          </a:bodyPr>
          <a:lstStyle/>
          <a:p>
            <a:pPr marL="0" indent="0" algn="just">
              <a:lnSpc>
                <a:spcPct val="110000"/>
              </a:lnSpc>
              <a:buNone/>
            </a:pPr>
            <a:r>
              <a:rPr lang="en-US" sz="1600" dirty="0"/>
              <a:t>K-Means clustering method was used in the analysis with pre-set number of clusters as 4 and the clusters were grouped based on the below characteristics:</a:t>
            </a:r>
            <a:endParaRPr lang="en-SG" sz="1600" dirty="0"/>
          </a:p>
          <a:p>
            <a:pPr algn="just">
              <a:lnSpc>
                <a:spcPct val="110000"/>
              </a:lnSpc>
            </a:pPr>
            <a:r>
              <a:rPr lang="en-US" sz="1600" dirty="0"/>
              <a:t>1) cluster_0: 13 neighborhood districts located mainly central with only 1 neighborhood district in the eastern part of Singapore. The average 2018 </a:t>
            </a:r>
            <a:r>
              <a:rPr lang="en-US" sz="1600" dirty="0" err="1"/>
              <a:t>psf</a:t>
            </a:r>
            <a:r>
              <a:rPr lang="en-US" sz="1600" dirty="0"/>
              <a:t> was at 1945.12 which was the highest among the 4 clusters. The common venues within 1 km of the districts in cluster_0 were generally Japanese Restaurant, Chinese Restaurant, Café and Coffee Shop. </a:t>
            </a:r>
          </a:p>
          <a:p>
            <a:pPr algn="just">
              <a:lnSpc>
                <a:spcPct val="110000"/>
              </a:lnSpc>
            </a:pPr>
            <a:r>
              <a:rPr lang="en-US" sz="1600" dirty="0"/>
              <a:t>2) cluster_1: 16 neighborhood districts located mainly from north to south, east and a couple in north west of Singapore. The average 2018 </a:t>
            </a:r>
            <a:r>
              <a:rPr lang="en-US" sz="1600" dirty="0" err="1"/>
              <a:t>psf</a:t>
            </a:r>
            <a:r>
              <a:rPr lang="en-US" sz="1600" dirty="0"/>
              <a:t> was at 1658.66 which was the second highest of the 4 clusters. The common venues within 1 km of the districts in cluster_1 were generally Chinese Restaurant, Food Court, Café, Convenience Store. </a:t>
            </a:r>
          </a:p>
          <a:p>
            <a:pPr algn="just">
              <a:lnSpc>
                <a:spcPct val="110000"/>
              </a:lnSpc>
            </a:pPr>
            <a:r>
              <a:rPr lang="en-US" sz="1600" dirty="0"/>
              <a:t>3) cluster_2: 1 neighborhood district located in the west of Singapore. The 2018 </a:t>
            </a:r>
            <a:r>
              <a:rPr lang="en-US" sz="1600" dirty="0" err="1"/>
              <a:t>psf</a:t>
            </a:r>
            <a:r>
              <a:rPr lang="en-US" sz="1600" dirty="0"/>
              <a:t> was at 1371.44 which was the lowest of the 4 clusters. The common venues within 1 km of the district in cluster_2 were generally Restaurants, Food Court, Playground and Karaoke Bar. </a:t>
            </a:r>
          </a:p>
          <a:p>
            <a:pPr algn="just">
              <a:lnSpc>
                <a:spcPct val="110000"/>
              </a:lnSpc>
            </a:pPr>
            <a:r>
              <a:rPr lang="en-US" sz="1600" dirty="0"/>
              <a:t>4) cluster_3: 21 neighborhood districts spread over Singapore with average 2018 </a:t>
            </a:r>
            <a:r>
              <a:rPr lang="en-US" sz="1600" dirty="0" err="1"/>
              <a:t>psf</a:t>
            </a:r>
            <a:r>
              <a:rPr lang="en-US" sz="1600" dirty="0"/>
              <a:t> of 1500.78. The common venues within 1 km of the districts in cluster_3 were generally Chinese Restaurant, Japanese Restaurant, Coffee Shop, Café, Bus Station and Supermarket. </a:t>
            </a:r>
          </a:p>
          <a:p>
            <a:pPr marL="0" indent="0" algn="just">
              <a:lnSpc>
                <a:spcPct val="110000"/>
              </a:lnSpc>
              <a:buNone/>
            </a:pPr>
            <a:r>
              <a:rPr lang="en-US" sz="1600" dirty="0"/>
              <a:t>Looking at the 4 clusters, it appears that restaurants and cafe are easily accessible within 1 km in almost all neighborhood districts in Singapore. There was no distinct separation of the clusters in terms of locations. However, in terms of average </a:t>
            </a:r>
            <a:r>
              <a:rPr lang="en-US" sz="1600" dirty="0" err="1"/>
              <a:t>psf</a:t>
            </a:r>
            <a:r>
              <a:rPr lang="en-US" sz="1600" dirty="0"/>
              <a:t>, there are 4 different levels. The unique cluster which consist only 1 neighborhood district will be cluster_2 and hold the lowest </a:t>
            </a:r>
            <a:r>
              <a:rPr lang="en-US" sz="1600" dirty="0" err="1"/>
              <a:t>psf</a:t>
            </a:r>
            <a:r>
              <a:rPr lang="en-US" sz="1600" dirty="0"/>
              <a:t> value.</a:t>
            </a:r>
          </a:p>
        </p:txBody>
      </p:sp>
    </p:spTree>
    <p:extLst>
      <p:ext uri="{BB962C8B-B14F-4D97-AF65-F5344CB8AC3E}">
        <p14:creationId xmlns:p14="http://schemas.microsoft.com/office/powerpoint/2010/main" val="153398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54D4-825E-4A95-B7D3-319AFD1BF59E}"/>
              </a:ext>
            </a:extLst>
          </p:cNvPr>
          <p:cNvSpPr>
            <a:spLocks noGrp="1"/>
          </p:cNvSpPr>
          <p:nvPr>
            <p:ph type="title"/>
          </p:nvPr>
        </p:nvSpPr>
        <p:spPr/>
        <p:txBody>
          <a:bodyPr/>
          <a:lstStyle/>
          <a:p>
            <a:r>
              <a:rPr lang="en-SG" b="1" dirty="0"/>
              <a:t>Visualization of 4 clusters</a:t>
            </a:r>
          </a:p>
        </p:txBody>
      </p:sp>
      <p:pic>
        <p:nvPicPr>
          <p:cNvPr id="4" name="Picture 3">
            <a:extLst>
              <a:ext uri="{FF2B5EF4-FFF2-40B4-BE49-F238E27FC236}">
                <a16:creationId xmlns:a16="http://schemas.microsoft.com/office/drawing/2014/main" id="{FBFED8E9-D8D7-47B4-8CA7-8CC0D27EFD7C}"/>
              </a:ext>
            </a:extLst>
          </p:cNvPr>
          <p:cNvPicPr>
            <a:picLocks noChangeAspect="1"/>
          </p:cNvPicPr>
          <p:nvPr/>
        </p:nvPicPr>
        <p:blipFill>
          <a:blip r:embed="rId2"/>
          <a:stretch>
            <a:fillRect/>
          </a:stretch>
        </p:blipFill>
        <p:spPr>
          <a:xfrm>
            <a:off x="1326466" y="1690688"/>
            <a:ext cx="9539068" cy="4802187"/>
          </a:xfrm>
          <a:prstGeom prst="rect">
            <a:avLst/>
          </a:prstGeom>
        </p:spPr>
      </p:pic>
    </p:spTree>
    <p:extLst>
      <p:ext uri="{BB962C8B-B14F-4D97-AF65-F5344CB8AC3E}">
        <p14:creationId xmlns:p14="http://schemas.microsoft.com/office/powerpoint/2010/main" val="248857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25D6-FFFB-4510-B4C7-0FE9D1C05FA9}"/>
              </a:ext>
            </a:extLst>
          </p:cNvPr>
          <p:cNvSpPr>
            <a:spLocks noGrp="1"/>
          </p:cNvSpPr>
          <p:nvPr>
            <p:ph type="title"/>
          </p:nvPr>
        </p:nvSpPr>
        <p:spPr/>
        <p:txBody>
          <a:bodyPr/>
          <a:lstStyle/>
          <a:p>
            <a:r>
              <a:rPr lang="en-SG" b="1" dirty="0"/>
              <a:t>Conclusion</a:t>
            </a:r>
            <a:endParaRPr lang="en-SG" dirty="0"/>
          </a:p>
        </p:txBody>
      </p:sp>
      <p:sp>
        <p:nvSpPr>
          <p:cNvPr id="3" name="Content Placeholder 2">
            <a:extLst>
              <a:ext uri="{FF2B5EF4-FFF2-40B4-BE49-F238E27FC236}">
                <a16:creationId xmlns:a16="http://schemas.microsoft.com/office/drawing/2014/main" id="{4B8DACF4-CEFF-45CF-9DC9-6731A0F69BDE}"/>
              </a:ext>
            </a:extLst>
          </p:cNvPr>
          <p:cNvSpPr>
            <a:spLocks noGrp="1"/>
          </p:cNvSpPr>
          <p:nvPr>
            <p:ph idx="1"/>
          </p:nvPr>
        </p:nvSpPr>
        <p:spPr/>
        <p:txBody>
          <a:bodyPr/>
          <a:lstStyle/>
          <a:p>
            <a:pPr marL="0" indent="0" algn="just">
              <a:buNone/>
            </a:pPr>
            <a:r>
              <a:rPr lang="en-US" dirty="0"/>
              <a:t>To conclude the analysis, we revisit the business problem "Does souring prices of private property affected by factors such as restaurants, cafes, bars, shopping malls or places of visit in Singapore?". The data from Foursquare provides information of nearby restaurants, cafes, bars, shopping malls or places of visit in Singapore within the neighborhoods. The analysis does not show distinct relationship between venues nearby collected from Foursquare and private property prices. However, further analysis can be achieved by using other type of data such as geo locations of train stations, future development of districts etc.</a:t>
            </a:r>
            <a:endParaRPr lang="en-SG" dirty="0"/>
          </a:p>
        </p:txBody>
      </p:sp>
    </p:spTree>
    <p:extLst>
      <p:ext uri="{BB962C8B-B14F-4D97-AF65-F5344CB8AC3E}">
        <p14:creationId xmlns:p14="http://schemas.microsoft.com/office/powerpoint/2010/main" val="255139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88FB-167C-47B0-9482-A0ED51A6B6A2}"/>
              </a:ext>
            </a:extLst>
          </p:cNvPr>
          <p:cNvSpPr>
            <a:spLocks noGrp="1"/>
          </p:cNvSpPr>
          <p:nvPr>
            <p:ph type="title"/>
          </p:nvPr>
        </p:nvSpPr>
        <p:spPr/>
        <p:txBody>
          <a:bodyPr/>
          <a:lstStyle/>
          <a:p>
            <a:pPr algn="ctr"/>
            <a:r>
              <a:rPr lang="en-SG" dirty="0"/>
              <a:t>End</a:t>
            </a:r>
          </a:p>
        </p:txBody>
      </p:sp>
      <p:sp>
        <p:nvSpPr>
          <p:cNvPr id="3" name="Content Placeholder 2">
            <a:extLst>
              <a:ext uri="{FF2B5EF4-FFF2-40B4-BE49-F238E27FC236}">
                <a16:creationId xmlns:a16="http://schemas.microsoft.com/office/drawing/2014/main" id="{B4E79632-B014-4682-A608-B973F1B49773}"/>
              </a:ext>
            </a:extLst>
          </p:cNvPr>
          <p:cNvSpPr>
            <a:spLocks noGrp="1"/>
          </p:cNvSpPr>
          <p:nvPr>
            <p:ph idx="1"/>
          </p:nvPr>
        </p:nvSpPr>
        <p:spPr/>
        <p:txBody>
          <a:bodyPr/>
          <a:lstStyle/>
          <a:p>
            <a:pPr marL="0" indent="0" algn="ctr">
              <a:buNone/>
            </a:pPr>
            <a:r>
              <a:rPr lang="en-SG" dirty="0"/>
              <a:t>Thank You</a:t>
            </a:r>
          </a:p>
        </p:txBody>
      </p:sp>
    </p:spTree>
    <p:extLst>
      <p:ext uri="{BB962C8B-B14F-4D97-AF65-F5344CB8AC3E}">
        <p14:creationId xmlns:p14="http://schemas.microsoft.com/office/powerpoint/2010/main" val="4282138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806</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 Neue</vt:lpstr>
      <vt:lpstr>Office Theme</vt:lpstr>
      <vt:lpstr>Private Property Prices and Foursquare Data Clustering Analysis</vt:lpstr>
      <vt:lpstr>Introduction: Business Problem</vt:lpstr>
      <vt:lpstr>Description of the Data </vt:lpstr>
      <vt:lpstr>Data Frame</vt:lpstr>
      <vt:lpstr>Visualization of Neighborhoods in Singapore</vt:lpstr>
      <vt:lpstr>Methodology: K-Means Clustering</vt:lpstr>
      <vt:lpstr>Visualization of 4 clusters</vt:lpstr>
      <vt:lpstr>Conclusion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Private Property Prices and Foursquare Data Clustering Analysis</dc:title>
  <dc:creator>Jun Qiang Sng</dc:creator>
  <cp:lastModifiedBy>Jun Qiang Sng</cp:lastModifiedBy>
  <cp:revision>2</cp:revision>
  <dcterms:created xsi:type="dcterms:W3CDTF">2019-06-10T16:03:05Z</dcterms:created>
  <dcterms:modified xsi:type="dcterms:W3CDTF">2019-06-10T16:10:03Z</dcterms:modified>
</cp:coreProperties>
</file>