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Josefin Sans ExtraLight"/>
      <p:regular r:id="rId37"/>
      <p:bold r:id="rId38"/>
      <p:italic r:id="rId39"/>
      <p:boldItalic r:id="rId40"/>
    </p:embeddedFont>
    <p:embeddedFont>
      <p:font typeface="Josefin Sans Medium"/>
      <p:regular r:id="rId41"/>
      <p:bold r:id="rId42"/>
      <p:italic r:id="rId43"/>
      <p:boldItalic r:id="rId44"/>
    </p:embeddedFont>
    <p:embeddedFont>
      <p:font typeface="Fira Sans Extra Condensed Medium"/>
      <p:regular r:id="rId45"/>
      <p:bold r:id="rId46"/>
      <p:italic r:id="rId47"/>
      <p:boldItalic r:id="rId48"/>
    </p:embeddedFont>
    <p:embeddedFont>
      <p:font typeface="Josefin Sans"/>
      <p:regular r:id="rId49"/>
      <p:bold r:id="rId50"/>
      <p:italic r:id="rId51"/>
      <p:boldItalic r:id="rId52"/>
    </p:embeddedFont>
    <p:embeddedFont>
      <p:font typeface="Josefin Sans SemiBold"/>
      <p:regular r:id="rId53"/>
      <p:bold r:id="rId54"/>
      <p:italic r:id="rId55"/>
      <p:boldItalic r:id="rId56"/>
    </p:embeddedFont>
    <p:embeddedFont>
      <p:font typeface="Josefin Sans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A71845-F2C4-448E-86F3-66631BD5F553}">
  <a:tblStyle styleId="{4FA71845-F2C4-448E-86F3-66631BD5F5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ansExtraLight-boldItalic.fntdata"/><Relationship Id="rId42" Type="http://schemas.openxmlformats.org/officeDocument/2006/relationships/font" Target="fonts/JosefinSansMedium-bold.fntdata"/><Relationship Id="rId41" Type="http://schemas.openxmlformats.org/officeDocument/2006/relationships/font" Target="fonts/JosefinSansMedium-regular.fntdata"/><Relationship Id="rId44" Type="http://schemas.openxmlformats.org/officeDocument/2006/relationships/font" Target="fonts/JosefinSansMedium-boldItalic.fntdata"/><Relationship Id="rId43" Type="http://schemas.openxmlformats.org/officeDocument/2006/relationships/font" Target="fonts/JosefinSansMedium-italic.fntdata"/><Relationship Id="rId46" Type="http://schemas.openxmlformats.org/officeDocument/2006/relationships/font" Target="fonts/FiraSansExtraCondensedMedium-bold.fntdata"/><Relationship Id="rId45" Type="http://schemas.openxmlformats.org/officeDocument/2006/relationships/font" Target="fonts/FiraSansExtra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boldItalic.fntdata"/><Relationship Id="rId47" Type="http://schemas.openxmlformats.org/officeDocument/2006/relationships/font" Target="fonts/FiraSansExtraCondensedMedium-italic.fntdata"/><Relationship Id="rId49"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JosefinSansExtraLight-regular.fntdata"/><Relationship Id="rId36" Type="http://schemas.openxmlformats.org/officeDocument/2006/relationships/slide" Target="slides/slide31.xml"/><Relationship Id="rId39" Type="http://schemas.openxmlformats.org/officeDocument/2006/relationships/font" Target="fonts/JosefinSansExtraLight-italic.fntdata"/><Relationship Id="rId38" Type="http://schemas.openxmlformats.org/officeDocument/2006/relationships/font" Target="fonts/JosefinSansExtraLigh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JosefinSansLigh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osefinSans-italic.fntdata"/><Relationship Id="rId50" Type="http://schemas.openxmlformats.org/officeDocument/2006/relationships/font" Target="fonts/JosefinSans-bold.fntdata"/><Relationship Id="rId53" Type="http://schemas.openxmlformats.org/officeDocument/2006/relationships/font" Target="fonts/JosefinSansSemiBold-regular.fntdata"/><Relationship Id="rId52" Type="http://schemas.openxmlformats.org/officeDocument/2006/relationships/font" Target="fonts/JosefinSans-boldItalic.fntdata"/><Relationship Id="rId11" Type="http://schemas.openxmlformats.org/officeDocument/2006/relationships/slide" Target="slides/slide6.xml"/><Relationship Id="rId55" Type="http://schemas.openxmlformats.org/officeDocument/2006/relationships/font" Target="fonts/JosefinSansSemiBold-italic.fntdata"/><Relationship Id="rId10" Type="http://schemas.openxmlformats.org/officeDocument/2006/relationships/slide" Target="slides/slide5.xml"/><Relationship Id="rId54" Type="http://schemas.openxmlformats.org/officeDocument/2006/relationships/font" Target="fonts/JosefinSansSemiBold-bold.fntdata"/><Relationship Id="rId13" Type="http://schemas.openxmlformats.org/officeDocument/2006/relationships/slide" Target="slides/slide8.xml"/><Relationship Id="rId57" Type="http://schemas.openxmlformats.org/officeDocument/2006/relationships/font" Target="fonts/JosefinSansLight-regular.fntdata"/><Relationship Id="rId12" Type="http://schemas.openxmlformats.org/officeDocument/2006/relationships/slide" Target="slides/slide7.xml"/><Relationship Id="rId56" Type="http://schemas.openxmlformats.org/officeDocument/2006/relationships/font" Target="fonts/JosefinSansSemiBold-boldItalic.fntdata"/><Relationship Id="rId15" Type="http://schemas.openxmlformats.org/officeDocument/2006/relationships/slide" Target="slides/slide10.xml"/><Relationship Id="rId59" Type="http://schemas.openxmlformats.org/officeDocument/2006/relationships/font" Target="fonts/JosefinSansLight-italic.fntdata"/><Relationship Id="rId14" Type="http://schemas.openxmlformats.org/officeDocument/2006/relationships/slide" Target="slides/slide9.xml"/><Relationship Id="rId58" Type="http://schemas.openxmlformats.org/officeDocument/2006/relationships/font" Target="fonts/JosefinSans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6b5475471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6b5475471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6b54754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6b54754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6b5475471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6b5475471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6b5475471_4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6b5475471_4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6b5475471_4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6b5475471_4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06b5475471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06b5475471_4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6b5475471_4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06b5475471_4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06b5475471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06b5475471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68e61e3f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68e61e3f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6b5475471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06b5475471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788e9a59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788e9a59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6b5475471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06b5475471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68e61e3f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068e61e3f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6b547547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06b547547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06b54754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06b54754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06b54754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06b54754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068e61e3f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068e61e3f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a275fb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ca275fb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068e61e3f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068e61e3f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06b547547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06b547547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06b54754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06b54754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68e61e3f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68e61e3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068e61e3f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068e61e3f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91aa0a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91aa0a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6b54754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6b54754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6b547547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6b54754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6b547547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6b54754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b547547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6b547547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6b5475471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6b547547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68e61e3f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68e61e3f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4500" y="588600"/>
            <a:ext cx="5392800" cy="1983300"/>
          </a:xfrm>
          <a:prstGeom prst="rect">
            <a:avLst/>
          </a:prstGeom>
        </p:spPr>
        <p:txBody>
          <a:bodyPr anchorCtr="0" anchor="t" bIns="91425" lIns="91425" spcFirstLastPara="1" rIns="91425" wrap="square" tIns="201150">
            <a:noAutofit/>
          </a:bodyPr>
          <a:lstStyle>
            <a:lvl1pPr lvl="0" rtl="0">
              <a:lnSpc>
                <a:spcPct val="100000"/>
              </a:lnSpc>
              <a:spcBef>
                <a:spcPts val="0"/>
              </a:spcBef>
              <a:spcAft>
                <a:spcPts val="0"/>
              </a:spcAft>
              <a:buSzPts val="5200"/>
              <a:buFont typeface="Josefin Sans"/>
              <a:buNone/>
              <a:defRPr b="1" sz="5200">
                <a:latin typeface="Josefin Sans"/>
                <a:ea typeface="Josefin Sans"/>
                <a:cs typeface="Josefin Sans"/>
                <a:sym typeface="Josefin Sans"/>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94500" y="2499325"/>
            <a:ext cx="3335700" cy="792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Light"/>
              <a:buNone/>
              <a:defRPr b="1" sz="1800">
                <a:solidFill>
                  <a:schemeClr val="dk2"/>
                </a:solidFill>
                <a:latin typeface="Josefin Sans"/>
                <a:ea typeface="Josefin Sans"/>
                <a:cs typeface="Josefin Sans"/>
                <a:sym typeface="Josefin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11" name="Google Shape;11;p2"/>
          <p:cNvCxnSpPr/>
          <p:nvPr/>
        </p:nvCxnSpPr>
        <p:spPr>
          <a:xfrm>
            <a:off x="542275" y="758250"/>
            <a:ext cx="0" cy="2878500"/>
          </a:xfrm>
          <a:prstGeom prst="straightConnector1">
            <a:avLst/>
          </a:prstGeom>
          <a:noFill/>
          <a:ln cap="flat" cmpd="sng" w="11430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1"/>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75" name="Google Shape;75;p11"/>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76" name="Google Shape;76;p11"/>
          <p:cNvSpPr txBox="1"/>
          <p:nvPr>
            <p:ph idx="1" type="subTitle"/>
          </p:nvPr>
        </p:nvSpPr>
        <p:spPr>
          <a:xfrm>
            <a:off x="1835950" y="2628600"/>
            <a:ext cx="4772100" cy="296100"/>
          </a:xfrm>
          <a:prstGeom prst="rect">
            <a:avLst/>
          </a:prstGeom>
          <a:noFill/>
          <a:ln>
            <a:noFill/>
          </a:ln>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20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7" name="Google Shape;77;p11"/>
          <p:cNvSpPr txBox="1"/>
          <p:nvPr>
            <p:ph hasCustomPrompt="1" idx="3" type="title"/>
          </p:nvPr>
        </p:nvSpPr>
        <p:spPr>
          <a:xfrm>
            <a:off x="1835725" y="1786800"/>
            <a:ext cx="5837100" cy="841800"/>
          </a:xfrm>
          <a:prstGeom prst="rect">
            <a:avLst/>
          </a:prstGeom>
        </p:spPr>
        <p:txBody>
          <a:bodyPr anchorCtr="0" anchor="b" bIns="91425" lIns="91425" spcFirstLastPara="1" rIns="91425" wrap="square" tIns="0">
            <a:noAutofit/>
          </a:bodyPr>
          <a:lstStyle>
            <a:lvl1pPr indent="0" lvl="0" marL="0" marR="0" rtl="0" algn="l">
              <a:lnSpc>
                <a:spcPct val="100000"/>
              </a:lnSpc>
              <a:spcBef>
                <a:spcPts val="0"/>
              </a:spcBef>
              <a:spcAft>
                <a:spcPts val="0"/>
              </a:spcAft>
              <a:buClr>
                <a:schemeClr val="dk1"/>
              </a:buClr>
              <a:buSzPts val="3600"/>
              <a:buFont typeface="Josefin Sans"/>
              <a:buNone/>
              <a:defRPr sz="7100">
                <a:solidFill>
                  <a:schemeClr val="accent1"/>
                </a:solidFill>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cxnSp>
        <p:nvCxnSpPr>
          <p:cNvPr id="78" name="Google Shape;78;p1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79" name="Google Shape;79;p1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cxnSp>
        <p:nvCxnSpPr>
          <p:cNvPr id="80" name="Google Shape;80;p11"/>
          <p:cNvCxnSpPr/>
          <p:nvPr/>
        </p:nvCxnSpPr>
        <p:spPr>
          <a:xfrm>
            <a:off x="1835950" y="1276675"/>
            <a:ext cx="27105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82" name="Shape 82"/>
        <p:cNvGrpSpPr/>
        <p:nvPr/>
      </p:nvGrpSpPr>
      <p:grpSpPr>
        <a:xfrm>
          <a:off x="0" y="0"/>
          <a:ext cx="0" cy="0"/>
          <a:chOff x="0" y="0"/>
          <a:chExt cx="0" cy="0"/>
        </a:xfrm>
      </p:grpSpPr>
      <p:sp>
        <p:nvSpPr>
          <p:cNvPr id="83" name="Google Shape;83;p13"/>
          <p:cNvSpPr txBox="1"/>
          <p:nvPr>
            <p:ph type="title"/>
          </p:nvPr>
        </p:nvSpPr>
        <p:spPr>
          <a:xfrm>
            <a:off x="16977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84" name="Google Shape;84;p13">
            <a:hlinkClick/>
          </p:cNvPr>
          <p:cNvSpPr txBox="1"/>
          <p:nvPr>
            <p:ph hasCustomPrompt="1" idx="2" type="title"/>
          </p:nvPr>
        </p:nvSpPr>
        <p:spPr>
          <a:xfrm>
            <a:off x="1121625"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85" name="Google Shape;85;p13"/>
          <p:cNvSpPr txBox="1"/>
          <p:nvPr>
            <p:ph idx="1" type="subTitle"/>
          </p:nvPr>
        </p:nvSpPr>
        <p:spPr>
          <a:xfrm>
            <a:off x="1697700" y="2264648"/>
            <a:ext cx="2712300" cy="64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86" name="Google Shape;86;p13"/>
          <p:cNvSpPr txBox="1"/>
          <p:nvPr>
            <p:ph idx="3" type="title"/>
          </p:nvPr>
        </p:nvSpPr>
        <p:spPr>
          <a:xfrm>
            <a:off x="16977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87" name="Google Shape;87;p13"/>
          <p:cNvSpPr txBox="1"/>
          <p:nvPr>
            <p:ph hasCustomPrompt="1" idx="4" type="title"/>
          </p:nvPr>
        </p:nvSpPr>
        <p:spPr>
          <a:xfrm>
            <a:off x="1121600"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88" name="Google Shape;88;p13"/>
          <p:cNvSpPr txBox="1"/>
          <p:nvPr>
            <p:ph idx="5" type="subTitle"/>
          </p:nvPr>
        </p:nvSpPr>
        <p:spPr>
          <a:xfrm>
            <a:off x="1697700" y="3711255"/>
            <a:ext cx="2712300" cy="649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89" name="Google Shape;89;p13"/>
          <p:cNvSpPr txBox="1"/>
          <p:nvPr>
            <p:ph idx="6" type="title"/>
          </p:nvPr>
        </p:nvSpPr>
        <p:spPr>
          <a:xfrm>
            <a:off x="56625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90" name="Google Shape;90;p13"/>
          <p:cNvSpPr txBox="1"/>
          <p:nvPr>
            <p:ph hasCustomPrompt="1" idx="7" type="title"/>
          </p:nvPr>
        </p:nvSpPr>
        <p:spPr>
          <a:xfrm>
            <a:off x="5086400"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91" name="Google Shape;91;p13"/>
          <p:cNvSpPr txBox="1"/>
          <p:nvPr>
            <p:ph idx="8" type="subTitle"/>
          </p:nvPr>
        </p:nvSpPr>
        <p:spPr>
          <a:xfrm>
            <a:off x="5662500" y="2264648"/>
            <a:ext cx="2712300" cy="64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92" name="Google Shape;92;p13"/>
          <p:cNvSpPr txBox="1"/>
          <p:nvPr>
            <p:ph idx="9" type="title"/>
          </p:nvPr>
        </p:nvSpPr>
        <p:spPr>
          <a:xfrm>
            <a:off x="56625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93" name="Google Shape;93;p13"/>
          <p:cNvSpPr txBox="1"/>
          <p:nvPr>
            <p:ph hasCustomPrompt="1" idx="13" type="title"/>
          </p:nvPr>
        </p:nvSpPr>
        <p:spPr>
          <a:xfrm>
            <a:off x="5087456"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94" name="Google Shape;94;p13"/>
          <p:cNvSpPr txBox="1"/>
          <p:nvPr>
            <p:ph idx="14" type="subTitle"/>
          </p:nvPr>
        </p:nvSpPr>
        <p:spPr>
          <a:xfrm>
            <a:off x="5662500" y="3711255"/>
            <a:ext cx="2712300" cy="649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95" name="Google Shape;95;p13"/>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97" name="Shape 97"/>
        <p:cNvGrpSpPr/>
        <p:nvPr/>
      </p:nvGrpSpPr>
      <p:grpSpPr>
        <a:xfrm>
          <a:off x="0" y="0"/>
          <a:ext cx="0" cy="0"/>
          <a:chOff x="0" y="0"/>
          <a:chExt cx="0" cy="0"/>
        </a:xfrm>
      </p:grpSpPr>
      <p:sp>
        <p:nvSpPr>
          <p:cNvPr id="98" name="Google Shape;98;p14"/>
          <p:cNvSpPr txBox="1"/>
          <p:nvPr>
            <p:ph idx="1" type="subTitle"/>
          </p:nvPr>
        </p:nvSpPr>
        <p:spPr>
          <a:xfrm>
            <a:off x="2111850" y="1210325"/>
            <a:ext cx="5256600" cy="1823100"/>
          </a:xfrm>
          <a:prstGeom prst="rect">
            <a:avLst/>
          </a:prstGeom>
          <a:noFill/>
          <a:ln>
            <a:noFill/>
          </a:ln>
        </p:spPr>
        <p:txBody>
          <a:bodyPr anchorCtr="0" anchor="t" bIns="91425" lIns="91425" spcFirstLastPara="1" rIns="91425" wrap="square" tIns="91425">
            <a:noAutofit/>
          </a:bodyPr>
          <a:lstStyle>
            <a:lvl1pPr indent="-177800" lvl="0" marL="0" marR="0" rtl="0" algn="l">
              <a:lnSpc>
                <a:spcPct val="100000"/>
              </a:lnSpc>
              <a:spcBef>
                <a:spcPts val="0"/>
              </a:spcBef>
              <a:spcAft>
                <a:spcPts val="0"/>
              </a:spcAft>
              <a:buClr>
                <a:schemeClr val="dk1"/>
              </a:buClr>
              <a:buSzPts val="2800"/>
              <a:buFont typeface="Josefin Sans"/>
              <a:buNone/>
              <a:defRPr b="1" sz="2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9pPr>
          </a:lstStyle>
          <a:p/>
        </p:txBody>
      </p:sp>
      <p:sp>
        <p:nvSpPr>
          <p:cNvPr id="99" name="Google Shape;99;p1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4"/>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01" name="Google Shape;101;p14"/>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102" name="Google Shape;102;p14"/>
          <p:cNvCxnSpPr/>
          <p:nvPr/>
        </p:nvCxnSpPr>
        <p:spPr>
          <a:xfrm rot="5400000">
            <a:off x="503550" y="2653667"/>
            <a:ext cx="2544000" cy="0"/>
          </a:xfrm>
          <a:prstGeom prst="straightConnector1">
            <a:avLst/>
          </a:prstGeom>
          <a:noFill/>
          <a:ln cap="flat" cmpd="sng" w="76200">
            <a:solidFill>
              <a:schemeClr val="accent1"/>
            </a:solidFill>
            <a:prstDash val="solid"/>
            <a:round/>
            <a:headEnd len="med" w="med" type="none"/>
            <a:tailEnd len="med" w="med" type="none"/>
          </a:ln>
        </p:spPr>
      </p:cxnSp>
      <p:sp>
        <p:nvSpPr>
          <p:cNvPr id="103" name="Google Shape;103;p14"/>
          <p:cNvSpPr txBox="1"/>
          <p:nvPr>
            <p:ph idx="3" type="title"/>
          </p:nvPr>
        </p:nvSpPr>
        <p:spPr>
          <a:xfrm>
            <a:off x="2111850" y="3033325"/>
            <a:ext cx="5256600" cy="4449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600"/>
              <a:buFont typeface="Josefin Sans SemiBold"/>
              <a:buNone/>
              <a:defRPr b="0" sz="1800">
                <a:solidFill>
                  <a:schemeClr val="accent1"/>
                </a:solidFill>
                <a:latin typeface="Josefin Sans SemiBold"/>
                <a:ea typeface="Josefin Sans SemiBold"/>
                <a:cs typeface="Josefin Sans SemiBold"/>
                <a:sym typeface="Josefin San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04" name="Google Shape;104;p1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05" name="Google Shape;105;p1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TITLE_AND_DESCRIPTION_1">
    <p:spTree>
      <p:nvGrpSpPr>
        <p:cNvPr id="106" name="Shape 106"/>
        <p:cNvGrpSpPr/>
        <p:nvPr/>
      </p:nvGrpSpPr>
      <p:grpSpPr>
        <a:xfrm>
          <a:off x="0" y="0"/>
          <a:ext cx="0" cy="0"/>
          <a:chOff x="0" y="0"/>
          <a:chExt cx="0" cy="0"/>
        </a:xfrm>
      </p:grpSpPr>
      <p:sp>
        <p:nvSpPr>
          <p:cNvPr id="107" name="Google Shape;107;p15"/>
          <p:cNvSpPr txBox="1"/>
          <p:nvPr>
            <p:ph type="title"/>
          </p:nvPr>
        </p:nvSpPr>
        <p:spPr>
          <a:xfrm>
            <a:off x="5292000" y="2212804"/>
            <a:ext cx="3173400" cy="558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Font typeface="Josefin Sans"/>
              <a:buNone/>
              <a:defRPr b="1">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 name="Google Shape;108;p15"/>
          <p:cNvSpPr txBox="1"/>
          <p:nvPr>
            <p:ph hasCustomPrompt="1" idx="2" type="title"/>
          </p:nvPr>
        </p:nvSpPr>
        <p:spPr>
          <a:xfrm>
            <a:off x="5292001" y="1625200"/>
            <a:ext cx="1724100" cy="841800"/>
          </a:xfrm>
          <a:prstGeom prst="rect">
            <a:avLst/>
          </a:prstGeom>
        </p:spPr>
        <p:txBody>
          <a:bodyPr anchorCtr="0" anchor="b" bIns="91425" lIns="91425" spcFirstLastPara="1" rIns="91425" wrap="square" tIns="0">
            <a:noAutofit/>
          </a:bodyPr>
          <a:lstStyle>
            <a:lvl1pPr lvl="0" rtl="0">
              <a:spcBef>
                <a:spcPts val="0"/>
              </a:spcBef>
              <a:spcAft>
                <a:spcPts val="0"/>
              </a:spcAft>
              <a:buClr>
                <a:schemeClr val="accent1"/>
              </a:buClr>
              <a:buSzPts val="6000"/>
              <a:buFont typeface="Josefin Sans"/>
              <a:buNone/>
              <a:defRPr b="1" sz="60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sp>
        <p:nvSpPr>
          <p:cNvPr id="109" name="Google Shape;109;p15"/>
          <p:cNvSpPr txBox="1"/>
          <p:nvPr>
            <p:ph idx="1" type="subTitle"/>
          </p:nvPr>
        </p:nvSpPr>
        <p:spPr>
          <a:xfrm>
            <a:off x="5292000" y="3455823"/>
            <a:ext cx="3027300" cy="558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0" name="Google Shape;110;p1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11" name="Google Shape;111;p1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spTree>
      <p:nvGrpSpPr>
        <p:cNvPr id="112" name="Shape 112"/>
        <p:cNvGrpSpPr/>
        <p:nvPr/>
      </p:nvGrpSpPr>
      <p:grpSpPr>
        <a:xfrm>
          <a:off x="0" y="0"/>
          <a:ext cx="0" cy="0"/>
          <a:chOff x="0" y="0"/>
          <a:chExt cx="0" cy="0"/>
        </a:xfrm>
      </p:grpSpPr>
      <p:sp>
        <p:nvSpPr>
          <p:cNvPr id="113" name="Google Shape;113;p16"/>
          <p:cNvSpPr txBox="1"/>
          <p:nvPr>
            <p:ph type="title"/>
          </p:nvPr>
        </p:nvSpPr>
        <p:spPr>
          <a:xfrm>
            <a:off x="925750" y="1786400"/>
            <a:ext cx="5151600" cy="940500"/>
          </a:xfrm>
          <a:prstGeom prst="rect">
            <a:avLst/>
          </a:prstGeom>
          <a:solidFill>
            <a:schemeClr val="lt1"/>
          </a:solidFill>
        </p:spPr>
        <p:txBody>
          <a:bodyPr anchorCtr="0" anchor="b" bIns="91425" lIns="91425" spcFirstLastPara="1" rIns="91425" wrap="square" tIns="0">
            <a:noAutofit/>
          </a:bodyPr>
          <a:lstStyle>
            <a:lvl1pPr lvl="0" rtl="0">
              <a:spcBef>
                <a:spcPts val="0"/>
              </a:spcBef>
              <a:spcAft>
                <a:spcPts val="0"/>
              </a:spcAft>
              <a:buSzPts val="3600"/>
              <a:buNone/>
              <a:defRPr sz="68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16"/>
          <p:cNvSpPr txBox="1"/>
          <p:nvPr>
            <p:ph idx="1" type="subTitle"/>
          </p:nvPr>
        </p:nvSpPr>
        <p:spPr>
          <a:xfrm>
            <a:off x="925748" y="2726900"/>
            <a:ext cx="5151600" cy="1025400"/>
          </a:xfrm>
          <a:prstGeom prst="rect">
            <a:avLst/>
          </a:prstGeom>
          <a:solidFill>
            <a:schemeClr val="lt1"/>
          </a:solidFill>
          <a:ln>
            <a:noFill/>
          </a:ln>
        </p:spPr>
        <p:txBody>
          <a:bodyPr anchorCtr="0" anchor="t" bIns="0" lIns="91425" spcFirstLastPara="1" rIns="91425" wrap="square" tIns="0">
            <a:noAutofit/>
          </a:bodyPr>
          <a:lstStyle>
            <a:lvl1pPr indent="-228600" lvl="0" marL="0" marR="0" rtl="0" algn="l">
              <a:lnSpc>
                <a:spcPct val="100000"/>
              </a:lnSpc>
              <a:spcBef>
                <a:spcPts val="0"/>
              </a:spcBef>
              <a:spcAft>
                <a:spcPts val="0"/>
              </a:spcAft>
              <a:buClr>
                <a:schemeClr val="dk1"/>
              </a:buClr>
              <a:buSzPts val="3600"/>
              <a:buFont typeface="Josefin Sans"/>
              <a:buNone/>
              <a:defRPr b="1" sz="21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cxnSp>
        <p:nvCxnSpPr>
          <p:cNvPr id="115" name="Google Shape;115;p16"/>
          <p:cNvCxnSpPr/>
          <p:nvPr/>
        </p:nvCxnSpPr>
        <p:spPr>
          <a:xfrm>
            <a:off x="542275" y="1625200"/>
            <a:ext cx="0" cy="2710500"/>
          </a:xfrm>
          <a:prstGeom prst="straightConnector1">
            <a:avLst/>
          </a:prstGeom>
          <a:noFill/>
          <a:ln cap="flat" cmpd="sng" w="76200">
            <a:solidFill>
              <a:schemeClr val="accent1"/>
            </a:solidFill>
            <a:prstDash val="solid"/>
            <a:round/>
            <a:headEnd len="med" w="med" type="none"/>
            <a:tailEnd len="med" w="med" type="none"/>
          </a:ln>
        </p:spPr>
      </p:cxnSp>
      <p:cxnSp>
        <p:nvCxnSpPr>
          <p:cNvPr id="116" name="Google Shape;116;p1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17" name="Google Shape;117;p1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118" name="Shape 118"/>
        <p:cNvGrpSpPr/>
        <p:nvPr/>
      </p:nvGrpSpPr>
      <p:grpSpPr>
        <a:xfrm>
          <a:off x="0" y="0"/>
          <a:ext cx="0" cy="0"/>
          <a:chOff x="0" y="0"/>
          <a:chExt cx="0" cy="0"/>
        </a:xfrm>
      </p:grpSpPr>
      <p:sp>
        <p:nvSpPr>
          <p:cNvPr id="119" name="Google Shape;119;p17"/>
          <p:cNvSpPr txBox="1"/>
          <p:nvPr>
            <p:ph idx="1" type="subTitle"/>
          </p:nvPr>
        </p:nvSpPr>
        <p:spPr>
          <a:xfrm>
            <a:off x="5458825" y="1457300"/>
            <a:ext cx="2927100" cy="3151200"/>
          </a:xfrm>
          <a:prstGeom prst="rect">
            <a:avLst/>
          </a:prstGeom>
          <a:noFill/>
          <a:ln>
            <a:noFill/>
          </a:ln>
        </p:spPr>
        <p:txBody>
          <a:bodyPr anchorCtr="0" anchor="t" bIns="0" lIns="91425" spcFirstLastPara="1" rIns="91425" wrap="square" tIns="182875">
            <a:noAutofit/>
          </a:bodyPr>
          <a:lstStyle>
            <a:lvl1pPr lvl="0" marR="5080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120" name="Google Shape;120;p17"/>
          <p:cNvSpPr txBox="1"/>
          <p:nvPr>
            <p:ph idx="2" type="subTitle"/>
          </p:nvPr>
        </p:nvSpPr>
        <p:spPr>
          <a:xfrm>
            <a:off x="1018525" y="1457300"/>
            <a:ext cx="4221300" cy="31512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121" name="Google Shape;121;p17"/>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22" name="Google Shape;122;p1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23" name="Google Shape;123;p1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
    <p:spTree>
      <p:nvGrpSpPr>
        <p:cNvPr id="124" name="Shape 124"/>
        <p:cNvGrpSpPr/>
        <p:nvPr/>
      </p:nvGrpSpPr>
      <p:grpSpPr>
        <a:xfrm>
          <a:off x="0" y="0"/>
          <a:ext cx="0" cy="0"/>
          <a:chOff x="0" y="0"/>
          <a:chExt cx="0" cy="0"/>
        </a:xfrm>
      </p:grpSpPr>
      <p:sp>
        <p:nvSpPr>
          <p:cNvPr id="125" name="Google Shape;125;p18"/>
          <p:cNvSpPr txBox="1"/>
          <p:nvPr>
            <p:ph hasCustomPrompt="1" type="title"/>
          </p:nvPr>
        </p:nvSpPr>
        <p:spPr>
          <a:xfrm>
            <a:off x="1944275" y="1378950"/>
            <a:ext cx="2286000" cy="5727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26" name="Google Shape;126;p18"/>
          <p:cNvSpPr txBox="1"/>
          <p:nvPr>
            <p:ph idx="1" type="subTitle"/>
          </p:nvPr>
        </p:nvSpPr>
        <p:spPr>
          <a:xfrm>
            <a:off x="1944275" y="2060846"/>
            <a:ext cx="2286000" cy="496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18"/>
          <p:cNvSpPr txBox="1"/>
          <p:nvPr>
            <p:ph hasCustomPrompt="1" idx="2" type="title"/>
          </p:nvPr>
        </p:nvSpPr>
        <p:spPr>
          <a:xfrm>
            <a:off x="4913750" y="1378950"/>
            <a:ext cx="2283600" cy="5727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28" name="Google Shape;128;p18"/>
          <p:cNvSpPr txBox="1"/>
          <p:nvPr>
            <p:ph idx="3" type="subTitle"/>
          </p:nvPr>
        </p:nvSpPr>
        <p:spPr>
          <a:xfrm>
            <a:off x="4913731" y="2060846"/>
            <a:ext cx="2286000" cy="496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 name="Google Shape;129;p18"/>
          <p:cNvSpPr txBox="1"/>
          <p:nvPr>
            <p:ph hasCustomPrompt="1" idx="4" type="title"/>
          </p:nvPr>
        </p:nvSpPr>
        <p:spPr>
          <a:xfrm>
            <a:off x="1944277" y="3017250"/>
            <a:ext cx="2283600" cy="5760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30" name="Google Shape;130;p18"/>
          <p:cNvSpPr txBox="1"/>
          <p:nvPr>
            <p:ph idx="5" type="subTitle"/>
          </p:nvPr>
        </p:nvSpPr>
        <p:spPr>
          <a:xfrm>
            <a:off x="1944263" y="3699140"/>
            <a:ext cx="2286000" cy="493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8"/>
          <p:cNvSpPr txBox="1"/>
          <p:nvPr>
            <p:ph hasCustomPrompt="1" idx="6" type="title"/>
          </p:nvPr>
        </p:nvSpPr>
        <p:spPr>
          <a:xfrm>
            <a:off x="4913752" y="3017250"/>
            <a:ext cx="2283600" cy="5760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32" name="Google Shape;132;p18"/>
          <p:cNvSpPr txBox="1"/>
          <p:nvPr>
            <p:ph idx="7" type="subTitle"/>
          </p:nvPr>
        </p:nvSpPr>
        <p:spPr>
          <a:xfrm>
            <a:off x="4913727" y="3699140"/>
            <a:ext cx="2286000" cy="493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8"/>
          <p:cNvSpPr txBox="1"/>
          <p:nvPr>
            <p:ph idx="8"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4" name="Google Shape;134;p18"/>
          <p:cNvSpPr txBox="1"/>
          <p:nvPr>
            <p:ph hasCustomPrompt="1" idx="9"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35" name="Google Shape;135;p1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136" name="Google Shape;136;p1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37" name="Google Shape;137;p1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138" name="Shape 138"/>
        <p:cNvGrpSpPr/>
        <p:nvPr/>
      </p:nvGrpSpPr>
      <p:grpSpPr>
        <a:xfrm>
          <a:off x="0" y="0"/>
          <a:ext cx="0" cy="0"/>
          <a:chOff x="0" y="0"/>
          <a:chExt cx="0" cy="0"/>
        </a:xfrm>
      </p:grpSpPr>
      <p:sp>
        <p:nvSpPr>
          <p:cNvPr id="139" name="Google Shape;139;p19"/>
          <p:cNvSpPr txBox="1"/>
          <p:nvPr>
            <p:ph idx="1" type="subTitle"/>
          </p:nvPr>
        </p:nvSpPr>
        <p:spPr>
          <a:xfrm>
            <a:off x="973570" y="3307149"/>
            <a:ext cx="2263500" cy="809700"/>
          </a:xfrm>
          <a:prstGeom prst="rect">
            <a:avLst/>
          </a:prstGeom>
          <a:noFill/>
          <a:ln>
            <a:noFill/>
          </a:ln>
        </p:spPr>
        <p:txBody>
          <a:bodyPr anchorCtr="0" anchor="t" bIns="0" lIns="91425" spcFirstLastPara="1" rIns="91425" wrap="square" tIns="182875">
            <a:noAutofit/>
          </a:bodyPr>
          <a:lstStyle>
            <a:lvl1pPr lvl="0" rtl="0">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0" name="Google Shape;140;p19"/>
          <p:cNvSpPr txBox="1"/>
          <p:nvPr>
            <p:ph idx="2" type="subTitle"/>
          </p:nvPr>
        </p:nvSpPr>
        <p:spPr>
          <a:xfrm>
            <a:off x="3440245" y="3307149"/>
            <a:ext cx="2263500" cy="8097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19"/>
          <p:cNvSpPr txBox="1"/>
          <p:nvPr>
            <p:ph idx="3" type="subTitle"/>
          </p:nvPr>
        </p:nvSpPr>
        <p:spPr>
          <a:xfrm>
            <a:off x="5906920" y="3307149"/>
            <a:ext cx="2263500" cy="8097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2" name="Google Shape;142;p19"/>
          <p:cNvSpPr txBox="1"/>
          <p:nvPr>
            <p:ph idx="4" type="subTitle"/>
          </p:nvPr>
        </p:nvSpPr>
        <p:spPr>
          <a:xfrm>
            <a:off x="973570" y="1543141"/>
            <a:ext cx="2263500" cy="393600"/>
          </a:xfrm>
          <a:prstGeom prst="rect">
            <a:avLst/>
          </a:prstGeom>
          <a:noFill/>
          <a:ln>
            <a:noFill/>
          </a:ln>
        </p:spPr>
        <p:txBody>
          <a:bodyPr anchorCtr="0" anchor="t" bIns="91425" lIns="91425" spcFirstLastPara="1" rIns="91425" wrap="square" tIns="182875">
            <a:noAutofit/>
          </a:bodyPr>
          <a:lstStyle>
            <a:lvl1pPr lvl="0" rtl="0">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3" name="Google Shape;143;p19"/>
          <p:cNvSpPr txBox="1"/>
          <p:nvPr>
            <p:ph idx="5" type="subTitle"/>
          </p:nvPr>
        </p:nvSpPr>
        <p:spPr>
          <a:xfrm>
            <a:off x="3440245" y="1543141"/>
            <a:ext cx="22635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4" name="Google Shape;144;p19"/>
          <p:cNvSpPr txBox="1"/>
          <p:nvPr>
            <p:ph idx="6" type="subTitle"/>
          </p:nvPr>
        </p:nvSpPr>
        <p:spPr>
          <a:xfrm>
            <a:off x="5906920" y="1543141"/>
            <a:ext cx="22635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5" name="Google Shape;145;p19"/>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19"/>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47" name="Google Shape;147;p1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48" name="Google Shape;148;p19"/>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49" name="Google Shape;149;p1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50" name="Google Shape;150;p1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151" name="Shape 151"/>
        <p:cNvGrpSpPr/>
        <p:nvPr/>
      </p:nvGrpSpPr>
      <p:grpSpPr>
        <a:xfrm>
          <a:off x="0" y="0"/>
          <a:ext cx="0" cy="0"/>
          <a:chOff x="0" y="0"/>
          <a:chExt cx="0" cy="0"/>
        </a:xfrm>
      </p:grpSpPr>
      <p:sp>
        <p:nvSpPr>
          <p:cNvPr id="152" name="Google Shape;152;p20"/>
          <p:cNvSpPr txBox="1"/>
          <p:nvPr>
            <p:ph idx="1" type="subTitle"/>
          </p:nvPr>
        </p:nvSpPr>
        <p:spPr>
          <a:xfrm>
            <a:off x="1396725" y="3013225"/>
            <a:ext cx="14166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3" name="Google Shape;153;p20"/>
          <p:cNvSpPr txBox="1"/>
          <p:nvPr>
            <p:ph idx="2" type="subTitle"/>
          </p:nvPr>
        </p:nvSpPr>
        <p:spPr>
          <a:xfrm>
            <a:off x="3863100" y="3013225"/>
            <a:ext cx="1417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4" name="Google Shape;154;p20"/>
          <p:cNvSpPr txBox="1"/>
          <p:nvPr>
            <p:ph idx="3" type="subTitle"/>
          </p:nvPr>
        </p:nvSpPr>
        <p:spPr>
          <a:xfrm>
            <a:off x="6330075" y="3013225"/>
            <a:ext cx="1417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5" name="Google Shape;155;p20"/>
          <p:cNvSpPr txBox="1"/>
          <p:nvPr>
            <p:ph idx="4" type="subTitle"/>
          </p:nvPr>
        </p:nvSpPr>
        <p:spPr>
          <a:xfrm>
            <a:off x="1396725"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56" name="Google Shape;156;p20"/>
          <p:cNvSpPr txBox="1"/>
          <p:nvPr>
            <p:ph idx="5" type="subTitle"/>
          </p:nvPr>
        </p:nvSpPr>
        <p:spPr>
          <a:xfrm>
            <a:off x="3863400"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57" name="Google Shape;157;p20"/>
          <p:cNvSpPr txBox="1"/>
          <p:nvPr>
            <p:ph idx="6" type="subTitle"/>
          </p:nvPr>
        </p:nvSpPr>
        <p:spPr>
          <a:xfrm>
            <a:off x="6330075"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58" name="Google Shape;158;p20"/>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9" name="Google Shape;159;p20"/>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60" name="Google Shape;160;p20"/>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61" name="Google Shape;161;p20"/>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62" name="Google Shape;162;p2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63" name="Google Shape;163;p2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925751" y="1640525"/>
            <a:ext cx="1724100" cy="841800"/>
          </a:xfrm>
          <a:prstGeom prst="rect">
            <a:avLst/>
          </a:prstGeom>
        </p:spPr>
        <p:txBody>
          <a:bodyPr anchorCtr="0" anchor="b" bIns="91425" lIns="91425" spcFirstLastPara="1" rIns="91425" wrap="square" tIns="0">
            <a:noAutofit/>
          </a:bodyPr>
          <a:lstStyle>
            <a:lvl1pPr lvl="0" rtl="0">
              <a:spcBef>
                <a:spcPts val="0"/>
              </a:spcBef>
              <a:spcAft>
                <a:spcPts val="0"/>
              </a:spcAft>
              <a:buClr>
                <a:schemeClr val="accent1"/>
              </a:buClr>
              <a:buSzPts val="6000"/>
              <a:buFont typeface="Josefin Sans"/>
              <a:buNone/>
              <a:defRPr b="1" sz="60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sp>
        <p:nvSpPr>
          <p:cNvPr id="15" name="Google Shape;15;p3"/>
          <p:cNvSpPr txBox="1"/>
          <p:nvPr>
            <p:ph idx="1" type="subTitle"/>
          </p:nvPr>
        </p:nvSpPr>
        <p:spPr>
          <a:xfrm>
            <a:off x="925750" y="3471400"/>
            <a:ext cx="3027300" cy="558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6" name="Google Shape;16;p3"/>
          <p:cNvCxnSpPr/>
          <p:nvPr/>
        </p:nvCxnSpPr>
        <p:spPr>
          <a:xfrm>
            <a:off x="542275" y="1625200"/>
            <a:ext cx="0" cy="2961300"/>
          </a:xfrm>
          <a:prstGeom prst="straightConnector1">
            <a:avLst/>
          </a:prstGeom>
          <a:noFill/>
          <a:ln cap="flat" cmpd="sng" w="76200">
            <a:solidFill>
              <a:schemeClr val="accent1"/>
            </a:solidFill>
            <a:prstDash val="solid"/>
            <a:round/>
            <a:headEnd len="med" w="med" type="none"/>
            <a:tailEnd len="med" w="med" type="none"/>
          </a:ln>
        </p:spPr>
      </p:cxnSp>
      <p:cxnSp>
        <p:nvCxnSpPr>
          <p:cNvPr id="17" name="Google Shape;17;p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8" name="Google Shape;18;p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164" name="Shape 164"/>
        <p:cNvGrpSpPr/>
        <p:nvPr/>
      </p:nvGrpSpPr>
      <p:grpSpPr>
        <a:xfrm>
          <a:off x="0" y="0"/>
          <a:ext cx="0" cy="0"/>
          <a:chOff x="0" y="0"/>
          <a:chExt cx="0" cy="0"/>
        </a:xfrm>
      </p:grpSpPr>
      <p:sp>
        <p:nvSpPr>
          <p:cNvPr id="165" name="Google Shape;165;p21"/>
          <p:cNvSpPr txBox="1"/>
          <p:nvPr>
            <p:ph idx="1" type="subTitle"/>
          </p:nvPr>
        </p:nvSpPr>
        <p:spPr>
          <a:xfrm>
            <a:off x="1226025" y="1406275"/>
            <a:ext cx="1758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6" name="Google Shape;166;p21"/>
          <p:cNvSpPr txBox="1"/>
          <p:nvPr>
            <p:ph idx="2" type="subTitle"/>
          </p:nvPr>
        </p:nvSpPr>
        <p:spPr>
          <a:xfrm>
            <a:off x="3694200" y="1406275"/>
            <a:ext cx="1755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7" name="Google Shape;167;p21"/>
          <p:cNvSpPr txBox="1"/>
          <p:nvPr>
            <p:ph idx="3" type="subTitle"/>
          </p:nvPr>
        </p:nvSpPr>
        <p:spPr>
          <a:xfrm>
            <a:off x="6160875" y="1406281"/>
            <a:ext cx="1755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8" name="Google Shape;168;p21"/>
          <p:cNvSpPr txBox="1"/>
          <p:nvPr>
            <p:ph idx="4" type="subTitle"/>
          </p:nvPr>
        </p:nvSpPr>
        <p:spPr>
          <a:xfrm>
            <a:off x="1227525"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69" name="Google Shape;169;p21"/>
          <p:cNvSpPr txBox="1"/>
          <p:nvPr>
            <p:ph idx="5" type="subTitle"/>
          </p:nvPr>
        </p:nvSpPr>
        <p:spPr>
          <a:xfrm>
            <a:off x="3694200"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70" name="Google Shape;170;p21"/>
          <p:cNvSpPr txBox="1"/>
          <p:nvPr>
            <p:ph idx="6" type="subTitle"/>
          </p:nvPr>
        </p:nvSpPr>
        <p:spPr>
          <a:xfrm>
            <a:off x="6160875"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71" name="Google Shape;171;p21"/>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1"/>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73" name="Google Shape;173;p21"/>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74" name="Google Shape;174;p21"/>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75" name="Google Shape;175;p2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76" name="Google Shape;176;p2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2">
    <p:spTree>
      <p:nvGrpSpPr>
        <p:cNvPr id="177" name="Shape 177"/>
        <p:cNvGrpSpPr/>
        <p:nvPr/>
      </p:nvGrpSpPr>
      <p:grpSpPr>
        <a:xfrm>
          <a:off x="0" y="0"/>
          <a:ext cx="0" cy="0"/>
          <a:chOff x="0" y="0"/>
          <a:chExt cx="0" cy="0"/>
        </a:xfrm>
      </p:grpSpPr>
      <p:sp>
        <p:nvSpPr>
          <p:cNvPr id="178" name="Google Shape;178;p22"/>
          <p:cNvSpPr txBox="1"/>
          <p:nvPr>
            <p:ph idx="1" type="subTitle"/>
          </p:nvPr>
        </p:nvSpPr>
        <p:spPr>
          <a:xfrm>
            <a:off x="1649675"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79" name="Google Shape;179;p22"/>
          <p:cNvSpPr txBox="1"/>
          <p:nvPr>
            <p:ph idx="2" type="subTitle"/>
          </p:nvPr>
        </p:nvSpPr>
        <p:spPr>
          <a:xfrm>
            <a:off x="4116050"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0" name="Google Shape;180;p22"/>
          <p:cNvSpPr txBox="1"/>
          <p:nvPr>
            <p:ph idx="3" type="subTitle"/>
          </p:nvPr>
        </p:nvSpPr>
        <p:spPr>
          <a:xfrm>
            <a:off x="6583025"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1" name="Google Shape;181;p22"/>
          <p:cNvSpPr txBox="1"/>
          <p:nvPr>
            <p:ph idx="4" type="subTitle"/>
          </p:nvPr>
        </p:nvSpPr>
        <p:spPr>
          <a:xfrm>
            <a:off x="1649675" y="1903566"/>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2" name="Google Shape;182;p22"/>
          <p:cNvSpPr txBox="1"/>
          <p:nvPr>
            <p:ph idx="5" type="subTitle"/>
          </p:nvPr>
        </p:nvSpPr>
        <p:spPr>
          <a:xfrm>
            <a:off x="4116350" y="1903566"/>
            <a:ext cx="1600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3" name="Google Shape;183;p22"/>
          <p:cNvSpPr txBox="1"/>
          <p:nvPr>
            <p:ph idx="6" type="subTitle"/>
          </p:nvPr>
        </p:nvSpPr>
        <p:spPr>
          <a:xfrm>
            <a:off x="6583025" y="1903566"/>
            <a:ext cx="1600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4" name="Google Shape;184;p22"/>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5" name="Google Shape;185;p22"/>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86" name="Google Shape;186;p22"/>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87" name="Google Shape;187;p22"/>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88" name="Google Shape;188;p22"/>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89" name="Google Shape;189;p22"/>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90" name="Shape 190"/>
        <p:cNvGrpSpPr/>
        <p:nvPr/>
      </p:nvGrpSpPr>
      <p:grpSpPr>
        <a:xfrm>
          <a:off x="0" y="0"/>
          <a:ext cx="0" cy="0"/>
          <a:chOff x="0" y="0"/>
          <a:chExt cx="0" cy="0"/>
        </a:xfrm>
      </p:grpSpPr>
      <p:sp>
        <p:nvSpPr>
          <p:cNvPr id="191" name="Google Shape;191;p23"/>
          <p:cNvSpPr txBox="1"/>
          <p:nvPr>
            <p:ph idx="1" type="subTitle"/>
          </p:nvPr>
        </p:nvSpPr>
        <p:spPr>
          <a:xfrm>
            <a:off x="1898375" y="2233925"/>
            <a:ext cx="2263500" cy="393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192" name="Google Shape;192;p23"/>
          <p:cNvSpPr txBox="1"/>
          <p:nvPr>
            <p:ph idx="2" type="subTitle"/>
          </p:nvPr>
        </p:nvSpPr>
        <p:spPr>
          <a:xfrm>
            <a:off x="4982125" y="2233925"/>
            <a:ext cx="2263500" cy="393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193" name="Google Shape;193;p23"/>
          <p:cNvSpPr txBox="1"/>
          <p:nvPr>
            <p:ph idx="3" type="subTitle"/>
          </p:nvPr>
        </p:nvSpPr>
        <p:spPr>
          <a:xfrm>
            <a:off x="1898375"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194" name="Google Shape;194;p23"/>
          <p:cNvSpPr txBox="1"/>
          <p:nvPr>
            <p:ph idx="4" type="subTitle"/>
          </p:nvPr>
        </p:nvSpPr>
        <p:spPr>
          <a:xfrm>
            <a:off x="4982125"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195" name="Google Shape;195;p2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6" name="Google Shape;196;p23"/>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97" name="Google Shape;197;p23"/>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98" name="Google Shape;198;p23"/>
          <p:cNvSpPr txBox="1"/>
          <p:nvPr>
            <p:ph idx="6" type="subTitle"/>
          </p:nvPr>
        </p:nvSpPr>
        <p:spPr>
          <a:xfrm>
            <a:off x="1898375" y="4004934"/>
            <a:ext cx="2263500" cy="3933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199" name="Google Shape;199;p23"/>
          <p:cNvSpPr txBox="1"/>
          <p:nvPr>
            <p:ph idx="7" type="subTitle"/>
          </p:nvPr>
        </p:nvSpPr>
        <p:spPr>
          <a:xfrm>
            <a:off x="4982125" y="4004934"/>
            <a:ext cx="2263500" cy="3933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00" name="Google Shape;200;p23"/>
          <p:cNvSpPr txBox="1"/>
          <p:nvPr>
            <p:ph idx="8" type="subTitle"/>
          </p:nvPr>
        </p:nvSpPr>
        <p:spPr>
          <a:xfrm>
            <a:off x="1898375" y="343899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01" name="Google Shape;201;p23"/>
          <p:cNvSpPr txBox="1"/>
          <p:nvPr>
            <p:ph idx="9" type="subTitle"/>
          </p:nvPr>
        </p:nvSpPr>
        <p:spPr>
          <a:xfrm>
            <a:off x="4982125" y="343899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02" name="Google Shape;202;p23"/>
          <p:cNvSpPr txBox="1"/>
          <p:nvPr>
            <p:ph idx="13"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03" name="Google Shape;203;p2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04" name="Google Shape;204;p2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205" name="Shape 205"/>
        <p:cNvGrpSpPr/>
        <p:nvPr/>
      </p:nvGrpSpPr>
      <p:grpSpPr>
        <a:xfrm>
          <a:off x="0" y="0"/>
          <a:ext cx="0" cy="0"/>
          <a:chOff x="0" y="0"/>
          <a:chExt cx="0" cy="0"/>
        </a:xfrm>
      </p:grpSpPr>
      <p:sp>
        <p:nvSpPr>
          <p:cNvPr id="206" name="Google Shape;206;p24"/>
          <p:cNvSpPr txBox="1"/>
          <p:nvPr>
            <p:ph idx="1" type="subTitle"/>
          </p:nvPr>
        </p:nvSpPr>
        <p:spPr>
          <a:xfrm>
            <a:off x="93270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07" name="Google Shape;207;p24"/>
          <p:cNvSpPr txBox="1"/>
          <p:nvPr>
            <p:ph idx="2" type="subTitle"/>
          </p:nvPr>
        </p:nvSpPr>
        <p:spPr>
          <a:xfrm>
            <a:off x="344025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08" name="Google Shape;208;p24"/>
          <p:cNvSpPr txBox="1"/>
          <p:nvPr>
            <p:ph idx="3" type="subTitle"/>
          </p:nvPr>
        </p:nvSpPr>
        <p:spPr>
          <a:xfrm>
            <a:off x="93270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09" name="Google Shape;209;p24"/>
          <p:cNvSpPr txBox="1"/>
          <p:nvPr>
            <p:ph idx="4" type="subTitle"/>
          </p:nvPr>
        </p:nvSpPr>
        <p:spPr>
          <a:xfrm>
            <a:off x="344025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0" name="Google Shape;210;p2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1" name="Google Shape;211;p24"/>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12" name="Google Shape;212;p24"/>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13" name="Google Shape;213;p24"/>
          <p:cNvSpPr txBox="1"/>
          <p:nvPr>
            <p:ph idx="6" type="subTitle"/>
          </p:nvPr>
        </p:nvSpPr>
        <p:spPr>
          <a:xfrm>
            <a:off x="932700" y="3641560"/>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4" name="Google Shape;214;p24"/>
          <p:cNvSpPr txBox="1"/>
          <p:nvPr>
            <p:ph idx="7" type="subTitle"/>
          </p:nvPr>
        </p:nvSpPr>
        <p:spPr>
          <a:xfrm>
            <a:off x="3440250" y="3639312"/>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5" name="Google Shape;215;p24"/>
          <p:cNvSpPr txBox="1"/>
          <p:nvPr>
            <p:ph idx="8" type="subTitle"/>
          </p:nvPr>
        </p:nvSpPr>
        <p:spPr>
          <a:xfrm>
            <a:off x="932700" y="3250183"/>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6" name="Google Shape;216;p24"/>
          <p:cNvSpPr txBox="1"/>
          <p:nvPr>
            <p:ph idx="9" type="subTitle"/>
          </p:nvPr>
        </p:nvSpPr>
        <p:spPr>
          <a:xfrm>
            <a:off x="3440250" y="3246120"/>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7" name="Google Shape;217;p24"/>
          <p:cNvSpPr txBox="1"/>
          <p:nvPr>
            <p:ph idx="13" type="subTitle"/>
          </p:nvPr>
        </p:nvSpPr>
        <p:spPr>
          <a:xfrm>
            <a:off x="594780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8" name="Google Shape;218;p24"/>
          <p:cNvSpPr txBox="1"/>
          <p:nvPr>
            <p:ph idx="14" type="subTitle"/>
          </p:nvPr>
        </p:nvSpPr>
        <p:spPr>
          <a:xfrm>
            <a:off x="594780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9" name="Google Shape;219;p24"/>
          <p:cNvSpPr txBox="1"/>
          <p:nvPr>
            <p:ph idx="15" type="subTitle"/>
          </p:nvPr>
        </p:nvSpPr>
        <p:spPr>
          <a:xfrm>
            <a:off x="5947800" y="3639312"/>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20" name="Google Shape;220;p24"/>
          <p:cNvSpPr txBox="1"/>
          <p:nvPr>
            <p:ph idx="16" type="subTitle"/>
          </p:nvPr>
        </p:nvSpPr>
        <p:spPr>
          <a:xfrm>
            <a:off x="5947800" y="3246120"/>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21" name="Google Shape;221;p24"/>
          <p:cNvSpPr txBox="1"/>
          <p:nvPr>
            <p:ph idx="17"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22" name="Google Shape;222;p2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23" name="Google Shape;223;p2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224" name="Shape 224"/>
        <p:cNvGrpSpPr/>
        <p:nvPr/>
      </p:nvGrpSpPr>
      <p:grpSpPr>
        <a:xfrm>
          <a:off x="0" y="0"/>
          <a:ext cx="0" cy="0"/>
          <a:chOff x="0" y="0"/>
          <a:chExt cx="0" cy="0"/>
        </a:xfrm>
      </p:grpSpPr>
      <p:sp>
        <p:nvSpPr>
          <p:cNvPr id="225" name="Google Shape;225;p25"/>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26" name="Google Shape;226;p2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27" name="Google Shape;227;p2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28" name="Shape 228"/>
        <p:cNvGrpSpPr/>
        <p:nvPr/>
      </p:nvGrpSpPr>
      <p:grpSpPr>
        <a:xfrm>
          <a:off x="0" y="0"/>
          <a:ext cx="0" cy="0"/>
          <a:chOff x="0" y="0"/>
          <a:chExt cx="0" cy="0"/>
        </a:xfrm>
      </p:grpSpPr>
      <p:sp>
        <p:nvSpPr>
          <p:cNvPr id="229" name="Google Shape;229;p2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0" name="Google Shape;230;p26"/>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31" name="Google Shape;231;p26"/>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32" name="Google Shape;232;p26"/>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33" name="Google Shape;233;p2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34" name="Google Shape;234;p2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1">
    <p:spTree>
      <p:nvGrpSpPr>
        <p:cNvPr id="235" name="Shape 235"/>
        <p:cNvGrpSpPr/>
        <p:nvPr/>
      </p:nvGrpSpPr>
      <p:grpSpPr>
        <a:xfrm>
          <a:off x="0" y="0"/>
          <a:ext cx="0" cy="0"/>
          <a:chOff x="0" y="0"/>
          <a:chExt cx="0" cy="0"/>
        </a:xfrm>
      </p:grpSpPr>
      <p:sp>
        <p:nvSpPr>
          <p:cNvPr id="236" name="Google Shape;236;p2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7" name="Google Shape;237;p27"/>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38" name="Google Shape;238;p27"/>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39" name="Google Shape;239;p27"/>
          <p:cNvSpPr txBox="1"/>
          <p:nvPr>
            <p:ph idx="1" type="subTitle"/>
          </p:nvPr>
        </p:nvSpPr>
        <p:spPr>
          <a:xfrm>
            <a:off x="3174025" y="1409075"/>
            <a:ext cx="5140500" cy="278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0" name="Google Shape;240;p27"/>
          <p:cNvSpPr txBox="1"/>
          <p:nvPr>
            <p:ph hasCustomPrompt="1" idx="3" type="title"/>
          </p:nvPr>
        </p:nvSpPr>
        <p:spPr>
          <a:xfrm>
            <a:off x="3174025" y="80782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1" name="Google Shape;241;p27"/>
          <p:cNvSpPr txBox="1"/>
          <p:nvPr>
            <p:ph idx="4" type="subTitle"/>
          </p:nvPr>
        </p:nvSpPr>
        <p:spPr>
          <a:xfrm>
            <a:off x="3174025" y="2757025"/>
            <a:ext cx="5140500" cy="278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2" name="Google Shape;242;p27"/>
          <p:cNvSpPr txBox="1"/>
          <p:nvPr>
            <p:ph hasCustomPrompt="1" idx="5" type="title"/>
          </p:nvPr>
        </p:nvSpPr>
        <p:spPr>
          <a:xfrm>
            <a:off x="3174025" y="215577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3" name="Google Shape;243;p27"/>
          <p:cNvSpPr txBox="1"/>
          <p:nvPr>
            <p:ph idx="6" type="subTitle"/>
          </p:nvPr>
        </p:nvSpPr>
        <p:spPr>
          <a:xfrm>
            <a:off x="3174025" y="4104975"/>
            <a:ext cx="5140500" cy="329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4" name="Google Shape;244;p27"/>
          <p:cNvSpPr txBox="1"/>
          <p:nvPr>
            <p:ph hasCustomPrompt="1" idx="7" type="title"/>
          </p:nvPr>
        </p:nvSpPr>
        <p:spPr>
          <a:xfrm>
            <a:off x="3174025" y="350372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45" name="Google Shape;245;p2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46" name="Google Shape;246;p2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47" name="Shape 247"/>
        <p:cNvGrpSpPr/>
        <p:nvPr/>
      </p:nvGrpSpPr>
      <p:grpSpPr>
        <a:xfrm>
          <a:off x="0" y="0"/>
          <a:ext cx="0" cy="0"/>
          <a:chOff x="0" y="0"/>
          <a:chExt cx="0" cy="0"/>
        </a:xfrm>
      </p:grpSpPr>
      <p:sp>
        <p:nvSpPr>
          <p:cNvPr id="248" name="Google Shape;248;p28"/>
          <p:cNvSpPr txBox="1"/>
          <p:nvPr>
            <p:ph idx="1" type="subTitle"/>
          </p:nvPr>
        </p:nvSpPr>
        <p:spPr>
          <a:xfrm>
            <a:off x="951625" y="1633875"/>
            <a:ext cx="3027300" cy="5127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20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9pPr>
          </a:lstStyle>
          <a:p/>
        </p:txBody>
      </p:sp>
      <p:sp>
        <p:nvSpPr>
          <p:cNvPr id="249" name="Google Shape;249;p28"/>
          <p:cNvSpPr txBox="1"/>
          <p:nvPr>
            <p:ph idx="2" type="subTitle"/>
          </p:nvPr>
        </p:nvSpPr>
        <p:spPr>
          <a:xfrm>
            <a:off x="951632" y="1011675"/>
            <a:ext cx="26622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400"/>
              <a:buFont typeface="Josefin Sans"/>
              <a:buNone/>
              <a:defRPr b="1" sz="2800">
                <a:solidFill>
                  <a:schemeClr val="accent1"/>
                </a:solidFill>
                <a:latin typeface="Josefin Sans"/>
                <a:ea typeface="Josefin Sans"/>
                <a:cs typeface="Josefin Sans"/>
                <a:sym typeface="Josefin Sans"/>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50" name="Google Shape;250;p28"/>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1" name="Google Shape;251;p28"/>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52" name="Google Shape;252;p2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53" name="Google Shape;253;p28"/>
          <p:cNvSpPr txBox="1"/>
          <p:nvPr>
            <p:ph idx="4" type="subTitle"/>
          </p:nvPr>
        </p:nvSpPr>
        <p:spPr>
          <a:xfrm>
            <a:off x="951632" y="2717100"/>
            <a:ext cx="3027300" cy="11415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cxnSp>
        <p:nvCxnSpPr>
          <p:cNvPr id="254" name="Google Shape;254;p2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55" name="Google Shape;255;p2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256" name="Shape 256"/>
        <p:cNvGrpSpPr/>
        <p:nvPr/>
      </p:nvGrpSpPr>
      <p:grpSpPr>
        <a:xfrm>
          <a:off x="0" y="0"/>
          <a:ext cx="0" cy="0"/>
          <a:chOff x="0" y="0"/>
          <a:chExt cx="0" cy="0"/>
        </a:xfrm>
      </p:grpSpPr>
      <p:sp>
        <p:nvSpPr>
          <p:cNvPr id="257" name="Google Shape;257;p29"/>
          <p:cNvSpPr txBox="1"/>
          <p:nvPr>
            <p:ph idx="1" type="subTitle"/>
          </p:nvPr>
        </p:nvSpPr>
        <p:spPr>
          <a:xfrm>
            <a:off x="5169475" y="1633875"/>
            <a:ext cx="3027300" cy="474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9pPr>
          </a:lstStyle>
          <a:p/>
        </p:txBody>
      </p:sp>
      <p:sp>
        <p:nvSpPr>
          <p:cNvPr id="258" name="Google Shape;258;p29"/>
          <p:cNvSpPr txBox="1"/>
          <p:nvPr>
            <p:ph idx="2" type="subTitle"/>
          </p:nvPr>
        </p:nvSpPr>
        <p:spPr>
          <a:xfrm>
            <a:off x="5169475" y="1011675"/>
            <a:ext cx="26622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400"/>
              <a:buFont typeface="Josefin Sans"/>
              <a:buNone/>
              <a:defRPr b="1" sz="2800">
                <a:solidFill>
                  <a:schemeClr val="accent1"/>
                </a:solidFill>
                <a:latin typeface="Josefin Sans"/>
                <a:ea typeface="Josefin Sans"/>
                <a:cs typeface="Josefin Sans"/>
                <a:sym typeface="Josefin Sans"/>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59" name="Google Shape;259;p29"/>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0" name="Google Shape;260;p29"/>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61" name="Google Shape;261;p2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29"/>
          <p:cNvSpPr txBox="1"/>
          <p:nvPr>
            <p:ph idx="4" type="subTitle"/>
          </p:nvPr>
        </p:nvSpPr>
        <p:spPr>
          <a:xfrm>
            <a:off x="5169475" y="2717100"/>
            <a:ext cx="3027300" cy="11415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cxnSp>
        <p:nvCxnSpPr>
          <p:cNvPr id="263" name="Google Shape;263;p2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64" name="Google Shape;264;p2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1_1_1">
    <p:spTree>
      <p:nvGrpSpPr>
        <p:cNvPr id="265" name="Shape 265"/>
        <p:cNvGrpSpPr/>
        <p:nvPr/>
      </p:nvGrpSpPr>
      <p:grpSpPr>
        <a:xfrm>
          <a:off x="0" y="0"/>
          <a:ext cx="0" cy="0"/>
          <a:chOff x="0" y="0"/>
          <a:chExt cx="0" cy="0"/>
        </a:xfrm>
      </p:grpSpPr>
      <p:sp>
        <p:nvSpPr>
          <p:cNvPr id="266" name="Google Shape;266;p30"/>
          <p:cNvSpPr txBox="1"/>
          <p:nvPr>
            <p:ph idx="1" type="subTitle"/>
          </p:nvPr>
        </p:nvSpPr>
        <p:spPr>
          <a:xfrm>
            <a:off x="6017775" y="2566200"/>
            <a:ext cx="2422200" cy="10551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7" name="Google Shape;267;p30"/>
          <p:cNvSpPr txBox="1"/>
          <p:nvPr>
            <p:ph type="title"/>
          </p:nvPr>
        </p:nvSpPr>
        <p:spPr>
          <a:xfrm>
            <a:off x="915200" y="752095"/>
            <a:ext cx="2810100" cy="67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cxnSp>
        <p:nvCxnSpPr>
          <p:cNvPr id="268" name="Google Shape;268;p3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69" name="Google Shape;269;p3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811600" y="1312075"/>
            <a:ext cx="7628100" cy="3296400"/>
          </a:xfrm>
          <a:prstGeom prst="rect">
            <a:avLst/>
          </a:prstGeom>
          <a:noFill/>
          <a:ln>
            <a:noFill/>
          </a:ln>
        </p:spPr>
        <p:txBody>
          <a:bodyPr anchorCtr="0" anchor="t" bIns="91425" lIns="91425" spcFirstLastPara="1" rIns="91425" wrap="square" tIns="0">
            <a:noAutofit/>
          </a:bodyPr>
          <a:lstStyle>
            <a:lvl1pPr lvl="0" rtl="0">
              <a:spcBef>
                <a:spcPts val="0"/>
              </a:spcBef>
              <a:spcAft>
                <a:spcPts val="0"/>
              </a:spcAft>
              <a:buClr>
                <a:schemeClr val="accent1"/>
              </a:buClr>
              <a:buSzPts val="1200"/>
              <a:buFont typeface="Josefin Sans"/>
              <a:buAutoNum type="arabicPeriod"/>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
        <p:nvSpPr>
          <p:cNvPr id="21" name="Google Shape;21;p4"/>
          <p:cNvSpPr txBox="1"/>
          <p:nvPr>
            <p:ph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2" name="Google Shape;22;p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3" name="Google Shape;23;p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ONLY_1_1_1_1">
    <p:spTree>
      <p:nvGrpSpPr>
        <p:cNvPr id="270" name="Shape 270"/>
        <p:cNvGrpSpPr/>
        <p:nvPr/>
      </p:nvGrpSpPr>
      <p:grpSpPr>
        <a:xfrm>
          <a:off x="0" y="0"/>
          <a:ext cx="0" cy="0"/>
          <a:chOff x="0" y="0"/>
          <a:chExt cx="0" cy="0"/>
        </a:xfrm>
      </p:grpSpPr>
      <p:sp>
        <p:nvSpPr>
          <p:cNvPr id="271" name="Google Shape;271;p31"/>
          <p:cNvSpPr txBox="1"/>
          <p:nvPr>
            <p:ph type="title"/>
          </p:nvPr>
        </p:nvSpPr>
        <p:spPr>
          <a:xfrm>
            <a:off x="915200" y="752095"/>
            <a:ext cx="2810100" cy="67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72" name="Google Shape;272;p31"/>
          <p:cNvSpPr txBox="1"/>
          <p:nvPr>
            <p:ph idx="1" type="subTitle"/>
          </p:nvPr>
        </p:nvSpPr>
        <p:spPr>
          <a:xfrm>
            <a:off x="3129400" y="2566200"/>
            <a:ext cx="2422200" cy="10551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73" name="Google Shape;273;p3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74" name="Google Shape;274;p3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2">
    <p:spTree>
      <p:nvGrpSpPr>
        <p:cNvPr id="275" name="Shape 275"/>
        <p:cNvGrpSpPr/>
        <p:nvPr/>
      </p:nvGrpSpPr>
      <p:grpSpPr>
        <a:xfrm>
          <a:off x="0" y="0"/>
          <a:ext cx="0" cy="0"/>
          <a:chOff x="0" y="0"/>
          <a:chExt cx="0" cy="0"/>
        </a:xfrm>
      </p:grpSpPr>
      <p:sp>
        <p:nvSpPr>
          <p:cNvPr id="276" name="Google Shape;276;p32"/>
          <p:cNvSpPr txBox="1"/>
          <p:nvPr>
            <p:ph type="title"/>
          </p:nvPr>
        </p:nvSpPr>
        <p:spPr>
          <a:xfrm>
            <a:off x="5289800" y="752100"/>
            <a:ext cx="2810100" cy="187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Josefin Sans"/>
              <a:buNone/>
              <a:defRPr b="1">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77" name="Google Shape;277;p32"/>
          <p:cNvSpPr txBox="1"/>
          <p:nvPr>
            <p:ph idx="1" type="subTitle"/>
          </p:nvPr>
        </p:nvSpPr>
        <p:spPr>
          <a:xfrm>
            <a:off x="5781275" y="2763700"/>
            <a:ext cx="2318700" cy="1090500"/>
          </a:xfrm>
          <a:prstGeom prst="rect">
            <a:avLst/>
          </a:prstGeom>
          <a:solidFill>
            <a:schemeClr val="lt1"/>
          </a:solidFill>
          <a:ln>
            <a:noFill/>
          </a:ln>
        </p:spPr>
        <p:txBody>
          <a:bodyPr anchorCtr="0" anchor="t" bIns="0" lIns="91425" spcFirstLastPara="1" rIns="91425" wrap="square" tIns="91425">
            <a:noAutofit/>
          </a:bodyPr>
          <a:lstStyle>
            <a:lvl1pPr lvl="0" rtl="0" algn="r">
              <a:lnSpc>
                <a:spcPct val="100000"/>
              </a:lnSpc>
              <a:spcBef>
                <a:spcPts val="0"/>
              </a:spcBef>
              <a:spcAft>
                <a:spcPts val="0"/>
              </a:spcAft>
              <a:buClr>
                <a:schemeClr val="dk2"/>
              </a:buClr>
              <a:buSzPts val="1600"/>
              <a:buFont typeface="Josefin Sans"/>
              <a:buNone/>
              <a:defRPr sz="14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cxnSp>
        <p:nvCxnSpPr>
          <p:cNvPr id="278" name="Google Shape;278;p32"/>
          <p:cNvCxnSpPr/>
          <p:nvPr/>
        </p:nvCxnSpPr>
        <p:spPr>
          <a:xfrm>
            <a:off x="8288525" y="915600"/>
            <a:ext cx="1800" cy="1581000"/>
          </a:xfrm>
          <a:prstGeom prst="straightConnector1">
            <a:avLst/>
          </a:prstGeom>
          <a:noFill/>
          <a:ln cap="flat" cmpd="sng" w="76200">
            <a:solidFill>
              <a:schemeClr val="accent1"/>
            </a:solidFill>
            <a:prstDash val="solid"/>
            <a:round/>
            <a:headEnd len="med" w="med" type="none"/>
            <a:tailEnd len="med" w="med" type="none"/>
          </a:ln>
        </p:spPr>
      </p:cxnSp>
      <p:cxnSp>
        <p:nvCxnSpPr>
          <p:cNvPr id="279" name="Google Shape;279;p32"/>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80" name="Google Shape;280;p32"/>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ONLY_1_2_1">
    <p:spTree>
      <p:nvGrpSpPr>
        <p:cNvPr id="281" name="Shape 281"/>
        <p:cNvGrpSpPr/>
        <p:nvPr/>
      </p:nvGrpSpPr>
      <p:grpSpPr>
        <a:xfrm>
          <a:off x="0" y="0"/>
          <a:ext cx="0" cy="0"/>
          <a:chOff x="0" y="0"/>
          <a:chExt cx="0" cy="0"/>
        </a:xfrm>
      </p:grpSpPr>
      <p:sp>
        <p:nvSpPr>
          <p:cNvPr id="282" name="Google Shape;282;p3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3" name="Google Shape;283;p33"/>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84" name="Google Shape;284;p33"/>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85" name="Google Shape;285;p33"/>
          <p:cNvSpPr txBox="1"/>
          <p:nvPr>
            <p:ph idx="1" type="subTitle"/>
          </p:nvPr>
        </p:nvSpPr>
        <p:spPr>
          <a:xfrm>
            <a:off x="3241650" y="2094288"/>
            <a:ext cx="4125600" cy="1587000"/>
          </a:xfrm>
          <a:prstGeom prst="rect">
            <a:avLst/>
          </a:prstGeom>
          <a:solidFill>
            <a:schemeClr val="lt1"/>
          </a:solidFill>
          <a:ln>
            <a:noFill/>
          </a:ln>
        </p:spPr>
        <p:txBody>
          <a:bodyPr anchorCtr="0" anchor="ctr"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Char char="●"/>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286" name="Google Shape;286;p33"/>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87" name="Google Shape;287;p3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88" name="Google Shape;288;p3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7_1">
    <p:spTree>
      <p:nvGrpSpPr>
        <p:cNvPr id="289" name="Shape 289"/>
        <p:cNvGrpSpPr/>
        <p:nvPr/>
      </p:nvGrpSpPr>
      <p:grpSpPr>
        <a:xfrm>
          <a:off x="0" y="0"/>
          <a:ext cx="0" cy="0"/>
          <a:chOff x="0" y="0"/>
          <a:chExt cx="0" cy="0"/>
        </a:xfrm>
      </p:grpSpPr>
      <p:sp>
        <p:nvSpPr>
          <p:cNvPr id="290" name="Google Shape;290;p34"/>
          <p:cNvSpPr txBox="1"/>
          <p:nvPr>
            <p:ph idx="1" type="subTitle"/>
          </p:nvPr>
        </p:nvSpPr>
        <p:spPr>
          <a:xfrm>
            <a:off x="1018525" y="1457300"/>
            <a:ext cx="6834600" cy="24462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291" name="Google Shape;291;p34"/>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92" name="Google Shape;292;p3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93" name="Google Shape;293;p3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94" name="Shape 294"/>
        <p:cNvGrpSpPr/>
        <p:nvPr/>
      </p:nvGrpSpPr>
      <p:grpSpPr>
        <a:xfrm>
          <a:off x="0" y="0"/>
          <a:ext cx="0" cy="0"/>
          <a:chOff x="0" y="0"/>
          <a:chExt cx="0" cy="0"/>
        </a:xfrm>
      </p:grpSpPr>
      <p:sp>
        <p:nvSpPr>
          <p:cNvPr id="295" name="Google Shape;295;p35"/>
          <p:cNvSpPr txBox="1"/>
          <p:nvPr>
            <p:ph type="ctrTitle"/>
          </p:nvPr>
        </p:nvSpPr>
        <p:spPr>
          <a:xfrm>
            <a:off x="713225" y="1157263"/>
            <a:ext cx="5414400" cy="705300"/>
          </a:xfrm>
          <a:prstGeom prst="rect">
            <a:avLst/>
          </a:prstGeom>
        </p:spPr>
        <p:txBody>
          <a:bodyPr anchorCtr="0" anchor="b" bIns="91425" lIns="91425" spcFirstLastPara="1" rIns="91425" wrap="square" tIns="7920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96" name="Google Shape;296;p35"/>
          <p:cNvSpPr txBox="1"/>
          <p:nvPr>
            <p:ph idx="1" type="subTitle"/>
          </p:nvPr>
        </p:nvSpPr>
        <p:spPr>
          <a:xfrm>
            <a:off x="719750" y="2053877"/>
            <a:ext cx="3309300" cy="1273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800"/>
              <a:buNone/>
              <a:defRPr sz="1600">
                <a:solidFill>
                  <a:schemeClr val="dk2"/>
                </a:solidFill>
                <a:latin typeface="Josefin Sans"/>
                <a:ea typeface="Josefin Sans"/>
                <a:cs typeface="Josefin Sans"/>
                <a:sym typeface="Josefi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cxnSp>
        <p:nvCxnSpPr>
          <p:cNvPr id="297" name="Google Shape;297;p35"/>
          <p:cNvCxnSpPr/>
          <p:nvPr/>
        </p:nvCxnSpPr>
        <p:spPr>
          <a:xfrm>
            <a:off x="542275" y="758250"/>
            <a:ext cx="0" cy="2970900"/>
          </a:xfrm>
          <a:prstGeom prst="straightConnector1">
            <a:avLst/>
          </a:prstGeom>
          <a:noFill/>
          <a:ln cap="flat" cmpd="sng" w="114300">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98" name="Shape 298"/>
        <p:cNvGrpSpPr/>
        <p:nvPr/>
      </p:nvGrpSpPr>
      <p:grpSpPr>
        <a:xfrm>
          <a:off x="0" y="0"/>
          <a:ext cx="0" cy="0"/>
          <a:chOff x="0" y="0"/>
          <a:chExt cx="0" cy="0"/>
        </a:xfrm>
      </p:grpSpPr>
      <p:sp>
        <p:nvSpPr>
          <p:cNvPr id="299" name="Google Shape;299;p36"/>
          <p:cNvSpPr/>
          <p:nvPr/>
        </p:nvSpPr>
        <p:spPr>
          <a:xfrm>
            <a:off x="6481100" y="-39600"/>
            <a:ext cx="2701200" cy="2537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cxnSp>
        <p:nvCxnSpPr>
          <p:cNvPr id="300" name="Google Shape;300;p36"/>
          <p:cNvCxnSpPr/>
          <p:nvPr/>
        </p:nvCxnSpPr>
        <p:spPr>
          <a:xfrm>
            <a:off x="525225" y="441500"/>
            <a:ext cx="0" cy="2710500"/>
          </a:xfrm>
          <a:prstGeom prst="straightConnector1">
            <a:avLst/>
          </a:prstGeom>
          <a:noFill/>
          <a:ln cap="flat" cmpd="sng" w="76200">
            <a:solidFill>
              <a:schemeClr val="accent1"/>
            </a:solidFill>
            <a:prstDash val="solid"/>
            <a:round/>
            <a:headEnd len="med" w="med" type="none"/>
            <a:tailEnd len="med" w="med" type="none"/>
          </a:ln>
        </p:spPr>
      </p:cxnSp>
      <p:cxnSp>
        <p:nvCxnSpPr>
          <p:cNvPr id="301" name="Google Shape;301;p3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2" name="Shape 302"/>
        <p:cNvGrpSpPr/>
        <p:nvPr/>
      </p:nvGrpSpPr>
      <p:grpSpPr>
        <a:xfrm>
          <a:off x="0" y="0"/>
          <a:ext cx="0" cy="0"/>
          <a:chOff x="0" y="0"/>
          <a:chExt cx="0" cy="0"/>
        </a:xfrm>
      </p:grpSpPr>
      <p:sp>
        <p:nvSpPr>
          <p:cNvPr id="303" name="Google Shape;303;p37"/>
          <p:cNvSpPr/>
          <p:nvPr/>
        </p:nvSpPr>
        <p:spPr>
          <a:xfrm>
            <a:off x="-159275" y="1563300"/>
            <a:ext cx="1591500" cy="3962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cxnSp>
        <p:nvCxnSpPr>
          <p:cNvPr id="304" name="Google Shape;304;p37"/>
          <p:cNvCxnSpPr/>
          <p:nvPr/>
        </p:nvCxnSpPr>
        <p:spPr>
          <a:xfrm rot="10800000">
            <a:off x="986725" y="1327650"/>
            <a:ext cx="445500" cy="0"/>
          </a:xfrm>
          <a:prstGeom prst="straightConnector1">
            <a:avLst/>
          </a:prstGeom>
          <a:noFill/>
          <a:ln cap="flat" cmpd="sng" w="76200">
            <a:solidFill>
              <a:schemeClr val="accent1"/>
            </a:solidFill>
            <a:prstDash val="solid"/>
            <a:round/>
            <a:headEnd len="med" w="med" type="none"/>
            <a:tailEnd len="med" w="med" type="none"/>
          </a:ln>
        </p:spPr>
      </p:cxnSp>
      <p:cxnSp>
        <p:nvCxnSpPr>
          <p:cNvPr id="305" name="Google Shape;305;p3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2206925" y="3042799"/>
            <a:ext cx="2263500" cy="8289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6" name="Google Shape;26;p5"/>
          <p:cNvSpPr txBox="1"/>
          <p:nvPr>
            <p:ph idx="2" type="subTitle"/>
          </p:nvPr>
        </p:nvSpPr>
        <p:spPr>
          <a:xfrm>
            <a:off x="5045075" y="3042799"/>
            <a:ext cx="2263500" cy="8289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5"/>
          <p:cNvSpPr txBox="1"/>
          <p:nvPr>
            <p:ph idx="3" type="subTitle"/>
          </p:nvPr>
        </p:nvSpPr>
        <p:spPr>
          <a:xfrm>
            <a:off x="2206913" y="247864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28" name="Google Shape;28;p5"/>
          <p:cNvSpPr txBox="1"/>
          <p:nvPr>
            <p:ph idx="4" type="subTitle"/>
          </p:nvPr>
        </p:nvSpPr>
        <p:spPr>
          <a:xfrm>
            <a:off x="5045063" y="247864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29" name="Google Shape;29;p5"/>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 name="Google Shape;30;p5"/>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31" name="Google Shape;31;p5"/>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32" name="Google Shape;32;p5"/>
          <p:cNvSpPr txBox="1"/>
          <p:nvPr>
            <p:ph idx="6"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3" name="Google Shape;33;p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34" name="Google Shape;34;p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 name="Google Shape;37;p6"/>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38" name="Google Shape;38;p6"/>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6"/>
          <p:cNvSpPr txBox="1"/>
          <p:nvPr>
            <p:ph idx="3"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0" name="Google Shape;40;p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41" name="Google Shape;41;p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7"/>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45" name="Google Shape;45;p7"/>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46" name="Google Shape;46;p7"/>
          <p:cNvSpPr txBox="1"/>
          <p:nvPr>
            <p:ph idx="1" type="subTitle"/>
          </p:nvPr>
        </p:nvSpPr>
        <p:spPr>
          <a:xfrm>
            <a:off x="1410325" y="1727250"/>
            <a:ext cx="5264700" cy="2321100"/>
          </a:xfrm>
          <a:prstGeom prst="rect">
            <a:avLst/>
          </a:prstGeom>
          <a:solidFill>
            <a:schemeClr val="lt1"/>
          </a:solidFill>
          <a:ln>
            <a:noFill/>
          </a:ln>
        </p:spPr>
        <p:txBody>
          <a:bodyPr anchorCtr="0" anchor="ctr"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Char char="●"/>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47" name="Google Shape;47;p7"/>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8" name="Google Shape;48;p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49" name="Google Shape;49;p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p:nvPr/>
        </p:nvSpPr>
        <p:spPr>
          <a:xfrm>
            <a:off x="1155750" y="1242000"/>
            <a:ext cx="6832500" cy="2240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52" name="Google Shape;52;p8"/>
          <p:cNvSpPr txBox="1"/>
          <p:nvPr>
            <p:ph type="title"/>
          </p:nvPr>
        </p:nvSpPr>
        <p:spPr>
          <a:xfrm>
            <a:off x="2062125" y="1914000"/>
            <a:ext cx="5609400" cy="896400"/>
          </a:xfrm>
          <a:prstGeom prst="rect">
            <a:avLst/>
          </a:prstGeom>
        </p:spPr>
        <p:txBody>
          <a:bodyPr anchorCtr="0" anchor="t" bIns="91425" lIns="91425" spcFirstLastPara="1" rIns="91425" wrap="square" tIns="201150">
            <a:noAutofit/>
          </a:bodyPr>
          <a:lstStyle>
            <a:lvl1pPr lvl="0" rtl="0">
              <a:spcBef>
                <a:spcPts val="0"/>
              </a:spcBef>
              <a:spcAft>
                <a:spcPts val="0"/>
              </a:spcAft>
              <a:buSzPts val="2800"/>
              <a:buFont typeface="Josefin Sans"/>
              <a:buNone/>
              <a:defRPr b="1" sz="5200">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8"/>
          <p:cNvSpPr txBox="1"/>
          <p:nvPr>
            <p:ph idx="2"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8"/>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55" name="Google Shape;55;p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56" name="Google Shape;56;p8"/>
          <p:cNvCxnSpPr/>
          <p:nvPr/>
        </p:nvCxnSpPr>
        <p:spPr>
          <a:xfrm rot="10800000">
            <a:off x="2184088" y="1867800"/>
            <a:ext cx="312900" cy="0"/>
          </a:xfrm>
          <a:prstGeom prst="straightConnector1">
            <a:avLst/>
          </a:prstGeom>
          <a:noFill/>
          <a:ln cap="flat" cmpd="sng" w="76200">
            <a:solidFill>
              <a:schemeClr val="accent1"/>
            </a:solidFill>
            <a:prstDash val="solid"/>
            <a:round/>
            <a:headEnd len="med" w="med" type="none"/>
            <a:tailEnd len="med" w="med" type="none"/>
          </a:ln>
        </p:spPr>
      </p:cxnSp>
      <p:cxnSp>
        <p:nvCxnSpPr>
          <p:cNvPr id="57" name="Google Shape;57;p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58" name="Google Shape;58;p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type="title"/>
          </p:nvPr>
        </p:nvSpPr>
        <p:spPr>
          <a:xfrm>
            <a:off x="692450" y="913800"/>
            <a:ext cx="3796500" cy="490500"/>
          </a:xfrm>
          <a:prstGeom prst="rect">
            <a:avLst/>
          </a:prstGeom>
        </p:spPr>
        <p:txBody>
          <a:bodyPr anchorCtr="0" anchor="t" bIns="91425" lIns="91425" spcFirstLastPara="1" rIns="91425" wrap="square" tIns="0">
            <a:noAutofit/>
          </a:bodyPr>
          <a:lstStyle>
            <a:lvl1pPr lvl="0" rtl="0">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9"/>
          <p:cNvSpPr txBox="1"/>
          <p:nvPr>
            <p:ph idx="1" type="subTitle"/>
          </p:nvPr>
        </p:nvSpPr>
        <p:spPr>
          <a:xfrm>
            <a:off x="3644450" y="1652275"/>
            <a:ext cx="3384000" cy="23508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200"/>
              <a:buFont typeface="Open Sans"/>
              <a:buAutoNum type="arabicPeriod"/>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
        <p:nvSpPr>
          <p:cNvPr id="62" name="Google Shape;62;p9"/>
          <p:cNvSpPr txBox="1"/>
          <p:nvPr>
            <p:ph idx="2"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 name="Google Shape;63;p9"/>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64" name="Google Shape;64;p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65" name="Google Shape;65;p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66" name="Google Shape;66;p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cxnSp>
        <p:nvCxnSpPr>
          <p:cNvPr id="67" name="Google Shape;67;p9"/>
          <p:cNvCxnSpPr/>
          <p:nvPr/>
        </p:nvCxnSpPr>
        <p:spPr>
          <a:xfrm>
            <a:off x="737600" y="701450"/>
            <a:ext cx="27105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915200" y="752100"/>
            <a:ext cx="2075700" cy="174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cxnSp>
        <p:nvCxnSpPr>
          <p:cNvPr id="70" name="Google Shape;70;p1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71" name="Google Shape;71;p1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79200">
            <a:noAutofit/>
          </a:bodyPr>
          <a:lstStyle>
            <a:lvl1pPr lvl="0" rtl="0">
              <a:spcBef>
                <a:spcPts val="0"/>
              </a:spcBef>
              <a:spcAft>
                <a:spcPts val="0"/>
              </a:spcAft>
              <a:buClr>
                <a:schemeClr val="dk1"/>
              </a:buClr>
              <a:buSzPts val="2800"/>
              <a:buFont typeface="Josefin Sans"/>
              <a:buNone/>
              <a:defRPr b="1" sz="2800">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84225" y="1159350"/>
            <a:ext cx="8520600" cy="3416400"/>
          </a:xfrm>
          <a:prstGeom prst="rect">
            <a:avLst/>
          </a:prstGeom>
          <a:noFill/>
          <a:ln>
            <a:noFill/>
          </a:ln>
        </p:spPr>
        <p:txBody>
          <a:bodyPr anchorCtr="0" anchor="t" bIns="182875" lIns="91425" spcFirstLastPara="1" rIns="91425" wrap="square" tIns="0">
            <a:noAutofit/>
          </a:bodyPr>
          <a:lstStyle>
            <a:lvl1pPr indent="-342900" lvl="0" marL="457200" rtl="0">
              <a:lnSpc>
                <a:spcPct val="100000"/>
              </a:lnSpc>
              <a:spcBef>
                <a:spcPts val="0"/>
              </a:spcBef>
              <a:spcAft>
                <a:spcPts val="0"/>
              </a:spcAft>
              <a:buClr>
                <a:schemeClr val="dk1"/>
              </a:buClr>
              <a:buSzPts val="1800"/>
              <a:buFont typeface="Josefin Sans Medium"/>
              <a:buChar char="●"/>
              <a:defRPr sz="1800">
                <a:solidFill>
                  <a:schemeClr val="dk1"/>
                </a:solidFill>
                <a:latin typeface="Josefin Sans Medium"/>
                <a:ea typeface="Josefin Sans Medium"/>
                <a:cs typeface="Josefin Sans Medium"/>
                <a:sym typeface="Josefin Sans Medium"/>
              </a:defRPr>
            </a:lvl1pPr>
            <a:lvl2pPr indent="-317500" lvl="1" marL="914400" rtl="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indent="-317500" lvl="2" marL="1371600" rtl="0">
              <a:lnSpc>
                <a:spcPct val="100000"/>
              </a:lnSpc>
              <a:spcBef>
                <a:spcPts val="0"/>
              </a:spcBef>
              <a:spcAft>
                <a:spcPts val="0"/>
              </a:spcAft>
              <a:buClr>
                <a:schemeClr val="dk1"/>
              </a:buClr>
              <a:buSzPts val="1400"/>
              <a:buFont typeface="Josefin Sans Light"/>
              <a:buChar char="■"/>
              <a:defRPr>
                <a:solidFill>
                  <a:schemeClr val="dk1"/>
                </a:solidFill>
                <a:latin typeface="Josefin Sans Light"/>
                <a:ea typeface="Josefin Sans Light"/>
                <a:cs typeface="Josefin Sans Light"/>
                <a:sym typeface="Josefin Sans Light"/>
              </a:defRPr>
            </a:lvl3pPr>
            <a:lvl4pPr indent="-317500" lvl="3" marL="1828800" rtl="0">
              <a:lnSpc>
                <a:spcPct val="100000"/>
              </a:lnSpc>
              <a:spcBef>
                <a:spcPts val="0"/>
              </a:spcBef>
              <a:spcAft>
                <a:spcPts val="0"/>
              </a:spcAft>
              <a:buClr>
                <a:schemeClr val="dk1"/>
              </a:buClr>
              <a:buSzPts val="1400"/>
              <a:buFont typeface="Josefin Sans ExtraLight"/>
              <a:buChar char="●"/>
              <a:defRPr>
                <a:solidFill>
                  <a:schemeClr val="dk1"/>
                </a:solidFill>
                <a:latin typeface="Josefin Sans ExtraLight"/>
                <a:ea typeface="Josefin Sans ExtraLight"/>
                <a:cs typeface="Josefin Sans ExtraLight"/>
                <a:sym typeface="Josefin Sans ExtraLight"/>
              </a:defRPr>
            </a:lvl4pPr>
            <a:lvl5pPr indent="-311150" lvl="4" marL="2286000" rtl="0">
              <a:lnSpc>
                <a:spcPct val="100000"/>
              </a:lnSpc>
              <a:spcBef>
                <a:spcPts val="0"/>
              </a:spcBef>
              <a:spcAft>
                <a:spcPts val="0"/>
              </a:spcAft>
              <a:buClr>
                <a:schemeClr val="dk1"/>
              </a:buClr>
              <a:buSzPts val="1300"/>
              <a:buFont typeface="Josefin Sans ExtraLight"/>
              <a:buChar char="○"/>
              <a:defRPr sz="1300">
                <a:solidFill>
                  <a:schemeClr val="dk1"/>
                </a:solidFill>
                <a:latin typeface="Josefin Sans ExtraLight"/>
                <a:ea typeface="Josefin Sans ExtraLight"/>
                <a:cs typeface="Josefin Sans ExtraLight"/>
                <a:sym typeface="Josefin Sans ExtraLight"/>
              </a:defRPr>
            </a:lvl5pPr>
            <a:lvl6pPr indent="-304800" lvl="5" marL="27432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6pPr>
            <a:lvl7pPr indent="-304800" lvl="6" marL="32004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7pPr>
            <a:lvl8pPr indent="-304800" lvl="7" marL="36576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8pPr>
            <a:lvl9pPr indent="-304800" lvl="8" marL="411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6.xml"/><Relationship Id="rId4"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hbr.org/2014/11/what-airbnb-uber-andalibab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38"/>
          <p:cNvSpPr txBox="1"/>
          <p:nvPr>
            <p:ph type="ctrTitle"/>
          </p:nvPr>
        </p:nvSpPr>
        <p:spPr>
          <a:xfrm>
            <a:off x="894500" y="369425"/>
            <a:ext cx="6207600" cy="1983300"/>
          </a:xfrm>
          <a:prstGeom prst="rect">
            <a:avLst/>
          </a:prstGeom>
        </p:spPr>
        <p:txBody>
          <a:bodyPr anchorCtr="0" anchor="t" bIns="91425" lIns="91425" spcFirstLastPara="1" rIns="91425" wrap="square" tIns="201150">
            <a:noAutofit/>
          </a:bodyPr>
          <a:lstStyle/>
          <a:p>
            <a:pPr indent="0" lvl="0" marL="0" rtl="0" algn="l">
              <a:spcBef>
                <a:spcPts val="0"/>
              </a:spcBef>
              <a:spcAft>
                <a:spcPts val="0"/>
              </a:spcAft>
              <a:buNone/>
            </a:pPr>
            <a:r>
              <a:rPr lang="en" sz="3300"/>
              <a:t>The Effects of “Sign in” B</a:t>
            </a:r>
            <a:r>
              <a:rPr lang="en" sz="3300"/>
              <a:t>utton</a:t>
            </a:r>
            <a:r>
              <a:rPr lang="en" sz="3300"/>
              <a:t> Location and Color on Online Shopping Platforms</a:t>
            </a:r>
            <a:endParaRPr sz="3300"/>
          </a:p>
        </p:txBody>
      </p:sp>
      <p:sp>
        <p:nvSpPr>
          <p:cNvPr id="311" name="Google Shape;311;p38"/>
          <p:cNvSpPr txBox="1"/>
          <p:nvPr>
            <p:ph idx="1" type="subTitle"/>
          </p:nvPr>
        </p:nvSpPr>
        <p:spPr>
          <a:xfrm>
            <a:off x="894500" y="2499325"/>
            <a:ext cx="3335700" cy="17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 Zhou</a:t>
            </a:r>
            <a:endParaRPr/>
          </a:p>
          <a:p>
            <a:pPr indent="0" lvl="0" marL="0" rtl="0" algn="l">
              <a:spcBef>
                <a:spcPts val="0"/>
              </a:spcBef>
              <a:spcAft>
                <a:spcPts val="0"/>
              </a:spcAft>
              <a:buNone/>
            </a:pPr>
            <a:r>
              <a:rPr lang="en"/>
              <a:t>Weijia Suo</a:t>
            </a:r>
            <a:endParaRPr/>
          </a:p>
          <a:p>
            <a:pPr indent="0" lvl="0" marL="0" rtl="0" algn="l">
              <a:spcBef>
                <a:spcPts val="0"/>
              </a:spcBef>
              <a:spcAft>
                <a:spcPts val="0"/>
              </a:spcAft>
              <a:buNone/>
            </a:pPr>
            <a:r>
              <a:rPr lang="en"/>
              <a:t>Yuxuan Mei</a:t>
            </a:r>
            <a:endParaRPr/>
          </a:p>
          <a:p>
            <a:pPr indent="0" lvl="0" marL="0" rtl="0" algn="l">
              <a:spcBef>
                <a:spcPts val="0"/>
              </a:spcBef>
              <a:spcAft>
                <a:spcPts val="0"/>
              </a:spcAft>
              <a:buNone/>
            </a:pPr>
            <a:r>
              <a:rPr lang="en"/>
              <a:t>Ji Qi</a:t>
            </a:r>
            <a:endParaRPr/>
          </a:p>
          <a:p>
            <a:pPr indent="0" lvl="0" marL="0" rtl="0" algn="l">
              <a:spcBef>
                <a:spcPts val="0"/>
              </a:spcBef>
              <a:spcAft>
                <a:spcPts val="0"/>
              </a:spcAft>
              <a:buNone/>
            </a:pPr>
            <a:r>
              <a:rPr lang="en"/>
              <a:t>Qianru Ai</a:t>
            </a:r>
            <a:endParaRPr/>
          </a:p>
        </p:txBody>
      </p:sp>
      <p:pic>
        <p:nvPicPr>
          <p:cNvPr id="312" name="Google Shape;312;p38"/>
          <p:cNvPicPr preferRelativeResize="0"/>
          <p:nvPr/>
        </p:nvPicPr>
        <p:blipFill rotWithShape="1">
          <a:blip r:embed="rId4">
            <a:alphaModFix/>
          </a:blip>
          <a:srcRect b="29387" l="5331" r="5509" t="30646"/>
          <a:stretch/>
        </p:blipFill>
        <p:spPr>
          <a:xfrm>
            <a:off x="7102102" y="4159356"/>
            <a:ext cx="1357925" cy="60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7"/>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Control &amp; Treatment </a:t>
            </a:r>
            <a:endParaRPr>
              <a:solidFill>
                <a:schemeClr val="accent5"/>
              </a:solidFill>
            </a:endParaRPr>
          </a:p>
        </p:txBody>
      </p:sp>
      <p:sp>
        <p:nvSpPr>
          <p:cNvPr id="462" name="Google Shape;462;p4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Experiment Design</a:t>
            </a:r>
            <a:endParaRPr/>
          </a:p>
        </p:txBody>
      </p:sp>
      <p:sp>
        <p:nvSpPr>
          <p:cNvPr id="463" name="Google Shape;463;p47"/>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sp>
        <p:nvSpPr>
          <p:cNvPr id="464" name="Google Shape;464;p47"/>
          <p:cNvSpPr/>
          <p:nvPr/>
        </p:nvSpPr>
        <p:spPr>
          <a:xfrm>
            <a:off x="5047294" y="1638825"/>
            <a:ext cx="1397400" cy="2238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65" name="Google Shape;465;p47"/>
          <p:cNvSpPr/>
          <p:nvPr/>
        </p:nvSpPr>
        <p:spPr>
          <a:xfrm>
            <a:off x="3461328" y="1638825"/>
            <a:ext cx="1397400" cy="2238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66" name="Google Shape;466;p47"/>
          <p:cNvSpPr/>
          <p:nvPr/>
        </p:nvSpPr>
        <p:spPr>
          <a:xfrm>
            <a:off x="1875363" y="1638825"/>
            <a:ext cx="1397400" cy="2238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67" name="Google Shape;467;p47"/>
          <p:cNvSpPr txBox="1"/>
          <p:nvPr>
            <p:ph idx="1" type="subTitle"/>
          </p:nvPr>
        </p:nvSpPr>
        <p:spPr>
          <a:xfrm>
            <a:off x="2009612" y="3215426"/>
            <a:ext cx="11289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Control</a:t>
            </a:r>
            <a:endParaRPr b="1">
              <a:latin typeface="Josefin Sans"/>
              <a:ea typeface="Josefin Sans"/>
              <a:cs typeface="Josefin Sans"/>
              <a:sym typeface="Josefin Sans"/>
            </a:endParaRPr>
          </a:p>
        </p:txBody>
      </p:sp>
      <p:sp>
        <p:nvSpPr>
          <p:cNvPr id="468" name="Google Shape;468;p47"/>
          <p:cNvSpPr txBox="1"/>
          <p:nvPr>
            <p:ph idx="2" type="subTitle"/>
          </p:nvPr>
        </p:nvSpPr>
        <p:spPr>
          <a:xfrm>
            <a:off x="3595578" y="3215426"/>
            <a:ext cx="11289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1</a:t>
            </a:r>
            <a:endParaRPr b="1">
              <a:latin typeface="Josefin Sans"/>
              <a:ea typeface="Josefin Sans"/>
              <a:cs typeface="Josefin Sans"/>
              <a:sym typeface="Josefin Sans"/>
            </a:endParaRPr>
          </a:p>
        </p:txBody>
      </p:sp>
      <p:sp>
        <p:nvSpPr>
          <p:cNvPr id="469" name="Google Shape;469;p47"/>
          <p:cNvSpPr txBox="1"/>
          <p:nvPr>
            <p:ph idx="3" type="subTitle"/>
          </p:nvPr>
        </p:nvSpPr>
        <p:spPr>
          <a:xfrm>
            <a:off x="5181544" y="3215426"/>
            <a:ext cx="11289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2</a:t>
            </a:r>
            <a:endParaRPr b="1">
              <a:latin typeface="Josefin Sans"/>
              <a:ea typeface="Josefin Sans"/>
              <a:cs typeface="Josefin Sans"/>
              <a:sym typeface="Josefin Sans"/>
            </a:endParaRPr>
          </a:p>
        </p:txBody>
      </p:sp>
      <p:cxnSp>
        <p:nvCxnSpPr>
          <p:cNvPr id="470" name="Google Shape;470;p47"/>
          <p:cNvCxnSpPr/>
          <p:nvPr/>
        </p:nvCxnSpPr>
        <p:spPr>
          <a:xfrm rot="10800000">
            <a:off x="2078000" y="3140961"/>
            <a:ext cx="201300" cy="0"/>
          </a:xfrm>
          <a:prstGeom prst="straightConnector1">
            <a:avLst/>
          </a:prstGeom>
          <a:noFill/>
          <a:ln cap="flat" cmpd="sng" w="76200">
            <a:solidFill>
              <a:schemeClr val="accent1"/>
            </a:solidFill>
            <a:prstDash val="solid"/>
            <a:round/>
            <a:headEnd len="med" w="med" type="none"/>
            <a:tailEnd len="med" w="med" type="none"/>
          </a:ln>
        </p:spPr>
      </p:cxnSp>
      <p:cxnSp>
        <p:nvCxnSpPr>
          <p:cNvPr id="471" name="Google Shape;471;p47"/>
          <p:cNvCxnSpPr/>
          <p:nvPr/>
        </p:nvCxnSpPr>
        <p:spPr>
          <a:xfrm rot="10800000">
            <a:off x="3663966" y="3140961"/>
            <a:ext cx="201300" cy="0"/>
          </a:xfrm>
          <a:prstGeom prst="straightConnector1">
            <a:avLst/>
          </a:prstGeom>
          <a:noFill/>
          <a:ln cap="flat" cmpd="sng" w="76200">
            <a:solidFill>
              <a:schemeClr val="accent1"/>
            </a:solidFill>
            <a:prstDash val="solid"/>
            <a:round/>
            <a:headEnd len="med" w="med" type="none"/>
            <a:tailEnd len="med" w="med" type="none"/>
          </a:ln>
        </p:spPr>
      </p:cxnSp>
      <p:cxnSp>
        <p:nvCxnSpPr>
          <p:cNvPr id="472" name="Google Shape;472;p47"/>
          <p:cNvCxnSpPr/>
          <p:nvPr/>
        </p:nvCxnSpPr>
        <p:spPr>
          <a:xfrm rot="10800000">
            <a:off x="5249932" y="3140961"/>
            <a:ext cx="201300" cy="0"/>
          </a:xfrm>
          <a:prstGeom prst="straightConnector1">
            <a:avLst/>
          </a:prstGeom>
          <a:noFill/>
          <a:ln cap="flat" cmpd="sng" w="76200">
            <a:solidFill>
              <a:schemeClr val="accent1"/>
            </a:solidFill>
            <a:prstDash val="solid"/>
            <a:round/>
            <a:headEnd len="med" w="med" type="none"/>
            <a:tailEnd len="med" w="med" type="none"/>
          </a:ln>
        </p:spPr>
      </p:cxnSp>
      <p:sp>
        <p:nvSpPr>
          <p:cNvPr id="473" name="Google Shape;473;p47"/>
          <p:cNvSpPr/>
          <p:nvPr/>
        </p:nvSpPr>
        <p:spPr>
          <a:xfrm>
            <a:off x="6633244" y="1638825"/>
            <a:ext cx="1397400" cy="2238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74" name="Google Shape;474;p47"/>
          <p:cNvSpPr txBox="1"/>
          <p:nvPr>
            <p:ph idx="4" type="subTitle"/>
          </p:nvPr>
        </p:nvSpPr>
        <p:spPr>
          <a:xfrm>
            <a:off x="6767494" y="3215426"/>
            <a:ext cx="11289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3</a:t>
            </a:r>
            <a:endParaRPr b="1">
              <a:latin typeface="Josefin Sans"/>
              <a:ea typeface="Josefin Sans"/>
              <a:cs typeface="Josefin Sans"/>
              <a:sym typeface="Josefin Sans"/>
            </a:endParaRPr>
          </a:p>
        </p:txBody>
      </p:sp>
      <p:cxnSp>
        <p:nvCxnSpPr>
          <p:cNvPr id="475" name="Google Shape;475;p47"/>
          <p:cNvCxnSpPr/>
          <p:nvPr/>
        </p:nvCxnSpPr>
        <p:spPr>
          <a:xfrm rot="10800000">
            <a:off x="6835882" y="3140961"/>
            <a:ext cx="201300" cy="0"/>
          </a:xfrm>
          <a:prstGeom prst="straightConnector1">
            <a:avLst/>
          </a:prstGeom>
          <a:noFill/>
          <a:ln cap="flat" cmpd="sng" w="76200">
            <a:solidFill>
              <a:schemeClr val="accent1"/>
            </a:solidFill>
            <a:prstDash val="solid"/>
            <a:round/>
            <a:headEnd len="med" w="med" type="none"/>
            <a:tailEnd len="med" w="med" type="none"/>
          </a:ln>
        </p:spPr>
      </p:cxnSp>
      <p:sp>
        <p:nvSpPr>
          <p:cNvPr id="476" name="Google Shape;476;p47"/>
          <p:cNvSpPr txBox="1"/>
          <p:nvPr/>
        </p:nvSpPr>
        <p:spPr>
          <a:xfrm>
            <a:off x="1958175" y="1843200"/>
            <a:ext cx="1231800" cy="985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300">
                <a:latin typeface="Josefin Sans"/>
                <a:ea typeface="Josefin Sans"/>
                <a:cs typeface="Josefin Sans"/>
                <a:sym typeface="Josefin Sans"/>
              </a:rPr>
              <a:t>Simple Font</a:t>
            </a:r>
            <a:endParaRPr sz="1300">
              <a:latin typeface="Josefin Sans"/>
              <a:ea typeface="Josefin Sans"/>
              <a:cs typeface="Josefin Sans"/>
              <a:sym typeface="Josefin Sans"/>
            </a:endParaRPr>
          </a:p>
          <a:p>
            <a:pPr indent="0" lvl="0" marL="0" rtl="0" algn="ctr">
              <a:lnSpc>
                <a:spcPct val="150000"/>
              </a:lnSpc>
              <a:spcBef>
                <a:spcPts val="0"/>
              </a:spcBef>
              <a:spcAft>
                <a:spcPts val="0"/>
              </a:spcAft>
              <a:buNone/>
            </a:pPr>
            <a:r>
              <a:rPr lang="en" sz="1300">
                <a:latin typeface="Josefin Sans"/>
                <a:ea typeface="Josefin Sans"/>
                <a:cs typeface="Josefin Sans"/>
                <a:sym typeface="Josefin Sans"/>
              </a:rPr>
              <a:t>&amp;</a:t>
            </a:r>
            <a:endParaRPr sz="1300">
              <a:latin typeface="Josefin Sans"/>
              <a:ea typeface="Josefin Sans"/>
              <a:cs typeface="Josefin Sans"/>
              <a:sym typeface="Josefin Sans"/>
            </a:endParaRPr>
          </a:p>
          <a:p>
            <a:pPr indent="0" lvl="0" marL="0" rtl="0" algn="ctr">
              <a:lnSpc>
                <a:spcPct val="150000"/>
              </a:lnSpc>
              <a:spcBef>
                <a:spcPts val="0"/>
              </a:spcBef>
              <a:spcAft>
                <a:spcPts val="0"/>
              </a:spcAft>
              <a:buNone/>
            </a:pPr>
            <a:r>
              <a:rPr lang="en" sz="1300">
                <a:latin typeface="Josefin Sans"/>
                <a:ea typeface="Josefin Sans"/>
                <a:cs typeface="Josefin Sans"/>
                <a:sym typeface="Josefin Sans"/>
              </a:rPr>
              <a:t>Top left</a:t>
            </a:r>
            <a:endParaRPr sz="1300">
              <a:latin typeface="Josefin Sans"/>
              <a:ea typeface="Josefin Sans"/>
              <a:cs typeface="Josefin Sans"/>
              <a:sym typeface="Josefin Sans"/>
            </a:endParaRPr>
          </a:p>
        </p:txBody>
      </p:sp>
      <p:sp>
        <p:nvSpPr>
          <p:cNvPr id="477" name="Google Shape;477;p47"/>
          <p:cNvSpPr txBox="1"/>
          <p:nvPr/>
        </p:nvSpPr>
        <p:spPr>
          <a:xfrm>
            <a:off x="3544138" y="1843200"/>
            <a:ext cx="1231800" cy="985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300">
                <a:latin typeface="Josefin Sans"/>
                <a:ea typeface="Josefin Sans"/>
                <a:cs typeface="Josefin Sans"/>
                <a:sym typeface="Josefin Sans"/>
              </a:rPr>
              <a:t>Simple Font</a:t>
            </a:r>
            <a:endParaRPr sz="1300">
              <a:latin typeface="Josefin Sans"/>
              <a:ea typeface="Josefin Sans"/>
              <a:cs typeface="Josefin Sans"/>
              <a:sym typeface="Josefin Sans"/>
            </a:endParaRPr>
          </a:p>
          <a:p>
            <a:pPr indent="0" lvl="0" marL="0" rtl="0" algn="ctr">
              <a:lnSpc>
                <a:spcPct val="150000"/>
              </a:lnSpc>
              <a:spcBef>
                <a:spcPts val="0"/>
              </a:spcBef>
              <a:spcAft>
                <a:spcPts val="0"/>
              </a:spcAft>
              <a:buNone/>
            </a:pPr>
            <a:r>
              <a:rPr lang="en" sz="1300">
                <a:latin typeface="Josefin Sans"/>
                <a:ea typeface="Josefin Sans"/>
                <a:cs typeface="Josefin Sans"/>
                <a:sym typeface="Josefin Sans"/>
              </a:rPr>
              <a:t>&amp;</a:t>
            </a:r>
            <a:endParaRPr sz="1300">
              <a:latin typeface="Josefin Sans"/>
              <a:ea typeface="Josefin Sans"/>
              <a:cs typeface="Josefin Sans"/>
              <a:sym typeface="Josefin Sans"/>
            </a:endParaRPr>
          </a:p>
          <a:p>
            <a:pPr indent="0" lvl="0" marL="0" rtl="0" algn="ctr">
              <a:lnSpc>
                <a:spcPct val="115000"/>
              </a:lnSpc>
              <a:spcBef>
                <a:spcPts val="0"/>
              </a:spcBef>
              <a:spcAft>
                <a:spcPts val="0"/>
              </a:spcAft>
              <a:buNone/>
            </a:pPr>
            <a:r>
              <a:rPr lang="en" sz="1300">
                <a:latin typeface="Josefin Sans"/>
                <a:ea typeface="Josefin Sans"/>
                <a:cs typeface="Josefin Sans"/>
                <a:sym typeface="Josefin Sans"/>
              </a:rPr>
              <a:t>Middle Right</a:t>
            </a:r>
            <a:endParaRPr sz="1300">
              <a:latin typeface="Josefin Sans"/>
              <a:ea typeface="Josefin Sans"/>
              <a:cs typeface="Josefin Sans"/>
              <a:sym typeface="Josefin Sans"/>
            </a:endParaRPr>
          </a:p>
        </p:txBody>
      </p:sp>
      <p:sp>
        <p:nvSpPr>
          <p:cNvPr id="478" name="Google Shape;478;p47"/>
          <p:cNvSpPr txBox="1"/>
          <p:nvPr/>
        </p:nvSpPr>
        <p:spPr>
          <a:xfrm>
            <a:off x="5130088" y="1879450"/>
            <a:ext cx="1231800" cy="1008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300">
                <a:latin typeface="Josefin Sans"/>
                <a:ea typeface="Josefin Sans"/>
                <a:cs typeface="Josefin Sans"/>
                <a:sym typeface="Josefin Sans"/>
              </a:rPr>
              <a:t>Colorful</a:t>
            </a:r>
            <a:r>
              <a:rPr lang="en" sz="1300">
                <a:latin typeface="Josefin Sans"/>
                <a:ea typeface="Josefin Sans"/>
                <a:cs typeface="Josefin Sans"/>
                <a:sym typeface="Josefin Sans"/>
              </a:rPr>
              <a:t> Font</a:t>
            </a:r>
            <a:endParaRPr sz="1300">
              <a:latin typeface="Josefin Sans"/>
              <a:ea typeface="Josefin Sans"/>
              <a:cs typeface="Josefin Sans"/>
              <a:sym typeface="Josefin Sans"/>
            </a:endParaRPr>
          </a:p>
          <a:p>
            <a:pPr indent="0" lvl="0" marL="0" rtl="0" algn="ctr">
              <a:lnSpc>
                <a:spcPct val="150000"/>
              </a:lnSpc>
              <a:spcBef>
                <a:spcPts val="0"/>
              </a:spcBef>
              <a:spcAft>
                <a:spcPts val="0"/>
              </a:spcAft>
              <a:buNone/>
            </a:pPr>
            <a:r>
              <a:rPr lang="en">
                <a:latin typeface="Josefin Sans"/>
                <a:ea typeface="Josefin Sans"/>
                <a:cs typeface="Josefin Sans"/>
                <a:sym typeface="Josefin Sans"/>
              </a:rPr>
              <a:t>&amp;</a:t>
            </a:r>
            <a:endParaRPr>
              <a:latin typeface="Josefin Sans"/>
              <a:ea typeface="Josefin Sans"/>
              <a:cs typeface="Josefin Sans"/>
              <a:sym typeface="Josefin Sans"/>
            </a:endParaRPr>
          </a:p>
          <a:p>
            <a:pPr indent="0" lvl="0" marL="0" rtl="0" algn="ctr">
              <a:lnSpc>
                <a:spcPct val="150000"/>
              </a:lnSpc>
              <a:spcBef>
                <a:spcPts val="0"/>
              </a:spcBef>
              <a:spcAft>
                <a:spcPts val="0"/>
              </a:spcAft>
              <a:buClr>
                <a:schemeClr val="dk1"/>
              </a:buClr>
              <a:buSzPts val="1100"/>
              <a:buFont typeface="Arial"/>
              <a:buNone/>
            </a:pPr>
            <a:r>
              <a:rPr lang="en" sz="1300">
                <a:solidFill>
                  <a:schemeClr val="dk1"/>
                </a:solidFill>
                <a:latin typeface="Josefin Sans"/>
                <a:ea typeface="Josefin Sans"/>
                <a:cs typeface="Josefin Sans"/>
                <a:sym typeface="Josefin Sans"/>
              </a:rPr>
              <a:t>Top left</a:t>
            </a:r>
            <a:endParaRPr sz="1000">
              <a:latin typeface="Josefin Sans"/>
              <a:ea typeface="Josefin Sans"/>
              <a:cs typeface="Josefin Sans"/>
              <a:sym typeface="Josefin Sans"/>
            </a:endParaRPr>
          </a:p>
        </p:txBody>
      </p:sp>
      <p:sp>
        <p:nvSpPr>
          <p:cNvPr id="479" name="Google Shape;479;p47"/>
          <p:cNvSpPr txBox="1"/>
          <p:nvPr/>
        </p:nvSpPr>
        <p:spPr>
          <a:xfrm>
            <a:off x="6716038" y="1851175"/>
            <a:ext cx="1231800" cy="1215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300">
                <a:solidFill>
                  <a:schemeClr val="dk1"/>
                </a:solidFill>
                <a:latin typeface="Josefin Sans"/>
                <a:ea typeface="Josefin Sans"/>
                <a:cs typeface="Josefin Sans"/>
                <a:sym typeface="Josefin Sans"/>
              </a:rPr>
              <a:t>Colorful Font</a:t>
            </a:r>
            <a:endParaRPr sz="1300">
              <a:latin typeface="Josefin Sans"/>
              <a:ea typeface="Josefin Sans"/>
              <a:cs typeface="Josefin Sans"/>
              <a:sym typeface="Josefin Sans"/>
            </a:endParaRPr>
          </a:p>
          <a:p>
            <a:pPr indent="0" lvl="0" marL="0" rtl="0" algn="ctr">
              <a:lnSpc>
                <a:spcPct val="150000"/>
              </a:lnSpc>
              <a:spcBef>
                <a:spcPts val="0"/>
              </a:spcBef>
              <a:spcAft>
                <a:spcPts val="0"/>
              </a:spcAft>
              <a:buNone/>
            </a:pPr>
            <a:r>
              <a:rPr lang="en" sz="1300">
                <a:latin typeface="Josefin Sans"/>
                <a:ea typeface="Josefin Sans"/>
                <a:cs typeface="Josefin Sans"/>
                <a:sym typeface="Josefin Sans"/>
              </a:rPr>
              <a:t>&amp;</a:t>
            </a:r>
            <a:endParaRPr sz="1300">
              <a:latin typeface="Josefin Sans"/>
              <a:ea typeface="Josefin Sans"/>
              <a:cs typeface="Josefin Sans"/>
              <a:sym typeface="Josefin Sans"/>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Josefin Sans"/>
                <a:ea typeface="Josefin Sans"/>
                <a:cs typeface="Josefin Sans"/>
                <a:sym typeface="Josefin Sans"/>
              </a:rPr>
              <a:t>Middle Right</a:t>
            </a:r>
            <a:endParaRPr sz="1300">
              <a:solidFill>
                <a:schemeClr val="dk1"/>
              </a:solidFill>
              <a:latin typeface="Josefin Sans"/>
              <a:ea typeface="Josefin Sans"/>
              <a:cs typeface="Josefin Sans"/>
              <a:sym typeface="Josefin Sans"/>
            </a:endParaRPr>
          </a:p>
          <a:p>
            <a:pPr indent="0" lvl="0" marL="0" rtl="0" algn="ctr">
              <a:lnSpc>
                <a:spcPct val="115000"/>
              </a:lnSpc>
              <a:spcBef>
                <a:spcPts val="0"/>
              </a:spcBef>
              <a:spcAft>
                <a:spcPts val="0"/>
              </a:spcAft>
              <a:buNone/>
            </a:pPr>
            <a:r>
              <a:t/>
            </a:r>
            <a:endParaRPr sz="1300">
              <a:latin typeface="Josefin Sans"/>
              <a:ea typeface="Josefin Sans"/>
              <a:cs typeface="Josefin Sans"/>
              <a:sym typeface="Josefin Sans"/>
            </a:endParaRPr>
          </a:p>
        </p:txBody>
      </p:sp>
      <p:sp>
        <p:nvSpPr>
          <p:cNvPr id="480" name="Google Shape;480;p47"/>
          <p:cNvSpPr txBox="1"/>
          <p:nvPr>
            <p:ph idx="5" type="subTitle"/>
          </p:nvPr>
        </p:nvSpPr>
        <p:spPr>
          <a:xfrm>
            <a:off x="884600" y="1879450"/>
            <a:ext cx="719400" cy="34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Color</a:t>
            </a:r>
            <a:endParaRPr>
              <a:latin typeface="Josefin Sans"/>
              <a:ea typeface="Josefin Sans"/>
              <a:cs typeface="Josefin Sans"/>
              <a:sym typeface="Josefin Sans"/>
            </a:endParaRPr>
          </a:p>
        </p:txBody>
      </p:sp>
      <p:sp>
        <p:nvSpPr>
          <p:cNvPr id="481" name="Google Shape;481;p47"/>
          <p:cNvSpPr txBox="1"/>
          <p:nvPr>
            <p:ph idx="6" type="subTitle"/>
          </p:nvPr>
        </p:nvSpPr>
        <p:spPr>
          <a:xfrm>
            <a:off x="790400" y="2483100"/>
            <a:ext cx="907800" cy="34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Josefin Sans"/>
                <a:ea typeface="Josefin Sans"/>
                <a:cs typeface="Josefin Sans"/>
                <a:sym typeface="Josefin Sans"/>
              </a:rPr>
              <a:t>Location</a:t>
            </a:r>
            <a:endParaRPr>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pSp>
        <p:nvGrpSpPr>
          <p:cNvPr id="486" name="Google Shape;486;p48"/>
          <p:cNvGrpSpPr/>
          <p:nvPr/>
        </p:nvGrpSpPr>
        <p:grpSpPr>
          <a:xfrm>
            <a:off x="1244461" y="421983"/>
            <a:ext cx="5935846" cy="4398633"/>
            <a:chOff x="238125" y="1973675"/>
            <a:chExt cx="2558775" cy="1951825"/>
          </a:xfrm>
        </p:grpSpPr>
        <p:sp>
          <p:nvSpPr>
            <p:cNvPr id="487" name="Google Shape;487;p48"/>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8"/>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3" name="Google Shape;493;p48"/>
          <p:cNvPicPr preferRelativeResize="0"/>
          <p:nvPr/>
        </p:nvPicPr>
        <p:blipFill rotWithShape="1">
          <a:blip r:embed="rId3">
            <a:alphaModFix/>
          </a:blip>
          <a:srcRect b="0" l="0" r="0" t="0"/>
          <a:stretch/>
        </p:blipFill>
        <p:spPr>
          <a:xfrm>
            <a:off x="1501100" y="626875"/>
            <a:ext cx="5456276" cy="3218375"/>
          </a:xfrm>
          <a:prstGeom prst="rect">
            <a:avLst/>
          </a:prstGeom>
          <a:noFill/>
          <a:ln>
            <a:noFill/>
          </a:ln>
        </p:spPr>
      </p:pic>
      <p:sp>
        <p:nvSpPr>
          <p:cNvPr id="494" name="Google Shape;494;p48"/>
          <p:cNvSpPr txBox="1"/>
          <p:nvPr>
            <p:ph idx="1" type="subTitle"/>
          </p:nvPr>
        </p:nvSpPr>
        <p:spPr>
          <a:xfrm>
            <a:off x="3789575" y="4222525"/>
            <a:ext cx="9516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Control</a:t>
            </a:r>
            <a:endParaRPr b="1">
              <a:latin typeface="Josefin Sans"/>
              <a:ea typeface="Josefin Sans"/>
              <a:cs typeface="Josefin Sans"/>
              <a:sym typeface="Josefin Sans"/>
            </a:endParaRPr>
          </a:p>
        </p:txBody>
      </p:sp>
      <p:pic>
        <p:nvPicPr>
          <p:cNvPr id="495" name="Google Shape;495;p48"/>
          <p:cNvPicPr preferRelativeResize="0"/>
          <p:nvPr/>
        </p:nvPicPr>
        <p:blipFill>
          <a:blip r:embed="rId4">
            <a:alphaModFix/>
          </a:blip>
          <a:stretch>
            <a:fillRect/>
          </a:stretch>
        </p:blipFill>
        <p:spPr>
          <a:xfrm>
            <a:off x="110675" y="4445675"/>
            <a:ext cx="1467775" cy="59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49"/>
          <p:cNvGrpSpPr/>
          <p:nvPr/>
        </p:nvGrpSpPr>
        <p:grpSpPr>
          <a:xfrm>
            <a:off x="1244461" y="421983"/>
            <a:ext cx="5935846" cy="4398633"/>
            <a:chOff x="238125" y="1973675"/>
            <a:chExt cx="2558775" cy="1951825"/>
          </a:xfrm>
        </p:grpSpPr>
        <p:sp>
          <p:nvSpPr>
            <p:cNvPr id="501" name="Google Shape;501;p49"/>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7" name="Google Shape;507;p49"/>
          <p:cNvPicPr preferRelativeResize="0"/>
          <p:nvPr/>
        </p:nvPicPr>
        <p:blipFill rotWithShape="1">
          <a:blip r:embed="rId3">
            <a:alphaModFix/>
          </a:blip>
          <a:srcRect b="327" l="0" r="0" t="327"/>
          <a:stretch/>
        </p:blipFill>
        <p:spPr>
          <a:xfrm>
            <a:off x="1501100" y="626875"/>
            <a:ext cx="5456276" cy="3218375"/>
          </a:xfrm>
          <a:prstGeom prst="rect">
            <a:avLst/>
          </a:prstGeom>
          <a:noFill/>
          <a:ln>
            <a:noFill/>
          </a:ln>
        </p:spPr>
      </p:pic>
      <p:sp>
        <p:nvSpPr>
          <p:cNvPr id="508" name="Google Shape;508;p49"/>
          <p:cNvSpPr txBox="1"/>
          <p:nvPr>
            <p:ph idx="1" type="subTitle"/>
          </p:nvPr>
        </p:nvSpPr>
        <p:spPr>
          <a:xfrm>
            <a:off x="3839088" y="4231425"/>
            <a:ext cx="780300" cy="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1</a:t>
            </a:r>
            <a:endParaRPr b="1">
              <a:latin typeface="Josefin Sans"/>
              <a:ea typeface="Josefin Sans"/>
              <a:cs typeface="Josefin Sans"/>
              <a:sym typeface="Josefin Sans"/>
            </a:endParaRPr>
          </a:p>
        </p:txBody>
      </p:sp>
      <p:pic>
        <p:nvPicPr>
          <p:cNvPr id="509" name="Google Shape;509;p49"/>
          <p:cNvPicPr preferRelativeResize="0"/>
          <p:nvPr/>
        </p:nvPicPr>
        <p:blipFill>
          <a:blip r:embed="rId4">
            <a:alphaModFix/>
          </a:blip>
          <a:stretch>
            <a:fillRect/>
          </a:stretch>
        </p:blipFill>
        <p:spPr>
          <a:xfrm>
            <a:off x="110675" y="4445675"/>
            <a:ext cx="1467775" cy="59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grpSp>
        <p:nvGrpSpPr>
          <p:cNvPr id="514" name="Google Shape;514;p50"/>
          <p:cNvGrpSpPr/>
          <p:nvPr/>
        </p:nvGrpSpPr>
        <p:grpSpPr>
          <a:xfrm>
            <a:off x="1244461" y="421983"/>
            <a:ext cx="5935846" cy="4398633"/>
            <a:chOff x="238125" y="1973675"/>
            <a:chExt cx="2558775" cy="1951825"/>
          </a:xfrm>
        </p:grpSpPr>
        <p:sp>
          <p:nvSpPr>
            <p:cNvPr id="515" name="Google Shape;515;p50"/>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0"/>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0"/>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0"/>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0"/>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0"/>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50"/>
          <p:cNvPicPr preferRelativeResize="0"/>
          <p:nvPr/>
        </p:nvPicPr>
        <p:blipFill rotWithShape="1">
          <a:blip r:embed="rId3">
            <a:alphaModFix/>
          </a:blip>
          <a:srcRect b="0" l="864" r="874" t="0"/>
          <a:stretch/>
        </p:blipFill>
        <p:spPr>
          <a:xfrm>
            <a:off x="1501100" y="626875"/>
            <a:ext cx="5456276" cy="3218375"/>
          </a:xfrm>
          <a:prstGeom prst="rect">
            <a:avLst/>
          </a:prstGeom>
          <a:noFill/>
          <a:ln>
            <a:noFill/>
          </a:ln>
        </p:spPr>
      </p:pic>
      <p:sp>
        <p:nvSpPr>
          <p:cNvPr id="522" name="Google Shape;522;p50"/>
          <p:cNvSpPr txBox="1"/>
          <p:nvPr>
            <p:ph idx="1" type="subTitle"/>
          </p:nvPr>
        </p:nvSpPr>
        <p:spPr>
          <a:xfrm>
            <a:off x="3848773" y="4231425"/>
            <a:ext cx="727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2</a:t>
            </a:r>
            <a:endParaRPr b="1">
              <a:latin typeface="Josefin Sans"/>
              <a:ea typeface="Josefin Sans"/>
              <a:cs typeface="Josefin Sans"/>
              <a:sym typeface="Josefin Sans"/>
            </a:endParaRPr>
          </a:p>
        </p:txBody>
      </p:sp>
      <p:pic>
        <p:nvPicPr>
          <p:cNvPr id="523" name="Google Shape;523;p50"/>
          <p:cNvPicPr preferRelativeResize="0"/>
          <p:nvPr/>
        </p:nvPicPr>
        <p:blipFill>
          <a:blip r:embed="rId4">
            <a:alphaModFix/>
          </a:blip>
          <a:stretch>
            <a:fillRect/>
          </a:stretch>
        </p:blipFill>
        <p:spPr>
          <a:xfrm>
            <a:off x="110675" y="4445675"/>
            <a:ext cx="1467775" cy="59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grpSp>
        <p:nvGrpSpPr>
          <p:cNvPr id="528" name="Google Shape;528;p51"/>
          <p:cNvGrpSpPr/>
          <p:nvPr/>
        </p:nvGrpSpPr>
        <p:grpSpPr>
          <a:xfrm>
            <a:off x="1244461" y="421983"/>
            <a:ext cx="5935846" cy="4398633"/>
            <a:chOff x="238125" y="1973675"/>
            <a:chExt cx="2558775" cy="1951825"/>
          </a:xfrm>
        </p:grpSpPr>
        <p:sp>
          <p:nvSpPr>
            <p:cNvPr id="529" name="Google Shape;529;p51"/>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5" name="Google Shape;535;p51"/>
          <p:cNvPicPr preferRelativeResize="0"/>
          <p:nvPr/>
        </p:nvPicPr>
        <p:blipFill rotWithShape="1">
          <a:blip r:embed="rId3">
            <a:alphaModFix/>
          </a:blip>
          <a:srcRect b="0" l="455" r="455" t="0"/>
          <a:stretch/>
        </p:blipFill>
        <p:spPr>
          <a:xfrm>
            <a:off x="1501100" y="626875"/>
            <a:ext cx="5456276" cy="3218374"/>
          </a:xfrm>
          <a:prstGeom prst="rect">
            <a:avLst/>
          </a:prstGeom>
          <a:noFill/>
          <a:ln>
            <a:noFill/>
          </a:ln>
        </p:spPr>
      </p:pic>
      <p:sp>
        <p:nvSpPr>
          <p:cNvPr id="536" name="Google Shape;536;p51"/>
          <p:cNvSpPr txBox="1"/>
          <p:nvPr>
            <p:ph idx="1" type="subTitle"/>
          </p:nvPr>
        </p:nvSpPr>
        <p:spPr>
          <a:xfrm>
            <a:off x="3839088" y="4231425"/>
            <a:ext cx="780300" cy="33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Josefin Sans"/>
                <a:ea typeface="Josefin Sans"/>
                <a:cs typeface="Josefin Sans"/>
                <a:sym typeface="Josefin Sans"/>
              </a:rPr>
              <a:t>Arm 3</a:t>
            </a:r>
            <a:endParaRPr b="1">
              <a:latin typeface="Josefin Sans"/>
              <a:ea typeface="Josefin Sans"/>
              <a:cs typeface="Josefin Sans"/>
              <a:sym typeface="Josefin Sans"/>
            </a:endParaRPr>
          </a:p>
        </p:txBody>
      </p:sp>
      <p:pic>
        <p:nvPicPr>
          <p:cNvPr id="537" name="Google Shape;537;p51"/>
          <p:cNvPicPr preferRelativeResize="0"/>
          <p:nvPr/>
        </p:nvPicPr>
        <p:blipFill>
          <a:blip r:embed="rId4">
            <a:alphaModFix/>
          </a:blip>
          <a:stretch>
            <a:fillRect/>
          </a:stretch>
        </p:blipFill>
        <p:spPr>
          <a:xfrm>
            <a:off x="110675" y="4445675"/>
            <a:ext cx="1467775" cy="59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work?</a:t>
            </a:r>
            <a:endParaRPr/>
          </a:p>
        </p:txBody>
      </p:sp>
      <p:sp>
        <p:nvSpPr>
          <p:cNvPr id="543" name="Google Shape;543;p52"/>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Experiment Design</a:t>
            </a:r>
            <a:endParaRPr/>
          </a:p>
        </p:txBody>
      </p:sp>
      <p:sp>
        <p:nvSpPr>
          <p:cNvPr id="544" name="Google Shape;544;p52"/>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pic>
        <p:nvPicPr>
          <p:cNvPr id="545" name="Google Shape;545;p52"/>
          <p:cNvPicPr preferRelativeResize="0"/>
          <p:nvPr/>
        </p:nvPicPr>
        <p:blipFill>
          <a:blip r:embed="rId3">
            <a:alphaModFix/>
          </a:blip>
          <a:stretch>
            <a:fillRect/>
          </a:stretch>
        </p:blipFill>
        <p:spPr>
          <a:xfrm>
            <a:off x="484688" y="1586637"/>
            <a:ext cx="2016053" cy="999725"/>
          </a:xfrm>
          <a:prstGeom prst="rect">
            <a:avLst/>
          </a:prstGeom>
          <a:noFill/>
          <a:ln>
            <a:noFill/>
          </a:ln>
        </p:spPr>
      </p:pic>
      <p:grpSp>
        <p:nvGrpSpPr>
          <p:cNvPr id="546" name="Google Shape;546;p52"/>
          <p:cNvGrpSpPr/>
          <p:nvPr/>
        </p:nvGrpSpPr>
        <p:grpSpPr>
          <a:xfrm>
            <a:off x="399996" y="1441568"/>
            <a:ext cx="2185450" cy="1536867"/>
            <a:chOff x="238125" y="1973675"/>
            <a:chExt cx="2558775" cy="1951825"/>
          </a:xfrm>
        </p:grpSpPr>
        <p:sp>
          <p:nvSpPr>
            <p:cNvPr id="547" name="Google Shape;547;p52"/>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2"/>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2"/>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2"/>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2"/>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2"/>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52"/>
          <p:cNvSpPr txBox="1"/>
          <p:nvPr>
            <p:ph idx="3" type="subTitle"/>
          </p:nvPr>
        </p:nvSpPr>
        <p:spPr>
          <a:xfrm>
            <a:off x="349413" y="3123763"/>
            <a:ext cx="2422200" cy="1055100"/>
          </a:xfrm>
          <a:prstGeom prst="rect">
            <a:avLst/>
          </a:prstGeom>
        </p:spPr>
        <p:txBody>
          <a:bodyPr anchorCtr="0" anchor="t" bIns="0" lIns="91425" spcFirstLastPara="1" rIns="91425" wrap="square" tIns="182875">
            <a:noAutofit/>
          </a:bodyPr>
          <a:lstStyle/>
          <a:p>
            <a:pPr indent="0" lvl="0" marL="0" rtl="0" algn="l">
              <a:spcBef>
                <a:spcPts val="0"/>
              </a:spcBef>
              <a:spcAft>
                <a:spcPts val="0"/>
              </a:spcAft>
              <a:buNone/>
            </a:pPr>
            <a:r>
              <a:rPr lang="en" sz="1300"/>
              <a:t>A</a:t>
            </a:r>
            <a:r>
              <a:rPr lang="en" sz="1300"/>
              <a:t>ssign a 17 decimal places random number between 0-1.</a:t>
            </a:r>
            <a:endParaRPr sz="1300"/>
          </a:p>
        </p:txBody>
      </p:sp>
      <p:cxnSp>
        <p:nvCxnSpPr>
          <p:cNvPr id="554" name="Google Shape;554;p52"/>
          <p:cNvCxnSpPr/>
          <p:nvPr/>
        </p:nvCxnSpPr>
        <p:spPr>
          <a:xfrm>
            <a:off x="2715100" y="2085138"/>
            <a:ext cx="575100" cy="2700"/>
          </a:xfrm>
          <a:prstGeom prst="straightConnector1">
            <a:avLst/>
          </a:prstGeom>
          <a:noFill/>
          <a:ln cap="flat" cmpd="sng" w="9525">
            <a:solidFill>
              <a:schemeClr val="accent1"/>
            </a:solidFill>
            <a:prstDash val="solid"/>
            <a:round/>
            <a:headEnd len="med" w="med" type="none"/>
            <a:tailEnd len="med" w="med" type="triangle"/>
          </a:ln>
        </p:spPr>
      </p:cxnSp>
      <p:grpSp>
        <p:nvGrpSpPr>
          <p:cNvPr id="555" name="Google Shape;555;p52"/>
          <p:cNvGrpSpPr/>
          <p:nvPr/>
        </p:nvGrpSpPr>
        <p:grpSpPr>
          <a:xfrm>
            <a:off x="3504571" y="1441568"/>
            <a:ext cx="2185450" cy="1536867"/>
            <a:chOff x="238125" y="1973675"/>
            <a:chExt cx="2558775" cy="1951825"/>
          </a:xfrm>
        </p:grpSpPr>
        <p:sp>
          <p:nvSpPr>
            <p:cNvPr id="556" name="Google Shape;556;p52"/>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2"/>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2"/>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2"/>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2"/>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2"/>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52"/>
          <p:cNvGrpSpPr/>
          <p:nvPr/>
        </p:nvGrpSpPr>
        <p:grpSpPr>
          <a:xfrm>
            <a:off x="6609146" y="1441568"/>
            <a:ext cx="2185450" cy="1536867"/>
            <a:chOff x="238125" y="1973675"/>
            <a:chExt cx="2558775" cy="1951825"/>
          </a:xfrm>
        </p:grpSpPr>
        <p:sp>
          <p:nvSpPr>
            <p:cNvPr id="563" name="Google Shape;563;p52"/>
            <p:cNvSpPr/>
            <p:nvPr/>
          </p:nvSpPr>
          <p:spPr>
            <a:xfrm>
              <a:off x="325550" y="2055000"/>
              <a:ext cx="2386075" cy="1459975"/>
            </a:xfrm>
            <a:custGeom>
              <a:rect b="b" l="l" r="r" t="t"/>
              <a:pathLst>
                <a:path extrusionOk="0" h="58399" w="95443">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1075325" y="3589700"/>
              <a:ext cx="884075" cy="335800"/>
            </a:xfrm>
            <a:custGeom>
              <a:rect b="b" l="l" r="r" t="t"/>
              <a:pathLst>
                <a:path extrusionOk="0" h="13432" w="35363">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238125" y="1973675"/>
              <a:ext cx="2558775" cy="1623600"/>
            </a:xfrm>
            <a:custGeom>
              <a:rect b="b" l="l" r="r" t="t"/>
              <a:pathLst>
                <a:path extrusionOk="0" h="64944" w="102351">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255425" y="1991200"/>
              <a:ext cx="2524175" cy="1588500"/>
            </a:xfrm>
            <a:custGeom>
              <a:rect b="b" l="l" r="r" t="t"/>
              <a:pathLst>
                <a:path extrusionOk="0" h="63540" w="100967">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1091150" y="3888075"/>
              <a:ext cx="856825" cy="25"/>
            </a:xfrm>
            <a:custGeom>
              <a:rect b="b" l="l" r="r" t="t"/>
              <a:pathLst>
                <a:path extrusionOk="0" h="1" w="34273">
                  <a:moveTo>
                    <a:pt x="1" y="0"/>
                  </a:moveTo>
                  <a:lnTo>
                    <a:pt x="34272" y="0"/>
                  </a:lnTo>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1091125" y="3881600"/>
              <a:ext cx="856850" cy="12925"/>
            </a:xfrm>
            <a:custGeom>
              <a:rect b="b" l="l" r="r" t="t"/>
              <a:pathLst>
                <a:path extrusionOk="0" h="517" w="34274">
                  <a:moveTo>
                    <a:pt x="0" y="1"/>
                  </a:moveTo>
                  <a:lnTo>
                    <a:pt x="0" y="516"/>
                  </a:lnTo>
                  <a:lnTo>
                    <a:pt x="34273" y="516"/>
                  </a:lnTo>
                  <a:lnTo>
                    <a:pt x="34273" y="1"/>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9" name="Google Shape;569;p52"/>
          <p:cNvCxnSpPr/>
          <p:nvPr/>
        </p:nvCxnSpPr>
        <p:spPr>
          <a:xfrm>
            <a:off x="5833738" y="2041463"/>
            <a:ext cx="575100" cy="2700"/>
          </a:xfrm>
          <a:prstGeom prst="straightConnector1">
            <a:avLst/>
          </a:prstGeom>
          <a:noFill/>
          <a:ln cap="flat" cmpd="sng" w="9525">
            <a:solidFill>
              <a:schemeClr val="accent1"/>
            </a:solidFill>
            <a:prstDash val="solid"/>
            <a:round/>
            <a:headEnd len="med" w="med" type="none"/>
            <a:tailEnd len="med" w="med" type="triangle"/>
          </a:ln>
        </p:spPr>
      </p:cxnSp>
      <p:sp>
        <p:nvSpPr>
          <p:cNvPr id="570" name="Google Shape;570;p52"/>
          <p:cNvSpPr txBox="1"/>
          <p:nvPr>
            <p:ph idx="3" type="subTitle"/>
          </p:nvPr>
        </p:nvSpPr>
        <p:spPr>
          <a:xfrm>
            <a:off x="5789248" y="1983875"/>
            <a:ext cx="819900" cy="1055100"/>
          </a:xfrm>
          <a:prstGeom prst="rect">
            <a:avLst/>
          </a:prstGeom>
        </p:spPr>
        <p:txBody>
          <a:bodyPr anchorCtr="0" anchor="t" bIns="0" lIns="91425" spcFirstLastPara="1" rIns="91425" wrap="square" tIns="182875">
            <a:noAutofit/>
          </a:bodyPr>
          <a:lstStyle/>
          <a:p>
            <a:pPr indent="0" lvl="0" marL="0" rtl="0" algn="l">
              <a:spcBef>
                <a:spcPts val="0"/>
              </a:spcBef>
              <a:spcAft>
                <a:spcPts val="0"/>
              </a:spcAft>
              <a:buNone/>
            </a:pPr>
            <a:r>
              <a:rPr lang="en" sz="1100"/>
              <a:t>A</a:t>
            </a:r>
            <a:r>
              <a:rPr lang="en" sz="1100"/>
              <a:t>ssign page based on random number</a:t>
            </a:r>
            <a:endParaRPr sz="1100"/>
          </a:p>
        </p:txBody>
      </p:sp>
      <p:sp>
        <p:nvSpPr>
          <p:cNvPr id="571" name="Google Shape;571;p52"/>
          <p:cNvSpPr txBox="1"/>
          <p:nvPr>
            <p:ph idx="3" type="subTitle"/>
          </p:nvPr>
        </p:nvSpPr>
        <p:spPr>
          <a:xfrm>
            <a:off x="3386200" y="3123783"/>
            <a:ext cx="2422200" cy="1756500"/>
          </a:xfrm>
          <a:prstGeom prst="rect">
            <a:avLst/>
          </a:prstGeom>
        </p:spPr>
        <p:txBody>
          <a:bodyPr anchorCtr="0" anchor="t" bIns="0" lIns="91425" spcFirstLastPara="1" rIns="91425" wrap="square" tIns="182875">
            <a:noAutofit/>
          </a:bodyPr>
          <a:lstStyle/>
          <a:p>
            <a:pPr indent="0" lvl="0" marL="0" rtl="0" algn="l">
              <a:spcBef>
                <a:spcPts val="0"/>
              </a:spcBef>
              <a:spcAft>
                <a:spcPts val="0"/>
              </a:spcAft>
              <a:buNone/>
            </a:pPr>
            <a:r>
              <a:rPr lang="en" sz="1300"/>
              <a:t>The result is used for balance check.</a:t>
            </a:r>
            <a:endParaRPr sz="1300"/>
          </a:p>
          <a:p>
            <a:pPr indent="-311150" lvl="0" marL="457200" rtl="0" algn="l">
              <a:spcBef>
                <a:spcPts val="0"/>
              </a:spcBef>
              <a:spcAft>
                <a:spcPts val="0"/>
              </a:spcAft>
              <a:buSzPts val="1300"/>
              <a:buChar char="●"/>
            </a:pPr>
            <a:r>
              <a:rPr lang="en" sz="1300"/>
              <a:t>Age group</a:t>
            </a:r>
            <a:endParaRPr sz="1300"/>
          </a:p>
          <a:p>
            <a:pPr indent="-311150" lvl="0" marL="457200" rtl="0" algn="l">
              <a:spcBef>
                <a:spcPts val="0"/>
              </a:spcBef>
              <a:spcAft>
                <a:spcPts val="0"/>
              </a:spcAft>
              <a:buSzPts val="1300"/>
              <a:buChar char="●"/>
            </a:pPr>
            <a:r>
              <a:rPr lang="en" sz="1300"/>
              <a:t>Gender</a:t>
            </a:r>
            <a:endParaRPr sz="1300"/>
          </a:p>
          <a:p>
            <a:pPr indent="-311150" lvl="0" marL="457200" rtl="0" algn="l">
              <a:spcBef>
                <a:spcPts val="0"/>
              </a:spcBef>
              <a:spcAft>
                <a:spcPts val="0"/>
              </a:spcAft>
              <a:buSzPts val="1300"/>
              <a:buChar char="●"/>
            </a:pPr>
            <a:r>
              <a:rPr lang="en" sz="1300"/>
              <a:t>Highest degree</a:t>
            </a:r>
            <a:endParaRPr sz="1300"/>
          </a:p>
          <a:p>
            <a:pPr indent="-311150" lvl="0" marL="457200" rtl="0" algn="l">
              <a:spcBef>
                <a:spcPts val="0"/>
              </a:spcBef>
              <a:spcAft>
                <a:spcPts val="0"/>
              </a:spcAft>
              <a:buSzPts val="1300"/>
              <a:buChar char="●"/>
            </a:pPr>
            <a:r>
              <a:rPr lang="en" sz="1300"/>
              <a:t>Visit shopping websites frequency</a:t>
            </a:r>
            <a:endParaRPr sz="1300"/>
          </a:p>
          <a:p>
            <a:pPr indent="0" lvl="0" marL="0" rtl="0" algn="l">
              <a:spcBef>
                <a:spcPts val="0"/>
              </a:spcBef>
              <a:spcAft>
                <a:spcPts val="0"/>
              </a:spcAft>
              <a:buNone/>
            </a:pPr>
            <a:r>
              <a:t/>
            </a:r>
            <a:endParaRPr sz="1300"/>
          </a:p>
        </p:txBody>
      </p:sp>
      <p:pic>
        <p:nvPicPr>
          <p:cNvPr id="572" name="Google Shape;572;p52"/>
          <p:cNvPicPr preferRelativeResize="0"/>
          <p:nvPr/>
        </p:nvPicPr>
        <p:blipFill>
          <a:blip r:embed="rId4">
            <a:alphaModFix/>
          </a:blip>
          <a:stretch>
            <a:fillRect/>
          </a:stretch>
        </p:blipFill>
        <p:spPr>
          <a:xfrm>
            <a:off x="6754225" y="1537238"/>
            <a:ext cx="1895301" cy="1098497"/>
          </a:xfrm>
          <a:prstGeom prst="rect">
            <a:avLst/>
          </a:prstGeom>
          <a:noFill/>
          <a:ln>
            <a:noFill/>
          </a:ln>
        </p:spPr>
      </p:pic>
      <p:sp>
        <p:nvSpPr>
          <p:cNvPr id="573" name="Google Shape;573;p52"/>
          <p:cNvSpPr txBox="1"/>
          <p:nvPr>
            <p:ph idx="3" type="subTitle"/>
          </p:nvPr>
        </p:nvSpPr>
        <p:spPr>
          <a:xfrm>
            <a:off x="6609138" y="3161213"/>
            <a:ext cx="2422200" cy="1055100"/>
          </a:xfrm>
          <a:prstGeom prst="rect">
            <a:avLst/>
          </a:prstGeom>
        </p:spPr>
        <p:txBody>
          <a:bodyPr anchorCtr="0" anchor="t" bIns="0" lIns="91425" spcFirstLastPara="1" rIns="91425" wrap="square" tIns="182875">
            <a:noAutofit/>
          </a:bodyPr>
          <a:lstStyle/>
          <a:p>
            <a:pPr indent="0" lvl="0" marL="0" rtl="0" algn="l">
              <a:spcBef>
                <a:spcPts val="0"/>
              </a:spcBef>
              <a:spcAft>
                <a:spcPts val="0"/>
              </a:spcAft>
              <a:buNone/>
            </a:pPr>
            <a:r>
              <a:rPr lang="en" sz="1300"/>
              <a:t>Click the signin button and finished the </a:t>
            </a:r>
            <a:r>
              <a:rPr lang="en" sz="1300"/>
              <a:t>experiment.</a:t>
            </a:r>
            <a:endParaRPr sz="1300"/>
          </a:p>
          <a:p>
            <a:pPr indent="-311150" lvl="0" marL="457200" rtl="0" algn="l">
              <a:spcBef>
                <a:spcPts val="0"/>
              </a:spcBef>
              <a:spcAft>
                <a:spcPts val="0"/>
              </a:spcAft>
              <a:buSzPts val="1300"/>
              <a:buChar char="●"/>
            </a:pPr>
            <a:r>
              <a:rPr lang="en" sz="1300"/>
              <a:t>Visit time will be recorded.</a:t>
            </a:r>
            <a:endParaRPr sz="1300"/>
          </a:p>
        </p:txBody>
      </p:sp>
      <p:pic>
        <p:nvPicPr>
          <p:cNvPr id="574" name="Google Shape;574;p52"/>
          <p:cNvPicPr preferRelativeResize="0"/>
          <p:nvPr/>
        </p:nvPicPr>
        <p:blipFill rotWithShape="1">
          <a:blip r:embed="rId5">
            <a:alphaModFix/>
          </a:blip>
          <a:srcRect b="32359" l="0" r="0" t="0"/>
          <a:stretch/>
        </p:blipFill>
        <p:spPr>
          <a:xfrm>
            <a:off x="3618950" y="1537252"/>
            <a:ext cx="1949374" cy="109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3"/>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work?</a:t>
            </a:r>
            <a:endParaRPr/>
          </a:p>
        </p:txBody>
      </p:sp>
      <p:sp>
        <p:nvSpPr>
          <p:cNvPr id="580" name="Google Shape;580;p5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Experiment Design</a:t>
            </a:r>
            <a:endParaRPr/>
          </a:p>
        </p:txBody>
      </p:sp>
      <p:sp>
        <p:nvSpPr>
          <p:cNvPr id="581" name="Google Shape;581;p53"/>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pic>
        <p:nvPicPr>
          <p:cNvPr id="582" name="Google Shape;582;p53"/>
          <p:cNvPicPr preferRelativeResize="0"/>
          <p:nvPr/>
        </p:nvPicPr>
        <p:blipFill>
          <a:blip r:embed="rId3">
            <a:alphaModFix/>
          </a:blip>
          <a:stretch>
            <a:fillRect/>
          </a:stretch>
        </p:blipFill>
        <p:spPr>
          <a:xfrm>
            <a:off x="146725" y="1210554"/>
            <a:ext cx="4918700" cy="1066475"/>
          </a:xfrm>
          <a:prstGeom prst="rect">
            <a:avLst/>
          </a:prstGeom>
          <a:noFill/>
          <a:ln>
            <a:noFill/>
          </a:ln>
        </p:spPr>
      </p:pic>
      <p:pic>
        <p:nvPicPr>
          <p:cNvPr id="583" name="Google Shape;583;p53"/>
          <p:cNvPicPr preferRelativeResize="0"/>
          <p:nvPr/>
        </p:nvPicPr>
        <p:blipFill>
          <a:blip r:embed="rId4">
            <a:alphaModFix/>
          </a:blip>
          <a:stretch>
            <a:fillRect/>
          </a:stretch>
        </p:blipFill>
        <p:spPr>
          <a:xfrm>
            <a:off x="5217825" y="1201634"/>
            <a:ext cx="3773775" cy="3402507"/>
          </a:xfrm>
          <a:prstGeom prst="rect">
            <a:avLst/>
          </a:prstGeom>
          <a:noFill/>
          <a:ln>
            <a:noFill/>
          </a:ln>
        </p:spPr>
      </p:pic>
      <p:cxnSp>
        <p:nvCxnSpPr>
          <p:cNvPr id="584" name="Google Shape;584;p53"/>
          <p:cNvCxnSpPr/>
          <p:nvPr/>
        </p:nvCxnSpPr>
        <p:spPr>
          <a:xfrm flipH="1">
            <a:off x="3582950" y="2076550"/>
            <a:ext cx="8700" cy="356400"/>
          </a:xfrm>
          <a:prstGeom prst="straightConnector1">
            <a:avLst/>
          </a:prstGeom>
          <a:noFill/>
          <a:ln cap="flat" cmpd="sng" w="28575">
            <a:solidFill>
              <a:schemeClr val="dk2"/>
            </a:solidFill>
            <a:prstDash val="solid"/>
            <a:round/>
            <a:headEnd len="med" w="med" type="none"/>
            <a:tailEnd len="med" w="med" type="none"/>
          </a:ln>
        </p:spPr>
      </p:cxnSp>
      <p:cxnSp>
        <p:nvCxnSpPr>
          <p:cNvPr id="585" name="Google Shape;585;p53"/>
          <p:cNvCxnSpPr/>
          <p:nvPr/>
        </p:nvCxnSpPr>
        <p:spPr>
          <a:xfrm>
            <a:off x="3573825" y="2433050"/>
            <a:ext cx="1782600" cy="0"/>
          </a:xfrm>
          <a:prstGeom prst="straightConnector1">
            <a:avLst/>
          </a:prstGeom>
          <a:noFill/>
          <a:ln cap="flat" cmpd="sng" w="28575">
            <a:solidFill>
              <a:schemeClr val="dk2"/>
            </a:solidFill>
            <a:prstDash val="solid"/>
            <a:round/>
            <a:headEnd len="med" w="med" type="none"/>
            <a:tailEnd len="med" w="med" type="triangle"/>
          </a:ln>
        </p:spPr>
      </p:cxnSp>
      <p:sp>
        <p:nvSpPr>
          <p:cNvPr id="586" name="Google Shape;586;p53"/>
          <p:cNvSpPr txBox="1"/>
          <p:nvPr>
            <p:ph idx="3" type="subTitle"/>
          </p:nvPr>
        </p:nvSpPr>
        <p:spPr>
          <a:xfrm>
            <a:off x="3050974" y="2529283"/>
            <a:ext cx="2269800" cy="672900"/>
          </a:xfrm>
          <a:prstGeom prst="rect">
            <a:avLst/>
          </a:prstGeom>
        </p:spPr>
        <p:txBody>
          <a:bodyPr anchorCtr="0" anchor="t" bIns="0" lIns="91425" spcFirstLastPara="1" rIns="91425" wrap="square" tIns="182875">
            <a:noAutofit/>
          </a:bodyPr>
          <a:lstStyle/>
          <a:p>
            <a:pPr indent="0" lvl="0" marL="0" rtl="0" algn="l">
              <a:spcBef>
                <a:spcPts val="0"/>
              </a:spcBef>
              <a:spcAft>
                <a:spcPts val="0"/>
              </a:spcAft>
              <a:buNone/>
            </a:pPr>
            <a:r>
              <a:rPr lang="en" sz="1100"/>
              <a:t>Merge two tables and clean up the data</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4"/>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Dataset</a:t>
            </a:r>
            <a:endParaRPr/>
          </a:p>
        </p:txBody>
      </p:sp>
      <p:sp>
        <p:nvSpPr>
          <p:cNvPr id="592" name="Google Shape;592;p5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Experiment Design</a:t>
            </a:r>
            <a:endParaRPr/>
          </a:p>
        </p:txBody>
      </p:sp>
      <p:sp>
        <p:nvSpPr>
          <p:cNvPr id="593" name="Google Shape;593;p54"/>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pic>
        <p:nvPicPr>
          <p:cNvPr id="594" name="Google Shape;594;p54"/>
          <p:cNvPicPr preferRelativeResize="0"/>
          <p:nvPr/>
        </p:nvPicPr>
        <p:blipFill rotWithShape="1">
          <a:blip r:embed="rId3">
            <a:alphaModFix/>
          </a:blip>
          <a:srcRect b="0" l="28825" r="0" t="0"/>
          <a:stretch/>
        </p:blipFill>
        <p:spPr>
          <a:xfrm>
            <a:off x="2770850" y="1774050"/>
            <a:ext cx="5618823" cy="2290275"/>
          </a:xfrm>
          <a:prstGeom prst="rect">
            <a:avLst/>
          </a:prstGeom>
          <a:noFill/>
          <a:ln>
            <a:noFill/>
          </a:ln>
        </p:spPr>
      </p:pic>
      <p:cxnSp>
        <p:nvCxnSpPr>
          <p:cNvPr id="595" name="Google Shape;595;p54"/>
          <p:cNvCxnSpPr/>
          <p:nvPr/>
        </p:nvCxnSpPr>
        <p:spPr>
          <a:xfrm rot="10800000">
            <a:off x="2181975" y="1385350"/>
            <a:ext cx="2100" cy="323700"/>
          </a:xfrm>
          <a:prstGeom prst="straightConnector1">
            <a:avLst/>
          </a:prstGeom>
          <a:noFill/>
          <a:ln cap="flat" cmpd="sng" w="19050">
            <a:solidFill>
              <a:schemeClr val="dk2"/>
            </a:solidFill>
            <a:prstDash val="solid"/>
            <a:round/>
            <a:headEnd len="med" w="med" type="none"/>
            <a:tailEnd len="med" w="med" type="none"/>
          </a:ln>
        </p:spPr>
      </p:cxnSp>
      <p:cxnSp>
        <p:nvCxnSpPr>
          <p:cNvPr id="596" name="Google Shape;596;p54"/>
          <p:cNvCxnSpPr/>
          <p:nvPr/>
        </p:nvCxnSpPr>
        <p:spPr>
          <a:xfrm>
            <a:off x="2190125" y="1385425"/>
            <a:ext cx="4571100" cy="8700"/>
          </a:xfrm>
          <a:prstGeom prst="straightConnector1">
            <a:avLst/>
          </a:prstGeom>
          <a:noFill/>
          <a:ln cap="flat" cmpd="sng" w="19050">
            <a:solidFill>
              <a:schemeClr val="dk2"/>
            </a:solidFill>
            <a:prstDash val="solid"/>
            <a:round/>
            <a:headEnd len="med" w="med" type="none"/>
            <a:tailEnd len="med" w="med" type="none"/>
          </a:ln>
        </p:spPr>
      </p:cxnSp>
      <p:cxnSp>
        <p:nvCxnSpPr>
          <p:cNvPr id="597" name="Google Shape;597;p54"/>
          <p:cNvCxnSpPr/>
          <p:nvPr/>
        </p:nvCxnSpPr>
        <p:spPr>
          <a:xfrm rot="10800000">
            <a:off x="6744625" y="1402150"/>
            <a:ext cx="0" cy="323400"/>
          </a:xfrm>
          <a:prstGeom prst="straightConnector1">
            <a:avLst/>
          </a:prstGeom>
          <a:noFill/>
          <a:ln cap="flat" cmpd="sng" w="19050">
            <a:solidFill>
              <a:schemeClr val="dk2"/>
            </a:solidFill>
            <a:prstDash val="solid"/>
            <a:round/>
            <a:headEnd len="med" w="med" type="none"/>
            <a:tailEnd len="med" w="med" type="none"/>
          </a:ln>
        </p:spPr>
      </p:cxnSp>
      <p:sp>
        <p:nvSpPr>
          <p:cNvPr id="598" name="Google Shape;598;p54"/>
          <p:cNvSpPr txBox="1"/>
          <p:nvPr>
            <p:ph idx="8" type="title"/>
          </p:nvPr>
        </p:nvSpPr>
        <p:spPr>
          <a:xfrm>
            <a:off x="3055575" y="1360575"/>
            <a:ext cx="1913700" cy="3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Balance check</a:t>
            </a:r>
            <a:endParaRPr sz="1800">
              <a:solidFill>
                <a:schemeClr val="accent5"/>
              </a:solidFill>
            </a:endParaRPr>
          </a:p>
        </p:txBody>
      </p:sp>
      <p:sp>
        <p:nvSpPr>
          <p:cNvPr id="599" name="Google Shape;599;p54"/>
          <p:cNvSpPr txBox="1"/>
          <p:nvPr>
            <p:ph idx="8" type="title"/>
          </p:nvPr>
        </p:nvSpPr>
        <p:spPr>
          <a:xfrm>
            <a:off x="7234725" y="1411875"/>
            <a:ext cx="1030500" cy="22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5"/>
                </a:solidFill>
              </a:rPr>
              <a:t>Outcome</a:t>
            </a:r>
            <a:endParaRPr sz="1100">
              <a:solidFill>
                <a:schemeClr val="accent5"/>
              </a:solidFill>
            </a:endParaRPr>
          </a:p>
        </p:txBody>
      </p:sp>
      <p:sp>
        <p:nvSpPr>
          <p:cNvPr id="600" name="Google Shape;600;p54"/>
          <p:cNvSpPr txBox="1"/>
          <p:nvPr>
            <p:ph idx="8" type="title"/>
          </p:nvPr>
        </p:nvSpPr>
        <p:spPr>
          <a:xfrm>
            <a:off x="6678925" y="1411875"/>
            <a:ext cx="621000" cy="4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5"/>
                </a:solidFill>
              </a:rPr>
              <a:t>Groups</a:t>
            </a:r>
            <a:endParaRPr sz="1000">
              <a:solidFill>
                <a:schemeClr val="accent5"/>
              </a:solidFill>
            </a:endParaRPr>
          </a:p>
        </p:txBody>
      </p:sp>
      <p:pic>
        <p:nvPicPr>
          <p:cNvPr id="601" name="Google Shape;601;p54"/>
          <p:cNvPicPr preferRelativeResize="0"/>
          <p:nvPr/>
        </p:nvPicPr>
        <p:blipFill rotWithShape="1">
          <a:blip r:embed="rId3">
            <a:alphaModFix/>
          </a:blip>
          <a:srcRect b="0" l="0" r="79092" t="0"/>
          <a:stretch/>
        </p:blipFill>
        <p:spPr>
          <a:xfrm>
            <a:off x="1120250" y="1774050"/>
            <a:ext cx="1650599" cy="2290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5"/>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607" name="Google Shape;607;p55"/>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608" name="Google Shape;608;p55"/>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04</a:t>
            </a:r>
            <a:endParaRPr/>
          </a:p>
        </p:txBody>
      </p:sp>
      <p:sp>
        <p:nvSpPr>
          <p:cNvPr id="609" name="Google Shape;609;p55"/>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Balance Check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6"/>
          <p:cNvSpPr txBox="1"/>
          <p:nvPr>
            <p:ph idx="2" type="subTitle"/>
          </p:nvPr>
        </p:nvSpPr>
        <p:spPr>
          <a:xfrm>
            <a:off x="5131500" y="1589150"/>
            <a:ext cx="2913900" cy="244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Total number of observations = 169</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E(size) = 42</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Reject for Treatment Arm 2</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Randomization impacted by uncompleted experiments</a:t>
            </a:r>
            <a:endParaRPr/>
          </a:p>
        </p:txBody>
      </p:sp>
      <p:sp>
        <p:nvSpPr>
          <p:cNvPr id="615" name="Google Shape;615;p56"/>
          <p:cNvSpPr txBox="1"/>
          <p:nvPr>
            <p:ph idx="5" type="subTitle"/>
          </p:nvPr>
        </p:nvSpPr>
        <p:spPr>
          <a:xfrm>
            <a:off x="1211389" y="760200"/>
            <a:ext cx="3027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Prop.test (p = 0.25) </a:t>
            </a:r>
            <a:endParaRPr/>
          </a:p>
        </p:txBody>
      </p:sp>
      <p:sp>
        <p:nvSpPr>
          <p:cNvPr id="616" name="Google Shape;616;p5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Balance Check</a:t>
            </a:r>
            <a:endParaRPr/>
          </a:p>
        </p:txBody>
      </p:sp>
      <p:sp>
        <p:nvSpPr>
          <p:cNvPr id="617" name="Google Shape;617;p56"/>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04</a:t>
            </a:r>
            <a:endParaRPr/>
          </a:p>
        </p:txBody>
      </p:sp>
      <p:cxnSp>
        <p:nvCxnSpPr>
          <p:cNvPr id="618" name="Google Shape;618;p56"/>
          <p:cNvCxnSpPr/>
          <p:nvPr/>
        </p:nvCxnSpPr>
        <p:spPr>
          <a:xfrm rot="10800000">
            <a:off x="1317913" y="1295900"/>
            <a:ext cx="312900" cy="0"/>
          </a:xfrm>
          <a:prstGeom prst="straightConnector1">
            <a:avLst/>
          </a:prstGeom>
          <a:noFill/>
          <a:ln cap="flat" cmpd="sng" w="76200">
            <a:solidFill>
              <a:schemeClr val="accent1"/>
            </a:solidFill>
            <a:prstDash val="solid"/>
            <a:round/>
            <a:headEnd len="med" w="med" type="none"/>
            <a:tailEnd len="med" w="med" type="none"/>
          </a:ln>
        </p:spPr>
      </p:cxnSp>
      <p:graphicFrame>
        <p:nvGraphicFramePr>
          <p:cNvPr id="619" name="Google Shape;619;p56"/>
          <p:cNvGraphicFramePr/>
          <p:nvPr/>
        </p:nvGraphicFramePr>
        <p:xfrm>
          <a:off x="952500" y="1619250"/>
          <a:ext cx="3000000" cy="3000000"/>
        </p:xfrm>
        <a:graphic>
          <a:graphicData uri="http://schemas.openxmlformats.org/drawingml/2006/table">
            <a:tbl>
              <a:tblPr>
                <a:noFill/>
                <a:tableStyleId>{4FA71845-F2C4-448E-86F3-66631BD5F553}</a:tableStyleId>
              </a:tblPr>
              <a:tblGrid>
                <a:gridCol w="1009100"/>
                <a:gridCol w="1009100"/>
                <a:gridCol w="1009100"/>
              </a:tblGrid>
              <a:tr h="3810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Sample size</a:t>
                      </a:r>
                      <a:endParaRPr/>
                    </a:p>
                  </a:txBody>
                  <a:tcPr marT="91425" marB="91425" marR="91425" marL="91425"/>
                </a:tc>
                <a:tc>
                  <a:txBody>
                    <a:bodyPr/>
                    <a:lstStyle/>
                    <a:p>
                      <a:pPr indent="0" lvl="0" marL="0" rtl="0" algn="l">
                        <a:spcBef>
                          <a:spcPts val="0"/>
                        </a:spcBef>
                        <a:spcAft>
                          <a:spcPts val="0"/>
                        </a:spcAft>
                        <a:buNone/>
                      </a:pPr>
                      <a:r>
                        <a:rPr lang="en"/>
                        <a:t>p</a:t>
                      </a:r>
                      <a:r>
                        <a:rPr lang="en"/>
                        <a:t>-value</a:t>
                      </a:r>
                      <a:endParaRPr/>
                    </a:p>
                  </a:txBody>
                  <a:tcPr marT="91425" marB="91425" marR="91425" marL="91425"/>
                </a:tc>
              </a:tr>
              <a:tr h="381000">
                <a:tc>
                  <a:txBody>
                    <a:bodyPr/>
                    <a:lstStyle/>
                    <a:p>
                      <a:pPr indent="0" lvl="0" marL="0" rtl="0" algn="l">
                        <a:spcBef>
                          <a:spcPts val="0"/>
                        </a:spcBef>
                        <a:spcAft>
                          <a:spcPts val="0"/>
                        </a:spcAft>
                        <a:buNone/>
                      </a:pPr>
                      <a:r>
                        <a:rPr lang="en"/>
                        <a:t>Control</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0.7559</a:t>
                      </a:r>
                      <a:endParaRPr/>
                    </a:p>
                  </a:txBody>
                  <a:tcPr marT="91425" marB="91425" marR="91425" marL="91425"/>
                </a:tc>
              </a:tr>
              <a:tr h="381000">
                <a:tc>
                  <a:txBody>
                    <a:bodyPr/>
                    <a:lstStyle/>
                    <a:p>
                      <a:pPr indent="0" lvl="0" marL="0" rtl="0" algn="l">
                        <a:spcBef>
                          <a:spcPts val="0"/>
                        </a:spcBef>
                        <a:spcAft>
                          <a:spcPts val="0"/>
                        </a:spcAft>
                        <a:buNone/>
                      </a:pPr>
                      <a:r>
                        <a:rPr lang="en"/>
                        <a:t>T1</a:t>
                      </a:r>
                      <a:endParaRPr/>
                    </a:p>
                  </a:txBody>
                  <a:tcPr marT="91425" marB="91425" marR="91425" marL="91425"/>
                </a:tc>
                <a:tc>
                  <a:txBody>
                    <a:bodyPr/>
                    <a:lstStyle/>
                    <a:p>
                      <a:pPr indent="0" lvl="0" marL="0" rtl="0" algn="l">
                        <a:spcBef>
                          <a:spcPts val="0"/>
                        </a:spcBef>
                        <a:spcAft>
                          <a:spcPts val="0"/>
                        </a:spcAft>
                        <a:buNone/>
                      </a:pPr>
                      <a:r>
                        <a:rPr lang="en"/>
                        <a:t>51</a:t>
                      </a:r>
                      <a:endParaRPr/>
                    </a:p>
                  </a:txBody>
                  <a:tcPr marT="91425" marB="91425" marR="91425" marL="91425"/>
                </a:tc>
                <a:tc>
                  <a:txBody>
                    <a:bodyPr/>
                    <a:lstStyle/>
                    <a:p>
                      <a:pPr indent="0" lvl="0" marL="0" rtl="0" algn="l">
                        <a:spcBef>
                          <a:spcPts val="0"/>
                        </a:spcBef>
                        <a:spcAft>
                          <a:spcPts val="0"/>
                        </a:spcAft>
                        <a:buNone/>
                      </a:pPr>
                      <a:r>
                        <a:rPr lang="en"/>
                        <a:t>0.1428</a:t>
                      </a:r>
                      <a:endParaRPr/>
                    </a:p>
                  </a:txBody>
                  <a:tcPr marT="91425" marB="91425" marR="91425" marL="91425"/>
                </a:tc>
              </a:tr>
              <a:tr h="381000">
                <a:tc>
                  <a:txBody>
                    <a:bodyPr/>
                    <a:lstStyle/>
                    <a:p>
                      <a:pPr indent="0" lvl="0" marL="0" rtl="0" algn="l">
                        <a:spcBef>
                          <a:spcPts val="0"/>
                        </a:spcBef>
                        <a:spcAft>
                          <a:spcPts val="0"/>
                        </a:spcAft>
                        <a:buNone/>
                      </a:pPr>
                      <a:r>
                        <a:rPr lang="en"/>
                        <a:t>T2</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b="1" lang="en">
                          <a:solidFill>
                            <a:schemeClr val="accent1"/>
                          </a:solidFill>
                        </a:rPr>
                        <a:t>0.</a:t>
                      </a:r>
                      <a:r>
                        <a:rPr b="1" lang="en">
                          <a:solidFill>
                            <a:schemeClr val="accent1"/>
                          </a:solidFill>
                        </a:rPr>
                        <a:t>0369</a:t>
                      </a:r>
                      <a:endParaRPr b="1">
                        <a:solidFill>
                          <a:schemeClr val="accent1"/>
                        </a:solidFill>
                      </a:endParaRPr>
                    </a:p>
                  </a:txBody>
                  <a:tcPr marT="91425" marB="91425" marR="91425" marL="91425"/>
                </a:tc>
              </a:tr>
              <a:tr h="381000">
                <a:tc>
                  <a:txBody>
                    <a:bodyPr/>
                    <a:lstStyle/>
                    <a:p>
                      <a:pPr indent="0" lvl="0" marL="0" rtl="0" algn="l">
                        <a:spcBef>
                          <a:spcPts val="0"/>
                        </a:spcBef>
                        <a:spcAft>
                          <a:spcPts val="0"/>
                        </a:spcAft>
                        <a:buNone/>
                      </a:pPr>
                      <a:r>
                        <a:rPr lang="en"/>
                        <a:t>T3</a:t>
                      </a:r>
                      <a:endParaRPr/>
                    </a:p>
                  </a:txBody>
                  <a:tcPr marT="91425" marB="91425" marR="91425" marL="91425"/>
                </a:tc>
                <a:tc>
                  <a:txBody>
                    <a:bodyPr/>
                    <a:lstStyle/>
                    <a:p>
                      <a:pPr indent="0" lvl="0" marL="0" rtl="0" algn="l">
                        <a:spcBef>
                          <a:spcPts val="0"/>
                        </a:spcBef>
                        <a:spcAft>
                          <a:spcPts val="0"/>
                        </a:spcAft>
                        <a:buNone/>
                      </a:pPr>
                      <a:r>
                        <a:rPr lang="en"/>
                        <a:t>48</a:t>
                      </a:r>
                      <a:endParaRPr/>
                    </a:p>
                  </a:txBody>
                  <a:tcPr marT="91425" marB="91425" marR="91425" marL="91425"/>
                </a:tc>
                <a:tc>
                  <a:txBody>
                    <a:bodyPr/>
                    <a:lstStyle/>
                    <a:p>
                      <a:pPr indent="0" lvl="0" marL="0" rtl="0" algn="l">
                        <a:spcBef>
                          <a:spcPts val="0"/>
                        </a:spcBef>
                        <a:spcAft>
                          <a:spcPts val="0"/>
                        </a:spcAft>
                        <a:buNone/>
                      </a:pPr>
                      <a:r>
                        <a:rPr lang="en"/>
                        <a:t>0.3510</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 </a:t>
            </a:r>
            <a:endParaRPr/>
          </a:p>
        </p:txBody>
      </p:sp>
      <p:sp>
        <p:nvSpPr>
          <p:cNvPr id="318" name="Google Shape;318;p39"/>
          <p:cNvSpPr txBox="1"/>
          <p:nvPr>
            <p:ph type="title"/>
          </p:nvPr>
        </p:nvSpPr>
        <p:spPr>
          <a:xfrm>
            <a:off x="2231100" y="1357964"/>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Prior Research</a:t>
            </a:r>
            <a:endParaRPr/>
          </a:p>
        </p:txBody>
      </p:sp>
      <p:sp>
        <p:nvSpPr>
          <p:cNvPr id="319" name="Google Shape;319;p39">
            <a:hlinkClick action="ppaction://hlinksldjump" r:id="rId3"/>
          </p:cNvPr>
          <p:cNvSpPr txBox="1"/>
          <p:nvPr>
            <p:ph idx="2" type="title"/>
          </p:nvPr>
        </p:nvSpPr>
        <p:spPr>
          <a:xfrm>
            <a:off x="1655025" y="12922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320" name="Google Shape;320;p39"/>
          <p:cNvSpPr txBox="1"/>
          <p:nvPr>
            <p:ph idx="3" type="title"/>
          </p:nvPr>
        </p:nvSpPr>
        <p:spPr>
          <a:xfrm>
            <a:off x="2231100" y="3156351"/>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 Design</a:t>
            </a:r>
            <a:endParaRPr/>
          </a:p>
        </p:txBody>
      </p:sp>
      <p:sp>
        <p:nvSpPr>
          <p:cNvPr id="321" name="Google Shape;321;p39">
            <a:hlinkClick/>
          </p:cNvPr>
          <p:cNvSpPr txBox="1"/>
          <p:nvPr>
            <p:ph idx="4" type="title"/>
          </p:nvPr>
        </p:nvSpPr>
        <p:spPr>
          <a:xfrm>
            <a:off x="1655000" y="3090651"/>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322" name="Google Shape;322;p39"/>
          <p:cNvSpPr txBox="1"/>
          <p:nvPr>
            <p:ph idx="6" type="title"/>
          </p:nvPr>
        </p:nvSpPr>
        <p:spPr>
          <a:xfrm>
            <a:off x="2231100" y="2234089"/>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23" name="Google Shape;323;p39">
            <a:hlinkClick/>
          </p:cNvPr>
          <p:cNvSpPr txBox="1"/>
          <p:nvPr>
            <p:ph idx="7" type="title"/>
          </p:nvPr>
        </p:nvSpPr>
        <p:spPr>
          <a:xfrm>
            <a:off x="1655000" y="216838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324" name="Google Shape;324;p39"/>
          <p:cNvSpPr txBox="1"/>
          <p:nvPr>
            <p:ph idx="9" type="title"/>
          </p:nvPr>
        </p:nvSpPr>
        <p:spPr>
          <a:xfrm>
            <a:off x="2231100" y="4034139"/>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Balance Check</a:t>
            </a:r>
            <a:endParaRPr/>
          </a:p>
        </p:txBody>
      </p:sp>
      <p:sp>
        <p:nvSpPr>
          <p:cNvPr id="325" name="Google Shape;325;p39">
            <a:hlinkClick/>
          </p:cNvPr>
          <p:cNvSpPr txBox="1"/>
          <p:nvPr>
            <p:ph idx="13" type="title"/>
          </p:nvPr>
        </p:nvSpPr>
        <p:spPr>
          <a:xfrm>
            <a:off x="1656056" y="39684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cxnSp>
        <p:nvCxnSpPr>
          <p:cNvPr id="326" name="Google Shape;326;p39"/>
          <p:cNvCxnSpPr/>
          <p:nvPr/>
        </p:nvCxnSpPr>
        <p:spPr>
          <a:xfrm>
            <a:off x="1560163" y="13857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27" name="Google Shape;327;p39"/>
          <p:cNvCxnSpPr/>
          <p:nvPr/>
        </p:nvCxnSpPr>
        <p:spPr>
          <a:xfrm>
            <a:off x="1560163" y="3184158"/>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28" name="Google Shape;328;p39"/>
          <p:cNvCxnSpPr/>
          <p:nvPr/>
        </p:nvCxnSpPr>
        <p:spPr>
          <a:xfrm>
            <a:off x="1560163" y="226189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29" name="Google Shape;329;p39"/>
          <p:cNvCxnSpPr/>
          <p:nvPr/>
        </p:nvCxnSpPr>
        <p:spPr>
          <a:xfrm>
            <a:off x="1560163" y="40619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330" name="Google Shape;330;p39"/>
          <p:cNvSpPr txBox="1"/>
          <p:nvPr>
            <p:ph type="title"/>
          </p:nvPr>
        </p:nvSpPr>
        <p:spPr>
          <a:xfrm>
            <a:off x="5828075" y="1357964"/>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31" name="Google Shape;331;p39">
            <a:hlinkClick action="ppaction://hlinksldjump" r:id="rId4"/>
          </p:cNvPr>
          <p:cNvSpPr txBox="1"/>
          <p:nvPr>
            <p:ph idx="2" type="title"/>
          </p:nvPr>
        </p:nvSpPr>
        <p:spPr>
          <a:xfrm>
            <a:off x="5252000" y="129226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05</a:t>
            </a:r>
            <a:endParaRPr/>
          </a:p>
        </p:txBody>
      </p:sp>
      <p:sp>
        <p:nvSpPr>
          <p:cNvPr id="332" name="Google Shape;332;p39"/>
          <p:cNvSpPr txBox="1"/>
          <p:nvPr>
            <p:ph idx="3" type="title"/>
          </p:nvPr>
        </p:nvSpPr>
        <p:spPr>
          <a:xfrm>
            <a:off x="5828075" y="3156351"/>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33" name="Google Shape;333;p39">
            <a:hlinkClick/>
          </p:cNvPr>
          <p:cNvSpPr txBox="1"/>
          <p:nvPr>
            <p:ph idx="4" type="title"/>
          </p:nvPr>
        </p:nvSpPr>
        <p:spPr>
          <a:xfrm>
            <a:off x="5251975" y="3090651"/>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07</a:t>
            </a:r>
            <a:endParaRPr/>
          </a:p>
        </p:txBody>
      </p:sp>
      <p:sp>
        <p:nvSpPr>
          <p:cNvPr id="334" name="Google Shape;334;p39"/>
          <p:cNvSpPr txBox="1"/>
          <p:nvPr>
            <p:ph idx="6" type="title"/>
          </p:nvPr>
        </p:nvSpPr>
        <p:spPr>
          <a:xfrm>
            <a:off x="5828075" y="2234089"/>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35" name="Google Shape;335;p39">
            <a:hlinkClick/>
          </p:cNvPr>
          <p:cNvSpPr txBox="1"/>
          <p:nvPr>
            <p:ph idx="7" type="title"/>
          </p:nvPr>
        </p:nvSpPr>
        <p:spPr>
          <a:xfrm>
            <a:off x="5251975" y="216838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06</a:t>
            </a:r>
            <a:endParaRPr/>
          </a:p>
        </p:txBody>
      </p:sp>
      <p:sp>
        <p:nvSpPr>
          <p:cNvPr id="336" name="Google Shape;336;p39"/>
          <p:cNvSpPr txBox="1"/>
          <p:nvPr>
            <p:ph idx="9" type="title"/>
          </p:nvPr>
        </p:nvSpPr>
        <p:spPr>
          <a:xfrm>
            <a:off x="5828075" y="4034139"/>
            <a:ext cx="29631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Bibliography</a:t>
            </a:r>
            <a:endParaRPr/>
          </a:p>
        </p:txBody>
      </p:sp>
      <p:sp>
        <p:nvSpPr>
          <p:cNvPr id="337" name="Google Shape;337;p39">
            <a:hlinkClick/>
          </p:cNvPr>
          <p:cNvSpPr txBox="1"/>
          <p:nvPr>
            <p:ph idx="13" type="title"/>
          </p:nvPr>
        </p:nvSpPr>
        <p:spPr>
          <a:xfrm>
            <a:off x="5253031" y="39684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08</a:t>
            </a:r>
            <a:endParaRPr/>
          </a:p>
        </p:txBody>
      </p:sp>
      <p:cxnSp>
        <p:nvCxnSpPr>
          <p:cNvPr id="338" name="Google Shape;338;p39"/>
          <p:cNvCxnSpPr/>
          <p:nvPr/>
        </p:nvCxnSpPr>
        <p:spPr>
          <a:xfrm>
            <a:off x="5157138" y="138577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39" name="Google Shape;339;p39"/>
          <p:cNvCxnSpPr/>
          <p:nvPr/>
        </p:nvCxnSpPr>
        <p:spPr>
          <a:xfrm>
            <a:off x="5157138" y="3184158"/>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40" name="Google Shape;340;p39"/>
          <p:cNvCxnSpPr/>
          <p:nvPr/>
        </p:nvCxnSpPr>
        <p:spPr>
          <a:xfrm>
            <a:off x="5157138" y="226189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41" name="Google Shape;341;p39"/>
          <p:cNvCxnSpPr/>
          <p:nvPr/>
        </p:nvCxnSpPr>
        <p:spPr>
          <a:xfrm>
            <a:off x="5157138" y="4061945"/>
            <a:ext cx="0" cy="425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Balance Check</a:t>
            </a:r>
            <a:endParaRPr/>
          </a:p>
        </p:txBody>
      </p:sp>
      <p:sp>
        <p:nvSpPr>
          <p:cNvPr id="625" name="Google Shape;625;p57"/>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04</a:t>
            </a:r>
            <a:endParaRPr/>
          </a:p>
        </p:txBody>
      </p:sp>
      <p:cxnSp>
        <p:nvCxnSpPr>
          <p:cNvPr id="626" name="Google Shape;626;p57"/>
          <p:cNvCxnSpPr/>
          <p:nvPr/>
        </p:nvCxnSpPr>
        <p:spPr>
          <a:xfrm rot="10800000">
            <a:off x="470363" y="838700"/>
            <a:ext cx="312900" cy="0"/>
          </a:xfrm>
          <a:prstGeom prst="straightConnector1">
            <a:avLst/>
          </a:prstGeom>
          <a:noFill/>
          <a:ln cap="flat" cmpd="sng" w="76200">
            <a:solidFill>
              <a:schemeClr val="accent1"/>
            </a:solidFill>
            <a:prstDash val="solid"/>
            <a:round/>
            <a:headEnd len="med" w="med" type="none"/>
            <a:tailEnd len="med" w="med" type="none"/>
          </a:ln>
        </p:spPr>
      </p:cxnSp>
      <p:sp>
        <p:nvSpPr>
          <p:cNvPr id="627" name="Google Shape;627;p57"/>
          <p:cNvSpPr txBox="1"/>
          <p:nvPr>
            <p:ph idx="5" type="subTitle"/>
          </p:nvPr>
        </p:nvSpPr>
        <p:spPr>
          <a:xfrm>
            <a:off x="428975" y="96850"/>
            <a:ext cx="2379900" cy="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Pre-experimentation Characteristic</a:t>
            </a:r>
            <a:endParaRPr/>
          </a:p>
        </p:txBody>
      </p:sp>
      <p:pic>
        <p:nvPicPr>
          <p:cNvPr id="628" name="Google Shape;628;p57"/>
          <p:cNvPicPr preferRelativeResize="0"/>
          <p:nvPr/>
        </p:nvPicPr>
        <p:blipFill>
          <a:blip r:embed="rId3">
            <a:alphaModFix/>
          </a:blip>
          <a:stretch>
            <a:fillRect/>
          </a:stretch>
        </p:blipFill>
        <p:spPr>
          <a:xfrm>
            <a:off x="3530852" y="829541"/>
            <a:ext cx="2066729" cy="1629883"/>
          </a:xfrm>
          <a:prstGeom prst="rect">
            <a:avLst/>
          </a:prstGeom>
          <a:noFill/>
          <a:ln>
            <a:noFill/>
          </a:ln>
        </p:spPr>
      </p:pic>
      <p:pic>
        <p:nvPicPr>
          <p:cNvPr id="629" name="Google Shape;629;p57"/>
          <p:cNvPicPr preferRelativeResize="0"/>
          <p:nvPr/>
        </p:nvPicPr>
        <p:blipFill>
          <a:blip r:embed="rId4">
            <a:alphaModFix/>
          </a:blip>
          <a:stretch>
            <a:fillRect/>
          </a:stretch>
        </p:blipFill>
        <p:spPr>
          <a:xfrm>
            <a:off x="6348421" y="829525"/>
            <a:ext cx="2066729" cy="1629899"/>
          </a:xfrm>
          <a:prstGeom prst="rect">
            <a:avLst/>
          </a:prstGeom>
          <a:noFill/>
          <a:ln>
            <a:noFill/>
          </a:ln>
        </p:spPr>
      </p:pic>
      <p:pic>
        <p:nvPicPr>
          <p:cNvPr id="630" name="Google Shape;630;p57"/>
          <p:cNvPicPr preferRelativeResize="0"/>
          <p:nvPr/>
        </p:nvPicPr>
        <p:blipFill>
          <a:blip r:embed="rId5">
            <a:alphaModFix/>
          </a:blip>
          <a:stretch>
            <a:fillRect/>
          </a:stretch>
        </p:blipFill>
        <p:spPr>
          <a:xfrm>
            <a:off x="852125" y="939042"/>
            <a:ext cx="1927888" cy="1520383"/>
          </a:xfrm>
          <a:prstGeom prst="rect">
            <a:avLst/>
          </a:prstGeom>
          <a:noFill/>
          <a:ln>
            <a:noFill/>
          </a:ln>
        </p:spPr>
      </p:pic>
      <p:sp>
        <p:nvSpPr>
          <p:cNvPr id="631" name="Google Shape;631;p57"/>
          <p:cNvSpPr txBox="1"/>
          <p:nvPr/>
        </p:nvSpPr>
        <p:spPr>
          <a:xfrm>
            <a:off x="920900" y="2459425"/>
            <a:ext cx="21309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Educational level</a:t>
            </a:r>
            <a:endParaRPr b="1" sz="1800">
              <a:solidFill>
                <a:schemeClr val="accent1"/>
              </a:solidFill>
              <a:latin typeface="Josefin Sans"/>
              <a:ea typeface="Josefin Sans"/>
              <a:cs typeface="Josefin Sans"/>
              <a:sym typeface="Josefin Sans"/>
            </a:endParaRPr>
          </a:p>
        </p:txBody>
      </p:sp>
      <p:sp>
        <p:nvSpPr>
          <p:cNvPr id="632" name="Google Shape;632;p57"/>
          <p:cNvSpPr txBox="1"/>
          <p:nvPr/>
        </p:nvSpPr>
        <p:spPr>
          <a:xfrm>
            <a:off x="4356463" y="2459435"/>
            <a:ext cx="13935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Age</a:t>
            </a:r>
            <a:endParaRPr b="1" sz="1800">
              <a:solidFill>
                <a:schemeClr val="accent1"/>
              </a:solidFill>
              <a:latin typeface="Josefin Sans"/>
              <a:ea typeface="Josefin Sans"/>
              <a:cs typeface="Josefin Sans"/>
              <a:sym typeface="Josefin Sans"/>
            </a:endParaRPr>
          </a:p>
        </p:txBody>
      </p:sp>
      <p:sp>
        <p:nvSpPr>
          <p:cNvPr id="633" name="Google Shape;633;p57"/>
          <p:cNvSpPr txBox="1"/>
          <p:nvPr/>
        </p:nvSpPr>
        <p:spPr>
          <a:xfrm>
            <a:off x="6543324" y="2459425"/>
            <a:ext cx="23439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Visiting frequency</a:t>
            </a:r>
            <a:endParaRPr b="1" sz="1800">
              <a:solidFill>
                <a:schemeClr val="accent1"/>
              </a:solidFill>
              <a:latin typeface="Josefin Sans"/>
              <a:ea typeface="Josefin Sans"/>
              <a:cs typeface="Josefin Sans"/>
              <a:sym typeface="Josefin Sans"/>
            </a:endParaRPr>
          </a:p>
        </p:txBody>
      </p:sp>
      <p:sp>
        <p:nvSpPr>
          <p:cNvPr id="634" name="Google Shape;634;p57"/>
          <p:cNvSpPr txBox="1"/>
          <p:nvPr/>
        </p:nvSpPr>
        <p:spPr>
          <a:xfrm>
            <a:off x="671900" y="2861125"/>
            <a:ext cx="2379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Josefin Sans"/>
              <a:buChar char="●"/>
            </a:pPr>
            <a:r>
              <a:rPr lang="en">
                <a:latin typeface="Josefin Sans"/>
                <a:ea typeface="Josefin Sans"/>
                <a:cs typeface="Josefin Sans"/>
                <a:sym typeface="Josefin Sans"/>
              </a:rPr>
              <a:t>Master and </a:t>
            </a:r>
            <a:r>
              <a:rPr lang="en">
                <a:latin typeface="Josefin Sans"/>
                <a:ea typeface="Josefin Sans"/>
                <a:cs typeface="Josefin Sans"/>
                <a:sym typeface="Josefin Sans"/>
              </a:rPr>
              <a:t>Bachelor</a:t>
            </a:r>
            <a:r>
              <a:rPr lang="en">
                <a:latin typeface="Josefin Sans"/>
                <a:ea typeface="Josefin Sans"/>
                <a:cs typeface="Josefin Sans"/>
                <a:sym typeface="Josefin Sans"/>
              </a:rPr>
              <a:t> Degree related with high engagement time</a:t>
            </a:r>
            <a:endParaRPr>
              <a:latin typeface="Josefin Sans"/>
              <a:ea typeface="Josefin Sans"/>
              <a:cs typeface="Josefin Sans"/>
              <a:sym typeface="Josefin Sans"/>
            </a:endParaRPr>
          </a:p>
        </p:txBody>
      </p:sp>
      <p:sp>
        <p:nvSpPr>
          <p:cNvPr id="635" name="Google Shape;635;p57"/>
          <p:cNvSpPr txBox="1"/>
          <p:nvPr/>
        </p:nvSpPr>
        <p:spPr>
          <a:xfrm>
            <a:off x="3510150" y="2861125"/>
            <a:ext cx="2379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Josefin Sans"/>
              <a:buChar char="●"/>
            </a:pPr>
            <a:r>
              <a:rPr lang="en">
                <a:latin typeface="Josefin Sans"/>
                <a:ea typeface="Josefin Sans"/>
                <a:cs typeface="Josefin Sans"/>
                <a:sym typeface="Josefin Sans"/>
              </a:rPr>
              <a:t>55-64 years old related with high engagement time</a:t>
            </a:r>
            <a:endParaRPr>
              <a:latin typeface="Josefin Sans"/>
              <a:ea typeface="Josefin Sans"/>
              <a:cs typeface="Josefin Sans"/>
              <a:sym typeface="Josefin Sans"/>
            </a:endParaRPr>
          </a:p>
          <a:p>
            <a:pPr indent="0" lvl="0" marL="914400" rtl="0" algn="l">
              <a:spcBef>
                <a:spcPts val="0"/>
              </a:spcBef>
              <a:spcAft>
                <a:spcPts val="0"/>
              </a:spcAft>
              <a:buNone/>
            </a:pPr>
            <a:r>
              <a:t/>
            </a:r>
            <a:endParaRPr>
              <a:latin typeface="Josefin Sans"/>
              <a:ea typeface="Josefin Sans"/>
              <a:cs typeface="Josefin Sans"/>
              <a:sym typeface="Josefin Sans"/>
            </a:endParaRPr>
          </a:p>
          <a:p>
            <a:pPr indent="-317500" lvl="0" marL="457200" rtl="0" algn="l">
              <a:spcBef>
                <a:spcPts val="0"/>
              </a:spcBef>
              <a:spcAft>
                <a:spcPts val="0"/>
              </a:spcAft>
              <a:buSzPts val="1400"/>
              <a:buFont typeface="Josefin Sans"/>
              <a:buChar char="●"/>
            </a:pPr>
            <a:r>
              <a:rPr lang="en">
                <a:latin typeface="Josefin Sans"/>
                <a:ea typeface="Josefin Sans"/>
                <a:cs typeface="Josefin Sans"/>
                <a:sym typeface="Josefin Sans"/>
              </a:rPr>
              <a:t>Short engagement time by </a:t>
            </a:r>
            <a:r>
              <a:rPr lang="en">
                <a:latin typeface="Josefin Sans"/>
                <a:ea typeface="Josefin Sans"/>
                <a:cs typeface="Josefin Sans"/>
                <a:sym typeface="Josefin Sans"/>
              </a:rPr>
              <a:t>participants</a:t>
            </a:r>
            <a:r>
              <a:rPr lang="en">
                <a:latin typeface="Josefin Sans"/>
                <a:ea typeface="Josefin Sans"/>
                <a:cs typeface="Josefin Sans"/>
                <a:sym typeface="Josefin Sans"/>
              </a:rPr>
              <a:t> over the age of 65 (very </a:t>
            </a:r>
            <a:r>
              <a:rPr lang="en">
                <a:latin typeface="Josefin Sans"/>
                <a:ea typeface="Josefin Sans"/>
                <a:cs typeface="Josefin Sans"/>
                <a:sym typeface="Josefin Sans"/>
              </a:rPr>
              <a:t>surprising)</a:t>
            </a:r>
            <a:endParaRPr>
              <a:latin typeface="Josefin Sans"/>
              <a:ea typeface="Josefin Sans"/>
              <a:cs typeface="Josefin Sans"/>
              <a:sym typeface="Josefin Sans"/>
            </a:endParaRPr>
          </a:p>
        </p:txBody>
      </p:sp>
      <p:sp>
        <p:nvSpPr>
          <p:cNvPr id="636" name="Google Shape;636;p57"/>
          <p:cNvSpPr txBox="1"/>
          <p:nvPr/>
        </p:nvSpPr>
        <p:spPr>
          <a:xfrm>
            <a:off x="6348425" y="2949825"/>
            <a:ext cx="2538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Josefin Sans"/>
              <a:buChar char="●"/>
            </a:pPr>
            <a:r>
              <a:rPr lang="en">
                <a:latin typeface="Josefin Sans"/>
                <a:ea typeface="Josefin Sans"/>
                <a:cs typeface="Josefin Sans"/>
                <a:sym typeface="Josefin Sans"/>
              </a:rPr>
              <a:t>No obvious correlation</a:t>
            </a:r>
            <a:endParaRPr>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8"/>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642" name="Google Shape;642;p58"/>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643" name="Google Shape;643;p58"/>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05</a:t>
            </a:r>
            <a:endParaRPr/>
          </a:p>
        </p:txBody>
      </p:sp>
      <p:sp>
        <p:nvSpPr>
          <p:cNvPr id="644" name="Google Shape;644;p58"/>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9"/>
          <p:cNvSpPr txBox="1"/>
          <p:nvPr>
            <p:ph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Distribution</a:t>
            </a:r>
            <a:r>
              <a:rPr lang="en"/>
              <a:t> of Engagement time</a:t>
            </a:r>
            <a:endParaRPr/>
          </a:p>
        </p:txBody>
      </p:sp>
      <p:pic>
        <p:nvPicPr>
          <p:cNvPr id="650" name="Google Shape;650;p59"/>
          <p:cNvPicPr preferRelativeResize="0"/>
          <p:nvPr/>
        </p:nvPicPr>
        <p:blipFill>
          <a:blip r:embed="rId3">
            <a:alphaModFix/>
          </a:blip>
          <a:stretch>
            <a:fillRect/>
          </a:stretch>
        </p:blipFill>
        <p:spPr>
          <a:xfrm>
            <a:off x="160302" y="1436375"/>
            <a:ext cx="4637574" cy="2865349"/>
          </a:xfrm>
          <a:prstGeom prst="rect">
            <a:avLst/>
          </a:prstGeom>
          <a:noFill/>
          <a:ln>
            <a:noFill/>
          </a:ln>
        </p:spPr>
      </p:pic>
      <p:pic>
        <p:nvPicPr>
          <p:cNvPr id="651" name="Google Shape;651;p59"/>
          <p:cNvPicPr preferRelativeResize="0"/>
          <p:nvPr/>
        </p:nvPicPr>
        <p:blipFill>
          <a:blip r:embed="rId4">
            <a:alphaModFix/>
          </a:blip>
          <a:stretch>
            <a:fillRect/>
          </a:stretch>
        </p:blipFill>
        <p:spPr>
          <a:xfrm>
            <a:off x="4583949" y="1436375"/>
            <a:ext cx="4560052" cy="2817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0"/>
          <p:cNvSpPr txBox="1"/>
          <p:nvPr>
            <p:ph idx="1" type="subTitle"/>
          </p:nvPr>
        </p:nvSpPr>
        <p:spPr>
          <a:xfrm>
            <a:off x="804600" y="1158325"/>
            <a:ext cx="7823100" cy="1522200"/>
          </a:xfrm>
          <a:prstGeom prst="rect">
            <a:avLst/>
          </a:prstGeom>
        </p:spPr>
        <p:txBody>
          <a:bodyPr anchorCtr="0" anchor="t" bIns="91425" lIns="91425" spcFirstLastPara="1" rIns="91425" wrap="square" tIns="0">
            <a:noAutofit/>
          </a:bodyPr>
          <a:lstStyle/>
          <a:p>
            <a:pPr indent="-342900" lvl="0" marL="457200" rtl="0" algn="l">
              <a:lnSpc>
                <a:spcPct val="115000"/>
              </a:lnSpc>
              <a:spcBef>
                <a:spcPts val="0"/>
              </a:spcBef>
              <a:spcAft>
                <a:spcPts val="0"/>
              </a:spcAft>
              <a:buSzPts val="1800"/>
              <a:buChar char="●"/>
            </a:pPr>
            <a:r>
              <a:rPr lang="en" sz="1800"/>
              <a:t>Treatment 1 (right-hand side): increased by 0.778%</a:t>
            </a:r>
            <a:endParaRPr sz="1800"/>
          </a:p>
          <a:p>
            <a:pPr indent="-342900" lvl="0" marL="457200" rtl="0" algn="l">
              <a:lnSpc>
                <a:spcPct val="115000"/>
              </a:lnSpc>
              <a:spcBef>
                <a:spcPts val="0"/>
              </a:spcBef>
              <a:spcAft>
                <a:spcPts val="0"/>
              </a:spcAft>
              <a:buSzPts val="1800"/>
              <a:buChar char="●"/>
            </a:pPr>
            <a:r>
              <a:rPr lang="en" sz="1800"/>
              <a:t>Treatment 2 (highlighting the color): decreased by </a:t>
            </a:r>
            <a:r>
              <a:rPr lang="en" sz="1800">
                <a:solidFill>
                  <a:schemeClr val="accent1"/>
                </a:solidFill>
              </a:rPr>
              <a:t>4.45%</a:t>
            </a:r>
            <a:endParaRPr sz="1800">
              <a:solidFill>
                <a:schemeClr val="accent1"/>
              </a:solidFill>
            </a:endParaRPr>
          </a:p>
          <a:p>
            <a:pPr indent="-342900" lvl="0" marL="457200" rtl="0" algn="l">
              <a:lnSpc>
                <a:spcPct val="115000"/>
              </a:lnSpc>
              <a:spcBef>
                <a:spcPts val="0"/>
              </a:spcBef>
              <a:spcAft>
                <a:spcPts val="0"/>
              </a:spcAft>
              <a:buSzPts val="1800"/>
              <a:buChar char="●"/>
            </a:pPr>
            <a:r>
              <a:rPr lang="en" sz="1800"/>
              <a:t>Treatment 3 (both): decreased by 0.539%</a:t>
            </a:r>
            <a:endParaRPr sz="1800"/>
          </a:p>
          <a:p>
            <a:pPr indent="-342900" lvl="0" marL="457200" rtl="0" algn="l">
              <a:lnSpc>
                <a:spcPct val="115000"/>
              </a:lnSpc>
              <a:spcBef>
                <a:spcPts val="0"/>
              </a:spcBef>
              <a:spcAft>
                <a:spcPts val="0"/>
              </a:spcAft>
              <a:buSzPts val="1800"/>
              <a:buChar char="●"/>
            </a:pPr>
            <a:r>
              <a:rPr lang="en" sz="1800"/>
              <a:t>P-values &gt; </a:t>
            </a:r>
            <a:r>
              <a:rPr lang="en" sz="1800">
                <a:solidFill>
                  <a:schemeClr val="accent1"/>
                </a:solidFill>
              </a:rPr>
              <a:t>0.8 (not significant)</a:t>
            </a:r>
            <a:endParaRPr sz="1800">
              <a:solidFill>
                <a:schemeClr val="accent1"/>
              </a:solidFill>
            </a:endParaRPr>
          </a:p>
          <a:p>
            <a:pPr indent="-342900" lvl="0" marL="457200" rtl="0" algn="l">
              <a:lnSpc>
                <a:spcPct val="115000"/>
              </a:lnSpc>
              <a:spcBef>
                <a:spcPts val="0"/>
              </a:spcBef>
              <a:spcAft>
                <a:spcPts val="0"/>
              </a:spcAft>
              <a:buClr>
                <a:schemeClr val="accent1"/>
              </a:buClr>
              <a:buSzPts val="1800"/>
              <a:buChar char="●"/>
            </a:pPr>
            <a:r>
              <a:rPr lang="en" sz="1800">
                <a:solidFill>
                  <a:schemeClr val="accent1"/>
                </a:solidFill>
              </a:rPr>
              <a:t>Large Standard Error (20X Coefficient)</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a:t>
            </a:r>
            <a:endParaRPr sz="2000"/>
          </a:p>
          <a:p>
            <a:pPr indent="0" lvl="0" marL="0" rtl="0" algn="l">
              <a:spcBef>
                <a:spcPts val="0"/>
              </a:spcBef>
              <a:spcAft>
                <a:spcPts val="0"/>
              </a:spcAft>
              <a:buNone/>
            </a:pPr>
            <a:r>
              <a:t/>
            </a:r>
            <a:endParaRPr/>
          </a:p>
        </p:txBody>
      </p:sp>
      <p:sp>
        <p:nvSpPr>
          <p:cNvPr id="657" name="Google Shape;657;p60"/>
          <p:cNvSpPr txBox="1"/>
          <p:nvPr>
            <p:ph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Average Treatment Effect</a:t>
            </a:r>
            <a:endParaRPr/>
          </a:p>
        </p:txBody>
      </p:sp>
      <p:graphicFrame>
        <p:nvGraphicFramePr>
          <p:cNvPr id="658" name="Google Shape;658;p60"/>
          <p:cNvGraphicFramePr/>
          <p:nvPr/>
        </p:nvGraphicFramePr>
        <p:xfrm>
          <a:off x="1640600" y="2838450"/>
          <a:ext cx="3000000" cy="3000000"/>
        </p:xfrm>
        <a:graphic>
          <a:graphicData uri="http://schemas.openxmlformats.org/drawingml/2006/table">
            <a:tbl>
              <a:tblPr>
                <a:noFill/>
                <a:tableStyleId>{4FA71845-F2C4-448E-86F3-66631BD5F553}</a:tableStyleId>
              </a:tblPr>
              <a:tblGrid>
                <a:gridCol w="1101875"/>
                <a:gridCol w="1101875"/>
                <a:gridCol w="1101875"/>
                <a:gridCol w="1101875"/>
                <a:gridCol w="1101875"/>
              </a:tblGrid>
              <a:tr h="307525">
                <a:tc>
                  <a:txBody>
                    <a:bodyPr/>
                    <a:lstStyle/>
                    <a:p>
                      <a:pPr indent="0" lvl="0" marL="0" rtl="0" algn="ctr">
                        <a:lnSpc>
                          <a:spcPct val="115000"/>
                        </a:lnSpc>
                        <a:spcBef>
                          <a:spcPts val="0"/>
                        </a:spcBef>
                        <a:spcAft>
                          <a:spcPts val="0"/>
                        </a:spcAft>
                        <a:buNone/>
                      </a:pPr>
                      <a:r>
                        <a:rPr b="1" lang="en" sz="900">
                          <a:latin typeface="Josefin Sans"/>
                          <a:ea typeface="Josefin Sans"/>
                          <a:cs typeface="Josefin Sans"/>
                          <a:sym typeface="Josefin Sans"/>
                        </a:rPr>
                        <a:t>Predictor</a:t>
                      </a:r>
                      <a:endParaRPr b="1" sz="9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900">
                          <a:latin typeface="Josefin Sans"/>
                          <a:ea typeface="Josefin Sans"/>
                          <a:cs typeface="Josefin Sans"/>
                          <a:sym typeface="Josefin Sans"/>
                        </a:rPr>
                        <a:t>Coefficient</a:t>
                      </a:r>
                      <a:endParaRPr b="1" sz="9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900">
                          <a:latin typeface="Josefin Sans"/>
                          <a:ea typeface="Josefin Sans"/>
                          <a:cs typeface="Josefin Sans"/>
                          <a:sym typeface="Josefin Sans"/>
                        </a:rPr>
                        <a:t>SE</a:t>
                      </a:r>
                      <a:endParaRPr b="1" sz="9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900">
                          <a:latin typeface="Josefin Sans"/>
                          <a:ea typeface="Josefin Sans"/>
                          <a:cs typeface="Josefin Sans"/>
                          <a:sym typeface="Josefin Sans"/>
                        </a:rPr>
                        <a:t>T-Stat</a:t>
                      </a:r>
                      <a:endParaRPr b="1" sz="9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900">
                          <a:latin typeface="Josefin Sans"/>
                          <a:ea typeface="Josefin Sans"/>
                          <a:cs typeface="Josefin Sans"/>
                          <a:sym typeface="Josefin Sans"/>
                        </a:rPr>
                        <a:t>P-Value</a:t>
                      </a:r>
                      <a:endParaRPr b="1" sz="900">
                        <a:latin typeface="Josefin Sans"/>
                        <a:ea typeface="Josefin Sans"/>
                        <a:cs typeface="Josefin Sans"/>
                        <a:sym typeface="Josefin Sans"/>
                      </a:endParaRPr>
                    </a:p>
                  </a:txBody>
                  <a:tcPr marT="91425" marB="91425" marR="91425" marL="91425"/>
                </a:tc>
              </a:tr>
              <a:tr h="351450">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(Intercept)</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2.539</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0.144</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17.679</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0.000</a:t>
                      </a:r>
                      <a:endParaRPr sz="1200">
                        <a:latin typeface="Josefin Sans"/>
                        <a:ea typeface="Josefin Sans"/>
                        <a:cs typeface="Josefin Sans"/>
                        <a:sym typeface="Josefin Sans"/>
                      </a:endParaRPr>
                    </a:p>
                  </a:txBody>
                  <a:tcPr marT="91425" marB="91425" marR="91425" marL="91425"/>
                </a:tc>
              </a:tr>
              <a:tr h="351450">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Treatment 1</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0.008</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0.180</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0.043</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0.966</a:t>
                      </a:r>
                      <a:endParaRPr sz="1200">
                        <a:latin typeface="Josefin Sans"/>
                        <a:ea typeface="Josefin Sans"/>
                        <a:cs typeface="Josefin Sans"/>
                        <a:sym typeface="Josefin Sans"/>
                      </a:endParaRPr>
                    </a:p>
                  </a:txBody>
                  <a:tcPr marT="91425" marB="91425" marR="91425" marL="91425"/>
                </a:tc>
              </a:tr>
              <a:tr h="351450">
                <a:tc>
                  <a:txBody>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Josefin Sans"/>
                          <a:ea typeface="Josefin Sans"/>
                          <a:cs typeface="Josefin Sans"/>
                          <a:sym typeface="Josefin Sans"/>
                        </a:rPr>
                        <a:t>Treatment 2</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-0.044</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0.210</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-0.212</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0.832</a:t>
                      </a:r>
                      <a:endParaRPr sz="1200">
                        <a:latin typeface="Josefin Sans"/>
                        <a:ea typeface="Josefin Sans"/>
                        <a:cs typeface="Josefin Sans"/>
                        <a:sym typeface="Josefin Sans"/>
                      </a:endParaRPr>
                    </a:p>
                  </a:txBody>
                  <a:tcPr marT="91425" marB="91425" marR="91425" marL="91425"/>
                </a:tc>
              </a:tr>
              <a:tr h="351450">
                <a:tc>
                  <a:txBody>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Josefin Sans"/>
                          <a:ea typeface="Josefin Sans"/>
                          <a:cs typeface="Josefin Sans"/>
                          <a:sym typeface="Josefin Sans"/>
                        </a:rPr>
                        <a:t>Treatment 3</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-0.005</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0.189</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-0.029</a:t>
                      </a:r>
                      <a:endParaRPr sz="12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200">
                          <a:latin typeface="Josefin Sans"/>
                          <a:ea typeface="Josefin Sans"/>
                          <a:cs typeface="Josefin Sans"/>
                          <a:sym typeface="Josefin Sans"/>
                        </a:rPr>
                        <a:t>0.977</a:t>
                      </a:r>
                      <a:endParaRPr sz="1200">
                        <a:latin typeface="Josefin Sans"/>
                        <a:ea typeface="Josefin Sans"/>
                        <a:cs typeface="Josefin Sans"/>
                        <a:sym typeface="Josefin Sa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1"/>
          <p:cNvSpPr txBox="1"/>
          <p:nvPr>
            <p:ph idx="1" type="subTitle"/>
          </p:nvPr>
        </p:nvSpPr>
        <p:spPr>
          <a:xfrm>
            <a:off x="525100" y="1119775"/>
            <a:ext cx="3930300" cy="3440400"/>
          </a:xfrm>
          <a:prstGeom prst="rect">
            <a:avLst/>
          </a:prstGeom>
        </p:spPr>
        <p:txBody>
          <a:bodyPr anchorCtr="0" anchor="t" bIns="91425" lIns="91425" spcFirstLastPara="1" rIns="91425" wrap="square" tIns="0">
            <a:noAutofit/>
          </a:bodyPr>
          <a:lstStyle/>
          <a:p>
            <a:pPr indent="-336550" lvl="0" marL="457200" rtl="0" algn="l">
              <a:lnSpc>
                <a:spcPct val="115000"/>
              </a:lnSpc>
              <a:spcBef>
                <a:spcPts val="0"/>
              </a:spcBef>
              <a:spcAft>
                <a:spcPts val="0"/>
              </a:spcAft>
              <a:buSzPts val="1700"/>
              <a:buChar char="●"/>
            </a:pPr>
            <a:r>
              <a:rPr lang="en" sz="1700"/>
              <a:t>Factor 1: ‘color’ (1 vs. 0)</a:t>
            </a:r>
            <a:endParaRPr sz="1700"/>
          </a:p>
          <a:p>
            <a:pPr indent="-323850" lvl="0" marL="457200" rtl="0" algn="l">
              <a:lnSpc>
                <a:spcPct val="115000"/>
              </a:lnSpc>
              <a:spcBef>
                <a:spcPts val="0"/>
              </a:spcBef>
              <a:spcAft>
                <a:spcPts val="0"/>
              </a:spcAft>
              <a:buSzPts val="1500"/>
              <a:buChar char="●"/>
            </a:pPr>
            <a:r>
              <a:rPr lang="en" sz="1700"/>
              <a:t>Factor 2: ‘location’ (1 vs. 0)</a:t>
            </a:r>
            <a:endParaRPr sz="1700"/>
          </a:p>
          <a:p>
            <a:pPr indent="-323850" lvl="0" marL="457200" rtl="0" algn="l">
              <a:lnSpc>
                <a:spcPct val="115000"/>
              </a:lnSpc>
              <a:spcBef>
                <a:spcPts val="0"/>
              </a:spcBef>
              <a:spcAft>
                <a:spcPts val="0"/>
              </a:spcAft>
              <a:buSzPts val="1500"/>
              <a:buChar char="●"/>
            </a:pPr>
            <a:r>
              <a:rPr b="1" lang="en" sz="1700"/>
              <a:t>No Interaction effect (roughly parallel lines)</a:t>
            </a:r>
            <a:endParaRPr b="1" sz="1700"/>
          </a:p>
          <a:p>
            <a:pPr indent="0" lvl="0" marL="0" rtl="0" algn="l">
              <a:lnSpc>
                <a:spcPct val="115000"/>
              </a:lnSpc>
              <a:spcBef>
                <a:spcPts val="0"/>
              </a:spcBef>
              <a:spcAft>
                <a:spcPts val="0"/>
              </a:spcAft>
              <a:buNone/>
            </a:pPr>
            <a:r>
              <a:t/>
            </a:r>
            <a:endParaRPr b="1" sz="1700"/>
          </a:p>
          <a:p>
            <a:pPr indent="-336550" lvl="0" marL="457200" rtl="0" algn="l">
              <a:lnSpc>
                <a:spcPct val="115000"/>
              </a:lnSpc>
              <a:spcBef>
                <a:spcPts val="0"/>
              </a:spcBef>
              <a:spcAft>
                <a:spcPts val="0"/>
              </a:spcAft>
              <a:buSzPts val="1700"/>
              <a:buChar char="●"/>
            </a:pPr>
            <a:r>
              <a:rPr lang="en" sz="1700"/>
              <a:t>Coefficients of location = arm 1</a:t>
            </a:r>
            <a:endParaRPr sz="1700"/>
          </a:p>
          <a:p>
            <a:pPr indent="-336550" lvl="0" marL="457200" rtl="0" algn="l">
              <a:lnSpc>
                <a:spcPct val="115000"/>
              </a:lnSpc>
              <a:spcBef>
                <a:spcPts val="0"/>
              </a:spcBef>
              <a:spcAft>
                <a:spcPts val="0"/>
              </a:spcAft>
              <a:buSzPts val="1700"/>
              <a:buChar char="●"/>
            </a:pPr>
            <a:r>
              <a:rPr lang="en" sz="1700"/>
              <a:t>Coefficients of color = arm 2</a:t>
            </a:r>
            <a:endParaRPr sz="1700"/>
          </a:p>
          <a:p>
            <a:pPr indent="-336550" lvl="0" marL="457200" rtl="0" algn="l">
              <a:lnSpc>
                <a:spcPct val="115000"/>
              </a:lnSpc>
              <a:spcBef>
                <a:spcPts val="0"/>
              </a:spcBef>
              <a:spcAft>
                <a:spcPts val="0"/>
              </a:spcAft>
              <a:buSzPts val="1700"/>
              <a:buChar char="●"/>
            </a:pPr>
            <a:r>
              <a:rPr b="1" lang="en" sz="1700"/>
              <a:t>Coefficients of color + location +interaction = arm 3 </a:t>
            </a:r>
            <a:endParaRPr b="1" sz="1700"/>
          </a:p>
          <a:p>
            <a:pPr indent="0" lvl="0" marL="457200" rtl="0" algn="l">
              <a:lnSpc>
                <a:spcPct val="115000"/>
              </a:lnSpc>
              <a:spcBef>
                <a:spcPts val="0"/>
              </a:spcBef>
              <a:spcAft>
                <a:spcPts val="0"/>
              </a:spcAft>
              <a:buNone/>
            </a:pPr>
            <a:r>
              <a:t/>
            </a:r>
            <a:endParaRPr b="1" sz="1700"/>
          </a:p>
          <a:p>
            <a:pPr indent="-336550" lvl="0" marL="457200" rtl="0" algn="l">
              <a:lnSpc>
                <a:spcPct val="115000"/>
              </a:lnSpc>
              <a:spcBef>
                <a:spcPts val="0"/>
              </a:spcBef>
              <a:spcAft>
                <a:spcPts val="0"/>
              </a:spcAft>
              <a:buSzPts val="1700"/>
              <a:buChar char="●"/>
            </a:pPr>
            <a:r>
              <a:rPr lang="en" sz="1800"/>
              <a:t>P-values &gt; </a:t>
            </a:r>
            <a:r>
              <a:rPr lang="en" sz="1800">
                <a:solidFill>
                  <a:schemeClr val="accent1"/>
                </a:solidFill>
              </a:rPr>
              <a:t>0.8 (not significant)</a:t>
            </a:r>
            <a:endParaRPr b="1" sz="1700"/>
          </a:p>
          <a:p>
            <a:pPr indent="0" lvl="0" marL="0" rtl="0" algn="l">
              <a:lnSpc>
                <a:spcPct val="115000"/>
              </a:lnSpc>
              <a:spcBef>
                <a:spcPts val="0"/>
              </a:spcBef>
              <a:spcAft>
                <a:spcPts val="0"/>
              </a:spcAft>
              <a:buNone/>
            </a:pPr>
            <a:r>
              <a:t/>
            </a:r>
            <a:endParaRPr sz="400"/>
          </a:p>
        </p:txBody>
      </p:sp>
      <p:sp>
        <p:nvSpPr>
          <p:cNvPr id="664" name="Google Shape;664;p61"/>
          <p:cNvSpPr txBox="1"/>
          <p:nvPr>
            <p:ph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X 2 </a:t>
            </a:r>
            <a:r>
              <a:rPr lang="en"/>
              <a:t>Factorial Design</a:t>
            </a:r>
            <a:endParaRPr/>
          </a:p>
        </p:txBody>
      </p:sp>
      <p:pic>
        <p:nvPicPr>
          <p:cNvPr id="665" name="Google Shape;665;p61"/>
          <p:cNvPicPr preferRelativeResize="0"/>
          <p:nvPr/>
        </p:nvPicPr>
        <p:blipFill>
          <a:blip r:embed="rId3">
            <a:alphaModFix/>
          </a:blip>
          <a:stretch>
            <a:fillRect/>
          </a:stretch>
        </p:blipFill>
        <p:spPr>
          <a:xfrm>
            <a:off x="5034050" y="1049225"/>
            <a:ext cx="3052718" cy="1886150"/>
          </a:xfrm>
          <a:prstGeom prst="rect">
            <a:avLst/>
          </a:prstGeom>
          <a:noFill/>
          <a:ln>
            <a:noFill/>
          </a:ln>
        </p:spPr>
      </p:pic>
      <p:graphicFrame>
        <p:nvGraphicFramePr>
          <p:cNvPr id="666" name="Google Shape;666;p61"/>
          <p:cNvGraphicFramePr/>
          <p:nvPr/>
        </p:nvGraphicFramePr>
        <p:xfrm>
          <a:off x="4327950" y="2935375"/>
          <a:ext cx="3000000" cy="3000000"/>
        </p:xfrm>
        <a:graphic>
          <a:graphicData uri="http://schemas.openxmlformats.org/drawingml/2006/table">
            <a:tbl>
              <a:tblPr>
                <a:noFill/>
                <a:tableStyleId>{4FA71845-F2C4-448E-86F3-66631BD5F553}</a:tableStyleId>
              </a:tblPr>
              <a:tblGrid>
                <a:gridCol w="940500"/>
                <a:gridCol w="877600"/>
                <a:gridCol w="709875"/>
                <a:gridCol w="730850"/>
                <a:gridCol w="940500"/>
              </a:tblGrid>
              <a:tr h="328625">
                <a:tc>
                  <a:txBody>
                    <a:bodyPr/>
                    <a:lstStyle/>
                    <a:p>
                      <a:pPr indent="0" lvl="0" marL="0" rtl="0" algn="ctr">
                        <a:lnSpc>
                          <a:spcPct val="115000"/>
                        </a:lnSpc>
                        <a:spcBef>
                          <a:spcPts val="0"/>
                        </a:spcBef>
                        <a:spcAft>
                          <a:spcPts val="0"/>
                        </a:spcAft>
                        <a:buNone/>
                      </a:pPr>
                      <a:r>
                        <a:rPr b="1" lang="en" sz="700">
                          <a:latin typeface="Josefin Sans"/>
                          <a:ea typeface="Josefin Sans"/>
                          <a:cs typeface="Josefin Sans"/>
                          <a:sym typeface="Josefin Sans"/>
                        </a:rPr>
                        <a:t>Predictor</a:t>
                      </a:r>
                      <a:endParaRPr b="1" sz="7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700">
                          <a:latin typeface="Josefin Sans"/>
                          <a:ea typeface="Josefin Sans"/>
                          <a:cs typeface="Josefin Sans"/>
                          <a:sym typeface="Josefin Sans"/>
                        </a:rPr>
                        <a:t>Coefficient</a:t>
                      </a:r>
                      <a:endParaRPr b="1" sz="7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700">
                          <a:latin typeface="Josefin Sans"/>
                          <a:ea typeface="Josefin Sans"/>
                          <a:cs typeface="Josefin Sans"/>
                          <a:sym typeface="Josefin Sans"/>
                        </a:rPr>
                        <a:t>SE</a:t>
                      </a:r>
                      <a:endParaRPr b="1" sz="7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700">
                          <a:latin typeface="Josefin Sans"/>
                          <a:ea typeface="Josefin Sans"/>
                          <a:cs typeface="Josefin Sans"/>
                          <a:sym typeface="Josefin Sans"/>
                        </a:rPr>
                        <a:t>T-Stat</a:t>
                      </a:r>
                      <a:endParaRPr b="1" sz="7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700">
                          <a:latin typeface="Josefin Sans"/>
                          <a:ea typeface="Josefin Sans"/>
                          <a:cs typeface="Josefin Sans"/>
                          <a:sym typeface="Josefin Sans"/>
                        </a:rPr>
                        <a:t>P-Value</a:t>
                      </a:r>
                      <a:endParaRPr b="1" sz="700">
                        <a:latin typeface="Josefin Sans"/>
                        <a:ea typeface="Josefin Sans"/>
                        <a:cs typeface="Josefin Sans"/>
                        <a:sym typeface="Josefin Sans"/>
                      </a:endParaRPr>
                    </a:p>
                  </a:txBody>
                  <a:tcPr marT="91425" marB="91425" marR="91425" marL="91425"/>
                </a:tc>
              </a:tr>
              <a:tr h="334775">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(Intercept)</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2.539</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0.144</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17.679</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0.000</a:t>
                      </a:r>
                      <a:endParaRPr sz="1000">
                        <a:latin typeface="Josefin Sans"/>
                        <a:ea typeface="Josefin Sans"/>
                        <a:cs typeface="Josefin Sans"/>
                        <a:sym typeface="Josefin Sans"/>
                      </a:endParaRPr>
                    </a:p>
                  </a:txBody>
                  <a:tcPr marT="91425" marB="91425" marR="91425" marL="91425"/>
                </a:tc>
              </a:tr>
              <a:tr h="334775">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color</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1000">
                          <a:solidFill>
                            <a:schemeClr val="accent1"/>
                          </a:solidFill>
                          <a:latin typeface="Josefin Sans"/>
                          <a:ea typeface="Josefin Sans"/>
                          <a:cs typeface="Josefin Sans"/>
                          <a:sym typeface="Josefin Sans"/>
                        </a:rPr>
                        <a:t>-0.044</a:t>
                      </a:r>
                      <a:endParaRPr b="1" sz="1000">
                        <a:solidFill>
                          <a:schemeClr val="accent1"/>
                        </a:solidFill>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0.210</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-0.212</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0.832</a:t>
                      </a:r>
                      <a:endParaRPr sz="1000">
                        <a:latin typeface="Josefin Sans"/>
                        <a:ea typeface="Josefin Sans"/>
                        <a:cs typeface="Josefin Sans"/>
                        <a:sym typeface="Josefin Sans"/>
                      </a:endParaRPr>
                    </a:p>
                  </a:txBody>
                  <a:tcPr marT="91425" marB="91425" marR="91425" marL="91425"/>
                </a:tc>
              </a:tr>
              <a:tr h="334775">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location</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1000">
                          <a:solidFill>
                            <a:schemeClr val="accent1"/>
                          </a:solidFill>
                          <a:latin typeface="Josefin Sans"/>
                          <a:ea typeface="Josefin Sans"/>
                          <a:cs typeface="Josefin Sans"/>
                          <a:sym typeface="Josefin Sans"/>
                        </a:rPr>
                        <a:t>0.008</a:t>
                      </a:r>
                      <a:endParaRPr b="1" sz="1000">
                        <a:solidFill>
                          <a:schemeClr val="accent1"/>
                        </a:solidFill>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0.180</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0.043</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0.966</a:t>
                      </a:r>
                      <a:endParaRPr sz="1000">
                        <a:latin typeface="Josefin Sans"/>
                        <a:ea typeface="Josefin Sans"/>
                        <a:cs typeface="Josefin Sans"/>
                        <a:sym typeface="Josefin Sans"/>
                      </a:endParaRPr>
                    </a:p>
                  </a:txBody>
                  <a:tcPr marT="91425" marB="91425" marR="91425" marL="91425"/>
                </a:tc>
              </a:tr>
              <a:tr h="334775">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color:location</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b="1" lang="en" sz="1000">
                          <a:solidFill>
                            <a:schemeClr val="accent1"/>
                          </a:solidFill>
                          <a:latin typeface="Josefin Sans"/>
                          <a:ea typeface="Josefin Sans"/>
                          <a:cs typeface="Josefin Sans"/>
                          <a:sym typeface="Josefin Sans"/>
                        </a:rPr>
                        <a:t>0.031</a:t>
                      </a:r>
                      <a:endParaRPr b="1" sz="1000">
                        <a:solidFill>
                          <a:schemeClr val="accent1"/>
                        </a:solidFill>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0.266</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0.118</a:t>
                      </a:r>
                      <a:endParaRPr sz="1000">
                        <a:latin typeface="Josefin Sans"/>
                        <a:ea typeface="Josefin Sans"/>
                        <a:cs typeface="Josefin Sans"/>
                        <a:sym typeface="Josefin Sans"/>
                      </a:endParaRPr>
                    </a:p>
                  </a:txBody>
                  <a:tcPr marT="91425" marB="91425" marR="91425" marL="91425"/>
                </a:tc>
                <a:tc>
                  <a:txBody>
                    <a:bodyPr/>
                    <a:lstStyle/>
                    <a:p>
                      <a:pPr indent="0" lvl="0" marL="0" rtl="0" algn="ctr">
                        <a:lnSpc>
                          <a:spcPct val="115000"/>
                        </a:lnSpc>
                        <a:spcBef>
                          <a:spcPts val="0"/>
                        </a:spcBef>
                        <a:spcAft>
                          <a:spcPts val="0"/>
                        </a:spcAft>
                        <a:buNone/>
                      </a:pPr>
                      <a:r>
                        <a:rPr lang="en" sz="1000">
                          <a:latin typeface="Josefin Sans"/>
                          <a:ea typeface="Josefin Sans"/>
                          <a:cs typeface="Josefin Sans"/>
                          <a:sym typeface="Josefin Sans"/>
                        </a:rPr>
                        <a:t>0.906</a:t>
                      </a:r>
                      <a:endParaRPr sz="1000">
                        <a:latin typeface="Josefin Sans"/>
                        <a:ea typeface="Josefin Sans"/>
                        <a:cs typeface="Josefin Sans"/>
                        <a:sym typeface="Josefin Sans"/>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2"/>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672" name="Google Shape;672;p62"/>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673" name="Google Shape;673;p62"/>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06</a:t>
            </a:r>
            <a:endParaRPr/>
          </a:p>
        </p:txBody>
      </p:sp>
      <p:sp>
        <p:nvSpPr>
          <p:cNvPr id="674" name="Google Shape;674;p62"/>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Limitation</a:t>
            </a:r>
            <a:endParaRPr/>
          </a:p>
        </p:txBody>
      </p:sp>
      <p:sp>
        <p:nvSpPr>
          <p:cNvPr id="680" name="Google Shape;680;p63"/>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06</a:t>
            </a:r>
            <a:endParaRPr/>
          </a:p>
        </p:txBody>
      </p:sp>
      <p:sp>
        <p:nvSpPr>
          <p:cNvPr id="681" name="Google Shape;681;p63"/>
          <p:cNvSpPr txBox="1"/>
          <p:nvPr>
            <p:ph idx="1" type="subTitle"/>
          </p:nvPr>
        </p:nvSpPr>
        <p:spPr>
          <a:xfrm>
            <a:off x="1127825" y="2172100"/>
            <a:ext cx="5688300" cy="2321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-0.008 - 0.088 = -0.096</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though the CATE is roughly 0, there are still factors that may allow the use of cell phones to have some impact on the experiment.</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The size of website</a:t>
            </a:r>
            <a:endParaRPr/>
          </a:p>
          <a:p>
            <a:pPr indent="-330200" lvl="0" marL="457200" rtl="0" algn="l">
              <a:spcBef>
                <a:spcPts val="0"/>
              </a:spcBef>
              <a:spcAft>
                <a:spcPts val="0"/>
              </a:spcAft>
              <a:buSzPts val="1600"/>
              <a:buAutoNum type="arabicPeriod"/>
            </a:pPr>
            <a:r>
              <a:rPr lang="en"/>
              <a:t>Inaccurate engagement time</a:t>
            </a:r>
            <a:endParaRPr/>
          </a:p>
        </p:txBody>
      </p:sp>
      <p:sp>
        <p:nvSpPr>
          <p:cNvPr id="682" name="Google Shape;682;p63"/>
          <p:cNvSpPr/>
          <p:nvPr/>
        </p:nvSpPr>
        <p:spPr>
          <a:xfrm>
            <a:off x="7328899" y="1637552"/>
            <a:ext cx="1275391" cy="2543202"/>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683" name="Google Shape;683;p63"/>
          <p:cNvPicPr preferRelativeResize="0"/>
          <p:nvPr/>
        </p:nvPicPr>
        <p:blipFill rotWithShape="1">
          <a:blip r:embed="rId3">
            <a:alphaModFix/>
          </a:blip>
          <a:srcRect b="8760" l="0" r="0" t="8751"/>
          <a:stretch/>
        </p:blipFill>
        <p:spPr>
          <a:xfrm>
            <a:off x="7372483" y="1848510"/>
            <a:ext cx="1188194" cy="2121262"/>
          </a:xfrm>
          <a:prstGeom prst="rect">
            <a:avLst/>
          </a:prstGeom>
          <a:noFill/>
          <a:ln>
            <a:noFill/>
          </a:ln>
        </p:spPr>
      </p:pic>
      <p:graphicFrame>
        <p:nvGraphicFramePr>
          <p:cNvPr id="684" name="Google Shape;684;p63"/>
          <p:cNvGraphicFramePr/>
          <p:nvPr/>
        </p:nvGraphicFramePr>
        <p:xfrm>
          <a:off x="952500" y="399800"/>
          <a:ext cx="3000000" cy="3000000"/>
        </p:xfrm>
        <a:graphic>
          <a:graphicData uri="http://schemas.openxmlformats.org/drawingml/2006/table">
            <a:tbl>
              <a:tblPr>
                <a:noFill/>
                <a:tableStyleId>{4FA71845-F2C4-448E-86F3-66631BD5F553}</a:tableStyleId>
              </a:tblPr>
              <a:tblGrid>
                <a:gridCol w="1440000"/>
                <a:gridCol w="1096550"/>
                <a:gridCol w="1120000"/>
                <a:gridCol w="1151225"/>
                <a:gridCol w="1231200"/>
              </a:tblGrid>
              <a:tr h="381000">
                <a:tc>
                  <a:txBody>
                    <a:bodyPr/>
                    <a:lstStyle/>
                    <a:p>
                      <a:pPr indent="0" lvl="0" marL="0" rtl="0" algn="ctr">
                        <a:spcBef>
                          <a:spcPts val="0"/>
                        </a:spcBef>
                        <a:spcAft>
                          <a:spcPts val="0"/>
                        </a:spcAft>
                        <a:buNone/>
                      </a:pPr>
                      <a:r>
                        <a:rPr lang="en" sz="900">
                          <a:latin typeface="Josefin Sans"/>
                          <a:ea typeface="Josefin Sans"/>
                          <a:cs typeface="Josefin Sans"/>
                          <a:sym typeface="Josefin Sans"/>
                        </a:rPr>
                        <a:t>P</a:t>
                      </a:r>
                      <a:r>
                        <a:rPr lang="en" sz="900">
                          <a:latin typeface="Josefin Sans"/>
                          <a:ea typeface="Josefin Sans"/>
                          <a:cs typeface="Josefin Sans"/>
                          <a:sym typeface="Josefin Sans"/>
                        </a:rPr>
                        <a:t>redictor</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Coefficient</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SE</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T-Stat</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P-Value</a:t>
                      </a:r>
                      <a:endParaRPr sz="900">
                        <a:latin typeface="Josefin Sans"/>
                        <a:ea typeface="Josefin Sans"/>
                        <a:cs typeface="Josefin Sans"/>
                        <a:sym typeface="Josefin Sans"/>
                      </a:endParaRPr>
                    </a:p>
                  </a:txBody>
                  <a:tcPr marT="91425" marB="91425" marR="91425" marL="91425"/>
                </a:tc>
              </a:tr>
              <a:tr h="381000">
                <a:tc>
                  <a:txBody>
                    <a:bodyPr/>
                    <a:lstStyle/>
                    <a:p>
                      <a:pPr indent="0" lvl="0" marL="0" rtl="0" algn="ctr">
                        <a:spcBef>
                          <a:spcPts val="0"/>
                        </a:spcBef>
                        <a:spcAft>
                          <a:spcPts val="0"/>
                        </a:spcAft>
                        <a:buNone/>
                      </a:pPr>
                      <a:r>
                        <a:rPr lang="en" sz="900">
                          <a:latin typeface="Josefin Sans"/>
                          <a:ea typeface="Josefin Sans"/>
                          <a:cs typeface="Josefin Sans"/>
                          <a:sym typeface="Josefin Sans"/>
                        </a:rPr>
                        <a:t>Intercept</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2.566</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0.137</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69.153</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0.000</a:t>
                      </a:r>
                      <a:endParaRPr sz="900">
                        <a:latin typeface="Josefin Sans"/>
                        <a:ea typeface="Josefin Sans"/>
                        <a:cs typeface="Josefin Sans"/>
                        <a:sym typeface="Josefin Sans"/>
                      </a:endParaRPr>
                    </a:p>
                  </a:txBody>
                  <a:tcPr marT="91425" marB="91425" marR="91425" marL="91425"/>
                </a:tc>
              </a:tr>
              <a:tr h="381000">
                <a:tc>
                  <a:txBody>
                    <a:bodyPr/>
                    <a:lstStyle/>
                    <a:p>
                      <a:pPr indent="0" lvl="0" marL="0" rtl="0" algn="ctr">
                        <a:spcBef>
                          <a:spcPts val="0"/>
                        </a:spcBef>
                        <a:spcAft>
                          <a:spcPts val="0"/>
                        </a:spcAft>
                        <a:buNone/>
                      </a:pPr>
                      <a:r>
                        <a:rPr lang="en" sz="900">
                          <a:latin typeface="Josefin Sans"/>
                          <a:ea typeface="Josefin Sans"/>
                          <a:cs typeface="Josefin Sans"/>
                          <a:sym typeface="Josefin Sans"/>
                        </a:rPr>
                        <a:t>Any Treatment</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-0.008</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0.157</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-0.054</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0.957</a:t>
                      </a:r>
                      <a:endParaRPr sz="900">
                        <a:latin typeface="Josefin Sans"/>
                        <a:ea typeface="Josefin Sans"/>
                        <a:cs typeface="Josefin Sans"/>
                        <a:sym typeface="Josefin Sans"/>
                      </a:endParaRPr>
                    </a:p>
                  </a:txBody>
                  <a:tcPr marT="91425" marB="91425" marR="91425" marL="91425"/>
                </a:tc>
              </a:tr>
              <a:tr h="381000">
                <a:tc>
                  <a:txBody>
                    <a:bodyPr/>
                    <a:lstStyle/>
                    <a:p>
                      <a:pPr indent="0" lvl="0" marL="0" rtl="0" algn="ctr">
                        <a:spcBef>
                          <a:spcPts val="0"/>
                        </a:spcBef>
                        <a:spcAft>
                          <a:spcPts val="0"/>
                        </a:spcAft>
                        <a:buNone/>
                      </a:pPr>
                      <a:r>
                        <a:rPr lang="en" sz="900">
                          <a:latin typeface="Josefin Sans"/>
                          <a:ea typeface="Josefin Sans"/>
                          <a:cs typeface="Josefin Sans"/>
                          <a:sym typeface="Josefin Sans"/>
                        </a:rPr>
                        <a:t>Device (phone/PC)</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-0.357</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0.500</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-0.714</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0.476</a:t>
                      </a:r>
                      <a:endParaRPr sz="900">
                        <a:latin typeface="Josefin Sans"/>
                        <a:ea typeface="Josefin Sans"/>
                        <a:cs typeface="Josefin Sans"/>
                        <a:sym typeface="Josefin Sans"/>
                      </a:endParaRPr>
                    </a:p>
                  </a:txBody>
                  <a:tcPr marT="91425" marB="91425" marR="91425" marL="91425"/>
                </a:tc>
              </a:tr>
              <a:tr h="381000">
                <a:tc>
                  <a:txBody>
                    <a:bodyPr/>
                    <a:lstStyle/>
                    <a:p>
                      <a:pPr indent="0" lvl="0" marL="0" rtl="0" algn="ctr">
                        <a:spcBef>
                          <a:spcPts val="0"/>
                        </a:spcBef>
                        <a:spcAft>
                          <a:spcPts val="0"/>
                        </a:spcAft>
                        <a:buNone/>
                      </a:pPr>
                      <a:r>
                        <a:rPr lang="en" sz="900">
                          <a:latin typeface="Josefin Sans"/>
                          <a:ea typeface="Josefin Sans"/>
                          <a:cs typeface="Josefin Sans"/>
                          <a:sym typeface="Josefin Sans"/>
                        </a:rPr>
                        <a:t>Any Treatment * Device</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-0.088</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0.585</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-0.150</a:t>
                      </a:r>
                      <a:endParaRPr sz="900">
                        <a:latin typeface="Josefin Sans"/>
                        <a:ea typeface="Josefin Sans"/>
                        <a:cs typeface="Josefin Sans"/>
                        <a:sym typeface="Josefin Sans"/>
                      </a:endParaRPr>
                    </a:p>
                  </a:txBody>
                  <a:tcPr marT="91425" marB="91425" marR="91425" marL="91425"/>
                </a:tc>
                <a:tc>
                  <a:txBody>
                    <a:bodyPr/>
                    <a:lstStyle/>
                    <a:p>
                      <a:pPr indent="0" lvl="0" marL="0" rtl="0" algn="ctr">
                        <a:spcBef>
                          <a:spcPts val="0"/>
                        </a:spcBef>
                        <a:spcAft>
                          <a:spcPts val="0"/>
                        </a:spcAft>
                        <a:buNone/>
                      </a:pPr>
                      <a:r>
                        <a:rPr lang="en" sz="900">
                          <a:latin typeface="Josefin Sans"/>
                          <a:ea typeface="Josefin Sans"/>
                          <a:cs typeface="Josefin Sans"/>
                          <a:sym typeface="Josefin Sans"/>
                        </a:rPr>
                        <a:t>0.881</a:t>
                      </a:r>
                      <a:endParaRPr sz="900">
                        <a:latin typeface="Josefin Sans"/>
                        <a:ea typeface="Josefin Sans"/>
                        <a:cs typeface="Josefin Sans"/>
                        <a:sym typeface="Josefin Sans"/>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4"/>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690" name="Google Shape;690;p64"/>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691" name="Google Shape;691;p64"/>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07</a:t>
            </a:r>
            <a:endParaRPr/>
          </a:p>
        </p:txBody>
      </p:sp>
      <p:sp>
        <p:nvSpPr>
          <p:cNvPr id="692" name="Google Shape;692;p64"/>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5"/>
          <p:cNvSpPr txBox="1"/>
          <p:nvPr>
            <p:ph idx="2" type="subTitle"/>
          </p:nvPr>
        </p:nvSpPr>
        <p:spPr>
          <a:xfrm>
            <a:off x="1273825" y="1505525"/>
            <a:ext cx="66240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significant difference </a:t>
            </a:r>
            <a:r>
              <a:rPr lang="en"/>
              <a:t>across</a:t>
            </a:r>
            <a:r>
              <a:rPr lang="en"/>
              <a:t> control and 3 treatment arms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Sm</a:t>
            </a:r>
            <a:r>
              <a:rPr lang="en"/>
              <a:t>all sample size</a:t>
            </a:r>
            <a:endParaRPr/>
          </a:p>
          <a:p>
            <a:pPr indent="-317500" lvl="1" marL="914400" rtl="0" algn="l">
              <a:spcBef>
                <a:spcPts val="0"/>
              </a:spcBef>
              <a:spcAft>
                <a:spcPts val="0"/>
              </a:spcAft>
              <a:buSzPts val="1400"/>
              <a:buChar char="○"/>
            </a:pPr>
            <a:r>
              <a:rPr lang="en">
                <a:latin typeface="Josefin Sans"/>
                <a:ea typeface="Josefin Sans"/>
                <a:cs typeface="Josefin Sans"/>
                <a:sym typeface="Josefin Sans"/>
              </a:rPr>
              <a:t>To get </a:t>
            </a:r>
            <a:r>
              <a:rPr lang="en">
                <a:latin typeface="Josefin Sans"/>
                <a:ea typeface="Josefin Sans"/>
                <a:cs typeface="Josefin Sans"/>
                <a:sym typeface="Josefin Sans"/>
              </a:rPr>
              <a:t>Cohen’s D of 0.1, we need </a:t>
            </a:r>
            <a:r>
              <a:rPr lang="en">
                <a:latin typeface="Josefin Sans"/>
                <a:ea typeface="Josefin Sans"/>
                <a:cs typeface="Josefin Sans"/>
                <a:sym typeface="Josefin Sans"/>
              </a:rPr>
              <a:t>1570 samples </a:t>
            </a:r>
            <a:endParaRPr>
              <a:latin typeface="Josefin Sans"/>
              <a:ea typeface="Josefin Sans"/>
              <a:cs typeface="Josefin Sans"/>
              <a:sym typeface="Josefin Sans"/>
            </a:endParaRPr>
          </a:p>
          <a:p>
            <a:pPr indent="-330200" lvl="0" marL="457200" rtl="0" algn="l">
              <a:spcBef>
                <a:spcPts val="0"/>
              </a:spcBef>
              <a:spcAft>
                <a:spcPts val="0"/>
              </a:spcAft>
              <a:buSzPts val="1600"/>
              <a:buChar char="●"/>
            </a:pPr>
            <a:r>
              <a:rPr lang="en"/>
              <a:t>Outcome has high SD</a:t>
            </a:r>
            <a:endParaRPr/>
          </a:p>
          <a:p>
            <a:pPr indent="-317500" lvl="1" marL="914400" rtl="0" algn="l">
              <a:spcBef>
                <a:spcPts val="0"/>
              </a:spcBef>
              <a:spcAft>
                <a:spcPts val="0"/>
              </a:spcAft>
              <a:buSzPts val="1400"/>
              <a:buChar char="○"/>
            </a:pPr>
            <a:r>
              <a:rPr lang="en">
                <a:latin typeface="Josefin Sans"/>
                <a:ea typeface="Josefin Sans"/>
                <a:cs typeface="Josefin Sans"/>
                <a:sym typeface="Josefin Sans"/>
              </a:rPr>
              <a:t>Did not find any useful covariates in our dataset</a:t>
            </a:r>
            <a:endParaRPr>
              <a:latin typeface="Josefin Sans"/>
              <a:ea typeface="Josefin Sans"/>
              <a:cs typeface="Josefin Sans"/>
              <a:sym typeface="Josefin Sans"/>
            </a:endParaRPr>
          </a:p>
          <a:p>
            <a:pPr indent="0" lvl="0" marL="0" rtl="0" algn="l">
              <a:spcBef>
                <a:spcPts val="0"/>
              </a:spcBef>
              <a:spcAft>
                <a:spcPts val="0"/>
              </a:spcAft>
              <a:buClr>
                <a:schemeClr val="dk1"/>
              </a:buClr>
              <a:buSzPts val="1100"/>
              <a:buFont typeface="Arial"/>
              <a:buNone/>
            </a:pPr>
            <a:r>
              <a:t/>
            </a:r>
            <a:endParaRPr/>
          </a:p>
        </p:txBody>
      </p:sp>
      <p:sp>
        <p:nvSpPr>
          <p:cNvPr id="698" name="Google Shape;698;p65"/>
          <p:cNvSpPr txBox="1"/>
          <p:nvPr>
            <p:ph idx="5" type="subTitle"/>
          </p:nvPr>
        </p:nvSpPr>
        <p:spPr>
          <a:xfrm>
            <a:off x="1211363" y="760191"/>
            <a:ext cx="1417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99" name="Google Shape;699;p65"/>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Conclusion</a:t>
            </a:r>
            <a:endParaRPr/>
          </a:p>
        </p:txBody>
      </p:sp>
      <p:sp>
        <p:nvSpPr>
          <p:cNvPr id="700" name="Google Shape;700;p65"/>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07</a:t>
            </a:r>
            <a:endParaRPr/>
          </a:p>
        </p:txBody>
      </p:sp>
      <p:cxnSp>
        <p:nvCxnSpPr>
          <p:cNvPr id="701" name="Google Shape;701;p65"/>
          <p:cNvCxnSpPr/>
          <p:nvPr/>
        </p:nvCxnSpPr>
        <p:spPr>
          <a:xfrm rot="10800000">
            <a:off x="1317913" y="1295900"/>
            <a:ext cx="3129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Conclusion</a:t>
            </a:r>
            <a:endParaRPr/>
          </a:p>
        </p:txBody>
      </p:sp>
      <p:sp>
        <p:nvSpPr>
          <p:cNvPr id="707" name="Google Shape;707;p66"/>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07</a:t>
            </a:r>
            <a:endParaRPr/>
          </a:p>
        </p:txBody>
      </p:sp>
      <p:sp>
        <p:nvSpPr>
          <p:cNvPr id="708" name="Google Shape;708;p66"/>
          <p:cNvSpPr txBox="1"/>
          <p:nvPr>
            <p:ph idx="3" type="subTitle"/>
          </p:nvPr>
        </p:nvSpPr>
        <p:spPr>
          <a:xfrm>
            <a:off x="1204575" y="1335800"/>
            <a:ext cx="64941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Font typeface="Josefin Sans"/>
              <a:buChar char="●"/>
            </a:pPr>
            <a:r>
              <a:rPr lang="en"/>
              <a:t>C</a:t>
            </a:r>
            <a:r>
              <a:rPr lang="en"/>
              <a:t>ollect more data</a:t>
            </a:r>
            <a:endParaRPr/>
          </a:p>
          <a:p>
            <a:pPr indent="-317500" lvl="1" marL="914400" rtl="0" algn="l">
              <a:spcBef>
                <a:spcPts val="0"/>
              </a:spcBef>
              <a:spcAft>
                <a:spcPts val="0"/>
              </a:spcAft>
              <a:buSzPts val="1400"/>
              <a:buChar char="○"/>
            </a:pPr>
            <a:r>
              <a:rPr lang="en">
                <a:latin typeface="Josefin Sans"/>
                <a:ea typeface="Josefin Sans"/>
                <a:cs typeface="Josefin Sans"/>
                <a:sym typeface="Josefin Sans"/>
              </a:rPr>
              <a:t>Enough power - 1570 samples</a:t>
            </a:r>
            <a:endParaRPr>
              <a:latin typeface="Josefin Sans"/>
              <a:ea typeface="Josefin Sans"/>
              <a:cs typeface="Josefin Sans"/>
              <a:sym typeface="Josefin Sans"/>
            </a:endParaRPr>
          </a:p>
          <a:p>
            <a:pPr indent="-317500" lvl="1" marL="914400" rtl="0" algn="l">
              <a:spcBef>
                <a:spcPts val="0"/>
              </a:spcBef>
              <a:spcAft>
                <a:spcPts val="0"/>
              </a:spcAft>
              <a:buSzPts val="1400"/>
              <a:buFont typeface="Josefin Sans"/>
              <a:buChar char="○"/>
            </a:pPr>
            <a:r>
              <a:rPr lang="en">
                <a:latin typeface="Josefin Sans"/>
                <a:ea typeface="Josefin Sans"/>
                <a:cs typeface="Josefin Sans"/>
                <a:sym typeface="Josefin Sans"/>
              </a:rPr>
              <a:t>More information: Coffee, health condition...</a:t>
            </a:r>
            <a:endParaRPr>
              <a:latin typeface="Josefin Sans"/>
              <a:ea typeface="Josefin Sans"/>
              <a:cs typeface="Josefin Sans"/>
              <a:sym typeface="Josefin Sans"/>
            </a:endParaRPr>
          </a:p>
          <a:p>
            <a:pPr indent="-330200" lvl="0" marL="457200" rtl="0" algn="l">
              <a:spcBef>
                <a:spcPts val="0"/>
              </a:spcBef>
              <a:spcAft>
                <a:spcPts val="0"/>
              </a:spcAft>
              <a:buSzPts val="1600"/>
              <a:buChar char="●"/>
            </a:pPr>
            <a:r>
              <a:rPr lang="en"/>
              <a:t>Create new treatment arms </a:t>
            </a:r>
            <a:endParaRPr/>
          </a:p>
          <a:p>
            <a:pPr indent="-317500" lvl="1" marL="914400" rtl="0" algn="l">
              <a:spcBef>
                <a:spcPts val="0"/>
              </a:spcBef>
              <a:spcAft>
                <a:spcPts val="0"/>
              </a:spcAft>
              <a:buSzPts val="1400"/>
              <a:buChar char="○"/>
            </a:pPr>
            <a:r>
              <a:rPr lang="en">
                <a:latin typeface="Josefin Sans"/>
                <a:ea typeface="Josefin Sans"/>
                <a:cs typeface="Josefin Sans"/>
                <a:sym typeface="Josefin Sans"/>
              </a:rPr>
              <a:t>Papers about users' web browsing habits</a:t>
            </a:r>
            <a:endParaRPr>
              <a:latin typeface="Josefin Sans"/>
              <a:ea typeface="Josefin Sans"/>
              <a:cs typeface="Josefin Sans"/>
              <a:sym typeface="Josefin Sans"/>
            </a:endParaRPr>
          </a:p>
        </p:txBody>
      </p:sp>
      <p:sp>
        <p:nvSpPr>
          <p:cNvPr id="709" name="Google Shape;709;p66"/>
          <p:cNvSpPr txBox="1"/>
          <p:nvPr>
            <p:ph idx="6" type="subTitle"/>
          </p:nvPr>
        </p:nvSpPr>
        <p:spPr>
          <a:xfrm>
            <a:off x="1204538" y="801225"/>
            <a:ext cx="226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a:t>
            </a:r>
            <a:r>
              <a:rPr lang="en"/>
              <a:t>rther</a:t>
            </a:r>
            <a:r>
              <a:rPr lang="en"/>
              <a:t> Exploration</a:t>
            </a:r>
            <a:endParaRPr/>
          </a:p>
        </p:txBody>
      </p:sp>
      <p:cxnSp>
        <p:nvCxnSpPr>
          <p:cNvPr id="710" name="Google Shape;710;p66"/>
          <p:cNvCxnSpPr/>
          <p:nvPr/>
        </p:nvCxnSpPr>
        <p:spPr>
          <a:xfrm rot="10800000">
            <a:off x="1326688" y="1335800"/>
            <a:ext cx="3129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347" name="Google Shape;347;p40"/>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348" name="Google Shape;348;p40"/>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01</a:t>
            </a:r>
            <a:endParaRPr/>
          </a:p>
        </p:txBody>
      </p:sp>
      <p:sp>
        <p:nvSpPr>
          <p:cNvPr id="349" name="Google Shape;349;p40"/>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Research</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7"/>
          <p:cNvSpPr/>
          <p:nvPr/>
        </p:nvSpPr>
        <p:spPr>
          <a:xfrm>
            <a:off x="3972650" y="700175"/>
            <a:ext cx="4933500" cy="3540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900">
                <a:solidFill>
                  <a:schemeClr val="dk1"/>
                </a:solidFill>
                <a:latin typeface="Josefin Sans"/>
                <a:ea typeface="Josefin Sans"/>
                <a:cs typeface="Josefin Sans"/>
                <a:sym typeface="Josefin Sans"/>
              </a:rPr>
              <a:t>Libert, Barry, Yoram (Jerry) Wind and Megan Beck Fenley (2014), What Airbnb,Uber, and Alibaba Have in Common, (accessed July 6, 2015), [available at </a:t>
            </a:r>
            <a:r>
              <a:rPr lang="en" sz="900" u="sng">
                <a:solidFill>
                  <a:schemeClr val="hlink"/>
                </a:solidFill>
                <a:latin typeface="Josefin Sans"/>
                <a:ea typeface="Josefin Sans"/>
                <a:cs typeface="Josefin Sans"/>
                <a:sym typeface="Josefin Sans"/>
                <a:hlinkClick r:id="rId3"/>
              </a:rPr>
              <a:t>https://hbr.org/2014/11/what-airbnb-uber-andalibaba-</a:t>
            </a:r>
            <a:r>
              <a:rPr lang="en" sz="900">
                <a:solidFill>
                  <a:schemeClr val="dk1"/>
                </a:solidFill>
                <a:latin typeface="Josefin Sans"/>
                <a:ea typeface="Josefin Sans"/>
                <a:cs typeface="Josefin Sans"/>
                <a:sym typeface="Josefin Sans"/>
              </a:rPr>
              <a:t> have-in-common]</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rPr lang="en" sz="900">
                <a:solidFill>
                  <a:schemeClr val="dk1"/>
                </a:solidFill>
                <a:latin typeface="Josefin Sans"/>
                <a:ea typeface="Josefin Sans"/>
                <a:cs typeface="Josefin Sans"/>
                <a:sym typeface="Josefin Sans"/>
              </a:rPr>
              <a:t>Ju</a:t>
            </a:r>
            <a:r>
              <a:rPr lang="en" sz="900">
                <a:solidFill>
                  <a:schemeClr val="dk1"/>
                </a:solidFill>
                <a:latin typeface="Josefin Sans"/>
                <a:ea typeface="Josefin Sans"/>
                <a:cs typeface="Josefin Sans"/>
                <a:sym typeface="Josefin Sans"/>
              </a:rPr>
              <a:t>-Yeon, Eric, Jisu and Robert W. Palmatier, The effect of Online shopping platform strategies on search, display and membership revenues., Journal of Retailing 94 (3,2018) 247-264.</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rPr lang="en" sz="900">
                <a:solidFill>
                  <a:schemeClr val="dk1"/>
                </a:solidFill>
                <a:latin typeface="Josefin Sans"/>
                <a:ea typeface="Josefin Sans"/>
                <a:cs typeface="Josefin Sans"/>
                <a:sym typeface="Josefin Sans"/>
              </a:rPr>
              <a:t>Dongpu, Yili, and Kanliang et.al, Effects of membership tier on user content generation behaviors: evidence from online reviews, Electron Commer Res (2018) 18:457-483.https://doi.org/10.1007/s10660-017-9266-7</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t/>
            </a:r>
            <a:endParaRPr sz="900">
              <a:solidFill>
                <a:schemeClr val="dk1"/>
              </a:solidFill>
              <a:latin typeface="Josefin Sans"/>
              <a:ea typeface="Josefin Sans"/>
              <a:cs typeface="Josefin Sans"/>
              <a:sym typeface="Josefin Sans"/>
            </a:endParaRPr>
          </a:p>
          <a:p>
            <a:pPr indent="0" lvl="0" marL="0" rtl="0" algn="just">
              <a:lnSpc>
                <a:spcPct val="115000"/>
              </a:lnSpc>
              <a:spcBef>
                <a:spcPts val="0"/>
              </a:spcBef>
              <a:spcAft>
                <a:spcPts val="0"/>
              </a:spcAft>
              <a:buNone/>
            </a:pPr>
            <a:r>
              <a:rPr lang="en" sz="900">
                <a:solidFill>
                  <a:schemeClr val="dk1"/>
                </a:solidFill>
                <a:latin typeface="Josefin Sans"/>
                <a:ea typeface="Josefin Sans"/>
                <a:cs typeface="Josefin Sans"/>
                <a:sym typeface="Josefin Sans"/>
              </a:rPr>
              <a:t>Da, Juan, and Shuang et.al, Effects of button design characteristics on performance and perceptions of touch screen use, International Journal of Industrial Ergonomics 64 (2018) 59-68</a:t>
            </a:r>
            <a:endParaRPr sz="900">
              <a:solidFill>
                <a:schemeClr val="dk1"/>
              </a:solidFill>
              <a:latin typeface="Josefin Sans"/>
              <a:ea typeface="Josefin Sans"/>
              <a:cs typeface="Josefin Sans"/>
              <a:sym typeface="Josefin Sans"/>
            </a:endParaRPr>
          </a:p>
          <a:p>
            <a:pPr indent="0" lvl="0" marL="0" rtl="0" algn="just">
              <a:spcBef>
                <a:spcPts val="0"/>
              </a:spcBef>
              <a:spcAft>
                <a:spcPts val="0"/>
              </a:spcAft>
              <a:buNone/>
            </a:pPr>
            <a:r>
              <a:t/>
            </a:r>
            <a:endParaRPr>
              <a:solidFill>
                <a:srgbClr val="FD0000"/>
              </a:solidFill>
              <a:latin typeface="Josefin Sans"/>
              <a:ea typeface="Josefin Sans"/>
              <a:cs typeface="Josefin Sans"/>
              <a:sym typeface="Josefin Sans"/>
            </a:endParaRPr>
          </a:p>
        </p:txBody>
      </p:sp>
      <p:sp>
        <p:nvSpPr>
          <p:cNvPr id="716" name="Google Shape;716;p67"/>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08</a:t>
            </a:r>
            <a:endParaRPr/>
          </a:p>
        </p:txBody>
      </p:sp>
      <p:sp>
        <p:nvSpPr>
          <p:cNvPr id="717" name="Google Shape;717;p67"/>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Bibliography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8"/>
          <p:cNvSpPr txBox="1"/>
          <p:nvPr>
            <p:ph type="ctrTitle"/>
          </p:nvPr>
        </p:nvSpPr>
        <p:spPr>
          <a:xfrm>
            <a:off x="713225" y="1157263"/>
            <a:ext cx="5414400" cy="70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Thanks!</a:t>
            </a:r>
            <a:endParaRPr/>
          </a:p>
        </p:txBody>
      </p:sp>
      <p:sp>
        <p:nvSpPr>
          <p:cNvPr id="723" name="Google Shape;723;p68"/>
          <p:cNvSpPr txBox="1"/>
          <p:nvPr>
            <p:ph idx="1" type="subTitle"/>
          </p:nvPr>
        </p:nvSpPr>
        <p:spPr>
          <a:xfrm>
            <a:off x="719750" y="2053877"/>
            <a:ext cx="3309300" cy="12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 you have any questions?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idx="2" type="subTitle"/>
          </p:nvPr>
        </p:nvSpPr>
        <p:spPr>
          <a:xfrm>
            <a:off x="1045225" y="1951925"/>
            <a:ext cx="6819300" cy="16932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Char char="●"/>
            </a:pPr>
            <a:r>
              <a:rPr lang="en"/>
              <a:t>E-commerce enterprises like Amazon, Alibaba and Ebay “receive valuations two to four times higher … than companies with other business models. ” (Libert, Wind, and Fenley 2014)</a:t>
            </a:r>
            <a:endParaRPr/>
          </a:p>
          <a:p>
            <a:pPr indent="-330200" lvl="0" marL="457200" marR="0" rtl="0" algn="l">
              <a:lnSpc>
                <a:spcPct val="100000"/>
              </a:lnSpc>
              <a:spcBef>
                <a:spcPts val="0"/>
              </a:spcBef>
              <a:spcAft>
                <a:spcPts val="0"/>
              </a:spcAft>
              <a:buSzPts val="1600"/>
              <a:buChar char="●"/>
            </a:pPr>
            <a:r>
              <a:rPr lang="en"/>
              <a:t>2020 Covid 19 period drives E-commerce growth even more. Amazon’s founder Jeff Bezos was ranked as the second richest in the world. (Forbes)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355" name="Google Shape;355;p41"/>
          <p:cNvSpPr txBox="1"/>
          <p:nvPr>
            <p:ph idx="5" type="subTitle"/>
          </p:nvPr>
        </p:nvSpPr>
        <p:spPr>
          <a:xfrm>
            <a:off x="1045258" y="1417350"/>
            <a:ext cx="51411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industry is growing fast</a:t>
            </a:r>
            <a:endParaRPr/>
          </a:p>
        </p:txBody>
      </p:sp>
      <p:sp>
        <p:nvSpPr>
          <p:cNvPr id="356" name="Google Shape;356;p41"/>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Prior Research</a:t>
            </a:r>
            <a:endParaRPr/>
          </a:p>
        </p:txBody>
      </p:sp>
      <p:sp>
        <p:nvSpPr>
          <p:cNvPr id="357" name="Google Shape;357;p41"/>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cxnSp>
        <p:nvCxnSpPr>
          <p:cNvPr id="358" name="Google Shape;358;p41"/>
          <p:cNvCxnSpPr/>
          <p:nvPr/>
        </p:nvCxnSpPr>
        <p:spPr>
          <a:xfrm rot="10800000">
            <a:off x="1151763" y="1919400"/>
            <a:ext cx="3129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146725" y="48653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Prior Research</a:t>
            </a:r>
            <a:endParaRPr/>
          </a:p>
          <a:p>
            <a:pPr indent="0" lvl="0" marL="0" rtl="0" algn="l">
              <a:spcBef>
                <a:spcPts val="0"/>
              </a:spcBef>
              <a:spcAft>
                <a:spcPts val="0"/>
              </a:spcAft>
              <a:buNone/>
            </a:pPr>
            <a:r>
              <a:t/>
            </a:r>
            <a:endParaRPr/>
          </a:p>
        </p:txBody>
      </p:sp>
      <p:sp>
        <p:nvSpPr>
          <p:cNvPr id="364" name="Google Shape;364;p42"/>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sp>
        <p:nvSpPr>
          <p:cNvPr id="365" name="Google Shape;365;p42"/>
          <p:cNvSpPr txBox="1"/>
          <p:nvPr>
            <p:ph idx="2" type="subTitle"/>
          </p:nvPr>
        </p:nvSpPr>
        <p:spPr>
          <a:xfrm>
            <a:off x="1158750" y="1533325"/>
            <a:ext cx="6819300" cy="24489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Char char="●"/>
            </a:pPr>
            <a:r>
              <a:rPr lang="en"/>
              <a:t>Most online shopping platform firms generate revenue from three sources: pay-per-click search advertising, pay-per-impression display advertising and membership fees (Ju-Yeon, Eric and Jisu 2018)</a:t>
            </a:r>
            <a:endParaRPr/>
          </a:p>
          <a:p>
            <a:pPr indent="-317500" lvl="0" marL="457200" rtl="0" algn="l">
              <a:spcBef>
                <a:spcPts val="0"/>
              </a:spcBef>
              <a:spcAft>
                <a:spcPts val="0"/>
              </a:spcAft>
              <a:buSzPts val="1400"/>
              <a:buFont typeface="Arial"/>
              <a:buChar char="●"/>
            </a:pPr>
            <a:r>
              <a:rPr lang="en"/>
              <a:t>Membership tier has a positive effect n content generating, review rating and review delay, hence improve customer experience. (Dongpu, Yili and Kanliang 2018)</a:t>
            </a:r>
            <a:endParaRPr/>
          </a:p>
          <a:p>
            <a:pPr indent="-317500" lvl="0" marL="457200" rtl="0" algn="l">
              <a:spcBef>
                <a:spcPts val="0"/>
              </a:spcBef>
              <a:spcAft>
                <a:spcPts val="0"/>
              </a:spcAft>
              <a:buSzPts val="1400"/>
              <a:buFont typeface="Arial"/>
              <a:buChar char="●"/>
            </a:pPr>
            <a:r>
              <a:rPr lang="en"/>
              <a:t>Shopping website button design is crucial for membership tier and user sign in. The effects of button design characteristics (button size, button spacing, visual feedback and button shape) on users’ performance, mental workload and preference (Da, Juan, and Shuang 2018).</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366" name="Google Shape;366;p42"/>
          <p:cNvSpPr txBox="1"/>
          <p:nvPr>
            <p:ph idx="5" type="subTitle"/>
          </p:nvPr>
        </p:nvSpPr>
        <p:spPr>
          <a:xfrm>
            <a:off x="1158760" y="998750"/>
            <a:ext cx="6978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button design affects membership generated revenue</a:t>
            </a:r>
            <a:endParaRPr/>
          </a:p>
        </p:txBody>
      </p:sp>
      <p:cxnSp>
        <p:nvCxnSpPr>
          <p:cNvPr id="367" name="Google Shape;367;p42"/>
          <p:cNvCxnSpPr/>
          <p:nvPr/>
        </p:nvCxnSpPr>
        <p:spPr>
          <a:xfrm rot="10800000">
            <a:off x="1265275" y="1500800"/>
            <a:ext cx="3129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373" name="Google Shape;373;p43"/>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374" name="Google Shape;374;p43"/>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02</a:t>
            </a:r>
            <a:endParaRPr/>
          </a:p>
        </p:txBody>
      </p:sp>
      <p:sp>
        <p:nvSpPr>
          <p:cNvPr id="375" name="Google Shape;375;p43"/>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4"/>
          <p:cNvSpPr txBox="1"/>
          <p:nvPr>
            <p:ph idx="1" type="subTitle"/>
          </p:nvPr>
        </p:nvSpPr>
        <p:spPr>
          <a:xfrm>
            <a:off x="1168125" y="2211800"/>
            <a:ext cx="16560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t>
            </a:r>
            <a:r>
              <a:rPr b="1" lang="en"/>
              <a:t>position and color</a:t>
            </a:r>
            <a:r>
              <a:rPr lang="en"/>
              <a:t> of the sign in button affect users’ performance</a:t>
            </a:r>
            <a:endParaRPr/>
          </a:p>
        </p:txBody>
      </p:sp>
      <p:sp>
        <p:nvSpPr>
          <p:cNvPr id="381" name="Google Shape;381;p44"/>
          <p:cNvSpPr txBox="1"/>
          <p:nvPr>
            <p:ph idx="2" type="subTitle"/>
          </p:nvPr>
        </p:nvSpPr>
        <p:spPr>
          <a:xfrm>
            <a:off x="3634500" y="2211800"/>
            <a:ext cx="17439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Placing the sign in button at the center of the screen with bright color will </a:t>
            </a:r>
            <a:r>
              <a:rPr lang="en"/>
              <a:t>optimize</a:t>
            </a:r>
            <a:r>
              <a:rPr lang="en"/>
              <a:t> users’ time spent to locate button</a:t>
            </a:r>
            <a:endParaRPr/>
          </a:p>
        </p:txBody>
      </p:sp>
      <p:sp>
        <p:nvSpPr>
          <p:cNvPr id="382" name="Google Shape;382;p44"/>
          <p:cNvSpPr txBox="1"/>
          <p:nvPr>
            <p:ph idx="4" type="subTitle"/>
          </p:nvPr>
        </p:nvSpPr>
        <p:spPr>
          <a:xfrm>
            <a:off x="1168125" y="1749775"/>
            <a:ext cx="2312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383" name="Google Shape;383;p44"/>
          <p:cNvSpPr txBox="1"/>
          <p:nvPr>
            <p:ph idx="5" type="subTitle"/>
          </p:nvPr>
        </p:nvSpPr>
        <p:spPr>
          <a:xfrm>
            <a:off x="3634800" y="1741991"/>
            <a:ext cx="14172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384" name="Google Shape;384;p4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R</a:t>
            </a:r>
            <a:r>
              <a:rPr lang="en"/>
              <a:t>esearch Introduction</a:t>
            </a:r>
            <a:endParaRPr/>
          </a:p>
        </p:txBody>
      </p:sp>
      <p:sp>
        <p:nvSpPr>
          <p:cNvPr id="385" name="Google Shape;385;p44"/>
          <p:cNvSpPr txBox="1"/>
          <p:nvPr>
            <p:ph idx="7"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86" name="Google Shape;386;p44"/>
          <p:cNvSpPr txBox="1"/>
          <p:nvPr>
            <p:ph idx="3" type="subTitle"/>
          </p:nvPr>
        </p:nvSpPr>
        <p:spPr>
          <a:xfrm>
            <a:off x="6101475" y="2211800"/>
            <a:ext cx="21504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to e-commerce business, consumers, scholars, stakeholders and investors to generate membership related revenue and provide better service.</a:t>
            </a:r>
            <a:endParaRPr/>
          </a:p>
        </p:txBody>
      </p:sp>
      <p:sp>
        <p:nvSpPr>
          <p:cNvPr id="387" name="Google Shape;387;p44"/>
          <p:cNvSpPr txBox="1"/>
          <p:nvPr>
            <p:ph idx="6" type="subTitle"/>
          </p:nvPr>
        </p:nvSpPr>
        <p:spPr>
          <a:xfrm>
            <a:off x="6040600" y="1742000"/>
            <a:ext cx="1609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cxnSp>
        <p:nvCxnSpPr>
          <p:cNvPr id="388" name="Google Shape;388;p44"/>
          <p:cNvCxnSpPr/>
          <p:nvPr/>
        </p:nvCxnSpPr>
        <p:spPr>
          <a:xfrm rot="10800000">
            <a:off x="1275325" y="1645725"/>
            <a:ext cx="312900" cy="0"/>
          </a:xfrm>
          <a:prstGeom prst="straightConnector1">
            <a:avLst/>
          </a:prstGeom>
          <a:noFill/>
          <a:ln cap="flat" cmpd="sng" w="76200">
            <a:solidFill>
              <a:schemeClr val="accent1"/>
            </a:solidFill>
            <a:prstDash val="solid"/>
            <a:round/>
            <a:headEnd len="med" w="med" type="none"/>
            <a:tailEnd len="med" w="med" type="none"/>
          </a:ln>
        </p:spPr>
      </p:cxnSp>
      <p:cxnSp>
        <p:nvCxnSpPr>
          <p:cNvPr id="389" name="Google Shape;389;p44"/>
          <p:cNvCxnSpPr/>
          <p:nvPr/>
        </p:nvCxnSpPr>
        <p:spPr>
          <a:xfrm rot="10800000">
            <a:off x="3701675" y="1645725"/>
            <a:ext cx="312900" cy="0"/>
          </a:xfrm>
          <a:prstGeom prst="straightConnector1">
            <a:avLst/>
          </a:prstGeom>
          <a:noFill/>
          <a:ln cap="flat" cmpd="sng" w="76200">
            <a:solidFill>
              <a:schemeClr val="accent1"/>
            </a:solidFill>
            <a:prstDash val="solid"/>
            <a:round/>
            <a:headEnd len="med" w="med" type="none"/>
            <a:tailEnd len="med" w="med" type="none"/>
          </a:ln>
        </p:spPr>
      </p:cxnSp>
      <p:cxnSp>
        <p:nvCxnSpPr>
          <p:cNvPr id="390" name="Google Shape;390;p44"/>
          <p:cNvCxnSpPr/>
          <p:nvPr/>
        </p:nvCxnSpPr>
        <p:spPr>
          <a:xfrm rot="10800000">
            <a:off x="6144000" y="1645725"/>
            <a:ext cx="312900" cy="0"/>
          </a:xfrm>
          <a:prstGeom prst="straightConnector1">
            <a:avLst/>
          </a:prstGeom>
          <a:noFill/>
          <a:ln cap="flat" cmpd="sng" w="76200">
            <a:solidFill>
              <a:schemeClr val="accent1"/>
            </a:solidFill>
            <a:prstDash val="solid"/>
            <a:round/>
            <a:headEnd len="med" w="med" type="none"/>
            <a:tailEnd len="med" w="med" type="none"/>
          </a:ln>
        </p:spPr>
      </p:cxnSp>
      <p:grpSp>
        <p:nvGrpSpPr>
          <p:cNvPr id="391" name="Google Shape;391;p44"/>
          <p:cNvGrpSpPr/>
          <p:nvPr/>
        </p:nvGrpSpPr>
        <p:grpSpPr>
          <a:xfrm>
            <a:off x="6134553" y="1266745"/>
            <a:ext cx="354025" cy="268797"/>
            <a:chOff x="3963652" y="1999759"/>
            <a:chExt cx="374154" cy="284050"/>
          </a:xfrm>
        </p:grpSpPr>
        <p:sp>
          <p:nvSpPr>
            <p:cNvPr id="392" name="Google Shape;392;p44"/>
            <p:cNvSpPr/>
            <p:nvPr/>
          </p:nvSpPr>
          <p:spPr>
            <a:xfrm>
              <a:off x="4123441" y="2104652"/>
              <a:ext cx="214366" cy="179158"/>
            </a:xfrm>
            <a:custGeom>
              <a:rect b="b" l="l" r="r" t="t"/>
              <a:pathLst>
                <a:path extrusionOk="0" h="5633" w="6740">
                  <a:moveTo>
                    <a:pt x="6573" y="1"/>
                  </a:moveTo>
                  <a:cubicBezTo>
                    <a:pt x="6490" y="1"/>
                    <a:pt x="6395" y="84"/>
                    <a:pt x="6395" y="179"/>
                  </a:cubicBezTo>
                  <a:lnTo>
                    <a:pt x="6395" y="5275"/>
                  </a:lnTo>
                  <a:lnTo>
                    <a:pt x="180" y="5275"/>
                  </a:lnTo>
                  <a:cubicBezTo>
                    <a:pt x="84" y="5275"/>
                    <a:pt x="1" y="5346"/>
                    <a:pt x="1" y="5454"/>
                  </a:cubicBezTo>
                  <a:cubicBezTo>
                    <a:pt x="1" y="5549"/>
                    <a:pt x="72" y="5632"/>
                    <a:pt x="180" y="5632"/>
                  </a:cubicBezTo>
                  <a:lnTo>
                    <a:pt x="6561" y="5632"/>
                  </a:lnTo>
                  <a:cubicBezTo>
                    <a:pt x="6645" y="5632"/>
                    <a:pt x="6740" y="5549"/>
                    <a:pt x="6740" y="5454"/>
                  </a:cubicBezTo>
                  <a:lnTo>
                    <a:pt x="6740" y="179"/>
                  </a:lnTo>
                  <a:cubicBezTo>
                    <a:pt x="6740" y="84"/>
                    <a:pt x="6668" y="1"/>
                    <a:pt x="6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a:off x="3963652" y="1999759"/>
              <a:ext cx="374154" cy="283669"/>
            </a:xfrm>
            <a:custGeom>
              <a:rect b="b" l="l" r="r" t="t"/>
              <a:pathLst>
                <a:path extrusionOk="0" h="8919" w="11764">
                  <a:moveTo>
                    <a:pt x="1036" y="1"/>
                  </a:moveTo>
                  <a:cubicBezTo>
                    <a:pt x="465" y="1"/>
                    <a:pt x="0" y="465"/>
                    <a:pt x="0" y="1024"/>
                  </a:cubicBezTo>
                  <a:lnTo>
                    <a:pt x="0" y="7847"/>
                  </a:lnTo>
                  <a:cubicBezTo>
                    <a:pt x="0" y="8418"/>
                    <a:pt x="477" y="8918"/>
                    <a:pt x="1072" y="8918"/>
                  </a:cubicBezTo>
                  <a:lnTo>
                    <a:pt x="4513" y="8918"/>
                  </a:lnTo>
                  <a:cubicBezTo>
                    <a:pt x="4608" y="8918"/>
                    <a:pt x="4692" y="8835"/>
                    <a:pt x="4692" y="8740"/>
                  </a:cubicBezTo>
                  <a:cubicBezTo>
                    <a:pt x="4692" y="8644"/>
                    <a:pt x="4620" y="8561"/>
                    <a:pt x="4513" y="8561"/>
                  </a:cubicBezTo>
                  <a:lnTo>
                    <a:pt x="1072" y="8561"/>
                  </a:lnTo>
                  <a:cubicBezTo>
                    <a:pt x="679" y="8561"/>
                    <a:pt x="358" y="8228"/>
                    <a:pt x="358" y="7847"/>
                  </a:cubicBezTo>
                  <a:lnTo>
                    <a:pt x="358" y="7799"/>
                  </a:lnTo>
                  <a:lnTo>
                    <a:pt x="358" y="7763"/>
                  </a:lnTo>
                  <a:cubicBezTo>
                    <a:pt x="405" y="7430"/>
                    <a:pt x="691" y="7168"/>
                    <a:pt x="1036" y="7168"/>
                  </a:cubicBezTo>
                  <a:lnTo>
                    <a:pt x="1358" y="7168"/>
                  </a:lnTo>
                  <a:cubicBezTo>
                    <a:pt x="1453" y="7168"/>
                    <a:pt x="1536" y="7097"/>
                    <a:pt x="1536" y="6990"/>
                  </a:cubicBezTo>
                  <a:cubicBezTo>
                    <a:pt x="1536" y="6906"/>
                    <a:pt x="1465" y="6811"/>
                    <a:pt x="1358" y="6811"/>
                  </a:cubicBezTo>
                  <a:cubicBezTo>
                    <a:pt x="1335" y="6814"/>
                    <a:pt x="1309" y="6815"/>
                    <a:pt x="1278" y="6815"/>
                  </a:cubicBezTo>
                  <a:cubicBezTo>
                    <a:pt x="1232" y="6815"/>
                    <a:pt x="1177" y="6813"/>
                    <a:pt x="1116" y="6813"/>
                  </a:cubicBezTo>
                  <a:cubicBezTo>
                    <a:pt x="905" y="6813"/>
                    <a:pt x="620" y="6839"/>
                    <a:pt x="346" y="7073"/>
                  </a:cubicBezTo>
                  <a:lnTo>
                    <a:pt x="346" y="1013"/>
                  </a:lnTo>
                  <a:cubicBezTo>
                    <a:pt x="346" y="643"/>
                    <a:pt x="655" y="322"/>
                    <a:pt x="1036" y="322"/>
                  </a:cubicBezTo>
                  <a:lnTo>
                    <a:pt x="2465" y="322"/>
                  </a:lnTo>
                  <a:lnTo>
                    <a:pt x="2465" y="6811"/>
                  </a:lnTo>
                  <a:lnTo>
                    <a:pt x="2048" y="6811"/>
                  </a:lnTo>
                  <a:cubicBezTo>
                    <a:pt x="1953" y="6811"/>
                    <a:pt x="1870" y="6894"/>
                    <a:pt x="1870" y="6990"/>
                  </a:cubicBezTo>
                  <a:cubicBezTo>
                    <a:pt x="1870" y="7085"/>
                    <a:pt x="1941" y="7168"/>
                    <a:pt x="2048" y="7168"/>
                  </a:cubicBezTo>
                  <a:lnTo>
                    <a:pt x="2620" y="7168"/>
                  </a:lnTo>
                  <a:cubicBezTo>
                    <a:pt x="2715" y="7168"/>
                    <a:pt x="2798" y="7097"/>
                    <a:pt x="2798" y="6990"/>
                  </a:cubicBezTo>
                  <a:lnTo>
                    <a:pt x="2798" y="1191"/>
                  </a:lnTo>
                  <a:lnTo>
                    <a:pt x="11407" y="1191"/>
                  </a:lnTo>
                  <a:lnTo>
                    <a:pt x="11407" y="2763"/>
                  </a:lnTo>
                  <a:cubicBezTo>
                    <a:pt x="11407" y="2858"/>
                    <a:pt x="11478" y="2941"/>
                    <a:pt x="11585" y="2941"/>
                  </a:cubicBezTo>
                  <a:cubicBezTo>
                    <a:pt x="11669" y="2941"/>
                    <a:pt x="11764" y="2870"/>
                    <a:pt x="11764" y="2763"/>
                  </a:cubicBezTo>
                  <a:lnTo>
                    <a:pt x="11764" y="1024"/>
                  </a:lnTo>
                  <a:cubicBezTo>
                    <a:pt x="11764" y="941"/>
                    <a:pt x="11692" y="858"/>
                    <a:pt x="11597" y="858"/>
                  </a:cubicBezTo>
                  <a:lnTo>
                    <a:pt x="2822" y="858"/>
                  </a:lnTo>
                  <a:lnTo>
                    <a:pt x="2822" y="179"/>
                  </a:lnTo>
                  <a:cubicBezTo>
                    <a:pt x="2822" y="84"/>
                    <a:pt x="2739" y="1"/>
                    <a:pt x="2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a:off x="4069309" y="2061874"/>
              <a:ext cx="234435" cy="182911"/>
            </a:xfrm>
            <a:custGeom>
              <a:rect b="b" l="l" r="r" t="t"/>
              <a:pathLst>
                <a:path extrusionOk="0" h="5751" w="7371">
                  <a:moveTo>
                    <a:pt x="5477" y="357"/>
                  </a:moveTo>
                  <a:lnTo>
                    <a:pt x="5477" y="1631"/>
                  </a:lnTo>
                  <a:lnTo>
                    <a:pt x="3013" y="1631"/>
                  </a:lnTo>
                  <a:lnTo>
                    <a:pt x="3013" y="357"/>
                  </a:lnTo>
                  <a:close/>
                  <a:moveTo>
                    <a:pt x="2667" y="3036"/>
                  </a:moveTo>
                  <a:lnTo>
                    <a:pt x="2667" y="5394"/>
                  </a:lnTo>
                  <a:lnTo>
                    <a:pt x="1643" y="5394"/>
                  </a:lnTo>
                  <a:cubicBezTo>
                    <a:pt x="929" y="5394"/>
                    <a:pt x="358" y="4822"/>
                    <a:pt x="358" y="4120"/>
                  </a:cubicBezTo>
                  <a:lnTo>
                    <a:pt x="358" y="3036"/>
                  </a:lnTo>
                  <a:close/>
                  <a:moveTo>
                    <a:pt x="7013" y="334"/>
                  </a:moveTo>
                  <a:lnTo>
                    <a:pt x="7013" y="5394"/>
                  </a:lnTo>
                  <a:lnTo>
                    <a:pt x="3013" y="5394"/>
                  </a:lnTo>
                  <a:lnTo>
                    <a:pt x="3013" y="1977"/>
                  </a:lnTo>
                  <a:lnTo>
                    <a:pt x="5656" y="1977"/>
                  </a:lnTo>
                  <a:cubicBezTo>
                    <a:pt x="5751" y="1977"/>
                    <a:pt x="5834" y="1905"/>
                    <a:pt x="5834" y="1798"/>
                  </a:cubicBezTo>
                  <a:lnTo>
                    <a:pt x="5834" y="334"/>
                  </a:lnTo>
                  <a:close/>
                  <a:moveTo>
                    <a:pt x="179" y="0"/>
                  </a:moveTo>
                  <a:cubicBezTo>
                    <a:pt x="96" y="0"/>
                    <a:pt x="0" y="72"/>
                    <a:pt x="0" y="179"/>
                  </a:cubicBezTo>
                  <a:lnTo>
                    <a:pt x="0" y="4120"/>
                  </a:lnTo>
                  <a:cubicBezTo>
                    <a:pt x="0" y="5025"/>
                    <a:pt x="727" y="5751"/>
                    <a:pt x="1643" y="5751"/>
                  </a:cubicBezTo>
                  <a:lnTo>
                    <a:pt x="7192" y="5751"/>
                  </a:lnTo>
                  <a:cubicBezTo>
                    <a:pt x="7275" y="5751"/>
                    <a:pt x="7370" y="5679"/>
                    <a:pt x="7370" y="5572"/>
                  </a:cubicBezTo>
                  <a:lnTo>
                    <a:pt x="7370" y="179"/>
                  </a:lnTo>
                  <a:cubicBezTo>
                    <a:pt x="7358" y="72"/>
                    <a:pt x="7275" y="0"/>
                    <a:pt x="7192" y="0"/>
                  </a:cubicBezTo>
                  <a:lnTo>
                    <a:pt x="2024" y="0"/>
                  </a:lnTo>
                  <a:cubicBezTo>
                    <a:pt x="1941" y="0"/>
                    <a:pt x="1846" y="72"/>
                    <a:pt x="1846" y="179"/>
                  </a:cubicBezTo>
                  <a:cubicBezTo>
                    <a:pt x="1846" y="262"/>
                    <a:pt x="1917" y="357"/>
                    <a:pt x="2024" y="357"/>
                  </a:cubicBezTo>
                  <a:lnTo>
                    <a:pt x="2667" y="357"/>
                  </a:lnTo>
                  <a:lnTo>
                    <a:pt x="2667" y="2691"/>
                  </a:lnTo>
                  <a:lnTo>
                    <a:pt x="358" y="2691"/>
                  </a:lnTo>
                  <a:lnTo>
                    <a:pt x="358" y="357"/>
                  </a:lnTo>
                  <a:lnTo>
                    <a:pt x="1322" y="357"/>
                  </a:lnTo>
                  <a:cubicBezTo>
                    <a:pt x="1417" y="357"/>
                    <a:pt x="1501" y="274"/>
                    <a:pt x="1501" y="179"/>
                  </a:cubicBezTo>
                  <a:cubicBezTo>
                    <a:pt x="1501" y="84"/>
                    <a:pt x="1429" y="0"/>
                    <a:pt x="1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44"/>
          <p:cNvGrpSpPr/>
          <p:nvPr/>
        </p:nvGrpSpPr>
        <p:grpSpPr>
          <a:xfrm>
            <a:off x="3689634" y="1257972"/>
            <a:ext cx="318935" cy="286344"/>
            <a:chOff x="3441065" y="4302505"/>
            <a:chExt cx="337069" cy="302593"/>
          </a:xfrm>
        </p:grpSpPr>
        <p:sp>
          <p:nvSpPr>
            <p:cNvPr id="396" name="Google Shape;396;p44"/>
            <p:cNvSpPr/>
            <p:nvPr/>
          </p:nvSpPr>
          <p:spPr>
            <a:xfrm>
              <a:off x="3441065" y="4366941"/>
              <a:ext cx="337069" cy="173655"/>
            </a:xfrm>
            <a:custGeom>
              <a:rect b="b" l="l" r="r" t="t"/>
              <a:pathLst>
                <a:path extrusionOk="0" h="5460" w="10598">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a:off x="3572864" y="4423300"/>
              <a:ext cx="76141" cy="61479"/>
            </a:xfrm>
            <a:custGeom>
              <a:rect b="b" l="l" r="r" t="t"/>
              <a:pathLst>
                <a:path extrusionOk="0" h="1933" w="2394">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a:off x="3619045" y="4394485"/>
              <a:ext cx="46626" cy="39088"/>
            </a:xfrm>
            <a:custGeom>
              <a:rect b="b" l="l" r="r" t="t"/>
              <a:pathLst>
                <a:path extrusionOk="0" h="1229" w="1466">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a:off x="3604669" y="4302505"/>
              <a:ext cx="9860" cy="42046"/>
            </a:xfrm>
            <a:custGeom>
              <a:rect b="b" l="l" r="r" t="t"/>
              <a:pathLst>
                <a:path extrusionOk="0" h="1322" w="31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a:off x="3528178" y="4315926"/>
              <a:ext cx="22359" cy="40742"/>
            </a:xfrm>
            <a:custGeom>
              <a:rect b="b" l="l" r="r" t="t"/>
              <a:pathLst>
                <a:path extrusionOk="0" h="1281" w="703">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a:off x="3457730" y="4348590"/>
              <a:ext cx="32600" cy="35367"/>
            </a:xfrm>
            <a:custGeom>
              <a:rect b="b" l="l" r="r" t="t"/>
              <a:pathLst>
                <a:path extrusionOk="0" h="1112" w="1025">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a:off x="3727723" y="4351611"/>
              <a:ext cx="32218" cy="34954"/>
            </a:xfrm>
            <a:custGeom>
              <a:rect b="b" l="l" r="r" t="t"/>
              <a:pathLst>
                <a:path extrusionOk="0" h="1099" w="1013">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3668279" y="4315926"/>
              <a:ext cx="22391" cy="40742"/>
            </a:xfrm>
            <a:custGeom>
              <a:rect b="b" l="l" r="r" t="t"/>
              <a:pathLst>
                <a:path extrusionOk="0" h="1281" w="704">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a:off x="3603143" y="4563019"/>
              <a:ext cx="9891" cy="42078"/>
            </a:xfrm>
            <a:custGeom>
              <a:rect b="b" l="l" r="r" t="t"/>
              <a:pathLst>
                <a:path extrusionOk="0" h="1323" w="311">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3667134" y="4552206"/>
              <a:ext cx="22009" cy="40233"/>
            </a:xfrm>
            <a:custGeom>
              <a:rect b="b" l="l" r="r" t="t"/>
              <a:pathLst>
                <a:path extrusionOk="0" h="1265" w="692">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3727723" y="4524662"/>
              <a:ext cx="32982" cy="35367"/>
            </a:xfrm>
            <a:custGeom>
              <a:rect b="b" l="l" r="r" t="t"/>
              <a:pathLst>
                <a:path extrusionOk="0" h="1112" w="1037">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a:off x="3457349" y="4522023"/>
              <a:ext cx="32218" cy="34954"/>
            </a:xfrm>
            <a:custGeom>
              <a:rect b="b" l="l" r="r" t="t"/>
              <a:pathLst>
                <a:path extrusionOk="0" h="1099" w="1013">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a:off x="3526270" y="4551665"/>
              <a:ext cx="22772" cy="40392"/>
            </a:xfrm>
            <a:custGeom>
              <a:rect b="b" l="l" r="r" t="t"/>
              <a:pathLst>
                <a:path extrusionOk="0" h="1270" w="716">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44"/>
          <p:cNvGrpSpPr/>
          <p:nvPr/>
        </p:nvGrpSpPr>
        <p:grpSpPr>
          <a:xfrm>
            <a:off x="1299903" y="1240699"/>
            <a:ext cx="263743" cy="320865"/>
            <a:chOff x="1768821" y="3361108"/>
            <a:chExt cx="278739" cy="339073"/>
          </a:xfrm>
        </p:grpSpPr>
        <p:sp>
          <p:nvSpPr>
            <p:cNvPr id="410" name="Google Shape;410;p44"/>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5"/>
          <p:cNvSpPr txBox="1"/>
          <p:nvPr>
            <p:ph idx="3"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t>
            </a:r>
            <a:r>
              <a:rPr lang="en"/>
              <a:t>Experiment </a:t>
            </a:r>
            <a:endParaRPr/>
          </a:p>
        </p:txBody>
      </p:sp>
      <p:sp>
        <p:nvSpPr>
          <p:cNvPr id="426" name="Google Shape;426;p45"/>
          <p:cNvSpPr txBox="1"/>
          <p:nvPr/>
        </p:nvSpPr>
        <p:spPr>
          <a:xfrm>
            <a:off x="1303200" y="1417175"/>
            <a:ext cx="26412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Recruited &amp; Randomized Subjects</a:t>
            </a:r>
            <a:endParaRPr b="1" sz="1800">
              <a:solidFill>
                <a:schemeClr val="accent1"/>
              </a:solidFill>
              <a:latin typeface="Josefin Sans"/>
              <a:ea typeface="Josefin Sans"/>
              <a:cs typeface="Josefin Sans"/>
              <a:sym typeface="Josefin Sans"/>
            </a:endParaRPr>
          </a:p>
        </p:txBody>
      </p:sp>
      <p:sp>
        <p:nvSpPr>
          <p:cNvPr id="427" name="Google Shape;427;p45"/>
          <p:cNvSpPr txBox="1"/>
          <p:nvPr/>
        </p:nvSpPr>
        <p:spPr>
          <a:xfrm>
            <a:off x="1303202" y="2010775"/>
            <a:ext cx="24531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Posted on social media, texted friends/classmates to randomize 77 volunteers</a:t>
            </a:r>
            <a:endParaRPr>
              <a:solidFill>
                <a:schemeClr val="dk1"/>
              </a:solidFill>
              <a:latin typeface="Josefin Sans"/>
              <a:ea typeface="Josefin Sans"/>
              <a:cs typeface="Josefin Sans"/>
              <a:sym typeface="Josefin Sans"/>
            </a:endParaRPr>
          </a:p>
        </p:txBody>
      </p:sp>
      <p:cxnSp>
        <p:nvCxnSpPr>
          <p:cNvPr id="428" name="Google Shape;428;p45"/>
          <p:cNvCxnSpPr>
            <a:stCxn id="426" idx="1"/>
          </p:cNvCxnSpPr>
          <p:nvPr/>
        </p:nvCxnSpPr>
        <p:spPr>
          <a:xfrm flipH="1">
            <a:off x="1146000" y="1726325"/>
            <a:ext cx="157200" cy="1152300"/>
          </a:xfrm>
          <a:prstGeom prst="bentConnector2">
            <a:avLst/>
          </a:prstGeom>
          <a:noFill/>
          <a:ln cap="flat" cmpd="sng" w="9525">
            <a:solidFill>
              <a:srgbClr val="000000"/>
            </a:solidFill>
            <a:prstDash val="solid"/>
            <a:round/>
            <a:headEnd len="med" w="med" type="diamond"/>
            <a:tailEnd len="med" w="med" type="none"/>
          </a:ln>
        </p:spPr>
      </p:cxnSp>
      <p:sp>
        <p:nvSpPr>
          <p:cNvPr id="429" name="Google Shape;429;p45"/>
          <p:cNvSpPr txBox="1"/>
          <p:nvPr/>
        </p:nvSpPr>
        <p:spPr>
          <a:xfrm>
            <a:off x="2712250" y="3095988"/>
            <a:ext cx="16458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Created Websites</a:t>
            </a:r>
            <a:endParaRPr b="1" sz="1800">
              <a:solidFill>
                <a:schemeClr val="accent1"/>
              </a:solidFill>
              <a:latin typeface="Josefin Sans"/>
              <a:ea typeface="Josefin Sans"/>
              <a:cs typeface="Josefin Sans"/>
              <a:sym typeface="Josefin Sans"/>
            </a:endParaRPr>
          </a:p>
        </p:txBody>
      </p:sp>
      <p:sp>
        <p:nvSpPr>
          <p:cNvPr id="430" name="Google Shape;430;p45"/>
          <p:cNvSpPr txBox="1"/>
          <p:nvPr/>
        </p:nvSpPr>
        <p:spPr>
          <a:xfrm>
            <a:off x="2712250" y="3694175"/>
            <a:ext cx="2568300" cy="11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Josefin Sans"/>
                <a:ea typeface="Josefin Sans"/>
                <a:cs typeface="Josefin Sans"/>
                <a:sym typeface="Josefin Sans"/>
              </a:rPr>
              <a:t>Created a virtual shopping websites for users to fill in personal demographics and click sign in button</a:t>
            </a:r>
            <a:endParaRPr>
              <a:solidFill>
                <a:schemeClr val="dk1"/>
              </a:solidFill>
              <a:latin typeface="Josefin Sans"/>
              <a:ea typeface="Josefin Sans"/>
              <a:cs typeface="Josefin Sans"/>
              <a:sym typeface="Josefin Sans"/>
            </a:endParaRPr>
          </a:p>
        </p:txBody>
      </p:sp>
      <p:cxnSp>
        <p:nvCxnSpPr>
          <p:cNvPr id="431" name="Google Shape;431;p45"/>
          <p:cNvCxnSpPr>
            <a:stCxn id="429" idx="1"/>
            <a:endCxn id="432" idx="4"/>
          </p:cNvCxnSpPr>
          <p:nvPr/>
        </p:nvCxnSpPr>
        <p:spPr>
          <a:xfrm rot="10800000">
            <a:off x="2548150" y="2861538"/>
            <a:ext cx="164100" cy="543600"/>
          </a:xfrm>
          <a:prstGeom prst="bentConnector2">
            <a:avLst/>
          </a:prstGeom>
          <a:noFill/>
          <a:ln cap="flat" cmpd="sng" w="9525">
            <a:solidFill>
              <a:srgbClr val="000000"/>
            </a:solidFill>
            <a:prstDash val="solid"/>
            <a:round/>
            <a:headEnd len="med" w="med" type="diamond"/>
            <a:tailEnd len="med" w="med" type="none"/>
          </a:ln>
        </p:spPr>
      </p:cxnSp>
      <p:sp>
        <p:nvSpPr>
          <p:cNvPr id="433" name="Google Shape;433;p45"/>
          <p:cNvSpPr txBox="1"/>
          <p:nvPr/>
        </p:nvSpPr>
        <p:spPr>
          <a:xfrm>
            <a:off x="4110550" y="1340975"/>
            <a:ext cx="16458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Created Treatments</a:t>
            </a:r>
            <a:endParaRPr b="1" sz="1800">
              <a:solidFill>
                <a:schemeClr val="accent1"/>
              </a:solidFill>
              <a:latin typeface="Josefin Sans"/>
              <a:ea typeface="Josefin Sans"/>
              <a:cs typeface="Josefin Sans"/>
              <a:sym typeface="Josefin Sans"/>
            </a:endParaRPr>
          </a:p>
        </p:txBody>
      </p:sp>
      <p:sp>
        <p:nvSpPr>
          <p:cNvPr id="434" name="Google Shape;434;p45"/>
          <p:cNvSpPr txBox="1"/>
          <p:nvPr/>
        </p:nvSpPr>
        <p:spPr>
          <a:xfrm>
            <a:off x="4110550" y="1934575"/>
            <a:ext cx="2568300" cy="6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Josefin Sans"/>
                <a:ea typeface="Josefin Sans"/>
                <a:cs typeface="Josefin Sans"/>
                <a:sym typeface="Josefin Sans"/>
              </a:rPr>
              <a:t>Create one control and three treatment arms different in location and color</a:t>
            </a:r>
            <a:endParaRPr>
              <a:solidFill>
                <a:schemeClr val="dk1"/>
              </a:solidFill>
              <a:latin typeface="Josefin Sans"/>
              <a:ea typeface="Josefin Sans"/>
              <a:cs typeface="Josefin Sans"/>
              <a:sym typeface="Josefin Sans"/>
            </a:endParaRPr>
          </a:p>
        </p:txBody>
      </p:sp>
      <p:cxnSp>
        <p:nvCxnSpPr>
          <p:cNvPr id="435" name="Google Shape;435;p45"/>
          <p:cNvCxnSpPr>
            <a:stCxn id="433" idx="1"/>
            <a:endCxn id="436" idx="0"/>
          </p:cNvCxnSpPr>
          <p:nvPr/>
        </p:nvCxnSpPr>
        <p:spPr>
          <a:xfrm flipH="1">
            <a:off x="3944350" y="1650125"/>
            <a:ext cx="166200" cy="1225800"/>
          </a:xfrm>
          <a:prstGeom prst="bentConnector2">
            <a:avLst/>
          </a:prstGeom>
          <a:noFill/>
          <a:ln cap="flat" cmpd="sng" w="9525">
            <a:solidFill>
              <a:srgbClr val="000000"/>
            </a:solidFill>
            <a:prstDash val="solid"/>
            <a:round/>
            <a:headEnd len="med" w="med" type="diamond"/>
            <a:tailEnd len="med" w="med" type="none"/>
          </a:ln>
        </p:spPr>
      </p:cxnSp>
      <p:sp>
        <p:nvSpPr>
          <p:cNvPr id="437" name="Google Shape;437;p45"/>
          <p:cNvSpPr txBox="1"/>
          <p:nvPr/>
        </p:nvSpPr>
        <p:spPr>
          <a:xfrm>
            <a:off x="5503825" y="3095985"/>
            <a:ext cx="1645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Conducted Pilot</a:t>
            </a:r>
            <a:endParaRPr b="1" sz="1800">
              <a:solidFill>
                <a:schemeClr val="accent1"/>
              </a:solidFill>
              <a:latin typeface="Josefin Sans"/>
              <a:ea typeface="Josefin Sans"/>
              <a:cs typeface="Josefin Sans"/>
              <a:sym typeface="Josefin Sans"/>
            </a:endParaRPr>
          </a:p>
        </p:txBody>
      </p:sp>
      <p:sp>
        <p:nvSpPr>
          <p:cNvPr id="438" name="Google Shape;438;p45"/>
          <p:cNvSpPr txBox="1"/>
          <p:nvPr/>
        </p:nvSpPr>
        <p:spPr>
          <a:xfrm>
            <a:off x="5503832" y="3765800"/>
            <a:ext cx="25683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Piloted the experiment and made changes to randomization</a:t>
            </a:r>
            <a:endParaRPr>
              <a:solidFill>
                <a:schemeClr val="dk1"/>
              </a:solidFill>
              <a:latin typeface="Josefin Sans"/>
              <a:ea typeface="Josefin Sans"/>
              <a:cs typeface="Josefin Sans"/>
              <a:sym typeface="Josefin Sans"/>
            </a:endParaRPr>
          </a:p>
        </p:txBody>
      </p:sp>
      <p:cxnSp>
        <p:nvCxnSpPr>
          <p:cNvPr id="439" name="Google Shape;439;p45"/>
          <p:cNvCxnSpPr>
            <a:stCxn id="437" idx="1"/>
            <a:endCxn id="440" idx="4"/>
          </p:cNvCxnSpPr>
          <p:nvPr/>
        </p:nvCxnSpPr>
        <p:spPr>
          <a:xfrm rot="10800000">
            <a:off x="5341825" y="2861685"/>
            <a:ext cx="162000" cy="572700"/>
          </a:xfrm>
          <a:prstGeom prst="bentConnector2">
            <a:avLst/>
          </a:prstGeom>
          <a:noFill/>
          <a:ln cap="flat" cmpd="sng" w="9525">
            <a:solidFill>
              <a:srgbClr val="000000"/>
            </a:solidFill>
            <a:prstDash val="solid"/>
            <a:round/>
            <a:headEnd len="med" w="med" type="diamond"/>
            <a:tailEnd len="med" w="med" type="none"/>
          </a:ln>
        </p:spPr>
      </p:cxnSp>
      <p:sp>
        <p:nvSpPr>
          <p:cNvPr id="441" name="Google Shape;441;p45"/>
          <p:cNvSpPr txBox="1"/>
          <p:nvPr/>
        </p:nvSpPr>
        <p:spPr>
          <a:xfrm>
            <a:off x="6904601" y="1273450"/>
            <a:ext cx="1535400" cy="80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Conducted Experiment</a:t>
            </a:r>
            <a:endParaRPr b="1" sz="1800">
              <a:solidFill>
                <a:schemeClr val="accent1"/>
              </a:solidFill>
              <a:latin typeface="Josefin Sans"/>
              <a:ea typeface="Josefin Sans"/>
              <a:cs typeface="Josefin Sans"/>
              <a:sym typeface="Josefin Sans"/>
            </a:endParaRPr>
          </a:p>
        </p:txBody>
      </p:sp>
      <p:cxnSp>
        <p:nvCxnSpPr>
          <p:cNvPr id="442" name="Google Shape;442;p45"/>
          <p:cNvCxnSpPr>
            <a:stCxn id="441" idx="1"/>
            <a:endCxn id="443" idx="0"/>
          </p:cNvCxnSpPr>
          <p:nvPr/>
        </p:nvCxnSpPr>
        <p:spPr>
          <a:xfrm flipH="1">
            <a:off x="6738101" y="1674700"/>
            <a:ext cx="166500" cy="1201200"/>
          </a:xfrm>
          <a:prstGeom prst="bentConnector2">
            <a:avLst/>
          </a:prstGeom>
          <a:noFill/>
          <a:ln cap="flat" cmpd="sng" w="9525">
            <a:solidFill>
              <a:srgbClr val="000000"/>
            </a:solidFill>
            <a:prstDash val="solid"/>
            <a:round/>
            <a:headEnd len="med" w="med" type="diamond"/>
            <a:tailEnd len="med" w="med" type="none"/>
          </a:ln>
        </p:spPr>
      </p:cxnSp>
      <p:sp>
        <p:nvSpPr>
          <p:cNvPr id="444" name="Google Shape;444;p45"/>
          <p:cNvSpPr/>
          <p:nvPr/>
        </p:nvSpPr>
        <p:spPr>
          <a:xfrm>
            <a:off x="1085392" y="2881318"/>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a:off x="2486588" y="2738662"/>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a:off x="3882794" y="2875955"/>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45"/>
          <p:cNvCxnSpPr/>
          <p:nvPr/>
        </p:nvCxnSpPr>
        <p:spPr>
          <a:xfrm>
            <a:off x="714875" y="2873012"/>
            <a:ext cx="7725000" cy="0"/>
          </a:xfrm>
          <a:prstGeom prst="straightConnector1">
            <a:avLst/>
          </a:prstGeom>
          <a:noFill/>
          <a:ln cap="flat" cmpd="sng" w="19050">
            <a:solidFill>
              <a:schemeClr val="accent1"/>
            </a:solidFill>
            <a:prstDash val="solid"/>
            <a:round/>
            <a:headEnd len="med" w="med" type="diamond"/>
            <a:tailEnd len="med" w="med" type="diamond"/>
          </a:ln>
        </p:spPr>
      </p:cxnSp>
      <p:sp>
        <p:nvSpPr>
          <p:cNvPr id="443" name="Google Shape;443;p45"/>
          <p:cNvSpPr/>
          <p:nvPr/>
        </p:nvSpPr>
        <p:spPr>
          <a:xfrm>
            <a:off x="6676663" y="2875955"/>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5280388" y="2738662"/>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About our method</a:t>
            </a:r>
            <a:endParaRPr/>
          </a:p>
        </p:txBody>
      </p:sp>
      <p:sp>
        <p:nvSpPr>
          <p:cNvPr id="447" name="Google Shape;447;p45"/>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sp>
        <p:nvSpPr>
          <p:cNvPr id="448" name="Google Shape;448;p45"/>
          <p:cNvSpPr txBox="1"/>
          <p:nvPr/>
        </p:nvSpPr>
        <p:spPr>
          <a:xfrm>
            <a:off x="6799680" y="1916725"/>
            <a:ext cx="23016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Posted experiment on Amazon Mechanical Turk and collected results for 169 participants</a:t>
            </a:r>
            <a:endParaRPr>
              <a:solidFill>
                <a:schemeClr val="dk1"/>
              </a:solidFill>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6"/>
          <p:cNvSpPr/>
          <p:nvPr/>
        </p:nvSpPr>
        <p:spPr>
          <a:xfrm>
            <a:off x="4873550" y="712350"/>
            <a:ext cx="43209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454" name="Google Shape;454;p46"/>
          <p:cNvPicPr preferRelativeResize="0"/>
          <p:nvPr/>
        </p:nvPicPr>
        <p:blipFill rotWithShape="1">
          <a:blip r:embed="rId3">
            <a:alphaModFix/>
          </a:blip>
          <a:srcRect b="680" l="35174" r="0" t="680"/>
          <a:stretch/>
        </p:blipFill>
        <p:spPr>
          <a:xfrm>
            <a:off x="5607450" y="1056150"/>
            <a:ext cx="3536550" cy="3027300"/>
          </a:xfrm>
          <a:prstGeom prst="rect">
            <a:avLst/>
          </a:prstGeom>
          <a:noFill/>
          <a:ln>
            <a:noFill/>
          </a:ln>
        </p:spPr>
      </p:pic>
      <p:sp>
        <p:nvSpPr>
          <p:cNvPr id="455" name="Google Shape;455;p46"/>
          <p:cNvSpPr txBox="1"/>
          <p:nvPr>
            <p:ph idx="2" type="title"/>
          </p:nvPr>
        </p:nvSpPr>
        <p:spPr>
          <a:xfrm>
            <a:off x="925751" y="1640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03</a:t>
            </a:r>
            <a:endParaRPr/>
          </a:p>
        </p:txBody>
      </p:sp>
      <p:sp>
        <p:nvSpPr>
          <p:cNvPr id="456" name="Google Shape;456;p46"/>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cari Company Profile by Slidesgo">
  <a:themeElements>
    <a:clrScheme name="Simple Light">
      <a:dk1>
        <a:srgbClr val="000000"/>
      </a:dk1>
      <a:lt1>
        <a:srgbClr val="FFFFFF"/>
      </a:lt1>
      <a:dk2>
        <a:srgbClr val="595959"/>
      </a:dk2>
      <a:lt2>
        <a:srgbClr val="D9D9D9"/>
      </a:lt2>
      <a:accent1>
        <a:srgbClr val="FD0000"/>
      </a:accent1>
      <a:accent2>
        <a:srgbClr val="F5F5F5"/>
      </a:accent2>
      <a:accent3>
        <a:srgbClr val="BBBBBB"/>
      </a:accent3>
      <a:accent4>
        <a:srgbClr val="000000"/>
      </a:accent4>
      <a:accent5>
        <a:srgbClr val="FD0000"/>
      </a:accent5>
      <a:accent6>
        <a:srgbClr val="FF8D8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