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query" initials="J" lastIdx="1" clrIdx="0">
    <p:extLst>
      <p:ext uri="{19B8F6BF-5375-455C-9EA6-DF929625EA0E}">
        <p15:presenceInfo xmlns:p15="http://schemas.microsoft.com/office/powerpoint/2012/main" userId="Jque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846CB-597F-46BF-99D7-6E99E20B4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0A5263-F888-42C1-BF75-6E93BDE87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C601E9-5FFA-4F64-890F-4E6D9A95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8479-CB5E-4071-B769-CCAD85EC3E18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C34792-FB02-404A-887F-03B81EDD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EB2A53-11F1-4C8E-B5DF-9A1549AD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A0BF-D7ED-41C1-84CE-49284737D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78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A9165-BCF0-4BA2-9973-B0432467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1710C8-79B7-410B-BD11-7998C65A5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B8C6E-CABF-415E-971A-EB2C1AA0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8479-CB5E-4071-B769-CCAD85EC3E18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DB8C68-F23A-4568-8050-7D24AB31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B4F21-FA71-4998-9375-37B33105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A0BF-D7ED-41C1-84CE-49284737D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43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C841A5-490A-4438-BF18-8980394F75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4EDBC8-FD56-4391-BF5E-993E33A3B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E1B4F6-D6B4-42B2-A7A4-618DC04A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8479-CB5E-4071-B769-CCAD85EC3E18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63D5F8-B5E2-4546-9747-28B1935E2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AC37A-08F2-4153-AD95-DD6AF378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A0BF-D7ED-41C1-84CE-49284737D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45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32739-9FF1-4542-974E-FD85F816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9B881-022F-4CB0-8539-0428D9CBA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C88E33-A4B5-412F-BD71-B6D5C4246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8479-CB5E-4071-B769-CCAD85EC3E18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455CC-EFCF-4E58-9501-846C87BC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A1D8F4-0508-4024-8A3E-A8CAD2B1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A0BF-D7ED-41C1-84CE-49284737D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30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ED0B8-77B8-40B7-99F6-13DAFE8B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ADB4E9-9FD3-405C-BED4-FA1F124AB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5061A-F536-4E92-AB78-D0BD0248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8479-CB5E-4071-B769-CCAD85EC3E18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B549C-0E78-48CD-9896-F967021E9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63CB9-076A-4D6E-9472-E9792BCE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A0BF-D7ED-41C1-84CE-49284737D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77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8A9C1-4FAF-4966-8A66-E2D14E80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10858-74E2-4325-A267-725DF0C72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A6B2B8-460A-4910-A13B-A678EA522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26D0A5-7AB2-4747-96CB-EF060919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8479-CB5E-4071-B769-CCAD85EC3E18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A995A7-59B4-4586-9C94-949BFA09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60D17C-4AF3-4E42-AFF4-DEC1AA43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A0BF-D7ED-41C1-84CE-49284737D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1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FD5BA-CE00-4C44-B316-D1A61F5F0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F6F58A-2DC2-4537-A67A-3116DE177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B9F0A2-5B13-4522-9DDC-EADC20549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D5C263-185D-43AA-8C82-2FF5FAC75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7771EA-0D98-4C57-B444-8A21E327B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21AE7F-4FFF-481A-B8C6-D4DB072F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8479-CB5E-4071-B769-CCAD85EC3E18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52E763-34C2-41B0-A825-1EBCAF44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696A79-A9A8-4A5F-9D3F-8E89695E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A0BF-D7ED-41C1-84CE-49284737D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67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9FF51-8F5B-45A2-AB64-E5BFAF10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3388FE-D956-4031-9E02-2E67D70A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8479-CB5E-4071-B769-CCAD85EC3E18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12E338-9764-4351-A018-7316B758E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7B192F-B2FB-45C3-8B3E-9A95054B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A0BF-D7ED-41C1-84CE-49284737D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54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02F1D6-82A7-412E-BA7E-FBD78F3F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8479-CB5E-4071-B769-CCAD85EC3E18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B76B2B-E289-4389-A25E-AC614719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9F341F-0976-4099-A080-9EFF8779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A0BF-D7ED-41C1-84CE-49284737D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28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3BB7A-6F53-4B18-9F02-510B75BB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01A9F1-619C-46BA-A811-AC6D21B1E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C6FF2B-9981-4334-9F51-0B247404B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C4E6A2-6696-4D73-B7D4-5169C725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8479-CB5E-4071-B769-CCAD85EC3E18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B626B0-4605-41DA-AC10-C85891AD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898D2A-C4EE-4054-9A46-4FE1E7EE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A0BF-D7ED-41C1-84CE-49284737D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60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E1F62-39A9-45E1-8025-FE93A92F3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7E133D-C80A-4CAB-A90E-52748E9E6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D9B61C-C5CD-4265-83D9-3C1E98BF5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BA275-9BC5-4C04-B47F-EA6B86D96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8479-CB5E-4071-B769-CCAD85EC3E18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1610DF-597F-401B-8FE1-4BA3E176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7BEDE3-A15C-4FFE-A890-89CD5D5E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A0BF-D7ED-41C1-84CE-49284737D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33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83071A-04DC-4042-8DE1-2E0BA083E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C88418-F915-45AE-9319-EA70801DF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8D03A5-70B7-4B9F-B3E1-A8709C895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18479-CB5E-4071-B769-CCAD85EC3E18}" type="datetimeFigureOut">
              <a:rPr lang="zh-CN" altLang="en-US" smtClean="0"/>
              <a:t>2017/12/2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7250C-C546-42F9-A87C-B2E808F33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98ED20-A3B2-4C80-8FAB-65FC10DB8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EA0BF-D7ED-41C1-84CE-49284737D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20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2AD4D65-40DD-4862-A125-593B09001686}"/>
              </a:ext>
            </a:extLst>
          </p:cNvPr>
          <p:cNvSpPr/>
          <p:nvPr/>
        </p:nvSpPr>
        <p:spPr>
          <a:xfrm>
            <a:off x="2119744" y="1960417"/>
            <a:ext cx="540328" cy="2937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内部排序排序算法</a:t>
            </a:r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3947B3B6-49BE-490C-8BA2-365E628D4D56}"/>
              </a:ext>
            </a:extLst>
          </p:cNvPr>
          <p:cNvSpPr/>
          <p:nvPr/>
        </p:nvSpPr>
        <p:spPr>
          <a:xfrm>
            <a:off x="3034145" y="387927"/>
            <a:ext cx="249382" cy="61375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C44CB64-7B87-4467-A50C-09B00AE0FA0A}"/>
              </a:ext>
            </a:extLst>
          </p:cNvPr>
          <p:cNvSpPr/>
          <p:nvPr/>
        </p:nvSpPr>
        <p:spPr>
          <a:xfrm>
            <a:off x="3491345" y="1004458"/>
            <a:ext cx="1773382" cy="401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插入排序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1F4E759-2CBF-48BA-A473-4C0A0287221C}"/>
              </a:ext>
            </a:extLst>
          </p:cNvPr>
          <p:cNvSpPr/>
          <p:nvPr/>
        </p:nvSpPr>
        <p:spPr>
          <a:xfrm>
            <a:off x="3491345" y="2258291"/>
            <a:ext cx="1773382" cy="401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交换排序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E3D1C68-61EE-4220-A199-77C6B26CFB6C}"/>
              </a:ext>
            </a:extLst>
          </p:cNvPr>
          <p:cNvSpPr/>
          <p:nvPr/>
        </p:nvSpPr>
        <p:spPr>
          <a:xfrm>
            <a:off x="3491345" y="3377044"/>
            <a:ext cx="1773382" cy="401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选择排序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CB5C289-F315-41DF-A8AA-67C14B4770DD}"/>
              </a:ext>
            </a:extLst>
          </p:cNvPr>
          <p:cNvSpPr/>
          <p:nvPr/>
        </p:nvSpPr>
        <p:spPr>
          <a:xfrm>
            <a:off x="3491345" y="4495798"/>
            <a:ext cx="1773382" cy="401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归并排序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AA38041-A812-41A1-BE13-C0AD7EE759BC}"/>
              </a:ext>
            </a:extLst>
          </p:cNvPr>
          <p:cNvSpPr/>
          <p:nvPr/>
        </p:nvSpPr>
        <p:spPr>
          <a:xfrm>
            <a:off x="3491345" y="5614552"/>
            <a:ext cx="1773382" cy="401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基数排序</a:t>
            </a:r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57928AB5-71FB-45C8-9C50-83E253C2EAFB}"/>
              </a:ext>
            </a:extLst>
          </p:cNvPr>
          <p:cNvSpPr/>
          <p:nvPr/>
        </p:nvSpPr>
        <p:spPr>
          <a:xfrm>
            <a:off x="5472545" y="732558"/>
            <a:ext cx="249382" cy="10009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CA890194-7C81-4243-96EB-F79012BFC2B2}"/>
              </a:ext>
            </a:extLst>
          </p:cNvPr>
          <p:cNvSpPr/>
          <p:nvPr/>
        </p:nvSpPr>
        <p:spPr>
          <a:xfrm>
            <a:off x="5472545" y="1960417"/>
            <a:ext cx="249382" cy="10009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0C1907E2-C98D-463E-ADE0-39C85122C9D9}"/>
              </a:ext>
            </a:extLst>
          </p:cNvPr>
          <p:cNvSpPr/>
          <p:nvPr/>
        </p:nvSpPr>
        <p:spPr>
          <a:xfrm>
            <a:off x="5472542" y="3077439"/>
            <a:ext cx="249382" cy="10009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7F6E2EA-EAC6-4B4F-9F7B-A66C23B4B2D6}"/>
              </a:ext>
            </a:extLst>
          </p:cNvPr>
          <p:cNvSpPr/>
          <p:nvPr/>
        </p:nvSpPr>
        <p:spPr>
          <a:xfrm>
            <a:off x="5929745" y="732558"/>
            <a:ext cx="1676400" cy="255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直接插入排序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DC1FD56-ECD1-4B6B-B329-1C60B3E9E8DF}"/>
              </a:ext>
            </a:extLst>
          </p:cNvPr>
          <p:cNvSpPr/>
          <p:nvPr/>
        </p:nvSpPr>
        <p:spPr>
          <a:xfrm>
            <a:off x="5929745" y="1069399"/>
            <a:ext cx="1676400" cy="255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折半插入排序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E1FEEEB2-0CC7-4C64-866E-A0C08ED519BC}"/>
              </a:ext>
            </a:extLst>
          </p:cNvPr>
          <p:cNvSpPr/>
          <p:nvPr/>
        </p:nvSpPr>
        <p:spPr>
          <a:xfrm>
            <a:off x="5929745" y="1422684"/>
            <a:ext cx="1676400" cy="255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希尔排序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C55C508B-1D4B-4237-B908-4A5284864F50}"/>
              </a:ext>
            </a:extLst>
          </p:cNvPr>
          <p:cNvSpPr/>
          <p:nvPr/>
        </p:nvSpPr>
        <p:spPr>
          <a:xfrm>
            <a:off x="5929745" y="2002835"/>
            <a:ext cx="1676400" cy="255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冒泡排序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E6958EB2-9D1D-43AD-9F61-F245192A748E}"/>
              </a:ext>
            </a:extLst>
          </p:cNvPr>
          <p:cNvSpPr/>
          <p:nvPr/>
        </p:nvSpPr>
        <p:spPr>
          <a:xfrm>
            <a:off x="5929745" y="2579512"/>
            <a:ext cx="1676400" cy="255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快速排序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ECA0581D-ADCB-4D41-A5D1-578F476750B7}"/>
              </a:ext>
            </a:extLst>
          </p:cNvPr>
          <p:cNvSpPr/>
          <p:nvPr/>
        </p:nvSpPr>
        <p:spPr>
          <a:xfrm>
            <a:off x="5929739" y="3146685"/>
            <a:ext cx="1676400" cy="255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简单选择排序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78FC08B-5F3E-4B34-84F0-9F4B03E5F205}"/>
              </a:ext>
            </a:extLst>
          </p:cNvPr>
          <p:cNvSpPr/>
          <p:nvPr/>
        </p:nvSpPr>
        <p:spPr>
          <a:xfrm>
            <a:off x="5929739" y="3706047"/>
            <a:ext cx="1676400" cy="255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堆排序</a:t>
            </a:r>
          </a:p>
        </p:txBody>
      </p:sp>
    </p:spTree>
    <p:extLst>
      <p:ext uri="{BB962C8B-B14F-4D97-AF65-F5344CB8AC3E}">
        <p14:creationId xmlns:p14="http://schemas.microsoft.com/office/powerpoint/2010/main" val="326324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66974987-6C25-458B-9F99-5BD99832D4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1369015"/>
                  </p:ext>
                </p:extLst>
              </p:nvPr>
            </p:nvGraphicFramePr>
            <p:xfrm>
              <a:off x="1073727" y="837508"/>
              <a:ext cx="10397837" cy="5007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109">
                      <a:extLst>
                        <a:ext uri="{9D8B030D-6E8A-4147-A177-3AD203B41FA5}">
                          <a16:colId xmlns:a16="http://schemas.microsoft.com/office/drawing/2014/main" val="924380157"/>
                        </a:ext>
                      </a:extLst>
                    </a:gridCol>
                    <a:gridCol w="1835728">
                      <a:extLst>
                        <a:ext uri="{9D8B030D-6E8A-4147-A177-3AD203B41FA5}">
                          <a16:colId xmlns:a16="http://schemas.microsoft.com/office/drawing/2014/main" val="4076507296"/>
                        </a:ext>
                      </a:extLst>
                    </a:gridCol>
                    <a:gridCol w="1551709">
                      <a:extLst>
                        <a:ext uri="{9D8B030D-6E8A-4147-A177-3AD203B41FA5}">
                          <a16:colId xmlns:a16="http://schemas.microsoft.com/office/drawing/2014/main" val="1581481355"/>
                        </a:ext>
                      </a:extLst>
                    </a:gridCol>
                    <a:gridCol w="1427018">
                      <a:extLst>
                        <a:ext uri="{9D8B030D-6E8A-4147-A177-3AD203B41FA5}">
                          <a16:colId xmlns:a16="http://schemas.microsoft.com/office/drawing/2014/main" val="4025277059"/>
                        </a:ext>
                      </a:extLst>
                    </a:gridCol>
                    <a:gridCol w="1454727">
                      <a:extLst>
                        <a:ext uri="{9D8B030D-6E8A-4147-A177-3AD203B41FA5}">
                          <a16:colId xmlns:a16="http://schemas.microsoft.com/office/drawing/2014/main" val="1976831181"/>
                        </a:ext>
                      </a:extLst>
                    </a:gridCol>
                    <a:gridCol w="1274618">
                      <a:extLst>
                        <a:ext uri="{9D8B030D-6E8A-4147-A177-3AD203B41FA5}">
                          <a16:colId xmlns:a16="http://schemas.microsoft.com/office/drawing/2014/main" val="997039722"/>
                        </a:ext>
                      </a:extLst>
                    </a:gridCol>
                    <a:gridCol w="1149928">
                      <a:extLst>
                        <a:ext uri="{9D8B030D-6E8A-4147-A177-3AD203B41FA5}">
                          <a16:colId xmlns:a16="http://schemas.microsoft.com/office/drawing/2014/main" val="2415814768"/>
                        </a:ext>
                      </a:extLst>
                    </a:gridCol>
                  </a:tblGrid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排序方法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时间复杂度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空间复杂度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稳定性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复杂性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9168075"/>
                      </a:ext>
                    </a:extLst>
                  </a:tr>
                  <a:tr h="464127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平均情况</a:t>
                          </a:r>
                        </a:p>
                      </a:txBody>
                      <a:tcPr anchor="ctr"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最坏情况</a:t>
                          </a:r>
                        </a:p>
                      </a:txBody>
                      <a:tcPr anchor="ctr"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最好情况</a:t>
                          </a:r>
                        </a:p>
                      </a:txBody>
                      <a:tcPr anchor="ctr">
                        <a:solidFill>
                          <a:srgbClr val="4472C4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270543"/>
                      </a:ext>
                    </a:extLst>
                  </a:tr>
                  <a:tr h="464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直接插入排序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baseline="0" dirty="0">
                              <a:ea typeface="宋体" panose="02010600030101010101" pitchFamily="2" charset="-122"/>
                            </a:rPr>
                            <a:t>O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zh-CN" altLang="en-US" b="0" i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baseline="0" dirty="0">
                              <a:ea typeface="宋体" panose="02010600030101010101" pitchFamily="2" charset="-122"/>
                            </a:rPr>
                            <a:t>O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zh-CN" altLang="en-US" b="0" i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baseline="0" dirty="0">
                              <a:ea typeface="宋体" panose="02010600030101010101" pitchFamily="2" charset="-122"/>
                            </a:rPr>
                            <a:t>O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endParaRPr lang="zh-CN" altLang="en-US" b="0" i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O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𝑙</m:t>
                                  </m:r>
                                </m:e>
                              </m:d>
                            </m:oMath>
                          </a14:m>
                          <a:endParaRPr lang="zh-CN" altLang="en-US" b="0" i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稳定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简单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77983645"/>
                      </a:ext>
                    </a:extLst>
                  </a:tr>
                  <a:tr h="464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折半插入排序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baseline="0" dirty="0">
                              <a:ea typeface="宋体" panose="02010600030101010101" pitchFamily="2" charset="-122"/>
                            </a:rPr>
                            <a:t>O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zh-CN" altLang="en-US" b="0" i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baseline="0" dirty="0">
                              <a:ea typeface="宋体" panose="02010600030101010101" pitchFamily="2" charset="-122"/>
                            </a:rPr>
                            <a:t>O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zh-CN" altLang="en-US" b="0" i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baseline="0" dirty="0">
                              <a:ea typeface="宋体" panose="02010600030101010101" pitchFamily="2" charset="-122"/>
                            </a:rPr>
                            <a:t>O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endParaRPr lang="zh-CN" altLang="en-US" b="0" i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O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𝑙</m:t>
                                  </m:r>
                                </m:e>
                              </m:d>
                            </m:oMath>
                          </a14:m>
                          <a:endParaRPr lang="zh-CN" altLang="en-US" b="0" i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稳定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一般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0127992"/>
                      </a:ext>
                    </a:extLst>
                  </a:tr>
                  <a:tr h="464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希尔排序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baseline="0" dirty="0">
                              <a:ea typeface="宋体" panose="02010600030101010101" pitchFamily="2" charset="-122"/>
                            </a:rPr>
                            <a:t>O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1.3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zh-CN" altLang="en-US" b="0" i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i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i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i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不稳定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较复杂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77076985"/>
                      </a:ext>
                    </a:extLst>
                  </a:tr>
                  <a:tr h="464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冒泡排序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baseline="0" dirty="0">
                              <a:ea typeface="宋体" panose="02010600030101010101" pitchFamily="2" charset="-122"/>
                            </a:rPr>
                            <a:t>O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zh-CN" altLang="en-US" b="0" i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baseline="0" dirty="0">
                              <a:ea typeface="宋体" panose="02010600030101010101" pitchFamily="2" charset="-122"/>
                            </a:rPr>
                            <a:t>O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zh-CN" altLang="en-US" b="0" i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baseline="0" dirty="0">
                              <a:ea typeface="宋体" panose="02010600030101010101" pitchFamily="2" charset="-122"/>
                            </a:rPr>
                            <a:t>O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endParaRPr lang="zh-CN" altLang="en-US" b="0" i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O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𝑙</m:t>
                                  </m:r>
                                </m:e>
                              </m:d>
                            </m:oMath>
                          </a14:m>
                          <a:endParaRPr lang="zh-CN" altLang="en-US" b="0" i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稳定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简单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5082443"/>
                      </a:ext>
                    </a:extLst>
                  </a:tr>
                  <a:tr h="464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快速排序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O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𝑛</m:t>
                                  </m:r>
                                  <m:func>
                                    <m:funcPr>
                                      <m:ctrlP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CN" b="0" i="1" baseline="0" smtClean="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baseline="0" smtClean="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baseline="0" smtClean="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endParaRPr lang="zh-CN" altLang="en-US" b="0" i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baseline="0" dirty="0">
                              <a:ea typeface="宋体" panose="02010600030101010101" pitchFamily="2" charset="-122"/>
                            </a:rPr>
                            <a:t>O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zh-CN" altLang="en-US" b="0" i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O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𝑛</m:t>
                                  </m:r>
                                  <m:func>
                                    <m:funcPr>
                                      <m:ctrlP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CN" b="0" i="1" baseline="0" smtClean="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baseline="0" smtClean="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baseline="0" smtClean="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endParaRPr lang="zh-CN" altLang="en-US" b="0" i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O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CN" b="0" i="1" baseline="0" smtClean="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baseline="0" smtClean="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baseline="0" smtClean="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endParaRPr lang="zh-CN" altLang="en-US" b="0" i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不稳定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较复杂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18174973"/>
                      </a:ext>
                    </a:extLst>
                  </a:tr>
                  <a:tr h="464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简单选择排序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baseline="0" dirty="0">
                              <a:ea typeface="宋体" panose="02010600030101010101" pitchFamily="2" charset="-122"/>
                            </a:rPr>
                            <a:t>O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zh-CN" altLang="en-US" b="0" i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baseline="0" dirty="0">
                              <a:ea typeface="宋体" panose="02010600030101010101" pitchFamily="2" charset="-122"/>
                            </a:rPr>
                            <a:t>O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zh-CN" altLang="en-US" b="0" i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baseline="0" dirty="0">
                              <a:ea typeface="宋体" panose="02010600030101010101" pitchFamily="2" charset="-122"/>
                            </a:rPr>
                            <a:t>O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zh-CN" altLang="en-US" b="0" i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O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𝑙</m:t>
                                  </m:r>
                                </m:e>
                              </m:d>
                            </m:oMath>
                          </a14:m>
                          <a:endParaRPr lang="zh-CN" altLang="en-US" b="0" i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不稳定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简单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8886102"/>
                      </a:ext>
                    </a:extLst>
                  </a:tr>
                  <a:tr h="464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堆排序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O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𝑛</m:t>
                                  </m:r>
                                  <m:func>
                                    <m:funcPr>
                                      <m:ctrlP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CN" b="0" i="1" baseline="0" smtClean="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baseline="0" smtClean="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baseline="0" smtClean="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endParaRPr lang="zh-CN" altLang="en-US" b="0" i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O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𝑛</m:t>
                                  </m:r>
                                  <m:func>
                                    <m:funcPr>
                                      <m:ctrlP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CN" b="0" i="1" baseline="0" smtClean="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baseline="0" smtClean="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baseline="0" smtClean="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endParaRPr lang="zh-CN" altLang="en-US" b="0" i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O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𝑛</m:t>
                                  </m:r>
                                  <m:func>
                                    <m:funcPr>
                                      <m:ctrlP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CN" b="0" i="1" baseline="0" smtClean="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baseline="0" smtClean="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baseline="0" smtClean="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endParaRPr lang="zh-CN" altLang="en-US" b="0" i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O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𝑙</m:t>
                                  </m:r>
                                </m:e>
                              </m:d>
                            </m:oMath>
                          </a14:m>
                          <a:endParaRPr lang="zh-CN" altLang="en-US" b="0" i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不稳定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较复杂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12308355"/>
                      </a:ext>
                    </a:extLst>
                  </a:tr>
                  <a:tr h="464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归并排序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O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𝑛</m:t>
                                  </m:r>
                                  <m:func>
                                    <m:funcPr>
                                      <m:ctrlP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CN" b="0" i="1" baseline="0" smtClean="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baseline="0" smtClean="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baseline="0" smtClean="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endParaRPr lang="zh-CN" altLang="en-US" b="0" i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O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𝑛</m:t>
                                  </m:r>
                                  <m:func>
                                    <m:funcPr>
                                      <m:ctrlP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CN" b="0" i="1" baseline="0" smtClean="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baseline="0" smtClean="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baseline="0" smtClean="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endParaRPr lang="zh-CN" altLang="en-US" b="0" i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O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𝑛</m:t>
                                  </m:r>
                                  <m:func>
                                    <m:funcPr>
                                      <m:ctrlP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CN" b="0" i="1" baseline="0" smtClean="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baseline="0" smtClean="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baseline="0" smtClean="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endParaRPr lang="zh-CN" altLang="en-US" b="0" i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O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endParaRPr lang="zh-CN" altLang="en-US" b="0" i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稳定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较复杂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27820596"/>
                      </a:ext>
                    </a:extLst>
                  </a:tr>
                  <a:tr h="464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基数排序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O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r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endParaRPr lang="zh-CN" altLang="en-US" b="0" i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O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r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endParaRPr lang="zh-CN" altLang="en-US" b="0" i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O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1" baseline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  <m:t>r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endParaRPr lang="zh-CN" altLang="en-US" b="0" i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O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r</m:t>
                                  </m:r>
                                  <m: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1" baseline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n</m:t>
                                  </m:r>
                                </m:e>
                              </m:d>
                            </m:oMath>
                          </a14:m>
                          <a:endParaRPr lang="zh-CN" altLang="en-US" b="0" i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稳定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较复杂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26923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66974987-6C25-458B-9F99-5BD99832D4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1369015"/>
                  </p:ext>
                </p:extLst>
              </p:nvPr>
            </p:nvGraphicFramePr>
            <p:xfrm>
              <a:off x="1073727" y="837508"/>
              <a:ext cx="10397837" cy="50070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109">
                      <a:extLst>
                        <a:ext uri="{9D8B030D-6E8A-4147-A177-3AD203B41FA5}">
                          <a16:colId xmlns:a16="http://schemas.microsoft.com/office/drawing/2014/main" val="924380157"/>
                        </a:ext>
                      </a:extLst>
                    </a:gridCol>
                    <a:gridCol w="1835728">
                      <a:extLst>
                        <a:ext uri="{9D8B030D-6E8A-4147-A177-3AD203B41FA5}">
                          <a16:colId xmlns:a16="http://schemas.microsoft.com/office/drawing/2014/main" val="4076507296"/>
                        </a:ext>
                      </a:extLst>
                    </a:gridCol>
                    <a:gridCol w="1551709">
                      <a:extLst>
                        <a:ext uri="{9D8B030D-6E8A-4147-A177-3AD203B41FA5}">
                          <a16:colId xmlns:a16="http://schemas.microsoft.com/office/drawing/2014/main" val="1581481355"/>
                        </a:ext>
                      </a:extLst>
                    </a:gridCol>
                    <a:gridCol w="1427018">
                      <a:extLst>
                        <a:ext uri="{9D8B030D-6E8A-4147-A177-3AD203B41FA5}">
                          <a16:colId xmlns:a16="http://schemas.microsoft.com/office/drawing/2014/main" val="4025277059"/>
                        </a:ext>
                      </a:extLst>
                    </a:gridCol>
                    <a:gridCol w="1454727">
                      <a:extLst>
                        <a:ext uri="{9D8B030D-6E8A-4147-A177-3AD203B41FA5}">
                          <a16:colId xmlns:a16="http://schemas.microsoft.com/office/drawing/2014/main" val="1976831181"/>
                        </a:ext>
                      </a:extLst>
                    </a:gridCol>
                    <a:gridCol w="1274618">
                      <a:extLst>
                        <a:ext uri="{9D8B030D-6E8A-4147-A177-3AD203B41FA5}">
                          <a16:colId xmlns:a16="http://schemas.microsoft.com/office/drawing/2014/main" val="997039722"/>
                        </a:ext>
                      </a:extLst>
                    </a:gridCol>
                    <a:gridCol w="1149928">
                      <a:extLst>
                        <a:ext uri="{9D8B030D-6E8A-4147-A177-3AD203B41FA5}">
                          <a16:colId xmlns:a16="http://schemas.microsoft.com/office/drawing/2014/main" val="2415814768"/>
                        </a:ext>
                      </a:extLst>
                    </a:gridCol>
                  </a:tblGrid>
                  <a:tr h="3657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排序方法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时间复杂度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空间复杂度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稳定性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复杂性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9168075"/>
                      </a:ext>
                    </a:extLst>
                  </a:tr>
                  <a:tr h="464127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平均情况</a:t>
                          </a:r>
                        </a:p>
                      </a:txBody>
                      <a:tcPr anchor="ctr"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最坏情况</a:t>
                          </a:r>
                        </a:p>
                      </a:txBody>
                      <a:tcPr anchor="ctr"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最好情况</a:t>
                          </a:r>
                        </a:p>
                      </a:txBody>
                      <a:tcPr anchor="ctr">
                        <a:solidFill>
                          <a:srgbClr val="4472C4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270543"/>
                      </a:ext>
                    </a:extLst>
                  </a:tr>
                  <a:tr h="464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直接插入排序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3355" t="-188158" r="-375083" b="-81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9134" t="-188158" r="-344488" b="-81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5745" t="-188158" r="-272340" b="-81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0000" t="-188158" r="-168908" b="-81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稳定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简单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77983645"/>
                      </a:ext>
                    </a:extLst>
                  </a:tr>
                  <a:tr h="464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折半插入排序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3355" t="-284416" r="-375083" b="-7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9134" t="-284416" r="-344488" b="-7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5745" t="-284416" r="-272340" b="-7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0000" t="-284416" r="-168908" b="-70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稳定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一般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0127992"/>
                      </a:ext>
                    </a:extLst>
                  </a:tr>
                  <a:tr h="464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希尔排序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3355" t="-389474" r="-375083" b="-611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i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i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i="0" baseline="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不稳定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较复杂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77076985"/>
                      </a:ext>
                    </a:extLst>
                  </a:tr>
                  <a:tr h="464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冒泡排序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3355" t="-489474" r="-375083" b="-511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9134" t="-489474" r="-344488" b="-511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5745" t="-489474" r="-272340" b="-511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0000" t="-489474" r="-168908" b="-511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稳定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简单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5082443"/>
                      </a:ext>
                    </a:extLst>
                  </a:tr>
                  <a:tr h="464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快速排序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3355" t="-589474" r="-375083" b="-411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9134" t="-589474" r="-344488" b="-411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5745" t="-589474" r="-272340" b="-411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0000" t="-589474" r="-168908" b="-411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不稳定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较复杂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18174973"/>
                      </a:ext>
                    </a:extLst>
                  </a:tr>
                  <a:tr h="464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简单选择排序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3355" t="-689474" r="-375083" b="-311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9134" t="-689474" r="-344488" b="-311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5745" t="-689474" r="-272340" b="-311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0000" t="-689474" r="-168908" b="-311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不稳定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简单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8886102"/>
                      </a:ext>
                    </a:extLst>
                  </a:tr>
                  <a:tr h="464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堆排序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3355" t="-779221" r="-375083" b="-2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9134" t="-779221" r="-344488" b="-2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5745" t="-779221" r="-272340" b="-2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0000" t="-779221" r="-168908" b="-2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不稳定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较复杂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12308355"/>
                      </a:ext>
                    </a:extLst>
                  </a:tr>
                  <a:tr h="464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归并排序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3355" t="-890789" r="-375083" b="-1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9134" t="-890789" r="-344488" b="-1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5745" t="-890789" r="-272340" b="-1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0000" t="-890789" r="-168908" b="-1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稳定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较复杂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27820596"/>
                      </a:ext>
                    </a:extLst>
                  </a:tr>
                  <a:tr h="464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基数排序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3355" t="-990789" r="-375083" b="-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9134" t="-990789" r="-344488" b="-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5745" t="-990789" r="-272340" b="-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0000" t="-990789" r="-168908" b="-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稳定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0" i="0" baseline="0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较复杂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26923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7274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9FA5BC0-12B0-4E2A-95AE-A9036BBD22A8}"/>
              </a:ext>
            </a:extLst>
          </p:cNvPr>
          <p:cNvSpPr/>
          <p:nvPr/>
        </p:nvSpPr>
        <p:spPr>
          <a:xfrm>
            <a:off x="872836" y="3442855"/>
            <a:ext cx="3837710" cy="512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有序区：</a:t>
            </a:r>
            <a:r>
              <a:rPr lang="en-US" altLang="zh-CN" dirty="0"/>
              <a:t>1, 3, 5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73DB3E8-B745-4D28-A8CA-2F409759A93A}"/>
              </a:ext>
            </a:extLst>
          </p:cNvPr>
          <p:cNvSpPr/>
          <p:nvPr/>
        </p:nvSpPr>
        <p:spPr>
          <a:xfrm>
            <a:off x="5444836" y="3429000"/>
            <a:ext cx="3837710" cy="512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无序区：</a:t>
            </a:r>
            <a:r>
              <a:rPr lang="en-US" altLang="zh-CN" dirty="0"/>
              <a:t> 8, 9, 2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99AA365-F475-4A5F-8750-CC300E4C92A6}"/>
              </a:ext>
            </a:extLst>
          </p:cNvPr>
          <p:cNvSpPr/>
          <p:nvPr/>
        </p:nvSpPr>
        <p:spPr>
          <a:xfrm>
            <a:off x="872836" y="568036"/>
            <a:ext cx="8853056" cy="512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待排序列：</a:t>
            </a:r>
            <a:r>
              <a:rPr lang="en-US" altLang="zh-CN" dirty="0"/>
              <a:t>1, 5, 3, 4, 8, 9, 2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8376B8-1700-4EA3-867C-370AD02E9067}"/>
              </a:ext>
            </a:extLst>
          </p:cNvPr>
          <p:cNvSpPr txBox="1"/>
          <p:nvPr/>
        </p:nvSpPr>
        <p:spPr>
          <a:xfrm>
            <a:off x="720436" y="1332407"/>
            <a:ext cx="159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第一次排序：</a:t>
            </a:r>
          </a:p>
        </p:txBody>
      </p:sp>
      <p:sp>
        <p:nvSpPr>
          <p:cNvPr id="8" name="箭头: 右弧形 7">
            <a:extLst>
              <a:ext uri="{FF2B5EF4-FFF2-40B4-BE49-F238E27FC236}">
                <a16:creationId xmlns:a16="http://schemas.microsoft.com/office/drawing/2014/main" id="{D2FB6330-FC7A-4026-810C-BF7C757780BF}"/>
              </a:ext>
            </a:extLst>
          </p:cNvPr>
          <p:cNvSpPr/>
          <p:nvPr/>
        </p:nvSpPr>
        <p:spPr>
          <a:xfrm rot="5400000">
            <a:off x="4641273" y="2251365"/>
            <a:ext cx="1136073" cy="45442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57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5428F32-553A-4C9D-8780-514C85F6B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725424"/>
              </p:ext>
            </p:extLst>
          </p:nvPr>
        </p:nvGraphicFramePr>
        <p:xfrm>
          <a:off x="1851891" y="1828030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582">
                  <a:extLst>
                    <a:ext uri="{9D8B030D-6E8A-4147-A177-3AD203B41FA5}">
                      <a16:colId xmlns:a16="http://schemas.microsoft.com/office/drawing/2014/main" val="501796117"/>
                    </a:ext>
                  </a:extLst>
                </a:gridCol>
                <a:gridCol w="1704109">
                  <a:extLst>
                    <a:ext uri="{9D8B030D-6E8A-4147-A177-3AD203B41FA5}">
                      <a16:colId xmlns:a16="http://schemas.microsoft.com/office/drawing/2014/main" val="3054093807"/>
                    </a:ext>
                  </a:extLst>
                </a:gridCol>
                <a:gridCol w="2189018">
                  <a:extLst>
                    <a:ext uri="{9D8B030D-6E8A-4147-A177-3AD203B41FA5}">
                      <a16:colId xmlns:a16="http://schemas.microsoft.com/office/drawing/2014/main" val="3823701931"/>
                    </a:ext>
                  </a:extLst>
                </a:gridCol>
                <a:gridCol w="2512291">
                  <a:extLst>
                    <a:ext uri="{9D8B030D-6E8A-4147-A177-3AD203B41FA5}">
                      <a16:colId xmlns:a16="http://schemas.microsoft.com/office/drawing/2014/main" val="272604489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i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待排序列：</a:t>
                      </a:r>
                      <a:r>
                        <a:rPr lang="en-US" altLang="zh-CN" b="0" i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1, 5, 3, 4, 8, 9, 2 </a:t>
                      </a:r>
                      <a:endParaRPr lang="zh-CN" altLang="en-US" b="0" i="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748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排序次数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有序区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无序区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排序结果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98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i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第一趟排序：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b="0" i="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5, 3, 4, 8, 9, 2 </a:t>
                      </a:r>
                      <a:endParaRPr lang="zh-CN" altLang="en-US" b="0" i="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1, 5, 3, 4, 8, 9, 2 </a:t>
                      </a:r>
                      <a:endParaRPr lang="zh-CN" altLang="en-US" b="0" i="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2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i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第二趟排序：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1, 5</a:t>
                      </a:r>
                      <a:endParaRPr lang="zh-CN" altLang="en-US" b="0" i="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3, 4, 8, 9, 2 </a:t>
                      </a:r>
                      <a:endParaRPr lang="zh-CN" altLang="en-US" b="0" i="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1, 3, 5, 4, 8, 9, 2</a:t>
                      </a:r>
                      <a:endParaRPr lang="zh-CN" altLang="en-US" b="0" i="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63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i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第三趟排序：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1, 3, 5</a:t>
                      </a:r>
                      <a:endParaRPr lang="zh-CN" altLang="en-US" b="0" i="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4, 8, 9, 2</a:t>
                      </a:r>
                      <a:endParaRPr lang="zh-CN" altLang="en-US" b="0" i="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1, 3, 4, 5, 8, 9, 2</a:t>
                      </a:r>
                      <a:endParaRPr lang="zh-CN" altLang="en-US" b="0" i="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10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i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第四趟排序：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1, 3, 4, 5</a:t>
                      </a:r>
                      <a:endParaRPr lang="zh-CN" altLang="en-US" b="0" i="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8, 9, 2</a:t>
                      </a:r>
                      <a:endParaRPr lang="zh-CN" altLang="en-US" b="0" i="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1, 3, 4, 5, 8, 9, 2</a:t>
                      </a:r>
                      <a:endParaRPr lang="zh-CN" altLang="en-US" b="0" i="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22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lang="zh-CN" altLang="en-US" b="0" i="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lang="zh-CN" altLang="en-US" b="0" i="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lang="zh-CN" altLang="en-US" b="0" i="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lang="zh-CN" altLang="en-US" b="0" i="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630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315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B96343D-93C0-4621-B735-7A87AA59D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986618"/>
              </p:ext>
            </p:extLst>
          </p:nvPr>
        </p:nvGraphicFramePr>
        <p:xfrm>
          <a:off x="1549264" y="841410"/>
          <a:ext cx="678642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410">
                  <a:extLst>
                    <a:ext uri="{9D8B030D-6E8A-4147-A177-3AD203B41FA5}">
                      <a16:colId xmlns:a16="http://schemas.microsoft.com/office/drawing/2014/main" val="968859388"/>
                    </a:ext>
                  </a:extLst>
                </a:gridCol>
                <a:gridCol w="1026410">
                  <a:extLst>
                    <a:ext uri="{9D8B030D-6E8A-4147-A177-3AD203B41FA5}">
                      <a16:colId xmlns:a16="http://schemas.microsoft.com/office/drawing/2014/main" val="1043948170"/>
                    </a:ext>
                  </a:extLst>
                </a:gridCol>
                <a:gridCol w="1026410">
                  <a:extLst>
                    <a:ext uri="{9D8B030D-6E8A-4147-A177-3AD203B41FA5}">
                      <a16:colId xmlns:a16="http://schemas.microsoft.com/office/drawing/2014/main" val="60555285"/>
                    </a:ext>
                  </a:extLst>
                </a:gridCol>
                <a:gridCol w="1026410">
                  <a:extLst>
                    <a:ext uri="{9D8B030D-6E8A-4147-A177-3AD203B41FA5}">
                      <a16:colId xmlns:a16="http://schemas.microsoft.com/office/drawing/2014/main" val="3987211522"/>
                    </a:ext>
                  </a:extLst>
                </a:gridCol>
                <a:gridCol w="1026410">
                  <a:extLst>
                    <a:ext uri="{9D8B030D-6E8A-4147-A177-3AD203B41FA5}">
                      <a16:colId xmlns:a16="http://schemas.microsoft.com/office/drawing/2014/main" val="2781427023"/>
                    </a:ext>
                  </a:extLst>
                </a:gridCol>
                <a:gridCol w="827186">
                  <a:extLst>
                    <a:ext uri="{9D8B030D-6E8A-4147-A177-3AD203B41FA5}">
                      <a16:colId xmlns:a16="http://schemas.microsoft.com/office/drawing/2014/main" val="2530120179"/>
                    </a:ext>
                  </a:extLst>
                </a:gridCol>
                <a:gridCol w="827186">
                  <a:extLst>
                    <a:ext uri="{9D8B030D-6E8A-4147-A177-3AD203B41FA5}">
                      <a16:colId xmlns:a16="http://schemas.microsoft.com/office/drawing/2014/main" val="322649263"/>
                    </a:ext>
                  </a:extLst>
                </a:gridCol>
              </a:tblGrid>
              <a:tr h="360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14326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38A8B5C8-4E53-4373-AB07-B3C70C508888}"/>
              </a:ext>
            </a:extLst>
          </p:cNvPr>
          <p:cNvSpPr txBox="1"/>
          <p:nvPr/>
        </p:nvSpPr>
        <p:spPr>
          <a:xfrm>
            <a:off x="1549264" y="1189194"/>
            <a:ext cx="105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low=0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24C38A0-1576-488E-8035-732C085BD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551379"/>
              </p:ext>
            </p:extLst>
          </p:nvPr>
        </p:nvGraphicFramePr>
        <p:xfrm>
          <a:off x="9329760" y="860019"/>
          <a:ext cx="1424439" cy="369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378">
                  <a:extLst>
                    <a:ext uri="{9D8B030D-6E8A-4147-A177-3AD203B41FA5}">
                      <a16:colId xmlns:a16="http://schemas.microsoft.com/office/drawing/2014/main" val="3097788361"/>
                    </a:ext>
                  </a:extLst>
                </a:gridCol>
                <a:gridCol w="674061">
                  <a:extLst>
                    <a:ext uri="{9D8B030D-6E8A-4147-A177-3AD203B41FA5}">
                      <a16:colId xmlns:a16="http://schemas.microsoft.com/office/drawing/2014/main" val="2141299279"/>
                    </a:ext>
                  </a:extLst>
                </a:gridCol>
              </a:tblGrid>
              <a:tr h="369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276189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B5158D1C-1533-4703-A1E4-2C51DB7EADDE}"/>
              </a:ext>
            </a:extLst>
          </p:cNvPr>
          <p:cNvSpPr txBox="1"/>
          <p:nvPr/>
        </p:nvSpPr>
        <p:spPr>
          <a:xfrm>
            <a:off x="7275813" y="1229350"/>
            <a:ext cx="105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high=6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072BD52-BAB9-4E55-9AC6-BF9BDB35E43B}"/>
              </a:ext>
            </a:extLst>
          </p:cNvPr>
          <p:cNvSpPr txBox="1"/>
          <p:nvPr/>
        </p:nvSpPr>
        <p:spPr>
          <a:xfrm>
            <a:off x="4605345" y="1220464"/>
            <a:ext cx="105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mid=3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73BC7CD-29D2-431B-94C1-5242AF30F2CA}"/>
              </a:ext>
            </a:extLst>
          </p:cNvPr>
          <p:cNvSpPr txBox="1"/>
          <p:nvPr/>
        </p:nvSpPr>
        <p:spPr>
          <a:xfrm>
            <a:off x="9228021" y="1220464"/>
            <a:ext cx="81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=7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18C38D75-0845-4411-BF1E-7EEDEAA048AC}"/>
              </a:ext>
            </a:extLst>
          </p:cNvPr>
          <p:cNvSpPr/>
          <p:nvPr/>
        </p:nvSpPr>
        <p:spPr>
          <a:xfrm>
            <a:off x="4085325" y="1370574"/>
            <a:ext cx="520019" cy="900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75881ED-3A90-4D14-B0B4-B9F479BA33C7}"/>
              </a:ext>
            </a:extLst>
          </p:cNvPr>
          <p:cNvSpPr txBox="1"/>
          <p:nvPr/>
        </p:nvSpPr>
        <p:spPr>
          <a:xfrm>
            <a:off x="4725606" y="1559678"/>
            <a:ext cx="3485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因为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array[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]&gt;array[mid]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，所以，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low=mid+1=4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high=6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mid=5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581D5F83-7824-46A7-9EC1-7EA091D4A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908213"/>
              </p:ext>
            </p:extLst>
          </p:nvPr>
        </p:nvGraphicFramePr>
        <p:xfrm>
          <a:off x="1549264" y="2440735"/>
          <a:ext cx="678642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410">
                  <a:extLst>
                    <a:ext uri="{9D8B030D-6E8A-4147-A177-3AD203B41FA5}">
                      <a16:colId xmlns:a16="http://schemas.microsoft.com/office/drawing/2014/main" val="968859388"/>
                    </a:ext>
                  </a:extLst>
                </a:gridCol>
                <a:gridCol w="1026410">
                  <a:extLst>
                    <a:ext uri="{9D8B030D-6E8A-4147-A177-3AD203B41FA5}">
                      <a16:colId xmlns:a16="http://schemas.microsoft.com/office/drawing/2014/main" val="1043948170"/>
                    </a:ext>
                  </a:extLst>
                </a:gridCol>
                <a:gridCol w="1026410">
                  <a:extLst>
                    <a:ext uri="{9D8B030D-6E8A-4147-A177-3AD203B41FA5}">
                      <a16:colId xmlns:a16="http://schemas.microsoft.com/office/drawing/2014/main" val="60555285"/>
                    </a:ext>
                  </a:extLst>
                </a:gridCol>
                <a:gridCol w="1026410">
                  <a:extLst>
                    <a:ext uri="{9D8B030D-6E8A-4147-A177-3AD203B41FA5}">
                      <a16:colId xmlns:a16="http://schemas.microsoft.com/office/drawing/2014/main" val="3987211522"/>
                    </a:ext>
                  </a:extLst>
                </a:gridCol>
                <a:gridCol w="1026410">
                  <a:extLst>
                    <a:ext uri="{9D8B030D-6E8A-4147-A177-3AD203B41FA5}">
                      <a16:colId xmlns:a16="http://schemas.microsoft.com/office/drawing/2014/main" val="2781427023"/>
                    </a:ext>
                  </a:extLst>
                </a:gridCol>
                <a:gridCol w="827186">
                  <a:extLst>
                    <a:ext uri="{9D8B030D-6E8A-4147-A177-3AD203B41FA5}">
                      <a16:colId xmlns:a16="http://schemas.microsoft.com/office/drawing/2014/main" val="2530120179"/>
                    </a:ext>
                  </a:extLst>
                </a:gridCol>
                <a:gridCol w="827186">
                  <a:extLst>
                    <a:ext uri="{9D8B030D-6E8A-4147-A177-3AD203B41FA5}">
                      <a16:colId xmlns:a16="http://schemas.microsoft.com/office/drawing/2014/main" val="322649263"/>
                    </a:ext>
                  </a:extLst>
                </a:gridCol>
              </a:tblGrid>
              <a:tr h="360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143261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9669ECEB-9EE2-4A57-BF75-300106B6F4DF}"/>
              </a:ext>
            </a:extLst>
          </p:cNvPr>
          <p:cNvSpPr txBox="1"/>
          <p:nvPr/>
        </p:nvSpPr>
        <p:spPr>
          <a:xfrm>
            <a:off x="5661109" y="2802927"/>
            <a:ext cx="105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low=4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8B0E2CEF-03E7-4915-936F-8B92C80E9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011080"/>
              </p:ext>
            </p:extLst>
          </p:nvPr>
        </p:nvGraphicFramePr>
        <p:xfrm>
          <a:off x="9329760" y="2459344"/>
          <a:ext cx="1424439" cy="369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378">
                  <a:extLst>
                    <a:ext uri="{9D8B030D-6E8A-4147-A177-3AD203B41FA5}">
                      <a16:colId xmlns:a16="http://schemas.microsoft.com/office/drawing/2014/main" val="3097788361"/>
                    </a:ext>
                  </a:extLst>
                </a:gridCol>
                <a:gridCol w="674061">
                  <a:extLst>
                    <a:ext uri="{9D8B030D-6E8A-4147-A177-3AD203B41FA5}">
                      <a16:colId xmlns:a16="http://schemas.microsoft.com/office/drawing/2014/main" val="2141299279"/>
                    </a:ext>
                  </a:extLst>
                </a:gridCol>
              </a:tblGrid>
              <a:tr h="369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276189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81474EC5-F3E1-47FB-83BB-01EDC21FC6FE}"/>
              </a:ext>
            </a:extLst>
          </p:cNvPr>
          <p:cNvSpPr txBox="1"/>
          <p:nvPr/>
        </p:nvSpPr>
        <p:spPr>
          <a:xfrm>
            <a:off x="7275813" y="2828675"/>
            <a:ext cx="105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high=6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F50700A-90EC-44EF-A32A-369F397C3456}"/>
              </a:ext>
            </a:extLst>
          </p:cNvPr>
          <p:cNvSpPr txBox="1"/>
          <p:nvPr/>
        </p:nvSpPr>
        <p:spPr>
          <a:xfrm>
            <a:off x="6468461" y="2802927"/>
            <a:ext cx="105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mid=5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6C9806B-9FAE-4EB2-8A72-1BD3DF14F788}"/>
              </a:ext>
            </a:extLst>
          </p:cNvPr>
          <p:cNvSpPr txBox="1"/>
          <p:nvPr/>
        </p:nvSpPr>
        <p:spPr>
          <a:xfrm>
            <a:off x="9228021" y="2819789"/>
            <a:ext cx="81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=7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B7A3329-A0C7-4E34-A4EC-D279CB1211D6}"/>
              </a:ext>
            </a:extLst>
          </p:cNvPr>
          <p:cNvSpPr txBox="1"/>
          <p:nvPr/>
        </p:nvSpPr>
        <p:spPr>
          <a:xfrm>
            <a:off x="4740196" y="3206357"/>
            <a:ext cx="3485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因为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array[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]&gt;array[mid]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，所以，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low=mid+1=6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high=6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mid=6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56D0EF92-C16C-449C-8520-887E5E9E5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407650"/>
              </p:ext>
            </p:extLst>
          </p:nvPr>
        </p:nvGraphicFramePr>
        <p:xfrm>
          <a:off x="1588890" y="4016766"/>
          <a:ext cx="678642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410">
                  <a:extLst>
                    <a:ext uri="{9D8B030D-6E8A-4147-A177-3AD203B41FA5}">
                      <a16:colId xmlns:a16="http://schemas.microsoft.com/office/drawing/2014/main" val="968859388"/>
                    </a:ext>
                  </a:extLst>
                </a:gridCol>
                <a:gridCol w="1026410">
                  <a:extLst>
                    <a:ext uri="{9D8B030D-6E8A-4147-A177-3AD203B41FA5}">
                      <a16:colId xmlns:a16="http://schemas.microsoft.com/office/drawing/2014/main" val="1043948170"/>
                    </a:ext>
                  </a:extLst>
                </a:gridCol>
                <a:gridCol w="1026410">
                  <a:extLst>
                    <a:ext uri="{9D8B030D-6E8A-4147-A177-3AD203B41FA5}">
                      <a16:colId xmlns:a16="http://schemas.microsoft.com/office/drawing/2014/main" val="60555285"/>
                    </a:ext>
                  </a:extLst>
                </a:gridCol>
                <a:gridCol w="1026410">
                  <a:extLst>
                    <a:ext uri="{9D8B030D-6E8A-4147-A177-3AD203B41FA5}">
                      <a16:colId xmlns:a16="http://schemas.microsoft.com/office/drawing/2014/main" val="3987211522"/>
                    </a:ext>
                  </a:extLst>
                </a:gridCol>
                <a:gridCol w="1026410">
                  <a:extLst>
                    <a:ext uri="{9D8B030D-6E8A-4147-A177-3AD203B41FA5}">
                      <a16:colId xmlns:a16="http://schemas.microsoft.com/office/drawing/2014/main" val="2781427023"/>
                    </a:ext>
                  </a:extLst>
                </a:gridCol>
                <a:gridCol w="827186">
                  <a:extLst>
                    <a:ext uri="{9D8B030D-6E8A-4147-A177-3AD203B41FA5}">
                      <a16:colId xmlns:a16="http://schemas.microsoft.com/office/drawing/2014/main" val="2530120179"/>
                    </a:ext>
                  </a:extLst>
                </a:gridCol>
                <a:gridCol w="827186">
                  <a:extLst>
                    <a:ext uri="{9D8B030D-6E8A-4147-A177-3AD203B41FA5}">
                      <a16:colId xmlns:a16="http://schemas.microsoft.com/office/drawing/2014/main" val="322649263"/>
                    </a:ext>
                  </a:extLst>
                </a:gridCol>
              </a:tblGrid>
              <a:tr h="360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143261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83E3F3C9-65A6-491E-AE34-28A1905B0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983433"/>
              </p:ext>
            </p:extLst>
          </p:nvPr>
        </p:nvGraphicFramePr>
        <p:xfrm>
          <a:off x="9369386" y="4035375"/>
          <a:ext cx="1424439" cy="369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378">
                  <a:extLst>
                    <a:ext uri="{9D8B030D-6E8A-4147-A177-3AD203B41FA5}">
                      <a16:colId xmlns:a16="http://schemas.microsoft.com/office/drawing/2014/main" val="3097788361"/>
                    </a:ext>
                  </a:extLst>
                </a:gridCol>
                <a:gridCol w="674061">
                  <a:extLst>
                    <a:ext uri="{9D8B030D-6E8A-4147-A177-3AD203B41FA5}">
                      <a16:colId xmlns:a16="http://schemas.microsoft.com/office/drawing/2014/main" val="2141299279"/>
                    </a:ext>
                  </a:extLst>
                </a:gridCol>
              </a:tblGrid>
              <a:tr h="369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276189"/>
                  </a:ext>
                </a:extLst>
              </a:tr>
            </a:tbl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8E1C7438-F6A3-4EF0-9565-895B549471FA}"/>
              </a:ext>
            </a:extLst>
          </p:cNvPr>
          <p:cNvSpPr txBox="1"/>
          <p:nvPr/>
        </p:nvSpPr>
        <p:spPr>
          <a:xfrm>
            <a:off x="7075195" y="4447103"/>
            <a:ext cx="184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low=mid=high=6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3B4343-26D8-4AE9-B8E1-2F14FCDE66B0}"/>
              </a:ext>
            </a:extLst>
          </p:cNvPr>
          <p:cNvSpPr txBox="1"/>
          <p:nvPr/>
        </p:nvSpPr>
        <p:spPr>
          <a:xfrm>
            <a:off x="9267647" y="4395820"/>
            <a:ext cx="81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=7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5B2A6CEB-4E7F-4BDF-B046-2F4236D484C5}"/>
              </a:ext>
            </a:extLst>
          </p:cNvPr>
          <p:cNvSpPr/>
          <p:nvPr/>
        </p:nvSpPr>
        <p:spPr>
          <a:xfrm>
            <a:off x="4076511" y="2961364"/>
            <a:ext cx="520019" cy="900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A0B1AEA-EF5C-49A9-AE7E-5B22D6521697}"/>
              </a:ext>
            </a:extLst>
          </p:cNvPr>
          <p:cNvSpPr txBox="1"/>
          <p:nvPr/>
        </p:nvSpPr>
        <p:spPr>
          <a:xfrm>
            <a:off x="4749009" y="4944012"/>
            <a:ext cx="5156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因为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array[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]&gt;array[mid]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，所以，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low=mid+1=6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high=5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mid=5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，此时不满足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while(low&lt;=high)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9B2A570C-C66B-4AA5-828F-B9BF176A94CB}"/>
              </a:ext>
            </a:extLst>
          </p:cNvPr>
          <p:cNvSpPr/>
          <p:nvPr/>
        </p:nvSpPr>
        <p:spPr>
          <a:xfrm>
            <a:off x="4085325" y="4699019"/>
            <a:ext cx="520019" cy="900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30E40FD2-D862-456A-A8B4-E82B361E5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425137"/>
              </p:ext>
            </p:extLst>
          </p:nvPr>
        </p:nvGraphicFramePr>
        <p:xfrm>
          <a:off x="1588890" y="5778412"/>
          <a:ext cx="678642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895">
                  <a:extLst>
                    <a:ext uri="{9D8B030D-6E8A-4147-A177-3AD203B41FA5}">
                      <a16:colId xmlns:a16="http://schemas.microsoft.com/office/drawing/2014/main" val="968859388"/>
                    </a:ext>
                  </a:extLst>
                </a:gridCol>
                <a:gridCol w="914895">
                  <a:extLst>
                    <a:ext uri="{9D8B030D-6E8A-4147-A177-3AD203B41FA5}">
                      <a16:colId xmlns:a16="http://schemas.microsoft.com/office/drawing/2014/main" val="1043948170"/>
                    </a:ext>
                  </a:extLst>
                </a:gridCol>
                <a:gridCol w="914895">
                  <a:extLst>
                    <a:ext uri="{9D8B030D-6E8A-4147-A177-3AD203B41FA5}">
                      <a16:colId xmlns:a16="http://schemas.microsoft.com/office/drawing/2014/main" val="60555285"/>
                    </a:ext>
                  </a:extLst>
                </a:gridCol>
                <a:gridCol w="914895">
                  <a:extLst>
                    <a:ext uri="{9D8B030D-6E8A-4147-A177-3AD203B41FA5}">
                      <a16:colId xmlns:a16="http://schemas.microsoft.com/office/drawing/2014/main" val="3987211522"/>
                    </a:ext>
                  </a:extLst>
                </a:gridCol>
                <a:gridCol w="914895">
                  <a:extLst>
                    <a:ext uri="{9D8B030D-6E8A-4147-A177-3AD203B41FA5}">
                      <a16:colId xmlns:a16="http://schemas.microsoft.com/office/drawing/2014/main" val="2781427023"/>
                    </a:ext>
                  </a:extLst>
                </a:gridCol>
                <a:gridCol w="737316">
                  <a:extLst>
                    <a:ext uri="{9D8B030D-6E8A-4147-A177-3AD203B41FA5}">
                      <a16:colId xmlns:a16="http://schemas.microsoft.com/office/drawing/2014/main" val="2530120179"/>
                    </a:ext>
                  </a:extLst>
                </a:gridCol>
                <a:gridCol w="737316">
                  <a:extLst>
                    <a:ext uri="{9D8B030D-6E8A-4147-A177-3AD203B41FA5}">
                      <a16:colId xmlns:a16="http://schemas.microsoft.com/office/drawing/2014/main" val="322649263"/>
                    </a:ext>
                  </a:extLst>
                </a:gridCol>
                <a:gridCol w="737316">
                  <a:extLst>
                    <a:ext uri="{9D8B030D-6E8A-4147-A177-3AD203B41FA5}">
                      <a16:colId xmlns:a16="http://schemas.microsoft.com/office/drawing/2014/main" val="3456956978"/>
                    </a:ext>
                  </a:extLst>
                </a:gridCol>
              </a:tblGrid>
              <a:tr h="36021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143261"/>
                  </a:ext>
                </a:extLst>
              </a:tr>
            </a:tbl>
          </a:graphicData>
        </a:graphic>
      </p:graphicFrame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456FE470-B026-41A8-BFF2-D7114C6A1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05133"/>
              </p:ext>
            </p:extLst>
          </p:nvPr>
        </p:nvGraphicFramePr>
        <p:xfrm>
          <a:off x="9369386" y="5797021"/>
          <a:ext cx="674061" cy="369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061">
                  <a:extLst>
                    <a:ext uri="{9D8B030D-6E8A-4147-A177-3AD203B41FA5}">
                      <a16:colId xmlns:a16="http://schemas.microsoft.com/office/drawing/2014/main" val="2141299279"/>
                    </a:ext>
                  </a:extLst>
                </a:gridCol>
              </a:tblGrid>
              <a:tr h="369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276189"/>
                  </a:ext>
                </a:extLst>
              </a:tr>
            </a:tbl>
          </a:graphicData>
        </a:graphic>
      </p:graphicFrame>
      <p:sp>
        <p:nvSpPr>
          <p:cNvPr id="38" name="文本框 37">
            <a:extLst>
              <a:ext uri="{FF2B5EF4-FFF2-40B4-BE49-F238E27FC236}">
                <a16:creationId xmlns:a16="http://schemas.microsoft.com/office/drawing/2014/main" id="{B678FC96-99CC-473F-9629-39A7898D1645}"/>
              </a:ext>
            </a:extLst>
          </p:cNvPr>
          <p:cNvSpPr txBox="1"/>
          <p:nvPr/>
        </p:nvSpPr>
        <p:spPr>
          <a:xfrm>
            <a:off x="7589062" y="6208749"/>
            <a:ext cx="81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=7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F8D121E-907C-43B4-8379-6E0753CD3A92}"/>
              </a:ext>
            </a:extLst>
          </p:cNvPr>
          <p:cNvSpPr txBox="1"/>
          <p:nvPr/>
        </p:nvSpPr>
        <p:spPr>
          <a:xfrm>
            <a:off x="9267647" y="6188364"/>
            <a:ext cx="81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=8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右大括号 39">
            <a:extLst>
              <a:ext uri="{FF2B5EF4-FFF2-40B4-BE49-F238E27FC236}">
                <a16:creationId xmlns:a16="http://schemas.microsoft.com/office/drawing/2014/main" id="{55579F0E-D7E9-4A11-8F3C-2EF24DDEA8C4}"/>
              </a:ext>
            </a:extLst>
          </p:cNvPr>
          <p:cNvSpPr/>
          <p:nvPr/>
        </p:nvSpPr>
        <p:spPr>
          <a:xfrm rot="16200000">
            <a:off x="4884958" y="-2034826"/>
            <a:ext cx="194284" cy="54491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2BC40446-6399-4FEE-BD1A-062B9ACB7C02}"/>
              </a:ext>
            </a:extLst>
          </p:cNvPr>
          <p:cNvSpPr/>
          <p:nvPr/>
        </p:nvSpPr>
        <p:spPr>
          <a:xfrm rot="16200000">
            <a:off x="9945980" y="59686"/>
            <a:ext cx="144711" cy="12978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A1D33CA-0F63-4E3B-AD3F-09E47E0E24F5}"/>
              </a:ext>
            </a:extLst>
          </p:cNvPr>
          <p:cNvSpPr txBox="1"/>
          <p:nvPr/>
        </p:nvSpPr>
        <p:spPr>
          <a:xfrm>
            <a:off x="4138386" y="177951"/>
            <a:ext cx="168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已排有序序列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DAE7FF0-0C62-41C4-B67C-314173AC5A64}"/>
              </a:ext>
            </a:extLst>
          </p:cNvPr>
          <p:cNvSpPr txBox="1"/>
          <p:nvPr/>
        </p:nvSpPr>
        <p:spPr>
          <a:xfrm>
            <a:off x="9106397" y="221000"/>
            <a:ext cx="168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未排无序序列</a:t>
            </a:r>
          </a:p>
        </p:txBody>
      </p:sp>
    </p:spTree>
    <p:extLst>
      <p:ext uri="{BB962C8B-B14F-4D97-AF65-F5344CB8AC3E}">
        <p14:creationId xmlns:p14="http://schemas.microsoft.com/office/powerpoint/2010/main" val="332321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E911B90-C977-423A-A9F9-A93F89C33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580857"/>
              </p:ext>
            </p:extLst>
          </p:nvPr>
        </p:nvGraphicFramePr>
        <p:xfrm>
          <a:off x="2461491" y="361725"/>
          <a:ext cx="38838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53">
                  <a:extLst>
                    <a:ext uri="{9D8B030D-6E8A-4147-A177-3AD203B41FA5}">
                      <a16:colId xmlns:a16="http://schemas.microsoft.com/office/drawing/2014/main" val="4164272380"/>
                    </a:ext>
                  </a:extLst>
                </a:gridCol>
                <a:gridCol w="408453">
                  <a:extLst>
                    <a:ext uri="{9D8B030D-6E8A-4147-A177-3AD203B41FA5}">
                      <a16:colId xmlns:a16="http://schemas.microsoft.com/office/drawing/2014/main" val="1840503947"/>
                    </a:ext>
                  </a:extLst>
                </a:gridCol>
                <a:gridCol w="408453">
                  <a:extLst>
                    <a:ext uri="{9D8B030D-6E8A-4147-A177-3AD203B41FA5}">
                      <a16:colId xmlns:a16="http://schemas.microsoft.com/office/drawing/2014/main" val="3095090040"/>
                    </a:ext>
                  </a:extLst>
                </a:gridCol>
                <a:gridCol w="408453">
                  <a:extLst>
                    <a:ext uri="{9D8B030D-6E8A-4147-A177-3AD203B41FA5}">
                      <a16:colId xmlns:a16="http://schemas.microsoft.com/office/drawing/2014/main" val="840033030"/>
                    </a:ext>
                  </a:extLst>
                </a:gridCol>
                <a:gridCol w="408453">
                  <a:extLst>
                    <a:ext uri="{9D8B030D-6E8A-4147-A177-3AD203B41FA5}">
                      <a16:colId xmlns:a16="http://schemas.microsoft.com/office/drawing/2014/main" val="2938845405"/>
                    </a:ext>
                  </a:extLst>
                </a:gridCol>
                <a:gridCol w="329173">
                  <a:extLst>
                    <a:ext uri="{9D8B030D-6E8A-4147-A177-3AD203B41FA5}">
                      <a16:colId xmlns:a16="http://schemas.microsoft.com/office/drawing/2014/main" val="1233969556"/>
                    </a:ext>
                  </a:extLst>
                </a:gridCol>
                <a:gridCol w="487733">
                  <a:extLst>
                    <a:ext uri="{9D8B030D-6E8A-4147-A177-3AD203B41FA5}">
                      <a16:colId xmlns:a16="http://schemas.microsoft.com/office/drawing/2014/main" val="128113764"/>
                    </a:ext>
                  </a:extLst>
                </a:gridCol>
                <a:gridCol w="539811">
                  <a:extLst>
                    <a:ext uri="{9D8B030D-6E8A-4147-A177-3AD203B41FA5}">
                      <a16:colId xmlns:a16="http://schemas.microsoft.com/office/drawing/2014/main" val="1702526389"/>
                    </a:ext>
                  </a:extLst>
                </a:gridCol>
                <a:gridCol w="484909">
                  <a:extLst>
                    <a:ext uri="{9D8B030D-6E8A-4147-A177-3AD203B41FA5}">
                      <a16:colId xmlns:a16="http://schemas.microsoft.com/office/drawing/2014/main" val="94758980"/>
                    </a:ext>
                  </a:extLst>
                </a:gridCol>
              </a:tblGrid>
              <a:tr h="360219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32015"/>
                  </a:ext>
                </a:extLst>
              </a:tr>
            </a:tbl>
          </a:graphicData>
        </a:graphic>
      </p:graphicFrame>
      <p:sp>
        <p:nvSpPr>
          <p:cNvPr id="5" name="左大括号 4">
            <a:extLst>
              <a:ext uri="{FF2B5EF4-FFF2-40B4-BE49-F238E27FC236}">
                <a16:creationId xmlns:a16="http://schemas.microsoft.com/office/drawing/2014/main" id="{4B55C80C-41EA-4876-9A5D-64C3934FD08D}"/>
              </a:ext>
            </a:extLst>
          </p:cNvPr>
          <p:cNvSpPr/>
          <p:nvPr/>
        </p:nvSpPr>
        <p:spPr>
          <a:xfrm rot="16200000">
            <a:off x="3734077" y="-512169"/>
            <a:ext cx="211879" cy="27570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FA227FD5-5848-43A6-9DB2-C02973D2F5B1}"/>
              </a:ext>
            </a:extLst>
          </p:cNvPr>
          <p:cNvSpPr/>
          <p:nvPr/>
        </p:nvSpPr>
        <p:spPr>
          <a:xfrm rot="16200000">
            <a:off x="8143154" y="-250893"/>
            <a:ext cx="211879" cy="10183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DB773A-A929-4B78-BE14-DA28FCAE0B6B}"/>
              </a:ext>
            </a:extLst>
          </p:cNvPr>
          <p:cNvSpPr txBox="1"/>
          <p:nvPr/>
        </p:nvSpPr>
        <p:spPr>
          <a:xfrm>
            <a:off x="8086304" y="501387"/>
            <a:ext cx="134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未排序列</a:t>
            </a:r>
          </a:p>
        </p:txBody>
      </p:sp>
    </p:spTree>
    <p:extLst>
      <p:ext uri="{BB962C8B-B14F-4D97-AF65-F5344CB8AC3E}">
        <p14:creationId xmlns:p14="http://schemas.microsoft.com/office/powerpoint/2010/main" val="1061920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510</Words>
  <Application>Microsoft Office PowerPoint</Application>
  <PresentationFormat>宽屏</PresentationFormat>
  <Paragraphs>173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Jquery</dc:creator>
  <cp:lastModifiedBy>Jquery</cp:lastModifiedBy>
  <cp:revision>146</cp:revision>
  <dcterms:created xsi:type="dcterms:W3CDTF">2017-12-02T02:43:15Z</dcterms:created>
  <dcterms:modified xsi:type="dcterms:W3CDTF">2017-12-02T16:31:56Z</dcterms:modified>
</cp:coreProperties>
</file>