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1" r:id="rId3"/>
    <p:sldId id="258" r:id="rId4"/>
    <p:sldId id="259" r:id="rId5"/>
    <p:sldId id="262" r:id="rId6"/>
    <p:sldId id="263" r:id="rId7"/>
    <p:sldId id="282" r:id="rId8"/>
    <p:sldId id="264" r:id="rId9"/>
    <p:sldId id="265" r:id="rId10"/>
    <p:sldId id="266" r:id="rId11"/>
    <p:sldId id="267" r:id="rId12"/>
    <p:sldId id="268" r:id="rId13"/>
    <p:sldId id="269" r:id="rId14"/>
    <p:sldId id="270" r:id="rId15"/>
    <p:sldId id="271" r:id="rId16"/>
    <p:sldId id="283" r:id="rId17"/>
    <p:sldId id="272" r:id="rId18"/>
    <p:sldId id="273" r:id="rId19"/>
    <p:sldId id="274" r:id="rId20"/>
    <p:sldId id="275" r:id="rId21"/>
    <p:sldId id="276" r:id="rId22"/>
    <p:sldId id="277" r:id="rId23"/>
    <p:sldId id="278" r:id="rId24"/>
    <p:sldId id="279" r:id="rId25"/>
    <p:sldId id="280" r:id="rId26"/>
    <p:sldId id="281" r:id="rId27"/>
    <p:sldId id="260"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p:cViewPr varScale="1">
        <p:scale>
          <a:sx n="114" d="100"/>
          <a:sy n="114" d="100"/>
        </p:scale>
        <p:origin x="324" y="90"/>
      </p:cViewPr>
      <p:guideLst>
        <p:guide orient="horz" pos="162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2018/3/21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2018/3/21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pi.atguigu.com/" TargetMode="External"/><Relationship Id="rId2" Type="http://schemas.openxmlformats.org/officeDocument/2006/relationships/hyperlink" Target="http://atguigu.com/ap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tguigu.com/api/v1.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tguigu.com/api/v1.0/system/user" TargetMode="External"/><Relationship Id="rId2" Type="http://schemas.openxmlformats.org/officeDocument/2006/relationships/hyperlink" Target="http://atguigu.com/api/v1.0/us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ianshu.com/p/65b9e54dee7d"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api.github.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9632" y="1903935"/>
            <a:ext cx="6336704" cy="1323439"/>
          </a:xfrm>
          <a:prstGeom prst="rect">
            <a:avLst/>
          </a:prstGeom>
          <a:noFill/>
        </p:spPr>
        <p:txBody>
          <a:bodyPr wrap="square" rtlCol="0">
            <a:spAutoFit/>
          </a:bodyPr>
          <a:lstStyle/>
          <a:p>
            <a:pPr algn="ctr"/>
            <a:r>
              <a:rPr lang="en-US" altLang="zh-CN" sz="80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Spring Boot</a:t>
            </a:r>
            <a:endParaRPr lang="zh-CN" altLang="en-US" sz="80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4" name="TextBox 8"/>
          <p:cNvSpPr txBox="1"/>
          <p:nvPr/>
        </p:nvSpPr>
        <p:spPr>
          <a:xfrm>
            <a:off x="6119664" y="3363838"/>
            <a:ext cx="3024336" cy="584775"/>
          </a:xfrm>
          <a:prstGeom prst="rect">
            <a:avLst/>
          </a:prstGeom>
          <a:noFill/>
        </p:spPr>
        <p:txBody>
          <a:bodyPr wrap="square" rtlCol="0">
            <a:spAutoFit/>
          </a:bodyPr>
          <a:lstStyle/>
          <a:p>
            <a:r>
              <a:rPr lang="en-US" altLang="zh-CN"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build anything</a:t>
            </a:r>
            <a:endPar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60755" y="915566"/>
            <a:ext cx="4790841" cy="3888432"/>
          </a:xfrm>
          <a:prstGeom prst="rect">
            <a:avLst/>
          </a:prstGeom>
        </p:spPr>
      </p:pic>
      <p:sp>
        <p:nvSpPr>
          <p:cNvPr id="5" name="矩形 4"/>
          <p:cNvSpPr/>
          <p:nvPr/>
        </p:nvSpPr>
        <p:spPr>
          <a:xfrm>
            <a:off x="6156176" y="195486"/>
            <a:ext cx="295465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i="1"/>
              <a:t>围绕“业务功能”组织团队</a:t>
            </a:r>
            <a:endParaRPr lang="zh-CN" altLang="en-US"/>
          </a:p>
        </p:txBody>
      </p:sp>
      <p:sp>
        <p:nvSpPr>
          <p:cNvPr id="6" name="矩形 5"/>
          <p:cNvSpPr/>
          <p:nvPr/>
        </p:nvSpPr>
        <p:spPr>
          <a:xfrm>
            <a:off x="286419" y="915566"/>
            <a:ext cx="3509235" cy="1754326"/>
          </a:xfrm>
          <a:prstGeom prst="rect">
            <a:avLst/>
          </a:prstGeom>
        </p:spPr>
        <p:txBody>
          <a:bodyPr wrap="square">
            <a:spAutoFit/>
          </a:bodyPr>
          <a:lstStyle/>
          <a:p>
            <a:r>
              <a:rPr lang="zh-CN" altLang="en-US" i="1" smtClean="0">
                <a:latin typeface="Helvetica Neue"/>
              </a:rPr>
              <a:t>任何</a:t>
            </a:r>
            <a:r>
              <a:rPr lang="zh-CN" altLang="en-US" i="1">
                <a:latin typeface="Helvetica Neue"/>
              </a:rPr>
              <a:t>设计（广义上的）系统的组织</a:t>
            </a:r>
            <a:r>
              <a:rPr lang="zh-CN" altLang="en-US" i="1" smtClean="0">
                <a:latin typeface="Helvetica Neue"/>
              </a:rPr>
              <a:t>，都会</a:t>
            </a:r>
            <a:r>
              <a:rPr lang="zh-CN" altLang="en-US" i="1">
                <a:latin typeface="Helvetica Neue"/>
              </a:rPr>
              <a:t>产生这样一个设计</a:t>
            </a:r>
            <a:r>
              <a:rPr lang="zh-CN" altLang="en-US" i="1" smtClean="0">
                <a:latin typeface="Helvetica Neue"/>
              </a:rPr>
              <a:t>，即</a:t>
            </a:r>
            <a:r>
              <a:rPr lang="zh-CN" altLang="en-US" i="1">
                <a:latin typeface="Helvetica Neue"/>
              </a:rPr>
              <a:t>该设计的结构与该组织</a:t>
            </a:r>
            <a:r>
              <a:rPr lang="zh-CN" altLang="en-US" i="1" smtClean="0">
                <a:latin typeface="Helvetica Neue"/>
              </a:rPr>
              <a:t>的沟通结构相一致。</a:t>
            </a:r>
            <a:endParaRPr lang="en-US" altLang="zh-CN" i="1" smtClean="0">
              <a:latin typeface="Helvetica Neue"/>
            </a:endParaRPr>
          </a:p>
          <a:p>
            <a:r>
              <a:rPr lang="en-US" altLang="zh-CN" i="1" smtClean="0">
                <a:latin typeface="Helvetica Neue"/>
              </a:rPr>
              <a:t>——</a:t>
            </a:r>
            <a:r>
              <a:rPr lang="zh-CN" altLang="en-US" i="1">
                <a:latin typeface="Helvetica Neue"/>
              </a:rPr>
              <a:t>梅尔文</a:t>
            </a:r>
            <a:r>
              <a:rPr lang="en-US" altLang="zh-CN" i="1">
                <a:latin typeface="Helvetica Neue"/>
              </a:rPr>
              <a:t>•</a:t>
            </a:r>
            <a:r>
              <a:rPr lang="zh-CN" altLang="en-US" i="1" smtClean="0">
                <a:latin typeface="Helvetica Neue"/>
              </a:rPr>
              <a:t>康威</a:t>
            </a:r>
            <a:endParaRPr lang="en-US" altLang="zh-CN" i="1" smtClean="0">
              <a:latin typeface="Helvetica Neue"/>
            </a:endParaRPr>
          </a:p>
          <a:p>
            <a:r>
              <a:rPr lang="en-US" altLang="zh-CN" i="1">
                <a:latin typeface="Helvetica Neue"/>
              </a:rPr>
              <a:t> </a:t>
            </a:r>
            <a:r>
              <a:rPr lang="en-US" altLang="zh-CN" i="1" smtClean="0">
                <a:latin typeface="Helvetica Neue"/>
              </a:rPr>
              <a:t> </a:t>
            </a:r>
            <a:r>
              <a:rPr lang="zh-CN" altLang="en-US" i="1" smtClean="0">
                <a:latin typeface="Helvetica Neue"/>
              </a:rPr>
              <a:t>（</a:t>
            </a:r>
            <a:r>
              <a:rPr lang="en-US" altLang="zh-CN" i="1">
                <a:latin typeface="Helvetica Neue"/>
              </a:rPr>
              <a:t>Melvyn Conway</a:t>
            </a:r>
            <a:r>
              <a:rPr lang="zh-CN" altLang="en-US" i="1">
                <a:latin typeface="Helvetica Neue"/>
              </a:rPr>
              <a:t>）</a:t>
            </a:r>
            <a:r>
              <a:rPr lang="en-US" altLang="zh-CN" i="1">
                <a:latin typeface="Helvetica Neue"/>
              </a:rPr>
              <a:t>, 1967</a:t>
            </a:r>
            <a:r>
              <a:rPr lang="zh-CN" altLang="en-US" i="1">
                <a:latin typeface="Helvetica Neue"/>
              </a:rPr>
              <a:t>年</a:t>
            </a:r>
            <a:endParaRPr lang="zh-CN" altLang="en-US" b="0" i="0">
              <a:effectLst/>
              <a:latin typeface="Helvetica Neue"/>
            </a:endParaRPr>
          </a:p>
        </p:txBody>
      </p:sp>
    </p:spTree>
    <p:extLst>
      <p:ext uri="{BB962C8B-B14F-4D97-AF65-F5344CB8AC3E}">
        <p14:creationId xmlns:p14="http://schemas.microsoft.com/office/powerpoint/2010/main" val="3063530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79712" y="1131590"/>
            <a:ext cx="5400600" cy="3296141"/>
          </a:xfrm>
          <a:prstGeom prst="rect">
            <a:avLst/>
          </a:prstGeom>
        </p:spPr>
      </p:pic>
      <p:sp>
        <p:nvSpPr>
          <p:cNvPr id="5" name="矩形 4"/>
          <p:cNvSpPr/>
          <p:nvPr/>
        </p:nvSpPr>
        <p:spPr>
          <a:xfrm>
            <a:off x="6156176" y="195486"/>
            <a:ext cx="295465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i="1"/>
              <a:t>围绕“业务功能”组织团队</a:t>
            </a:r>
            <a:endParaRPr lang="zh-CN" altLang="en-US"/>
          </a:p>
        </p:txBody>
      </p:sp>
    </p:spTree>
    <p:extLst>
      <p:ext uri="{BB962C8B-B14F-4D97-AF65-F5344CB8AC3E}">
        <p14:creationId xmlns:p14="http://schemas.microsoft.com/office/powerpoint/2010/main" val="35537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75656" y="771550"/>
            <a:ext cx="6192688" cy="4052319"/>
          </a:xfrm>
          <a:prstGeom prst="rect">
            <a:avLst/>
          </a:prstGeom>
        </p:spPr>
      </p:pic>
      <p:sp>
        <p:nvSpPr>
          <p:cNvPr id="5" name="矩形 4"/>
          <p:cNvSpPr/>
          <p:nvPr/>
        </p:nvSpPr>
        <p:spPr>
          <a:xfrm>
            <a:off x="6372200" y="195486"/>
            <a:ext cx="27238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i="1"/>
              <a:t>“去中心化”地管理数据</a:t>
            </a:r>
            <a:endParaRPr lang="zh-CN" altLang="en-US"/>
          </a:p>
        </p:txBody>
      </p:sp>
    </p:spTree>
    <p:extLst>
      <p:ext uri="{BB962C8B-B14F-4D97-AF65-F5344CB8AC3E}">
        <p14:creationId xmlns:p14="http://schemas.microsoft.com/office/powerpoint/2010/main" val="603673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04248" y="195486"/>
            <a:ext cx="226215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i="1"/>
              <a:t>“基础设施”自动化</a:t>
            </a:r>
            <a:endParaRPr lang="zh-CN" altLang="en-US"/>
          </a:p>
        </p:txBody>
      </p:sp>
      <p:pic>
        <p:nvPicPr>
          <p:cNvPr id="5" name="图片 4"/>
          <p:cNvPicPr>
            <a:picLocks noChangeAspect="1"/>
          </p:cNvPicPr>
          <p:nvPr/>
        </p:nvPicPr>
        <p:blipFill>
          <a:blip r:embed="rId2"/>
          <a:stretch>
            <a:fillRect/>
          </a:stretch>
        </p:blipFill>
        <p:spPr>
          <a:xfrm>
            <a:off x="1475656" y="1131590"/>
            <a:ext cx="6544528" cy="2650717"/>
          </a:xfrm>
          <a:prstGeom prst="rect">
            <a:avLst/>
          </a:prstGeom>
        </p:spPr>
      </p:pic>
    </p:spTree>
    <p:extLst>
      <p:ext uri="{BB962C8B-B14F-4D97-AF65-F5344CB8AC3E}">
        <p14:creationId xmlns:p14="http://schemas.microsoft.com/office/powerpoint/2010/main" val="1200426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images.jianshu.io/upload_images/310906-3e3474584f1d4f2a.png?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37131"/>
            <a:ext cx="6048672" cy="360652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699140" y="195486"/>
            <a:ext cx="341632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smtClean="0"/>
              <a:t>持续集成、持续交付、持续部署</a:t>
            </a:r>
            <a:endParaRPr lang="zh-CN" altLang="en-US"/>
          </a:p>
        </p:txBody>
      </p:sp>
      <p:sp>
        <p:nvSpPr>
          <p:cNvPr id="6" name="文本框 5"/>
          <p:cNvSpPr txBox="1"/>
          <p:nvPr/>
        </p:nvSpPr>
        <p:spPr>
          <a:xfrm>
            <a:off x="251520" y="4515966"/>
            <a:ext cx="8956298" cy="369332"/>
          </a:xfrm>
          <a:prstGeom prst="rect">
            <a:avLst/>
          </a:prstGeom>
          <a:noFill/>
        </p:spPr>
        <p:txBody>
          <a:bodyPr wrap="none" rtlCol="0">
            <a:spAutoFit/>
          </a:bodyPr>
          <a:lstStyle/>
          <a:p>
            <a:r>
              <a:rPr lang="zh-CN" altLang="en-US"/>
              <a:t>频繁部署、快速交付以及开发测试流程自动化都将成为未来软件工程的重要组成部分。</a:t>
            </a:r>
          </a:p>
        </p:txBody>
      </p:sp>
    </p:spTree>
    <p:extLst>
      <p:ext uri="{BB962C8B-B14F-4D97-AF65-F5344CB8AC3E}">
        <p14:creationId xmlns:p14="http://schemas.microsoft.com/office/powerpoint/2010/main" val="1942634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3528" y="699542"/>
            <a:ext cx="8640960" cy="4248472"/>
          </a:xfrm>
        </p:spPr>
        <p:txBody>
          <a:bodyPr>
            <a:normAutofit fontScale="85000" lnSpcReduction="20000"/>
          </a:bodyPr>
          <a:lstStyle/>
          <a:p>
            <a:r>
              <a:rPr lang="zh-CN" altLang="en-US" sz="2800" smtClean="0"/>
              <a:t>微服务架构注意问题：</a:t>
            </a:r>
            <a:endParaRPr lang="en-US" altLang="zh-CN" sz="2800" smtClean="0"/>
          </a:p>
          <a:p>
            <a:pPr lvl="1"/>
            <a:r>
              <a:rPr lang="zh-CN" altLang="en-US" sz="2400" smtClean="0"/>
              <a:t>不为了微而微，微小化是结果，不是目的</a:t>
            </a:r>
            <a:endParaRPr lang="en-US" altLang="zh-CN" sz="2400" smtClean="0"/>
          </a:p>
          <a:p>
            <a:pPr lvl="1"/>
            <a:r>
              <a:rPr lang="zh-CN" altLang="en-US" sz="2400" smtClean="0"/>
              <a:t>合理有效拆分应用，实现敏捷开发和部署</a:t>
            </a:r>
            <a:endParaRPr lang="en-US" altLang="zh-CN" sz="2400" smtClean="0"/>
          </a:p>
          <a:p>
            <a:pPr lvl="1"/>
            <a:r>
              <a:rPr lang="zh-CN" altLang="en-US" sz="2400" smtClean="0"/>
              <a:t>分布式系统进程间通讯技术的复杂性</a:t>
            </a:r>
            <a:endParaRPr lang="en-US" altLang="zh-CN" sz="2400" smtClean="0"/>
          </a:p>
          <a:p>
            <a:pPr lvl="1"/>
            <a:r>
              <a:rPr lang="zh-CN" altLang="en-US" sz="2400" smtClean="0"/>
              <a:t>分布式事务并不一定是好的选择。技术壁垒严重</a:t>
            </a:r>
            <a:endParaRPr lang="en-US" altLang="zh-CN" sz="2400" smtClean="0"/>
          </a:p>
          <a:p>
            <a:pPr lvl="1"/>
            <a:r>
              <a:rPr lang="zh-CN" altLang="en-US" sz="2400" smtClean="0"/>
              <a:t>测试复杂性，至少得启动这个模块相关联的其他模块</a:t>
            </a:r>
            <a:endParaRPr lang="en-US" altLang="zh-CN" sz="2400" smtClean="0"/>
          </a:p>
          <a:p>
            <a:pPr lvl="1"/>
            <a:r>
              <a:rPr lang="zh-CN" altLang="en-US" sz="2400" smtClean="0"/>
              <a:t>服务</a:t>
            </a:r>
            <a:r>
              <a:rPr lang="en-US" altLang="zh-CN" sz="2400" smtClean="0"/>
              <a:t>A</a:t>
            </a:r>
            <a:r>
              <a:rPr lang="zh-CN" altLang="en-US" sz="2400" smtClean="0"/>
              <a:t>的修改可能会导致一系列修改</a:t>
            </a:r>
            <a:endParaRPr lang="en-US" altLang="zh-CN" sz="2400" smtClean="0"/>
          </a:p>
          <a:p>
            <a:pPr lvl="1"/>
            <a:r>
              <a:rPr lang="zh-CN" altLang="en-US" sz="2400" smtClean="0"/>
              <a:t>部署复杂性，我们需要有足够的控制部署方法，并高度自动化；可使用</a:t>
            </a:r>
            <a:r>
              <a:rPr lang="en-US" altLang="zh-CN" sz="2400" smtClean="0"/>
              <a:t>PaaS</a:t>
            </a:r>
            <a:r>
              <a:rPr lang="zh-CN" altLang="en-US" sz="2400" smtClean="0"/>
              <a:t>（</a:t>
            </a:r>
            <a:r>
              <a:rPr lang="en-US" altLang="zh-CN" sz="2400" smtClean="0"/>
              <a:t>Cloud Foundry</a:t>
            </a:r>
            <a:r>
              <a:rPr lang="zh-CN" altLang="en-US" sz="2400" smtClean="0"/>
              <a:t>、</a:t>
            </a:r>
            <a:r>
              <a:rPr lang="en-US" altLang="zh-CN" sz="2400" smtClean="0"/>
              <a:t>AWS</a:t>
            </a:r>
            <a:r>
              <a:rPr lang="zh-CN" altLang="en-US" sz="2400" smtClean="0"/>
              <a:t>、阿里云）或</a:t>
            </a:r>
            <a:r>
              <a:rPr lang="en-US" altLang="zh-CN" sz="2400" smtClean="0"/>
              <a:t>Docker</a:t>
            </a:r>
            <a:r>
              <a:rPr lang="zh-CN" altLang="en-US" sz="2400"/>
              <a:t>、</a:t>
            </a:r>
            <a:r>
              <a:rPr lang="en-US" altLang="zh-CN" sz="2400" smtClean="0"/>
              <a:t>Kubernetes</a:t>
            </a:r>
          </a:p>
          <a:p>
            <a:pPr lvl="1"/>
            <a:endParaRPr lang="en-US" altLang="zh-CN" sz="2400"/>
          </a:p>
          <a:p>
            <a:pPr marL="457200" lvl="1" indent="0">
              <a:buNone/>
            </a:pPr>
            <a:r>
              <a:rPr lang="en-US" altLang="zh-CN" sz="2400"/>
              <a:t>	</a:t>
            </a:r>
            <a:endParaRPr lang="en-US" altLang="zh-CN" sz="2400" smtClean="0"/>
          </a:p>
          <a:p>
            <a:pPr marL="457200" lvl="1" indent="0">
              <a:buNone/>
            </a:pPr>
            <a:r>
              <a:rPr lang="en-US" altLang="zh-CN" sz="2400"/>
              <a:t>	</a:t>
            </a:r>
            <a:r>
              <a:rPr lang="zh-CN" altLang="en-US" sz="2400" smtClean="0"/>
              <a:t>构建</a:t>
            </a:r>
            <a:r>
              <a:rPr lang="zh-CN" altLang="en-US" sz="2400"/>
              <a:t>复杂的应用真的是非常困难。单体式的架构更适合轻量级的简单应用。微服务架构模式可以用来构建复杂应用，当然微服务也有缺点和挑战。</a:t>
            </a:r>
          </a:p>
          <a:p>
            <a:pPr lvl="1"/>
            <a:endParaRPr lang="en-US" altLang="zh-CN" sz="2400" smtClean="0"/>
          </a:p>
        </p:txBody>
      </p:sp>
    </p:spTree>
    <p:extLst>
      <p:ext uri="{BB962C8B-B14F-4D97-AF65-F5344CB8AC3E}">
        <p14:creationId xmlns:p14="http://schemas.microsoft.com/office/powerpoint/2010/main" val="2698237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7574"/>
            <a:ext cx="49685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Iaas</a:t>
            </a:r>
            <a:r>
              <a:rPr lang="zh-CN" altLang="en-US" smtClean="0"/>
              <a:t>（</a:t>
            </a:r>
            <a:r>
              <a:rPr lang="en-US" altLang="zh-CN" smtClean="0"/>
              <a:t>Infrastructure As a Service</a:t>
            </a:r>
            <a:r>
              <a:rPr lang="zh-CN" altLang="en-US" smtClean="0"/>
              <a:t>）：基础设施及服务</a:t>
            </a:r>
            <a:endParaRPr lang="zh-CN" altLang="en-US"/>
          </a:p>
        </p:txBody>
      </p:sp>
      <p:sp>
        <p:nvSpPr>
          <p:cNvPr id="5" name="矩形 4"/>
          <p:cNvSpPr/>
          <p:nvPr/>
        </p:nvSpPr>
        <p:spPr>
          <a:xfrm>
            <a:off x="538865" y="2211710"/>
            <a:ext cx="49685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t>
            </a:r>
            <a:r>
              <a:rPr lang="en-US" altLang="zh-CN" smtClean="0"/>
              <a:t>aas</a:t>
            </a:r>
            <a:r>
              <a:rPr lang="zh-CN" altLang="en-US" smtClean="0"/>
              <a:t>（</a:t>
            </a:r>
            <a:r>
              <a:rPr lang="en-US" altLang="zh-CN" smtClean="0"/>
              <a:t>Platform As a Service</a:t>
            </a:r>
            <a:r>
              <a:rPr lang="zh-CN" altLang="en-US" smtClean="0"/>
              <a:t>）：平台及服务</a:t>
            </a:r>
            <a:endParaRPr lang="zh-CN" altLang="en-US"/>
          </a:p>
        </p:txBody>
      </p:sp>
      <p:sp>
        <p:nvSpPr>
          <p:cNvPr id="6" name="矩形 5"/>
          <p:cNvSpPr/>
          <p:nvPr/>
        </p:nvSpPr>
        <p:spPr>
          <a:xfrm>
            <a:off x="538865" y="3415398"/>
            <a:ext cx="49685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Saas</a:t>
            </a:r>
            <a:r>
              <a:rPr lang="zh-CN" altLang="en-US" smtClean="0"/>
              <a:t>（</a:t>
            </a:r>
            <a:r>
              <a:rPr lang="en-US" altLang="zh-CN" smtClean="0"/>
              <a:t>Software As a Service</a:t>
            </a:r>
            <a:r>
              <a:rPr lang="zh-CN" altLang="en-US" smtClean="0"/>
              <a:t>）：软件及服务</a:t>
            </a:r>
            <a:endParaRPr lang="zh-CN" altLang="en-US"/>
          </a:p>
        </p:txBody>
      </p:sp>
      <p:sp>
        <p:nvSpPr>
          <p:cNvPr id="7" name="矩形 6"/>
          <p:cNvSpPr/>
          <p:nvPr/>
        </p:nvSpPr>
        <p:spPr>
          <a:xfrm>
            <a:off x="5724128" y="195486"/>
            <a:ext cx="295232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买一个服务器</a:t>
            </a:r>
            <a:endParaRPr lang="en-US" altLang="zh-CN" smtClean="0"/>
          </a:p>
          <a:p>
            <a:pPr algn="ctr"/>
            <a:r>
              <a:rPr lang="zh-CN" altLang="en-US" smtClean="0"/>
              <a:t>装上</a:t>
            </a:r>
            <a:r>
              <a:rPr lang="en-US" altLang="zh-CN" smtClean="0"/>
              <a:t>Tomcat</a:t>
            </a:r>
            <a:r>
              <a:rPr lang="zh-CN" altLang="en-US" smtClean="0"/>
              <a:t>、</a:t>
            </a:r>
            <a:r>
              <a:rPr lang="en-US" altLang="zh-CN" smtClean="0"/>
              <a:t>Mysql</a:t>
            </a:r>
          </a:p>
          <a:p>
            <a:pPr algn="ctr"/>
            <a:r>
              <a:rPr lang="zh-CN" altLang="en-US" smtClean="0"/>
              <a:t>部署应用程序</a:t>
            </a:r>
            <a:endParaRPr lang="en-US" altLang="zh-CN" smtClean="0"/>
          </a:p>
        </p:txBody>
      </p:sp>
      <p:sp>
        <p:nvSpPr>
          <p:cNvPr id="8" name="文本框 7"/>
          <p:cNvSpPr txBox="1"/>
          <p:nvPr/>
        </p:nvSpPr>
        <p:spPr>
          <a:xfrm>
            <a:off x="6012160" y="1617974"/>
            <a:ext cx="1800200" cy="369332"/>
          </a:xfrm>
          <a:prstGeom prst="rect">
            <a:avLst/>
          </a:prstGeom>
          <a:noFill/>
        </p:spPr>
        <p:txBody>
          <a:bodyPr wrap="square" rtlCol="0">
            <a:spAutoFit/>
          </a:bodyPr>
          <a:lstStyle/>
          <a:p>
            <a:r>
              <a:rPr lang="zh-CN" altLang="en-US" smtClean="0"/>
              <a:t>买一个服务器；</a:t>
            </a:r>
            <a:endParaRPr lang="zh-CN" altLang="en-US"/>
          </a:p>
        </p:txBody>
      </p:sp>
      <p:cxnSp>
        <p:nvCxnSpPr>
          <p:cNvPr id="10" name="肘形连接符 9"/>
          <p:cNvCxnSpPr>
            <a:stCxn id="4" idx="2"/>
            <a:endCxn id="8" idx="1"/>
          </p:cNvCxnSpPr>
          <p:nvPr/>
        </p:nvCxnSpPr>
        <p:spPr>
          <a:xfrm rot="16200000" flipH="1">
            <a:off x="4434497" y="224977"/>
            <a:ext cx="166994" cy="298833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012160" y="2252662"/>
            <a:ext cx="3131840" cy="646331"/>
          </a:xfrm>
          <a:prstGeom prst="rect">
            <a:avLst/>
          </a:prstGeom>
          <a:noFill/>
        </p:spPr>
        <p:txBody>
          <a:bodyPr wrap="square" rtlCol="0">
            <a:spAutoFit/>
          </a:bodyPr>
          <a:lstStyle/>
          <a:p>
            <a:r>
              <a:rPr lang="zh-CN" altLang="en-US" smtClean="0"/>
              <a:t>买一个服务器，</a:t>
            </a:r>
            <a:r>
              <a:rPr lang="en-US" altLang="zh-CN" smtClean="0"/>
              <a:t>Tomcat</a:t>
            </a:r>
            <a:r>
              <a:rPr lang="zh-CN" altLang="en-US" smtClean="0"/>
              <a:t>、</a:t>
            </a:r>
            <a:r>
              <a:rPr lang="en-US" altLang="zh-CN" smtClean="0"/>
              <a:t>MySQL</a:t>
            </a:r>
            <a:endParaRPr lang="zh-CN" altLang="en-US"/>
          </a:p>
        </p:txBody>
      </p:sp>
      <p:cxnSp>
        <p:nvCxnSpPr>
          <p:cNvPr id="13" name="直接箭头连接符 12"/>
          <p:cNvCxnSpPr>
            <a:stCxn id="5" idx="3"/>
            <a:endCxn id="11" idx="1"/>
          </p:cNvCxnSpPr>
          <p:nvPr/>
        </p:nvCxnSpPr>
        <p:spPr>
          <a:xfrm>
            <a:off x="5507417" y="2535746"/>
            <a:ext cx="504743" cy="40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012160" y="3415398"/>
            <a:ext cx="3131840" cy="369332"/>
          </a:xfrm>
          <a:prstGeom prst="rect">
            <a:avLst/>
          </a:prstGeom>
          <a:noFill/>
        </p:spPr>
        <p:txBody>
          <a:bodyPr wrap="square" rtlCol="0">
            <a:spAutoFit/>
          </a:bodyPr>
          <a:lstStyle/>
          <a:p>
            <a:r>
              <a:rPr lang="en-US" altLang="zh-CN" smtClean="0"/>
              <a:t>3000</a:t>
            </a:r>
            <a:r>
              <a:rPr lang="zh-CN" altLang="en-US" smtClean="0"/>
              <a:t>块，开源软件</a:t>
            </a:r>
            <a:endParaRPr lang="zh-CN" altLang="en-US"/>
          </a:p>
        </p:txBody>
      </p:sp>
    </p:spTree>
    <p:extLst>
      <p:ext uri="{BB962C8B-B14F-4D97-AF65-F5344CB8AC3E}">
        <p14:creationId xmlns:p14="http://schemas.microsoft.com/office/powerpoint/2010/main" val="209713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528" y="680378"/>
            <a:ext cx="3888432" cy="523220"/>
          </a:xfrm>
          <a:prstGeom prst="rect">
            <a:avLst/>
          </a:prstGeom>
          <a:noFill/>
        </p:spPr>
        <p:txBody>
          <a:bodyPr wrap="square" rtlCol="0">
            <a:spAutoFit/>
          </a:bodyPr>
          <a:lstStyle/>
          <a:p>
            <a:r>
              <a:rPr lang="zh-CN" altLang="en-US" sz="2800" b="1" smtClean="0">
                <a:solidFill>
                  <a:srgbClr val="424453"/>
                </a:solidFill>
                <a:latin typeface="微软雅黑" panose="020B0503020204020204" pitchFamily="34" charset="-122"/>
                <a:ea typeface="微软雅黑" panose="020B0503020204020204" pitchFamily="34" charset="-122"/>
              </a:rPr>
              <a:t>三、</a:t>
            </a:r>
            <a:r>
              <a:rPr lang="en-US" altLang="zh-CN" sz="2800" b="1" smtClean="0">
                <a:solidFill>
                  <a:srgbClr val="424453"/>
                </a:solidFill>
                <a:latin typeface="微软雅黑" panose="020B0503020204020204" pitchFamily="34" charset="-122"/>
                <a:ea typeface="微软雅黑" panose="020B0503020204020204" pitchFamily="34" charset="-122"/>
              </a:rPr>
              <a:t>Restful</a:t>
            </a:r>
            <a:r>
              <a:rPr lang="zh-CN" altLang="en-US" sz="2800" b="1" smtClean="0">
                <a:solidFill>
                  <a:srgbClr val="424453"/>
                </a:solidFill>
                <a:latin typeface="微软雅黑" panose="020B0503020204020204" pitchFamily="34" charset="-122"/>
                <a:ea typeface="微软雅黑" panose="020B0503020204020204" pitchFamily="34" charset="-122"/>
              </a:rPr>
              <a:t>架构风格</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pic>
        <p:nvPicPr>
          <p:cNvPr id="5"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37376"/>
            <a:ext cx="5861451"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096694" y="1168044"/>
            <a:ext cx="6583854" cy="369332"/>
          </a:xfrm>
          <a:prstGeom prst="rect">
            <a:avLst/>
          </a:prstGeom>
          <a:noFill/>
        </p:spPr>
        <p:txBody>
          <a:bodyPr wrap="none" rtlCol="0">
            <a:spAutoFit/>
          </a:bodyPr>
          <a:lstStyle/>
          <a:p>
            <a:r>
              <a:rPr lang="en-US" altLang="zh-CN" smtClean="0"/>
              <a:t>RESTful</a:t>
            </a:r>
            <a:r>
              <a:rPr lang="zh-CN" altLang="en-US"/>
              <a:t>应用</a:t>
            </a:r>
            <a:r>
              <a:rPr lang="zh-CN" altLang="en-US" smtClean="0"/>
              <a:t>通过</a:t>
            </a:r>
            <a:r>
              <a:rPr lang="zh-CN" altLang="en-US"/>
              <a:t>一套统一的接口为 </a:t>
            </a:r>
            <a:r>
              <a:rPr lang="en-US" altLang="zh-CN"/>
              <a:t>Web</a:t>
            </a:r>
            <a:r>
              <a:rPr lang="zh-CN" altLang="en-US"/>
              <a:t>，</a:t>
            </a:r>
            <a:r>
              <a:rPr lang="en-US" altLang="zh-CN"/>
              <a:t>iOS</a:t>
            </a:r>
            <a:r>
              <a:rPr lang="zh-CN" altLang="en-US"/>
              <a:t>和</a:t>
            </a:r>
            <a:r>
              <a:rPr lang="en-US" altLang="zh-CN"/>
              <a:t>Android</a:t>
            </a:r>
            <a:r>
              <a:rPr lang="zh-CN" altLang="en-US"/>
              <a:t>提供服务</a:t>
            </a:r>
          </a:p>
        </p:txBody>
      </p:sp>
      <p:sp>
        <p:nvSpPr>
          <p:cNvPr id="7" name="文本框 6"/>
          <p:cNvSpPr txBox="1"/>
          <p:nvPr/>
        </p:nvSpPr>
        <p:spPr>
          <a:xfrm>
            <a:off x="1115616" y="4299942"/>
            <a:ext cx="6830460" cy="369332"/>
          </a:xfrm>
          <a:prstGeom prst="rect">
            <a:avLst/>
          </a:prstGeom>
          <a:noFill/>
        </p:spPr>
        <p:txBody>
          <a:bodyPr wrap="none" rtlCol="0">
            <a:spAutoFit/>
          </a:bodyPr>
          <a:lstStyle/>
          <a:p>
            <a:r>
              <a:rPr lang="en-US" altLang="zh-CN" b="1">
                <a:solidFill>
                  <a:srgbClr val="FF0000"/>
                </a:solidFill>
              </a:rPr>
              <a:t>Re</a:t>
            </a:r>
            <a:r>
              <a:rPr lang="en-US" altLang="zh-CN"/>
              <a:t>source </a:t>
            </a:r>
            <a:r>
              <a:rPr lang="en-US" altLang="zh-CN" b="1">
                <a:solidFill>
                  <a:srgbClr val="FF0000"/>
                </a:solidFill>
              </a:rPr>
              <a:t>Re</a:t>
            </a:r>
            <a:r>
              <a:rPr lang="en-US" altLang="zh-CN"/>
              <a:t>presentational </a:t>
            </a:r>
            <a:r>
              <a:rPr lang="en-US" altLang="zh-CN" b="1">
                <a:solidFill>
                  <a:srgbClr val="FF0000"/>
                </a:solidFill>
              </a:rPr>
              <a:t>S</a:t>
            </a:r>
            <a:r>
              <a:rPr lang="en-US" altLang="zh-CN"/>
              <a:t>tate </a:t>
            </a:r>
            <a:r>
              <a:rPr lang="en-US" altLang="zh-CN" b="1" smtClean="0">
                <a:solidFill>
                  <a:srgbClr val="FF0000"/>
                </a:solidFill>
              </a:rPr>
              <a:t>T</a:t>
            </a:r>
            <a:r>
              <a:rPr lang="en-US" altLang="zh-CN" smtClean="0"/>
              <a:t>ransfer</a:t>
            </a:r>
            <a:r>
              <a:rPr lang="zh-CN" altLang="en-US" smtClean="0"/>
              <a:t>（资源表现层状态转移）</a:t>
            </a:r>
            <a:endParaRPr lang="zh-CN" altLang="en-US"/>
          </a:p>
        </p:txBody>
      </p:sp>
    </p:spTree>
    <p:extLst>
      <p:ext uri="{BB962C8B-B14F-4D97-AF65-F5344CB8AC3E}">
        <p14:creationId xmlns:p14="http://schemas.microsoft.com/office/powerpoint/2010/main" val="1036658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3528" y="699542"/>
            <a:ext cx="8640960" cy="1800200"/>
          </a:xfrm>
        </p:spPr>
        <p:txBody>
          <a:bodyPr/>
          <a:lstStyle/>
          <a:p>
            <a:r>
              <a:rPr lang="zh-CN" altLang="en-US" sz="2000"/>
              <a:t>通俗来讲就是：资源在网络中以某种表现形式进行状态</a:t>
            </a:r>
            <a:r>
              <a:rPr lang="zh-CN" altLang="en-US" sz="2000" smtClean="0"/>
              <a:t>转移</a:t>
            </a:r>
            <a:endParaRPr lang="en-US" altLang="zh-CN" sz="2000" smtClean="0"/>
          </a:p>
          <a:p>
            <a:r>
              <a:rPr lang="en-US" altLang="zh-CN" sz="2000"/>
              <a:t>Resource</a:t>
            </a:r>
            <a:r>
              <a:rPr lang="zh-CN" altLang="en-US" sz="2000"/>
              <a:t>：资源，即</a:t>
            </a:r>
            <a:r>
              <a:rPr lang="zh-CN" altLang="en-US" sz="2000" smtClean="0"/>
              <a:t>数据如</a:t>
            </a:r>
            <a:r>
              <a:rPr lang="en-US" altLang="zh-CN" sz="2000" smtClean="0"/>
              <a:t>users</a:t>
            </a:r>
            <a:r>
              <a:rPr lang="zh-CN" altLang="en-US" sz="2000" smtClean="0"/>
              <a:t>，</a:t>
            </a:r>
            <a:r>
              <a:rPr lang="en-US" altLang="zh-CN" sz="2000" smtClean="0"/>
              <a:t>news</a:t>
            </a:r>
            <a:r>
              <a:rPr lang="zh-CN" altLang="en-US" sz="2000" smtClean="0"/>
              <a:t>等</a:t>
            </a:r>
            <a:r>
              <a:rPr lang="zh-CN" altLang="en-US" sz="2000"/>
              <a:t>；</a:t>
            </a:r>
            <a:br>
              <a:rPr lang="zh-CN" altLang="en-US" sz="2000"/>
            </a:br>
            <a:r>
              <a:rPr lang="en-US" altLang="zh-CN" sz="2000"/>
              <a:t>Representational</a:t>
            </a:r>
            <a:r>
              <a:rPr lang="zh-CN" altLang="en-US" sz="2000"/>
              <a:t>：某种表现形式，比如用</a:t>
            </a:r>
            <a:r>
              <a:rPr lang="en-US" altLang="zh-CN" sz="2000"/>
              <a:t>JSON</a:t>
            </a:r>
            <a:r>
              <a:rPr lang="zh-CN" altLang="en-US" sz="2000"/>
              <a:t>，</a:t>
            </a:r>
            <a:r>
              <a:rPr lang="en-US" altLang="zh-CN" sz="2000"/>
              <a:t>XML</a:t>
            </a:r>
            <a:r>
              <a:rPr lang="zh-CN" altLang="en-US" sz="2000"/>
              <a:t>，</a:t>
            </a:r>
            <a:r>
              <a:rPr lang="en-US" altLang="zh-CN" sz="2000"/>
              <a:t>JPEG</a:t>
            </a:r>
            <a:r>
              <a:rPr lang="zh-CN" altLang="en-US" sz="2000"/>
              <a:t>等；</a:t>
            </a:r>
            <a:br>
              <a:rPr lang="zh-CN" altLang="en-US" sz="2000"/>
            </a:br>
            <a:r>
              <a:rPr lang="en-US" altLang="zh-CN" sz="2000" smtClean="0"/>
              <a:t>State </a:t>
            </a:r>
            <a:r>
              <a:rPr lang="en-US" altLang="zh-CN" sz="2000"/>
              <a:t>Transfer</a:t>
            </a:r>
            <a:r>
              <a:rPr lang="zh-CN" altLang="en-US" sz="2000"/>
              <a:t>：状态变化。通过</a:t>
            </a:r>
            <a:r>
              <a:rPr lang="en-US" altLang="zh-CN" sz="2000"/>
              <a:t>HTTP</a:t>
            </a:r>
            <a:r>
              <a:rPr lang="zh-CN" altLang="en-US" sz="2000"/>
              <a:t>动词实现</a:t>
            </a:r>
            <a:r>
              <a:rPr lang="zh-CN" altLang="en-US" sz="2000" smtClean="0"/>
              <a:t>。</a:t>
            </a:r>
            <a:endParaRPr lang="en-US" altLang="zh-CN" sz="2000" smtClean="0"/>
          </a:p>
          <a:p>
            <a:endParaRPr lang="en-US" altLang="zh-CN" sz="2000"/>
          </a:p>
        </p:txBody>
      </p:sp>
      <p:sp>
        <p:nvSpPr>
          <p:cNvPr id="5" name="文本框 4"/>
          <p:cNvSpPr txBox="1"/>
          <p:nvPr/>
        </p:nvSpPr>
        <p:spPr>
          <a:xfrm>
            <a:off x="755576" y="3219822"/>
            <a:ext cx="244827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mtClean="0"/>
              <a:t>/getUser?id=1</a:t>
            </a:r>
          </a:p>
          <a:p>
            <a:r>
              <a:rPr lang="en-US" altLang="zh-CN" smtClean="0"/>
              <a:t>/addUser</a:t>
            </a:r>
          </a:p>
          <a:p>
            <a:r>
              <a:rPr lang="en-US" altLang="zh-CN" smtClean="0"/>
              <a:t>/deleteUser?id=1</a:t>
            </a:r>
          </a:p>
          <a:p>
            <a:r>
              <a:rPr lang="en-US" altLang="zh-CN" smtClean="0"/>
              <a:t>/updateUser</a:t>
            </a:r>
            <a:endParaRPr lang="zh-CN" altLang="en-US"/>
          </a:p>
        </p:txBody>
      </p:sp>
      <p:sp>
        <p:nvSpPr>
          <p:cNvPr id="6" name="文本框 5"/>
          <p:cNvSpPr txBox="1"/>
          <p:nvPr/>
        </p:nvSpPr>
        <p:spPr>
          <a:xfrm>
            <a:off x="5364088" y="3219822"/>
            <a:ext cx="2448272"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zh-CN" smtClean="0"/>
              <a:t>/user/1		GET</a:t>
            </a:r>
          </a:p>
          <a:p>
            <a:r>
              <a:rPr lang="en-US" altLang="zh-CN" smtClean="0"/>
              <a:t>/user	               POST</a:t>
            </a:r>
          </a:p>
          <a:p>
            <a:r>
              <a:rPr lang="en-US" altLang="zh-CN" smtClean="0"/>
              <a:t>/user/1                DELETE</a:t>
            </a:r>
          </a:p>
          <a:p>
            <a:r>
              <a:rPr lang="en-US" altLang="zh-CN" smtClean="0"/>
              <a:t>/user/1                     PUT</a:t>
            </a:r>
            <a:endParaRPr lang="zh-CN" altLang="en-US"/>
          </a:p>
        </p:txBody>
      </p:sp>
      <p:sp>
        <p:nvSpPr>
          <p:cNvPr id="7" name="矩形 6"/>
          <p:cNvSpPr/>
          <p:nvPr/>
        </p:nvSpPr>
        <p:spPr>
          <a:xfrm>
            <a:off x="755576" y="2643758"/>
            <a:ext cx="24482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a:t>
            </a:r>
            <a:r>
              <a:rPr lang="zh-CN" altLang="en-US"/>
              <a:t>古代</a:t>
            </a:r>
            <a:r>
              <a:rPr lang="en-US" altLang="zh-CN"/>
              <a:t>”</a:t>
            </a:r>
            <a:r>
              <a:rPr lang="zh-CN" altLang="en-US"/>
              <a:t>的</a:t>
            </a:r>
            <a:r>
              <a:rPr lang="en-US" altLang="zh-CN"/>
              <a:t>web</a:t>
            </a:r>
            <a:r>
              <a:rPr lang="zh-CN" altLang="en-US"/>
              <a:t>请求</a:t>
            </a:r>
          </a:p>
        </p:txBody>
      </p:sp>
      <p:sp>
        <p:nvSpPr>
          <p:cNvPr id="8" name="矩形 7"/>
          <p:cNvSpPr/>
          <p:nvPr/>
        </p:nvSpPr>
        <p:spPr>
          <a:xfrm>
            <a:off x="5364088" y="2643758"/>
            <a:ext cx="24482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mtClean="0"/>
              <a:t>REST</a:t>
            </a:r>
            <a:r>
              <a:rPr lang="zh-CN" altLang="en-US" smtClean="0"/>
              <a:t>风格</a:t>
            </a:r>
            <a:endParaRPr lang="zh-CN" altLang="en-US"/>
          </a:p>
        </p:txBody>
      </p:sp>
    </p:spTree>
    <p:extLst>
      <p:ext uri="{BB962C8B-B14F-4D97-AF65-F5344CB8AC3E}">
        <p14:creationId xmlns:p14="http://schemas.microsoft.com/office/powerpoint/2010/main" val="668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normAutofit/>
          </a:bodyPr>
          <a:lstStyle/>
          <a:p>
            <a:pPr marL="0" indent="0">
              <a:buNone/>
            </a:pPr>
            <a:r>
              <a:rPr lang="en-US" altLang="zh-CN" smtClean="0"/>
              <a:t>RESTful</a:t>
            </a:r>
            <a:r>
              <a:rPr lang="zh-CN" altLang="en-US"/>
              <a:t>架构</a:t>
            </a:r>
            <a:r>
              <a:rPr lang="zh-CN" altLang="en-US" smtClean="0"/>
              <a:t>建议</a:t>
            </a:r>
            <a:endParaRPr lang="en-US" altLang="zh-CN" smtClean="0"/>
          </a:p>
          <a:p>
            <a:pPr marL="0" indent="0">
              <a:buNone/>
            </a:pPr>
            <a:r>
              <a:rPr lang="en-US" altLang="zh-CN" smtClean="0"/>
              <a:t>1</a:t>
            </a:r>
            <a:r>
              <a:rPr lang="zh-CN" altLang="en-US" smtClean="0"/>
              <a:t>、使用</a:t>
            </a:r>
            <a:r>
              <a:rPr lang="en-US" altLang="zh-CN" smtClean="0"/>
              <a:t>”api”</a:t>
            </a:r>
            <a:r>
              <a:rPr lang="zh-CN" altLang="en-US" smtClean="0"/>
              <a:t>作为</a:t>
            </a:r>
            <a:r>
              <a:rPr lang="en-US" altLang="zh-CN" smtClean="0"/>
              <a:t>Web</a:t>
            </a:r>
            <a:r>
              <a:rPr lang="zh-CN" altLang="en-US" smtClean="0"/>
              <a:t>上下文；</a:t>
            </a:r>
            <a:endParaRPr lang="en-US" altLang="zh-CN" smtClean="0"/>
          </a:p>
          <a:p>
            <a:pPr marL="0" indent="0">
              <a:buNone/>
            </a:pPr>
            <a:r>
              <a:rPr lang="en-US" altLang="zh-CN" smtClean="0"/>
              <a:t>2</a:t>
            </a:r>
            <a:r>
              <a:rPr lang="zh-CN" altLang="en-US" smtClean="0"/>
              <a:t>、增加版本标识；</a:t>
            </a:r>
            <a:endParaRPr lang="en-US" altLang="zh-CN" smtClean="0"/>
          </a:p>
          <a:p>
            <a:pPr marL="0" indent="0">
              <a:buNone/>
            </a:pPr>
            <a:r>
              <a:rPr lang="en-US" altLang="zh-CN" smtClean="0"/>
              <a:t>3</a:t>
            </a:r>
            <a:r>
              <a:rPr lang="zh-CN" altLang="en-US" smtClean="0"/>
              <a:t>、标识资源；</a:t>
            </a:r>
            <a:endParaRPr lang="en-US" altLang="zh-CN" smtClean="0"/>
          </a:p>
          <a:p>
            <a:pPr marL="0" indent="0">
              <a:buNone/>
            </a:pPr>
            <a:r>
              <a:rPr lang="en-US" altLang="zh-CN" smtClean="0"/>
              <a:t>4</a:t>
            </a:r>
            <a:r>
              <a:rPr lang="zh-CN" altLang="en-US" smtClean="0"/>
              <a:t>、</a:t>
            </a:r>
            <a:r>
              <a:rPr lang="en-US" altLang="zh-CN" smtClean="0"/>
              <a:t>REST</a:t>
            </a:r>
            <a:r>
              <a:rPr lang="zh-CN" altLang="en-US" smtClean="0"/>
              <a:t>中的</a:t>
            </a:r>
            <a:r>
              <a:rPr lang="en-US" altLang="zh-CN" smtClean="0"/>
              <a:t>HTTP Method</a:t>
            </a:r>
          </a:p>
          <a:p>
            <a:pPr marL="0" indent="0">
              <a:buNone/>
            </a:pPr>
            <a:r>
              <a:rPr lang="en-US" altLang="zh-CN" smtClean="0"/>
              <a:t>5</a:t>
            </a:r>
            <a:r>
              <a:rPr lang="zh-CN" altLang="en-US" smtClean="0"/>
              <a:t>、</a:t>
            </a:r>
            <a:r>
              <a:rPr lang="en-US" altLang="zh-CN" smtClean="0"/>
              <a:t>REST</a:t>
            </a:r>
            <a:r>
              <a:rPr lang="zh-CN" altLang="en-US" smtClean="0"/>
              <a:t>中的</a:t>
            </a:r>
            <a:r>
              <a:rPr lang="en-US" altLang="zh-CN" smtClean="0"/>
              <a:t>HTTP Status</a:t>
            </a:r>
            <a:endParaRPr lang="zh-CN" altLang="en-US"/>
          </a:p>
        </p:txBody>
      </p:sp>
    </p:spTree>
    <p:extLst>
      <p:ext uri="{BB962C8B-B14F-4D97-AF65-F5344CB8AC3E}">
        <p14:creationId xmlns:p14="http://schemas.microsoft.com/office/powerpoint/2010/main" val="26471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9512" y="843558"/>
            <a:ext cx="1991575" cy="461665"/>
          </a:xfrm>
          <a:prstGeom prst="rect">
            <a:avLst/>
          </a:prstGeom>
          <a:noFill/>
        </p:spPr>
        <p:txBody>
          <a:bodyPr wrap="square" rtlCol="0">
            <a:spAutoFit/>
          </a:bodyPr>
          <a:lstStyle/>
          <a:p>
            <a:r>
              <a:rPr lang="en-US" altLang="zh-CN" sz="2400" b="1" dirty="0" smtClean="0">
                <a:solidFill>
                  <a:srgbClr val="65CA75"/>
                </a:solidFill>
                <a:latin typeface="微软雅黑" panose="020B0503020204020204" pitchFamily="34" charset="-122"/>
                <a:ea typeface="微软雅黑" panose="020B0503020204020204" pitchFamily="34" charset="-122"/>
              </a:rPr>
              <a:t>CONTENTS</a:t>
            </a:r>
            <a:endParaRPr lang="zh-CN" altLang="en-US" sz="2400" b="1" dirty="0">
              <a:solidFill>
                <a:srgbClr val="65CA7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43608" y="1339258"/>
            <a:ext cx="972224" cy="523220"/>
          </a:xfrm>
          <a:prstGeom prst="rect">
            <a:avLst/>
          </a:prstGeom>
          <a:noFill/>
        </p:spPr>
        <p:txBody>
          <a:bodyPr wrap="square" rtlCol="0">
            <a:spAutoFit/>
          </a:bodyPr>
          <a:lstStyle/>
          <a:p>
            <a:r>
              <a:rPr lang="zh-CN" altLang="en-US" sz="2800" b="1" dirty="0" smtClean="0">
                <a:solidFill>
                  <a:srgbClr val="424453"/>
                </a:solidFill>
                <a:latin typeface="微软雅黑" panose="020B0503020204020204" pitchFamily="34" charset="-122"/>
                <a:ea typeface="微软雅黑" panose="020B0503020204020204" pitchFamily="34" charset="-122"/>
              </a:rPr>
              <a:t>目录</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
        <p:nvSpPr>
          <p:cNvPr id="6" name="文本框 5"/>
          <p:cNvSpPr txBox="1">
            <a:spLocks/>
          </p:cNvSpPr>
          <p:nvPr/>
        </p:nvSpPr>
        <p:spPr>
          <a:xfrm>
            <a:off x="3131840" y="1306988"/>
            <a:ext cx="3744416" cy="523220"/>
          </a:xfrm>
          <a:prstGeom prst="rect">
            <a:avLst/>
          </a:prstGeom>
          <a:noFill/>
        </p:spPr>
        <p:txBody>
          <a:bodyPr wrap="square" rtlCol="0">
            <a:spAutoFit/>
          </a:bodyPr>
          <a:lstStyle/>
          <a:p>
            <a:r>
              <a:rPr lang="zh-CN" altLang="en-US" sz="2800" b="1" smtClean="0">
                <a:solidFill>
                  <a:srgbClr val="424453"/>
                </a:solidFill>
                <a:latin typeface="微软雅黑" panose="020B0503020204020204" pitchFamily="34" charset="-122"/>
                <a:ea typeface="微软雅黑" panose="020B0503020204020204" pitchFamily="34" charset="-122"/>
              </a:rPr>
              <a:t>一、</a:t>
            </a:r>
            <a:r>
              <a:rPr lang="en-US" altLang="zh-CN" sz="2800" b="1" smtClean="0">
                <a:solidFill>
                  <a:srgbClr val="424453"/>
                </a:solidFill>
                <a:latin typeface="微软雅黑" panose="020B0503020204020204" pitchFamily="34" charset="-122"/>
                <a:ea typeface="微软雅黑" panose="020B0503020204020204" pitchFamily="34" charset="-122"/>
              </a:rPr>
              <a:t>Spring</a:t>
            </a:r>
            <a:r>
              <a:rPr lang="zh-CN" altLang="en-US" sz="2800" b="1">
                <a:solidFill>
                  <a:srgbClr val="424453"/>
                </a:solidFill>
                <a:latin typeface="微软雅黑" panose="020B0503020204020204" pitchFamily="34" charset="-122"/>
                <a:ea typeface="微软雅黑" panose="020B0503020204020204" pitchFamily="34" charset="-122"/>
              </a:rPr>
              <a:t>家族</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
        <p:nvSpPr>
          <p:cNvPr id="7" name="文本框 6"/>
          <p:cNvSpPr txBox="1">
            <a:spLocks/>
          </p:cNvSpPr>
          <p:nvPr/>
        </p:nvSpPr>
        <p:spPr>
          <a:xfrm>
            <a:off x="3131840" y="2151302"/>
            <a:ext cx="3744416" cy="523220"/>
          </a:xfrm>
          <a:prstGeom prst="rect">
            <a:avLst/>
          </a:prstGeom>
          <a:noFill/>
        </p:spPr>
        <p:txBody>
          <a:bodyPr wrap="square" rtlCol="0">
            <a:spAutoFit/>
          </a:bodyPr>
          <a:lstStyle/>
          <a:p>
            <a:r>
              <a:rPr lang="zh-CN" altLang="en-US" sz="2800" b="1" smtClean="0">
                <a:solidFill>
                  <a:srgbClr val="424453"/>
                </a:solidFill>
                <a:latin typeface="微软雅黑" panose="020B0503020204020204" pitchFamily="34" charset="-122"/>
                <a:ea typeface="微软雅黑" panose="020B0503020204020204" pitchFamily="34" charset="-122"/>
              </a:rPr>
              <a:t>二、微服务架构</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
        <p:nvSpPr>
          <p:cNvPr id="8" name="文本框 7"/>
          <p:cNvSpPr txBox="1">
            <a:spLocks/>
          </p:cNvSpPr>
          <p:nvPr/>
        </p:nvSpPr>
        <p:spPr>
          <a:xfrm>
            <a:off x="3131840" y="2995616"/>
            <a:ext cx="3744416" cy="523220"/>
          </a:xfrm>
          <a:prstGeom prst="rect">
            <a:avLst/>
          </a:prstGeom>
          <a:noFill/>
        </p:spPr>
        <p:txBody>
          <a:bodyPr wrap="square" rtlCol="0">
            <a:spAutoFit/>
          </a:bodyPr>
          <a:lstStyle/>
          <a:p>
            <a:r>
              <a:rPr lang="zh-CN" altLang="en-US" sz="2800" b="1">
                <a:solidFill>
                  <a:srgbClr val="424453"/>
                </a:solidFill>
                <a:latin typeface="微软雅黑" panose="020B0503020204020204" pitchFamily="34" charset="-122"/>
                <a:ea typeface="微软雅黑" panose="020B0503020204020204" pitchFamily="34" charset="-122"/>
              </a:rPr>
              <a:t>三</a:t>
            </a:r>
            <a:r>
              <a:rPr lang="zh-CN" altLang="en-US" sz="2800" b="1" smtClean="0">
                <a:solidFill>
                  <a:srgbClr val="424453"/>
                </a:solidFill>
                <a:latin typeface="微软雅黑" panose="020B0503020204020204" pitchFamily="34" charset="-122"/>
                <a:ea typeface="微软雅黑" panose="020B0503020204020204" pitchFamily="34" charset="-122"/>
              </a:rPr>
              <a:t>、</a:t>
            </a:r>
            <a:r>
              <a:rPr lang="en-US" altLang="zh-CN" sz="2800" b="1" smtClean="0">
                <a:solidFill>
                  <a:srgbClr val="424453"/>
                </a:solidFill>
                <a:latin typeface="微软雅黑" panose="020B0503020204020204" pitchFamily="34" charset="-122"/>
                <a:ea typeface="微软雅黑" panose="020B0503020204020204" pitchFamily="34" charset="-122"/>
              </a:rPr>
              <a:t>Restful</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
        <p:nvSpPr>
          <p:cNvPr id="9" name="文本框 8"/>
          <p:cNvSpPr txBox="1">
            <a:spLocks/>
          </p:cNvSpPr>
          <p:nvPr/>
        </p:nvSpPr>
        <p:spPr>
          <a:xfrm>
            <a:off x="3131840" y="3839930"/>
            <a:ext cx="3744416" cy="523220"/>
          </a:xfrm>
          <a:prstGeom prst="rect">
            <a:avLst/>
          </a:prstGeom>
          <a:noFill/>
        </p:spPr>
        <p:txBody>
          <a:bodyPr wrap="square" rtlCol="0">
            <a:spAutoFit/>
          </a:bodyPr>
          <a:lstStyle/>
          <a:p>
            <a:r>
              <a:rPr lang="zh-CN" altLang="en-US" sz="2800" b="1" smtClean="0">
                <a:solidFill>
                  <a:srgbClr val="424453"/>
                </a:solidFill>
                <a:latin typeface="微软雅黑" panose="020B0503020204020204" pitchFamily="34" charset="-122"/>
                <a:ea typeface="微软雅黑" panose="020B0503020204020204" pitchFamily="34" charset="-122"/>
              </a:rPr>
              <a:t>四、快速构建</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lstStyle/>
          <a:p>
            <a:pPr marL="0" indent="0">
              <a:buNone/>
            </a:pPr>
            <a:r>
              <a:rPr lang="en-US" altLang="zh-CN"/>
              <a:t>1</a:t>
            </a:r>
            <a:r>
              <a:rPr lang="zh-CN" altLang="en-US"/>
              <a:t>、使用</a:t>
            </a:r>
            <a:r>
              <a:rPr lang="en-US" altLang="zh-CN"/>
              <a:t>”api”</a:t>
            </a:r>
            <a:r>
              <a:rPr lang="zh-CN" altLang="en-US"/>
              <a:t>作为</a:t>
            </a:r>
            <a:r>
              <a:rPr lang="en-US" altLang="zh-CN"/>
              <a:t>Web</a:t>
            </a:r>
            <a:r>
              <a:rPr lang="zh-CN" altLang="en-US"/>
              <a:t>上下文；</a:t>
            </a:r>
            <a:endParaRPr lang="en-US" altLang="zh-CN"/>
          </a:p>
          <a:p>
            <a:pPr lvl="1"/>
            <a:r>
              <a:rPr lang="en-US" altLang="zh-CN" smtClean="0">
                <a:hlinkClick r:id="rId2"/>
              </a:rPr>
              <a:t>http://atguigu.com/api</a:t>
            </a:r>
            <a:endParaRPr lang="en-US" altLang="zh-CN" smtClean="0"/>
          </a:p>
          <a:p>
            <a:pPr lvl="1"/>
            <a:r>
              <a:rPr lang="en-US" altLang="zh-CN" smtClean="0">
                <a:hlinkClick r:id="rId3"/>
              </a:rPr>
              <a:t>http://api.atguigu.com/</a:t>
            </a:r>
            <a:endParaRPr lang="en-US" altLang="zh-CN" smtClean="0"/>
          </a:p>
          <a:p>
            <a:pPr lvl="1"/>
            <a:endParaRPr lang="en-US" altLang="zh-CN" smtClean="0"/>
          </a:p>
        </p:txBody>
      </p:sp>
    </p:spTree>
    <p:extLst>
      <p:ext uri="{BB962C8B-B14F-4D97-AF65-F5344CB8AC3E}">
        <p14:creationId xmlns:p14="http://schemas.microsoft.com/office/powerpoint/2010/main" val="297810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lstStyle/>
          <a:p>
            <a:pPr marL="0" indent="0">
              <a:buNone/>
            </a:pPr>
            <a:r>
              <a:rPr lang="en-US" altLang="zh-CN" smtClean="0"/>
              <a:t>2</a:t>
            </a:r>
            <a:r>
              <a:rPr lang="zh-CN" altLang="en-US" smtClean="0"/>
              <a:t>、</a:t>
            </a:r>
            <a:r>
              <a:rPr lang="zh-CN" altLang="en-US"/>
              <a:t>增加版本标识；</a:t>
            </a:r>
            <a:endParaRPr lang="en-US" altLang="zh-CN"/>
          </a:p>
          <a:p>
            <a:pPr lvl="1"/>
            <a:r>
              <a:rPr lang="en-US" altLang="zh-CN" smtClean="0">
                <a:hlinkClick r:id="rId2"/>
              </a:rPr>
              <a:t>http://atguigu.com/api/v1.0</a:t>
            </a:r>
            <a:endParaRPr lang="en-US" altLang="zh-CN" smtClean="0"/>
          </a:p>
          <a:p>
            <a:pPr lvl="1"/>
            <a:r>
              <a:rPr lang="zh-CN" altLang="en-US"/>
              <a:t>也</a:t>
            </a:r>
            <a:r>
              <a:rPr lang="zh-CN" altLang="en-US" smtClean="0"/>
              <a:t>有做法将版本信息放在</a:t>
            </a:r>
            <a:r>
              <a:rPr lang="en-US" altLang="zh-CN" smtClean="0"/>
              <a:t>HTTP</a:t>
            </a:r>
            <a:r>
              <a:rPr lang="zh-CN" altLang="en-US" smtClean="0"/>
              <a:t>头中</a:t>
            </a:r>
            <a:endParaRPr lang="en-US" altLang="zh-CN" smtClean="0"/>
          </a:p>
          <a:p>
            <a:pPr lvl="1"/>
            <a:endParaRPr lang="en-US" altLang="zh-CN" smtClean="0"/>
          </a:p>
        </p:txBody>
      </p:sp>
    </p:spTree>
    <p:extLst>
      <p:ext uri="{BB962C8B-B14F-4D97-AF65-F5344CB8AC3E}">
        <p14:creationId xmlns:p14="http://schemas.microsoft.com/office/powerpoint/2010/main" val="237309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lstStyle/>
          <a:p>
            <a:pPr marL="0" indent="0">
              <a:buNone/>
            </a:pPr>
            <a:r>
              <a:rPr lang="en-US" altLang="zh-CN"/>
              <a:t>3</a:t>
            </a:r>
            <a:r>
              <a:rPr lang="zh-CN" altLang="en-US" smtClean="0"/>
              <a:t>、标识资源；</a:t>
            </a:r>
            <a:endParaRPr lang="en-US" altLang="zh-CN"/>
          </a:p>
          <a:p>
            <a:pPr lvl="1"/>
            <a:r>
              <a:rPr lang="en-US" altLang="zh-CN" smtClean="0">
                <a:hlinkClick r:id="rId2"/>
              </a:rPr>
              <a:t>http://atguigu.com/api/v1.0/user</a:t>
            </a:r>
            <a:endParaRPr lang="en-US" altLang="zh-CN" smtClean="0"/>
          </a:p>
          <a:p>
            <a:pPr lvl="1"/>
            <a:r>
              <a:rPr lang="en-US" altLang="zh-CN">
                <a:hlinkClick r:id="rId3"/>
              </a:rPr>
              <a:t>http://</a:t>
            </a:r>
            <a:r>
              <a:rPr lang="en-US" altLang="zh-CN" smtClean="0">
                <a:hlinkClick r:id="rId3"/>
              </a:rPr>
              <a:t>atguigu.com/api/v1.0/system/user</a:t>
            </a:r>
            <a:endParaRPr lang="en-US" altLang="zh-CN"/>
          </a:p>
          <a:p>
            <a:pPr lvl="1"/>
            <a:endParaRPr lang="en-US" altLang="zh-CN" smtClean="0"/>
          </a:p>
        </p:txBody>
      </p:sp>
    </p:spTree>
    <p:extLst>
      <p:ext uri="{BB962C8B-B14F-4D97-AF65-F5344CB8AC3E}">
        <p14:creationId xmlns:p14="http://schemas.microsoft.com/office/powerpoint/2010/main" val="712262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normAutofit/>
          </a:bodyPr>
          <a:lstStyle/>
          <a:p>
            <a:pPr marL="0" indent="0">
              <a:buNone/>
            </a:pPr>
            <a:r>
              <a:rPr lang="en-US" altLang="zh-CN"/>
              <a:t>4</a:t>
            </a:r>
            <a:r>
              <a:rPr lang="zh-CN" altLang="en-US"/>
              <a:t>、</a:t>
            </a:r>
            <a:r>
              <a:rPr lang="en-US" altLang="zh-CN"/>
              <a:t>REST</a:t>
            </a:r>
            <a:r>
              <a:rPr lang="zh-CN" altLang="en-US"/>
              <a:t>中的</a:t>
            </a:r>
            <a:r>
              <a:rPr lang="en-US" altLang="zh-CN"/>
              <a:t>HTTP Method</a:t>
            </a:r>
          </a:p>
          <a:p>
            <a:pPr lvl="1"/>
            <a:r>
              <a:rPr lang="en-US" altLang="zh-CN" sz="2400" smtClean="0"/>
              <a:t>POST</a:t>
            </a:r>
            <a:r>
              <a:rPr lang="zh-CN" altLang="en-US" sz="2400" smtClean="0"/>
              <a:t>：新增资源</a:t>
            </a:r>
            <a:endParaRPr lang="en-US" altLang="zh-CN" sz="2400" smtClean="0"/>
          </a:p>
          <a:p>
            <a:pPr lvl="1"/>
            <a:r>
              <a:rPr lang="en-US" altLang="zh-CN" sz="2400" smtClean="0"/>
              <a:t>PUT</a:t>
            </a:r>
            <a:r>
              <a:rPr lang="zh-CN" altLang="en-US" sz="2400" smtClean="0"/>
              <a:t>：修改资源，客户端提供完整的资源属性</a:t>
            </a:r>
            <a:endParaRPr lang="en-US" altLang="zh-CN" sz="2400" smtClean="0"/>
          </a:p>
          <a:p>
            <a:pPr lvl="1"/>
            <a:r>
              <a:rPr lang="en-US" altLang="zh-CN" sz="2400" smtClean="0"/>
              <a:t>GET</a:t>
            </a:r>
            <a:r>
              <a:rPr lang="zh-CN" altLang="en-US" sz="2400" smtClean="0"/>
              <a:t>：查询资源</a:t>
            </a:r>
            <a:endParaRPr lang="en-US" altLang="zh-CN" sz="2400" smtClean="0"/>
          </a:p>
          <a:p>
            <a:pPr lvl="1"/>
            <a:r>
              <a:rPr lang="en-US" altLang="zh-CN" sz="2400" smtClean="0"/>
              <a:t>PATCH</a:t>
            </a:r>
            <a:r>
              <a:rPr lang="zh-CN" altLang="en-US" sz="2400" smtClean="0"/>
              <a:t>：更新资源，客户端提供仅需更改的属性</a:t>
            </a:r>
            <a:endParaRPr lang="en-US" altLang="zh-CN" sz="2400" smtClean="0"/>
          </a:p>
          <a:p>
            <a:pPr lvl="1"/>
            <a:r>
              <a:rPr lang="en-US" altLang="zh-CN" sz="2400" smtClean="0"/>
              <a:t>DELETE</a:t>
            </a:r>
            <a:r>
              <a:rPr lang="zh-CN" altLang="en-US" sz="2400" smtClean="0"/>
              <a:t>：删除资源</a:t>
            </a:r>
            <a:endParaRPr lang="en-US" altLang="zh-CN" sz="2400" smtClean="0"/>
          </a:p>
          <a:p>
            <a:pPr lvl="1"/>
            <a:r>
              <a:rPr lang="en-US" altLang="zh-CN" sz="2400" smtClean="0"/>
              <a:t>HEAD</a:t>
            </a:r>
            <a:r>
              <a:rPr lang="zh-CN" altLang="en-US" sz="2400" smtClean="0"/>
              <a:t>：交换</a:t>
            </a:r>
            <a:r>
              <a:rPr lang="en-US" altLang="zh-CN" sz="2400" smtClean="0"/>
              <a:t>HTTP</a:t>
            </a:r>
            <a:r>
              <a:rPr lang="zh-CN" altLang="en-US" sz="2400" smtClean="0"/>
              <a:t>头信息</a:t>
            </a:r>
            <a:endParaRPr lang="en-US" altLang="zh-CN" sz="2400" smtClean="0"/>
          </a:p>
          <a:p>
            <a:pPr lvl="1"/>
            <a:r>
              <a:rPr lang="en-US" altLang="zh-CN" sz="2400" smtClean="0"/>
              <a:t>OPTIONS</a:t>
            </a:r>
            <a:r>
              <a:rPr lang="zh-CN" altLang="en-US" sz="2400" smtClean="0"/>
              <a:t>：获取</a:t>
            </a:r>
            <a:r>
              <a:rPr lang="en-US" altLang="zh-CN" sz="2400" smtClean="0"/>
              <a:t>URI</a:t>
            </a:r>
            <a:r>
              <a:rPr lang="zh-CN" altLang="en-US" sz="2400" smtClean="0"/>
              <a:t>所支持的方法。如针对跨域的预检</a:t>
            </a:r>
            <a:endParaRPr lang="en-US" altLang="zh-CN" sz="2400" smtClean="0"/>
          </a:p>
        </p:txBody>
      </p:sp>
    </p:spTree>
    <p:extLst>
      <p:ext uri="{BB962C8B-B14F-4D97-AF65-F5344CB8AC3E}">
        <p14:creationId xmlns:p14="http://schemas.microsoft.com/office/powerpoint/2010/main" val="239145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771550"/>
            <a:ext cx="8229600" cy="3823073"/>
          </a:xfrm>
        </p:spPr>
        <p:txBody>
          <a:bodyPr>
            <a:normAutofit/>
          </a:bodyPr>
          <a:lstStyle/>
          <a:p>
            <a:pPr marL="0" indent="0">
              <a:buNone/>
            </a:pPr>
            <a:r>
              <a:rPr lang="en-US" altLang="zh-CN" sz="3600"/>
              <a:t>5</a:t>
            </a:r>
            <a:r>
              <a:rPr lang="zh-CN" altLang="en-US" sz="3600" smtClean="0"/>
              <a:t>、</a:t>
            </a:r>
            <a:r>
              <a:rPr lang="en-US" altLang="zh-CN"/>
              <a:t> REST</a:t>
            </a:r>
            <a:r>
              <a:rPr lang="zh-CN" altLang="en-US"/>
              <a:t>中的</a:t>
            </a:r>
            <a:r>
              <a:rPr lang="en-US" altLang="zh-CN" smtClean="0"/>
              <a:t>HTTP </a:t>
            </a:r>
            <a:r>
              <a:rPr lang="en-US" altLang="zh-CN"/>
              <a:t>Status </a:t>
            </a:r>
            <a:endParaRPr lang="en-US" altLang="zh-CN" smtClean="0"/>
          </a:p>
          <a:p>
            <a:pPr lvl="1"/>
            <a:r>
              <a:rPr lang="en-US" altLang="zh-CN" sz="2000" smtClean="0"/>
              <a:t>200</a:t>
            </a:r>
            <a:r>
              <a:rPr lang="zh-CN" altLang="en-US" sz="2000" smtClean="0"/>
              <a:t>，</a:t>
            </a:r>
            <a:r>
              <a:rPr lang="en-US" altLang="zh-CN" sz="2000" smtClean="0"/>
              <a:t>OK</a:t>
            </a:r>
            <a:r>
              <a:rPr lang="zh-CN" altLang="en-US" sz="2000" smtClean="0"/>
              <a:t>，请求成功</a:t>
            </a:r>
            <a:endParaRPr lang="en-US" altLang="zh-CN" sz="2000" smtClean="0"/>
          </a:p>
          <a:p>
            <a:pPr lvl="1"/>
            <a:r>
              <a:rPr lang="en-US" altLang="zh-CN" sz="2000" smtClean="0"/>
              <a:t>400</a:t>
            </a:r>
            <a:r>
              <a:rPr lang="zh-CN" altLang="en-US" sz="2000" smtClean="0"/>
              <a:t>，</a:t>
            </a:r>
            <a:r>
              <a:rPr lang="en-US" altLang="zh-CN" sz="2000" smtClean="0"/>
              <a:t>Bad Request</a:t>
            </a:r>
            <a:r>
              <a:rPr lang="zh-CN" altLang="en-US" sz="2000" smtClean="0"/>
              <a:t>，错误的请求，参数匹配错误</a:t>
            </a:r>
            <a:endParaRPr lang="en-US" altLang="zh-CN" sz="2000" smtClean="0"/>
          </a:p>
          <a:p>
            <a:pPr lvl="1"/>
            <a:r>
              <a:rPr lang="en-US" altLang="zh-CN" sz="2000" smtClean="0"/>
              <a:t>404</a:t>
            </a:r>
            <a:r>
              <a:rPr lang="zh-CN" altLang="en-US" sz="2000" smtClean="0"/>
              <a:t>，</a:t>
            </a:r>
            <a:r>
              <a:rPr lang="en-US" altLang="zh-CN" sz="2000" smtClean="0"/>
              <a:t>Not Found</a:t>
            </a:r>
            <a:r>
              <a:rPr lang="zh-CN" altLang="en-US" sz="2000" smtClean="0"/>
              <a:t>，客户端需要的资源未找到</a:t>
            </a:r>
            <a:endParaRPr lang="en-US" altLang="zh-CN" sz="2000" smtClean="0"/>
          </a:p>
          <a:p>
            <a:pPr lvl="1"/>
            <a:r>
              <a:rPr lang="en-US" altLang="zh-CN" sz="2000" smtClean="0"/>
              <a:t>405</a:t>
            </a:r>
            <a:r>
              <a:rPr lang="zh-CN" altLang="en-US" sz="2000" smtClean="0"/>
              <a:t>，</a:t>
            </a:r>
            <a:r>
              <a:rPr lang="en-US" altLang="zh-CN" sz="2000" smtClean="0"/>
              <a:t>Method Not Allowed</a:t>
            </a:r>
            <a:r>
              <a:rPr lang="zh-CN" altLang="en-US" sz="2000" smtClean="0"/>
              <a:t>，请求方式不允许</a:t>
            </a:r>
            <a:endParaRPr lang="en-US" altLang="zh-CN" sz="2000" smtClean="0"/>
          </a:p>
          <a:p>
            <a:pPr lvl="1"/>
            <a:r>
              <a:rPr lang="en-US" altLang="zh-CN" sz="2000" smtClean="0"/>
              <a:t>406</a:t>
            </a:r>
            <a:r>
              <a:rPr lang="zh-CN" altLang="en-US" sz="2000" smtClean="0"/>
              <a:t>，</a:t>
            </a:r>
            <a:r>
              <a:rPr lang="en-US" altLang="zh-CN" sz="2000" smtClean="0"/>
              <a:t>Not</a:t>
            </a:r>
            <a:r>
              <a:rPr lang="en-US" altLang="zh-CN" sz="2000"/>
              <a:t> </a:t>
            </a:r>
            <a:r>
              <a:rPr lang="en-US" altLang="zh-CN" sz="2000" smtClean="0"/>
              <a:t>Acceptable</a:t>
            </a:r>
            <a:r>
              <a:rPr lang="zh-CN" altLang="en-US" sz="2000" smtClean="0"/>
              <a:t>，请求需要的内容与响应生成内容类型不符</a:t>
            </a:r>
            <a:endParaRPr lang="en-US" altLang="zh-CN" sz="2000" smtClean="0"/>
          </a:p>
          <a:p>
            <a:pPr lvl="1"/>
            <a:r>
              <a:rPr lang="en-US" altLang="zh-CN" sz="2000" smtClean="0"/>
              <a:t>500</a:t>
            </a:r>
            <a:r>
              <a:rPr lang="zh-CN" altLang="en-US" sz="2000" smtClean="0"/>
              <a:t>，</a:t>
            </a:r>
            <a:r>
              <a:rPr lang="en-US" altLang="zh-CN" sz="2000" smtClean="0"/>
              <a:t>Internal </a:t>
            </a:r>
            <a:r>
              <a:rPr lang="en-US" altLang="zh-CN" sz="2000"/>
              <a:t>Server </a:t>
            </a:r>
            <a:r>
              <a:rPr lang="en-US" altLang="zh-CN" sz="2000" smtClean="0"/>
              <a:t>Error</a:t>
            </a:r>
            <a:r>
              <a:rPr lang="zh-CN" altLang="en-US" sz="2000" smtClean="0"/>
              <a:t>，服务器内部错误，无法完成请求</a:t>
            </a:r>
            <a:endParaRPr lang="en-US" altLang="zh-CN" sz="2000" smtClean="0"/>
          </a:p>
        </p:txBody>
      </p:sp>
    </p:spTree>
    <p:extLst>
      <p:ext uri="{BB962C8B-B14F-4D97-AF65-F5344CB8AC3E}">
        <p14:creationId xmlns:p14="http://schemas.microsoft.com/office/powerpoint/2010/main" val="97758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84063" y="123478"/>
            <a:ext cx="232441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2400"/>
              <a:t>REST</a:t>
            </a:r>
            <a:r>
              <a:rPr lang="zh-CN" altLang="en-US" sz="2400"/>
              <a:t>成熟度模型</a:t>
            </a:r>
          </a:p>
        </p:txBody>
      </p:sp>
      <p:pic>
        <p:nvPicPr>
          <p:cNvPr id="5"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84355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69926" y="666150"/>
            <a:ext cx="6048672" cy="646331"/>
          </a:xfrm>
          <a:prstGeom prst="rect">
            <a:avLst/>
          </a:prstGeom>
          <a:noFill/>
        </p:spPr>
        <p:txBody>
          <a:bodyPr wrap="square" rtlCol="0">
            <a:spAutoFit/>
          </a:bodyPr>
          <a:lstStyle/>
          <a:p>
            <a:r>
              <a:rPr lang="en-US" altLang="zh-CN" smtClean="0"/>
              <a:t>HATEOAS</a:t>
            </a:r>
            <a:r>
              <a:rPr lang="zh-CN" altLang="en-US" smtClean="0"/>
              <a:t>：</a:t>
            </a:r>
            <a:r>
              <a:rPr lang="en-US" altLang="zh-CN"/>
              <a:t>Hypermedia as the engine of application </a:t>
            </a:r>
            <a:r>
              <a:rPr lang="en-US" altLang="zh-CN" smtClean="0"/>
              <a:t>state</a:t>
            </a:r>
          </a:p>
          <a:p>
            <a:r>
              <a:rPr lang="zh-CN" altLang="en-US" b="1" smtClean="0"/>
              <a:t>超媒体</a:t>
            </a:r>
            <a:r>
              <a:rPr lang="zh-CN" altLang="en-US" b="1"/>
              <a:t>即应用状态引擎</a:t>
            </a:r>
            <a:endParaRPr lang="zh-CN" altLang="en-US"/>
          </a:p>
        </p:txBody>
      </p:sp>
      <p:sp>
        <p:nvSpPr>
          <p:cNvPr id="7" name="文本框 6"/>
          <p:cNvSpPr txBox="1"/>
          <p:nvPr/>
        </p:nvSpPr>
        <p:spPr>
          <a:xfrm>
            <a:off x="269926" y="1387982"/>
            <a:ext cx="3888432" cy="369332"/>
          </a:xfrm>
          <a:prstGeom prst="rect">
            <a:avLst/>
          </a:prstGeom>
          <a:noFill/>
        </p:spPr>
        <p:txBody>
          <a:bodyPr wrap="square" rtlCol="0">
            <a:spAutoFit/>
          </a:bodyPr>
          <a:lstStyle/>
          <a:p>
            <a:r>
              <a:rPr lang="zh-CN" altLang="en-US"/>
              <a:t>表述格式里边加入</a:t>
            </a:r>
            <a:r>
              <a:rPr lang="zh-CN" altLang="en-US">
                <a:hlinkClick r:id="rId3"/>
              </a:rPr>
              <a:t>链接</a:t>
            </a:r>
            <a:r>
              <a:rPr lang="zh-CN" altLang="en-US"/>
              <a:t>来引导</a:t>
            </a:r>
            <a:r>
              <a:rPr lang="zh-CN" altLang="en-US" smtClean="0"/>
              <a:t>客户端</a:t>
            </a:r>
            <a:endParaRPr lang="en-US" altLang="zh-CN" smtClean="0"/>
          </a:p>
        </p:txBody>
      </p:sp>
      <p:sp>
        <p:nvSpPr>
          <p:cNvPr id="8" name="文本框 7"/>
          <p:cNvSpPr txBox="1"/>
          <p:nvPr/>
        </p:nvSpPr>
        <p:spPr>
          <a:xfrm>
            <a:off x="269926" y="1783079"/>
            <a:ext cx="4752528" cy="1323439"/>
          </a:xfrm>
          <a:prstGeom prst="rect">
            <a:avLst/>
          </a:prstGeom>
          <a:noFill/>
        </p:spPr>
        <p:txBody>
          <a:bodyPr wrap="square" rtlCol="0">
            <a:spAutoFit/>
          </a:bodyPr>
          <a:lstStyle/>
          <a:p>
            <a:r>
              <a:rPr lang="en-US" altLang="zh-CN" sz="1600"/>
              <a:t>RESTful API</a:t>
            </a:r>
            <a:r>
              <a:rPr lang="zh-CN" altLang="en-US" sz="1600"/>
              <a:t>最好做到</a:t>
            </a:r>
            <a:r>
              <a:rPr lang="en-US" altLang="zh-CN" sz="1600"/>
              <a:t>Hypermedia,</a:t>
            </a:r>
            <a:r>
              <a:rPr lang="zh-CN" altLang="en-US" sz="1600"/>
              <a:t>或</a:t>
            </a:r>
            <a:r>
              <a:rPr lang="en-US" altLang="zh-CN" sz="1600"/>
              <a:t>HATEOAS</a:t>
            </a:r>
            <a:r>
              <a:rPr lang="zh-CN" altLang="en-US" sz="1600"/>
              <a:t>，即返回结果中提供链接，连向其他</a:t>
            </a:r>
            <a:r>
              <a:rPr lang="en-US" altLang="zh-CN" sz="1600"/>
              <a:t>API</a:t>
            </a:r>
            <a:r>
              <a:rPr lang="zh-CN" altLang="en-US" sz="1600"/>
              <a:t>方法，使得用户不查文档，也知道下一步应该做什么</a:t>
            </a:r>
            <a:r>
              <a:rPr lang="zh-CN" altLang="en-US" sz="1600" smtClean="0"/>
              <a:t>。</a:t>
            </a:r>
            <a:endParaRPr lang="en-US" altLang="zh-CN" sz="1600"/>
          </a:p>
          <a:p>
            <a:r>
              <a:rPr lang="zh-CN" altLang="en-US" sz="1600" smtClean="0"/>
              <a:t>如：</a:t>
            </a:r>
            <a:r>
              <a:rPr lang="en-US" altLang="zh-CN" sz="1600">
                <a:hlinkClick r:id="rId4"/>
              </a:rPr>
              <a:t>https://api.github.com</a:t>
            </a:r>
            <a:r>
              <a:rPr lang="en-US" altLang="zh-CN" sz="1600" smtClean="0">
                <a:hlinkClick r:id="rId4"/>
              </a:rPr>
              <a:t>/</a:t>
            </a:r>
            <a:endParaRPr lang="en-US" altLang="zh-CN" sz="1600" smtClean="0"/>
          </a:p>
          <a:p>
            <a:endParaRPr lang="zh-CN" altLang="en-US" sz="1600"/>
          </a:p>
        </p:txBody>
      </p:sp>
    </p:spTree>
    <p:extLst>
      <p:ext uri="{BB962C8B-B14F-4D97-AF65-F5344CB8AC3E}">
        <p14:creationId xmlns:p14="http://schemas.microsoft.com/office/powerpoint/2010/main" val="2066024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p:cNvSpPr>
          <p:nvPr/>
        </p:nvSpPr>
        <p:spPr>
          <a:xfrm>
            <a:off x="251520" y="699542"/>
            <a:ext cx="4248472" cy="523220"/>
          </a:xfrm>
          <a:prstGeom prst="rect">
            <a:avLst/>
          </a:prstGeom>
          <a:noFill/>
        </p:spPr>
        <p:txBody>
          <a:bodyPr wrap="square" rtlCol="0">
            <a:spAutoFit/>
          </a:bodyPr>
          <a:lstStyle/>
          <a:p>
            <a:r>
              <a:rPr lang="zh-CN" altLang="en-US" sz="2800" b="1">
                <a:solidFill>
                  <a:srgbClr val="424453"/>
                </a:solidFill>
                <a:latin typeface="微软雅黑" panose="020B0503020204020204" pitchFamily="34" charset="-122"/>
                <a:ea typeface="微软雅黑" panose="020B0503020204020204" pitchFamily="34" charset="-122"/>
              </a:rPr>
              <a:t>四</a:t>
            </a:r>
            <a:r>
              <a:rPr lang="zh-CN" altLang="en-US" sz="2800" b="1" smtClean="0">
                <a:solidFill>
                  <a:srgbClr val="424453"/>
                </a:solidFill>
                <a:latin typeface="微软雅黑" panose="020B0503020204020204" pitchFamily="34" charset="-122"/>
                <a:ea typeface="微软雅黑" panose="020B0503020204020204" pitchFamily="34" charset="-122"/>
              </a:rPr>
              <a:t>、快速构建微服务应用</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
        <p:nvSpPr>
          <p:cNvPr id="5" name="文本框 4"/>
          <p:cNvSpPr txBox="1">
            <a:spLocks/>
          </p:cNvSpPr>
          <p:nvPr/>
        </p:nvSpPr>
        <p:spPr>
          <a:xfrm>
            <a:off x="1194450" y="1491630"/>
            <a:ext cx="4241646" cy="707886"/>
          </a:xfrm>
          <a:prstGeom prst="rect">
            <a:avLst/>
          </a:prstGeom>
          <a:noFill/>
        </p:spPr>
        <p:txBody>
          <a:bodyPr wrap="square" rtlCol="0">
            <a:spAutoFit/>
          </a:bodyPr>
          <a:lstStyle/>
          <a:p>
            <a:r>
              <a:rPr lang="en-US" altLang="zh-CN" sz="2000" b="1">
                <a:solidFill>
                  <a:srgbClr val="424453"/>
                </a:solidFill>
                <a:latin typeface="微软雅黑" panose="020B0503020204020204" pitchFamily="34" charset="-122"/>
                <a:ea typeface="微软雅黑" panose="020B0503020204020204" pitchFamily="34" charset="-122"/>
              </a:rPr>
              <a:t>1</a:t>
            </a:r>
            <a:r>
              <a:rPr lang="zh-CN" altLang="en-US" sz="2000" b="1" smtClean="0">
                <a:solidFill>
                  <a:srgbClr val="424453"/>
                </a:solidFill>
                <a:latin typeface="微软雅黑" panose="020B0503020204020204" pitchFamily="34" charset="-122"/>
                <a:ea typeface="微软雅黑" panose="020B0503020204020204" pitchFamily="34" charset="-122"/>
              </a:rPr>
              <a:t>、创建</a:t>
            </a:r>
            <a:r>
              <a:rPr lang="en-US" altLang="zh-CN" sz="2000" b="1" smtClean="0">
                <a:solidFill>
                  <a:srgbClr val="424453"/>
                </a:solidFill>
                <a:latin typeface="微软雅黑" panose="020B0503020204020204" pitchFamily="34" charset="-122"/>
                <a:ea typeface="微软雅黑" panose="020B0503020204020204" pitchFamily="34" charset="-122"/>
              </a:rPr>
              <a:t>SpringBoot</a:t>
            </a:r>
            <a:r>
              <a:rPr lang="zh-CN" altLang="en-US" sz="2000" b="1" smtClean="0">
                <a:solidFill>
                  <a:srgbClr val="424453"/>
                </a:solidFill>
                <a:latin typeface="微软雅黑" panose="020B0503020204020204" pitchFamily="34" charset="-122"/>
                <a:ea typeface="微软雅黑" panose="020B0503020204020204" pitchFamily="34" charset="-122"/>
              </a:rPr>
              <a:t>应用</a:t>
            </a:r>
            <a:endParaRPr lang="en-US" altLang="zh-CN" sz="2000" b="1" smtClean="0">
              <a:solidFill>
                <a:srgbClr val="424453"/>
              </a:solidFill>
              <a:latin typeface="微软雅黑" panose="020B0503020204020204" pitchFamily="34" charset="-122"/>
              <a:ea typeface="微软雅黑" panose="020B0503020204020204" pitchFamily="34" charset="-122"/>
            </a:endParaRPr>
          </a:p>
          <a:p>
            <a:r>
              <a:rPr lang="en-US" altLang="zh-CN" sz="2000" b="1" smtClean="0">
                <a:solidFill>
                  <a:srgbClr val="424453"/>
                </a:solidFill>
                <a:latin typeface="微软雅黑" panose="020B0503020204020204" pitchFamily="34" charset="-122"/>
                <a:ea typeface="微软雅黑" panose="020B0503020204020204" pitchFamily="34" charset="-122"/>
              </a:rPr>
              <a:t>2</a:t>
            </a:r>
            <a:r>
              <a:rPr lang="zh-CN" altLang="en-US" sz="2000" b="1" smtClean="0">
                <a:solidFill>
                  <a:srgbClr val="424453"/>
                </a:solidFill>
                <a:latin typeface="微软雅黑" panose="020B0503020204020204" pitchFamily="34" charset="-122"/>
                <a:ea typeface="微软雅黑" panose="020B0503020204020204" pitchFamily="34" charset="-122"/>
              </a:rPr>
              <a:t>、整合</a:t>
            </a:r>
            <a:r>
              <a:rPr lang="en-US" altLang="zh-CN" sz="2000" b="1" smtClean="0">
                <a:solidFill>
                  <a:srgbClr val="424453"/>
                </a:solidFill>
                <a:latin typeface="微软雅黑" panose="020B0503020204020204" pitchFamily="34" charset="-122"/>
                <a:ea typeface="微软雅黑" panose="020B0503020204020204" pitchFamily="34" charset="-122"/>
              </a:rPr>
              <a:t>Swagger</a:t>
            </a:r>
            <a:r>
              <a:rPr lang="zh-CN" altLang="en-US" sz="2000" b="1" smtClean="0">
                <a:solidFill>
                  <a:srgbClr val="424453"/>
                </a:solidFill>
                <a:latin typeface="微软雅黑" panose="020B0503020204020204" pitchFamily="34" charset="-122"/>
                <a:ea typeface="微软雅黑" panose="020B0503020204020204" pitchFamily="34" charset="-122"/>
              </a:rPr>
              <a:t>测试</a:t>
            </a:r>
            <a:r>
              <a:rPr lang="en-US" altLang="zh-CN" sz="2000" b="1" smtClean="0">
                <a:solidFill>
                  <a:srgbClr val="424453"/>
                </a:solidFill>
                <a:latin typeface="微软雅黑" panose="020B0503020204020204" pitchFamily="34" charset="-122"/>
                <a:ea typeface="微软雅黑" panose="020B0503020204020204" pitchFamily="34" charset="-122"/>
              </a:rPr>
              <a:t>REST</a:t>
            </a:r>
            <a:endParaRPr lang="zh-CN" altLang="en-US" sz="2000" b="1" dirty="0">
              <a:solidFill>
                <a:srgbClr val="4244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7844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987574"/>
            <a:ext cx="6984776" cy="4038074"/>
          </a:xfrm>
          <a:prstGeom prst="rect">
            <a:avLst/>
          </a:prstGeom>
        </p:spPr>
      </p:pic>
      <p:sp>
        <p:nvSpPr>
          <p:cNvPr id="4" name="文本框 3"/>
          <p:cNvSpPr txBox="1"/>
          <p:nvPr/>
        </p:nvSpPr>
        <p:spPr>
          <a:xfrm>
            <a:off x="107504" y="627534"/>
            <a:ext cx="3168352" cy="523220"/>
          </a:xfrm>
          <a:prstGeom prst="rect">
            <a:avLst/>
          </a:prstGeom>
          <a:noFill/>
        </p:spPr>
        <p:txBody>
          <a:bodyPr wrap="square" rtlCol="0">
            <a:spAutoFit/>
          </a:bodyPr>
          <a:lstStyle/>
          <a:p>
            <a:r>
              <a:rPr lang="zh-CN" altLang="en-US" sz="2800" b="1">
                <a:solidFill>
                  <a:srgbClr val="424453"/>
                </a:solidFill>
                <a:latin typeface="微软雅黑" panose="020B0503020204020204" pitchFamily="34" charset="-122"/>
                <a:ea typeface="微软雅黑" panose="020B0503020204020204" pitchFamily="34" charset="-122"/>
              </a:rPr>
              <a:t>一</a:t>
            </a:r>
            <a:r>
              <a:rPr lang="zh-CN" altLang="en-US" sz="2800" b="1" smtClean="0">
                <a:solidFill>
                  <a:srgbClr val="424453"/>
                </a:solidFill>
                <a:latin typeface="微软雅黑" panose="020B0503020204020204" pitchFamily="34" charset="-122"/>
                <a:ea typeface="微软雅黑" panose="020B0503020204020204" pitchFamily="34" charset="-122"/>
              </a:rPr>
              <a:t>、</a:t>
            </a:r>
            <a:r>
              <a:rPr lang="en-US" altLang="zh-CN" sz="2800" b="1" smtClean="0">
                <a:solidFill>
                  <a:srgbClr val="424453"/>
                </a:solidFill>
                <a:latin typeface="微软雅黑" panose="020B0503020204020204" pitchFamily="34" charset="-122"/>
                <a:ea typeface="微软雅黑" panose="020B0503020204020204" pitchFamily="34" charset="-122"/>
              </a:rPr>
              <a:t>Spring</a:t>
            </a:r>
            <a:r>
              <a:rPr lang="zh-CN" altLang="en-US" sz="2800" b="1">
                <a:solidFill>
                  <a:srgbClr val="424453"/>
                </a:solidFill>
                <a:latin typeface="微软雅黑" panose="020B0503020204020204" pitchFamily="34" charset="-122"/>
                <a:ea typeface="微软雅黑" panose="020B0503020204020204" pitchFamily="34" charset="-122"/>
              </a:rPr>
              <a:t>家族</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p:cNvSpPr>
          <p:nvPr/>
        </p:nvSpPr>
        <p:spPr>
          <a:xfrm>
            <a:off x="107504" y="699542"/>
            <a:ext cx="3744416" cy="523220"/>
          </a:xfrm>
          <a:prstGeom prst="rect">
            <a:avLst/>
          </a:prstGeom>
          <a:noFill/>
        </p:spPr>
        <p:txBody>
          <a:bodyPr wrap="square" rtlCol="0">
            <a:spAutoFit/>
          </a:bodyPr>
          <a:lstStyle/>
          <a:p>
            <a:r>
              <a:rPr lang="zh-CN" altLang="en-US" sz="2800" b="1" smtClean="0">
                <a:solidFill>
                  <a:srgbClr val="424453"/>
                </a:solidFill>
                <a:latin typeface="微软雅黑" panose="020B0503020204020204" pitchFamily="34" charset="-122"/>
                <a:ea typeface="微软雅黑" panose="020B0503020204020204" pitchFamily="34" charset="-122"/>
              </a:rPr>
              <a:t>二、微服务架构</a:t>
            </a:r>
            <a:endParaRPr lang="zh-CN" altLang="en-US" sz="2800" b="1" dirty="0">
              <a:solidFill>
                <a:srgbClr val="424453"/>
              </a:solidFill>
              <a:latin typeface="微软雅黑" panose="020B0503020204020204" pitchFamily="34" charset="-122"/>
              <a:ea typeface="微软雅黑" panose="020B0503020204020204" pitchFamily="34" charset="-122"/>
            </a:endParaRPr>
          </a:p>
        </p:txBody>
      </p:sp>
      <p:pic>
        <p:nvPicPr>
          <p:cNvPr id="5" name="Picture 2" desc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216" y="-54159"/>
            <a:ext cx="4947403" cy="522476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a:spLocks/>
          </p:cNvSpPr>
          <p:nvPr/>
        </p:nvSpPr>
        <p:spPr>
          <a:xfrm>
            <a:off x="395537" y="1347614"/>
            <a:ext cx="1656184" cy="400110"/>
          </a:xfrm>
          <a:prstGeom prst="rect">
            <a:avLst/>
          </a:prstGeom>
          <a:noFill/>
        </p:spPr>
        <p:txBody>
          <a:bodyPr wrap="square" rtlCol="0">
            <a:spAutoFit/>
          </a:bodyPr>
          <a:lstStyle/>
          <a:p>
            <a:r>
              <a:rPr lang="en-US" altLang="zh-CN" sz="2000" b="1">
                <a:solidFill>
                  <a:srgbClr val="424453"/>
                </a:solidFill>
                <a:latin typeface="微软雅黑" panose="020B0503020204020204" pitchFamily="34" charset="-122"/>
                <a:ea typeface="微软雅黑" panose="020B0503020204020204" pitchFamily="34" charset="-122"/>
              </a:rPr>
              <a:t>1</a:t>
            </a:r>
            <a:r>
              <a:rPr lang="zh-CN" altLang="en-US" sz="2000" b="1" smtClean="0">
                <a:solidFill>
                  <a:srgbClr val="424453"/>
                </a:solidFill>
                <a:latin typeface="微软雅黑" panose="020B0503020204020204" pitchFamily="34" charset="-122"/>
                <a:ea typeface="微软雅黑" panose="020B0503020204020204" pitchFamily="34" charset="-122"/>
              </a:rPr>
              <a:t>、单体应用</a:t>
            </a:r>
            <a:endParaRPr lang="zh-CN" altLang="en-US" sz="2000" b="1" dirty="0">
              <a:solidFill>
                <a:srgbClr val="42445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98970" y="1872576"/>
            <a:ext cx="2880320" cy="646331"/>
          </a:xfrm>
          <a:prstGeom prst="rect">
            <a:avLst/>
          </a:prstGeom>
          <a:noFill/>
        </p:spPr>
        <p:txBody>
          <a:bodyPr wrap="square" rtlCol="0">
            <a:spAutoFit/>
          </a:bodyPr>
          <a:lstStyle/>
          <a:p>
            <a:r>
              <a:rPr lang="zh-CN" altLang="en-US" smtClean="0"/>
              <a:t>优势</a:t>
            </a:r>
            <a:endParaRPr lang="en-US" altLang="zh-CN" smtClean="0"/>
          </a:p>
          <a:p>
            <a:r>
              <a:rPr lang="zh-CN" altLang="en-US" smtClean="0"/>
              <a:t>开发、性能、部署</a:t>
            </a:r>
            <a:endParaRPr lang="zh-CN" altLang="en-US"/>
          </a:p>
        </p:txBody>
      </p:sp>
      <p:sp>
        <p:nvSpPr>
          <p:cNvPr id="8" name="文本框 7"/>
          <p:cNvSpPr txBox="1"/>
          <p:nvPr/>
        </p:nvSpPr>
        <p:spPr>
          <a:xfrm>
            <a:off x="398970" y="2931790"/>
            <a:ext cx="2880320" cy="2031325"/>
          </a:xfrm>
          <a:prstGeom prst="rect">
            <a:avLst/>
          </a:prstGeom>
          <a:noFill/>
        </p:spPr>
        <p:txBody>
          <a:bodyPr wrap="square" rtlCol="0">
            <a:spAutoFit/>
          </a:bodyPr>
          <a:lstStyle/>
          <a:p>
            <a:r>
              <a:rPr lang="zh-CN" altLang="en-US" smtClean="0"/>
              <a:t>带来的问题</a:t>
            </a:r>
            <a:endParaRPr lang="en-US" altLang="zh-CN"/>
          </a:p>
          <a:p>
            <a:pPr marL="285750" indent="-285750">
              <a:buFont typeface="Arial" panose="020B0604020202020204" pitchFamily="34" charset="0"/>
              <a:buChar char="•"/>
            </a:pPr>
            <a:r>
              <a:rPr lang="zh-CN" altLang="en-US" smtClean="0"/>
              <a:t>模块化打包单体应用</a:t>
            </a:r>
            <a:endParaRPr lang="en-US" altLang="zh-CN" smtClean="0"/>
          </a:p>
          <a:p>
            <a:pPr marL="285750" indent="-285750">
              <a:buFont typeface="Arial" panose="020B0604020202020204" pitchFamily="34" charset="0"/>
              <a:buChar char="•"/>
            </a:pPr>
            <a:r>
              <a:rPr lang="zh-CN" altLang="en-US" smtClean="0"/>
              <a:t>垂直升级与水平复制</a:t>
            </a:r>
            <a:endParaRPr lang="en-US" altLang="zh-CN" smtClean="0"/>
          </a:p>
          <a:p>
            <a:pPr marL="285750" indent="-285750">
              <a:buFont typeface="Arial" panose="020B0604020202020204" pitchFamily="34" charset="0"/>
              <a:buChar char="•"/>
            </a:pPr>
            <a:r>
              <a:rPr lang="zh-CN" altLang="en-US" smtClean="0"/>
              <a:t>可靠性</a:t>
            </a:r>
            <a:endParaRPr lang="en-US" altLang="zh-CN" smtClean="0"/>
          </a:p>
          <a:p>
            <a:pPr marL="285750" indent="-285750">
              <a:buFont typeface="Arial" panose="020B0604020202020204" pitchFamily="34" charset="0"/>
              <a:buChar char="•"/>
            </a:pPr>
            <a:r>
              <a:rPr lang="zh-CN" altLang="en-US" smtClean="0"/>
              <a:t>中心化</a:t>
            </a:r>
            <a:endParaRPr lang="en-US" altLang="zh-CN" smtClean="0"/>
          </a:p>
          <a:p>
            <a:pPr marL="285750" indent="-285750">
              <a:buFont typeface="Arial" panose="020B0604020202020204" pitchFamily="34" charset="0"/>
              <a:buChar char="•"/>
            </a:pPr>
            <a:r>
              <a:rPr lang="zh-CN" altLang="en-US"/>
              <a:t>新架构</a:t>
            </a:r>
            <a:r>
              <a:rPr lang="en-US" altLang="zh-CN"/>
              <a:t>&amp;</a:t>
            </a:r>
            <a:r>
              <a:rPr lang="zh-CN" altLang="en-US"/>
              <a:t>语言</a:t>
            </a:r>
            <a:r>
              <a:rPr lang="zh-CN" altLang="en-US" smtClean="0"/>
              <a:t>扩展</a:t>
            </a:r>
            <a:endParaRPr lang="en-US" altLang="zh-CN" smtClean="0"/>
          </a:p>
          <a:p>
            <a:pPr marL="285750" indent="-285750">
              <a:buFont typeface="Arial" panose="020B0604020202020204" pitchFamily="34" charset="0"/>
              <a:buChar char="•"/>
            </a:pPr>
            <a:r>
              <a:rPr lang="zh-CN" altLang="en-US" smtClean="0"/>
              <a:t>持续交付</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59632" y="771550"/>
            <a:ext cx="6105525" cy="3743325"/>
          </a:xfrm>
          <a:prstGeom prst="rect">
            <a:avLst/>
          </a:prstGeom>
        </p:spPr>
      </p:pic>
    </p:spTree>
    <p:extLst>
      <p:ext uri="{BB962C8B-B14F-4D97-AF65-F5344CB8AC3E}">
        <p14:creationId xmlns:p14="http://schemas.microsoft.com/office/powerpoint/2010/main" val="49821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p:cNvSpPr>
          <p:nvPr/>
        </p:nvSpPr>
        <p:spPr>
          <a:xfrm>
            <a:off x="251520" y="771550"/>
            <a:ext cx="2362611" cy="400110"/>
          </a:xfrm>
          <a:prstGeom prst="rect">
            <a:avLst/>
          </a:prstGeom>
          <a:noFill/>
        </p:spPr>
        <p:txBody>
          <a:bodyPr wrap="square" rtlCol="0">
            <a:spAutoFit/>
          </a:bodyPr>
          <a:lstStyle/>
          <a:p>
            <a:r>
              <a:rPr lang="en-US" altLang="zh-CN" sz="2000" b="1" smtClean="0">
                <a:solidFill>
                  <a:srgbClr val="424453"/>
                </a:solidFill>
                <a:latin typeface="微软雅黑" panose="020B0503020204020204" pitchFamily="34" charset="-122"/>
                <a:ea typeface="微软雅黑" panose="020B0503020204020204" pitchFamily="34" charset="-122"/>
              </a:rPr>
              <a:t>2</a:t>
            </a:r>
            <a:r>
              <a:rPr lang="zh-CN" altLang="en-US" sz="2000" b="1" smtClean="0">
                <a:solidFill>
                  <a:srgbClr val="424453"/>
                </a:solidFill>
                <a:latin typeface="微软雅黑" panose="020B0503020204020204" pitchFamily="34" charset="-122"/>
                <a:ea typeface="微软雅黑" panose="020B0503020204020204" pitchFamily="34" charset="-122"/>
              </a:rPr>
              <a:t>、</a:t>
            </a:r>
            <a:r>
              <a:rPr lang="zh-CN" altLang="en-US" sz="2000" b="1">
                <a:solidFill>
                  <a:srgbClr val="424453"/>
                </a:solidFill>
                <a:latin typeface="微软雅黑" panose="020B0503020204020204" pitchFamily="34" charset="-122"/>
                <a:ea typeface="微软雅黑" panose="020B0503020204020204" pitchFamily="34" charset="-122"/>
              </a:rPr>
              <a:t>微</a:t>
            </a:r>
            <a:r>
              <a:rPr lang="zh-CN" altLang="en-US" sz="2000" b="1" smtClean="0">
                <a:solidFill>
                  <a:srgbClr val="424453"/>
                </a:solidFill>
                <a:latin typeface="微软雅黑" panose="020B0503020204020204" pitchFamily="34" charset="-122"/>
                <a:ea typeface="微软雅黑" panose="020B0503020204020204" pitchFamily="34" charset="-122"/>
              </a:rPr>
              <a:t>服务架构</a:t>
            </a:r>
            <a:endParaRPr lang="zh-CN" altLang="en-US" sz="2000" b="1" dirty="0">
              <a:solidFill>
                <a:srgbClr val="424453"/>
              </a:solidFill>
              <a:latin typeface="微软雅黑" panose="020B0503020204020204" pitchFamily="34" charset="-122"/>
              <a:ea typeface="微软雅黑" panose="020B0503020204020204" pitchFamily="34" charset="-122"/>
            </a:endParaRPr>
          </a:p>
        </p:txBody>
      </p:sp>
      <p:pic>
        <p:nvPicPr>
          <p:cNvPr id="5" name="Picture 2" desc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92546"/>
            <a:ext cx="5153018" cy="525658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13474" y="1779662"/>
            <a:ext cx="4801314" cy="646331"/>
          </a:xfrm>
          <a:prstGeom prst="rect">
            <a:avLst/>
          </a:prstGeom>
          <a:noFill/>
        </p:spPr>
        <p:txBody>
          <a:bodyPr wrap="none" rtlCol="0">
            <a:spAutoFit/>
          </a:bodyPr>
          <a:lstStyle/>
          <a:p>
            <a:r>
              <a:rPr lang="zh-CN" altLang="en-US"/>
              <a:t>不是开发一个巨大的单体式的</a:t>
            </a:r>
            <a:r>
              <a:rPr lang="zh-CN" altLang="en-US" smtClean="0"/>
              <a:t>应用</a:t>
            </a:r>
            <a:endParaRPr lang="en-US" altLang="zh-CN" smtClean="0"/>
          </a:p>
          <a:p>
            <a:r>
              <a:rPr lang="zh-CN" altLang="en-US" smtClean="0"/>
              <a:t>而是</a:t>
            </a:r>
            <a:r>
              <a:rPr lang="zh-CN" altLang="en-US"/>
              <a:t>将应用分解为小的</a:t>
            </a:r>
            <a:r>
              <a:rPr lang="zh-CN" altLang="en-US" smtClean="0"/>
              <a:t>、互相</a:t>
            </a:r>
            <a:r>
              <a:rPr lang="zh-CN" altLang="en-US"/>
              <a:t>连接的微服务</a:t>
            </a:r>
            <a:r>
              <a:rPr lang="zh-CN" altLang="en-US" smtClean="0"/>
              <a:t>。</a:t>
            </a:r>
            <a:endParaRPr lang="en-US" altLang="zh-CN"/>
          </a:p>
        </p:txBody>
      </p:sp>
    </p:spTree>
    <p:extLst>
      <p:ext uri="{BB962C8B-B14F-4D97-AF65-F5344CB8AC3E}">
        <p14:creationId xmlns:p14="http://schemas.microsoft.com/office/powerpoint/2010/main" val="940848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1203598"/>
            <a:ext cx="5400600" cy="3752530"/>
          </a:xfrm>
          <a:prstGeom prst="rect">
            <a:avLst/>
          </a:prstGeom>
        </p:spPr>
      </p:pic>
      <p:sp>
        <p:nvSpPr>
          <p:cNvPr id="5" name="文本框 4"/>
          <p:cNvSpPr txBox="1"/>
          <p:nvPr/>
        </p:nvSpPr>
        <p:spPr>
          <a:xfrm>
            <a:off x="827584" y="699542"/>
            <a:ext cx="8100392" cy="369332"/>
          </a:xfrm>
          <a:prstGeom prst="rect">
            <a:avLst/>
          </a:prstGeom>
          <a:noFill/>
        </p:spPr>
        <p:txBody>
          <a:bodyPr wrap="square" rtlCol="0">
            <a:spAutoFit/>
          </a:bodyPr>
          <a:lstStyle/>
          <a:p>
            <a:r>
              <a:rPr lang="zh-CN" altLang="en-US" b="1"/>
              <a:t>不像传统多个服务共享一个数据库，微服务架构每个服务都有自己的数据库</a:t>
            </a:r>
            <a:endParaRPr lang="zh-CN" altLang="en-US"/>
          </a:p>
        </p:txBody>
      </p:sp>
    </p:spTree>
    <p:extLst>
      <p:ext uri="{BB962C8B-B14F-4D97-AF65-F5344CB8AC3E}">
        <p14:creationId xmlns:p14="http://schemas.microsoft.com/office/powerpoint/2010/main" val="4011432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dockone.io/uploads/article/20150524/0714fcab4f6d5951014e5613657c82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18242"/>
            <a:ext cx="5184576" cy="388297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7199784" y="195486"/>
            <a:ext cx="19442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mtClean="0"/>
              <a:t>三维扩展性模型</a:t>
            </a:r>
            <a:endParaRPr lang="zh-CN" altLang="en-US"/>
          </a:p>
        </p:txBody>
      </p:sp>
    </p:spTree>
    <p:extLst>
      <p:ext uri="{BB962C8B-B14F-4D97-AF65-F5344CB8AC3E}">
        <p14:creationId xmlns:p14="http://schemas.microsoft.com/office/powerpoint/2010/main" val="1257372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83518"/>
            <a:ext cx="8229600" cy="857250"/>
          </a:xfrm>
        </p:spPr>
        <p:txBody>
          <a:bodyPr/>
          <a:lstStyle/>
          <a:p>
            <a:r>
              <a:rPr lang="zh-CN" altLang="en-US" smtClean="0"/>
              <a:t>微服务的九大特性</a:t>
            </a:r>
            <a:endParaRPr lang="zh-CN" altLang="en-US"/>
          </a:p>
        </p:txBody>
      </p:sp>
      <p:sp>
        <p:nvSpPr>
          <p:cNvPr id="5" name="内容占位符 2"/>
          <p:cNvSpPr>
            <a:spLocks noGrp="1"/>
          </p:cNvSpPr>
          <p:nvPr>
            <p:ph idx="1"/>
          </p:nvPr>
        </p:nvSpPr>
        <p:spPr>
          <a:xfrm>
            <a:off x="457200" y="1491630"/>
            <a:ext cx="8229600" cy="3168352"/>
          </a:xfrm>
        </p:spPr>
        <p:txBody>
          <a:bodyPr>
            <a:normAutofit fontScale="70000" lnSpcReduction="20000"/>
          </a:bodyPr>
          <a:lstStyle/>
          <a:p>
            <a:pPr marL="0" indent="0">
              <a:buNone/>
            </a:pPr>
            <a:r>
              <a:rPr lang="zh-CN" altLang="en-US" i="1" smtClean="0"/>
              <a:t>   特性</a:t>
            </a:r>
            <a:r>
              <a:rPr lang="zh-CN" altLang="en-US" i="1"/>
              <a:t>一：“组件化”与</a:t>
            </a:r>
            <a:r>
              <a:rPr lang="zh-CN" altLang="en-US" i="1" smtClean="0"/>
              <a:t>“多服务”</a:t>
            </a:r>
            <a:endParaRPr lang="zh-CN" altLang="en-US"/>
          </a:p>
          <a:p>
            <a:pPr marL="0" indent="0">
              <a:buNone/>
            </a:pPr>
            <a:r>
              <a:rPr lang="zh-CN" altLang="en-US" i="1"/>
              <a:t>   特性二</a:t>
            </a:r>
            <a:r>
              <a:rPr lang="zh-CN" altLang="en-US" i="1" smtClean="0"/>
              <a:t>：  围绕</a:t>
            </a:r>
            <a:r>
              <a:rPr lang="zh-CN" altLang="en-US" i="1"/>
              <a:t>“业务功能”组织团队</a:t>
            </a:r>
            <a:endParaRPr lang="zh-CN" altLang="en-US"/>
          </a:p>
          <a:p>
            <a:pPr marL="0" indent="0">
              <a:buNone/>
            </a:pPr>
            <a:r>
              <a:rPr lang="zh-CN" altLang="en-US" i="1"/>
              <a:t>   特性三：“做产品”而不是“做项目”</a:t>
            </a:r>
            <a:endParaRPr lang="zh-CN" altLang="en-US"/>
          </a:p>
          <a:p>
            <a:pPr marL="0" indent="0">
              <a:buNone/>
            </a:pPr>
            <a:r>
              <a:rPr lang="zh-CN" altLang="en-US" i="1"/>
              <a:t>   特性四：“智能端点”与</a:t>
            </a:r>
            <a:r>
              <a:rPr lang="zh-CN" altLang="en-US" i="1" smtClean="0"/>
              <a:t>“哑管道”</a:t>
            </a:r>
            <a:endParaRPr lang="zh-CN" altLang="en-US"/>
          </a:p>
          <a:p>
            <a:pPr marL="0" indent="0">
              <a:buNone/>
            </a:pPr>
            <a:r>
              <a:rPr lang="zh-CN" altLang="en-US" i="1"/>
              <a:t>   特性五：“去中心化”地治理技术</a:t>
            </a:r>
            <a:endParaRPr lang="zh-CN" altLang="en-US"/>
          </a:p>
          <a:p>
            <a:pPr marL="0" indent="0">
              <a:buNone/>
            </a:pPr>
            <a:r>
              <a:rPr lang="zh-CN" altLang="en-US" i="1"/>
              <a:t>   特性六：“去中心化”地管理数据</a:t>
            </a:r>
            <a:endParaRPr lang="zh-CN" altLang="en-US"/>
          </a:p>
          <a:p>
            <a:pPr marL="0" indent="0">
              <a:buNone/>
            </a:pPr>
            <a:r>
              <a:rPr lang="zh-CN" altLang="en-US" i="1"/>
              <a:t>   特性七：“基础设施”自动化</a:t>
            </a:r>
            <a:endParaRPr lang="zh-CN" altLang="en-US"/>
          </a:p>
          <a:p>
            <a:pPr marL="0" indent="0">
              <a:buNone/>
            </a:pPr>
            <a:r>
              <a:rPr lang="zh-CN" altLang="en-US" i="1"/>
              <a:t>   特性八：“容错”设计</a:t>
            </a:r>
            <a:endParaRPr lang="zh-CN" altLang="en-US"/>
          </a:p>
          <a:p>
            <a:pPr marL="0" indent="0">
              <a:buNone/>
            </a:pPr>
            <a:r>
              <a:rPr lang="zh-CN" altLang="en-US" i="1"/>
              <a:t>   特性九：“演进式”</a:t>
            </a:r>
            <a:r>
              <a:rPr lang="zh-CN" altLang="en-US" i="1" smtClean="0"/>
              <a:t>设计</a:t>
            </a:r>
            <a:endParaRPr lang="zh-CN" altLang="en-US"/>
          </a:p>
        </p:txBody>
      </p:sp>
    </p:spTree>
    <p:extLst>
      <p:ext uri="{BB962C8B-B14F-4D97-AF65-F5344CB8AC3E}">
        <p14:creationId xmlns:p14="http://schemas.microsoft.com/office/powerpoint/2010/main" val="3840879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BE9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BE9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BE9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739</Words>
  <Application>Microsoft Office PowerPoint</Application>
  <PresentationFormat>全屏显示(16:9)</PresentationFormat>
  <Paragraphs>118</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Helvetica Neue</vt:lpstr>
      <vt:lpstr>华文新魏</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微服务的九大特性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雷丰阳</cp:lastModifiedBy>
  <cp:revision>168</cp:revision>
  <dcterms:created xsi:type="dcterms:W3CDTF">2013-03-04T07:19:04Z</dcterms:created>
  <dcterms:modified xsi:type="dcterms:W3CDTF">2018-03-21T13:18:13Z</dcterms:modified>
</cp:coreProperties>
</file>