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56" r:id="rId2"/>
    <p:sldId id="394" r:id="rId3"/>
    <p:sldId id="391" r:id="rId4"/>
    <p:sldId id="261" r:id="rId5"/>
    <p:sldId id="270" r:id="rId6"/>
    <p:sldId id="263" r:id="rId7"/>
    <p:sldId id="264" r:id="rId8"/>
    <p:sldId id="271" r:id="rId9"/>
    <p:sldId id="395" r:id="rId10"/>
    <p:sldId id="265" r:id="rId11"/>
    <p:sldId id="267" r:id="rId12"/>
    <p:sldId id="266" r:id="rId13"/>
    <p:sldId id="268" r:id="rId14"/>
    <p:sldId id="269" r:id="rId15"/>
    <p:sldId id="272" r:id="rId16"/>
    <p:sldId id="396" r:id="rId17"/>
    <p:sldId id="273" r:id="rId18"/>
    <p:sldId id="274" r:id="rId19"/>
    <p:sldId id="275" r:id="rId20"/>
    <p:sldId id="277" r:id="rId21"/>
    <p:sldId id="279" r:id="rId22"/>
    <p:sldId id="276" r:id="rId23"/>
    <p:sldId id="313" r:id="rId24"/>
    <p:sldId id="280" r:id="rId25"/>
    <p:sldId id="397" r:id="rId26"/>
    <p:sldId id="398" r:id="rId27"/>
    <p:sldId id="399" r:id="rId28"/>
    <p:sldId id="281" r:id="rId29"/>
    <p:sldId id="282" r:id="rId30"/>
    <p:sldId id="283" r:id="rId31"/>
    <p:sldId id="310" r:id="rId32"/>
    <p:sldId id="311" r:id="rId33"/>
    <p:sldId id="405" r:id="rId34"/>
    <p:sldId id="312" r:id="rId35"/>
    <p:sldId id="285" r:id="rId36"/>
    <p:sldId id="286" r:id="rId37"/>
    <p:sldId id="287" r:id="rId38"/>
    <p:sldId id="291" r:id="rId39"/>
    <p:sldId id="292" r:id="rId40"/>
    <p:sldId id="293" r:id="rId41"/>
    <p:sldId id="400" r:id="rId42"/>
    <p:sldId id="294" r:id="rId43"/>
    <p:sldId id="295" r:id="rId44"/>
    <p:sldId id="314" r:id="rId45"/>
    <p:sldId id="297" r:id="rId46"/>
    <p:sldId id="401" r:id="rId47"/>
    <p:sldId id="299" r:id="rId48"/>
    <p:sldId id="402" r:id="rId49"/>
    <p:sldId id="315" r:id="rId50"/>
    <p:sldId id="341" r:id="rId51"/>
    <p:sldId id="342" r:id="rId52"/>
    <p:sldId id="344" r:id="rId53"/>
    <p:sldId id="345" r:id="rId54"/>
    <p:sldId id="317" r:id="rId55"/>
    <p:sldId id="318" r:id="rId56"/>
    <p:sldId id="319" r:id="rId57"/>
    <p:sldId id="320" r:id="rId58"/>
    <p:sldId id="325" r:id="rId59"/>
    <p:sldId id="326" r:id="rId60"/>
    <p:sldId id="327" r:id="rId61"/>
    <p:sldId id="329" r:id="rId62"/>
    <p:sldId id="407" r:id="rId63"/>
    <p:sldId id="406" r:id="rId64"/>
    <p:sldId id="331" r:id="rId65"/>
    <p:sldId id="332" r:id="rId66"/>
    <p:sldId id="334" r:id="rId67"/>
    <p:sldId id="335" r:id="rId68"/>
    <p:sldId id="336" r:id="rId69"/>
    <p:sldId id="393" r:id="rId70"/>
    <p:sldId id="337" r:id="rId71"/>
    <p:sldId id="338" r:id="rId72"/>
    <p:sldId id="339" r:id="rId73"/>
    <p:sldId id="340" r:id="rId74"/>
    <p:sldId id="403" r:id="rId75"/>
    <p:sldId id="346" r:id="rId76"/>
    <p:sldId id="353" r:id="rId77"/>
    <p:sldId id="388" r:id="rId78"/>
    <p:sldId id="260" r:id="rId7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4" autoAdjust="0"/>
    <p:restoredTop sz="54144" autoAdjust="0"/>
  </p:normalViewPr>
  <p:slideViewPr>
    <p:cSldViewPr>
      <p:cViewPr varScale="1">
        <p:scale>
          <a:sx n="95" d="100"/>
          <a:sy n="95" d="100"/>
        </p:scale>
        <p:origin x="930" y="84"/>
      </p:cViewPr>
      <p:guideLst>
        <p:guide orient="horz" pos="2160"/>
        <p:guide pos="2880"/>
      </p:guideLst>
    </p:cSldViewPr>
  </p:slideViewPr>
  <p:outlineViewPr>
    <p:cViewPr>
      <p:scale>
        <a:sx n="33" d="100"/>
        <a:sy n="33" d="100"/>
      </p:scale>
      <p:origin x="0" y="17200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56.xml"/><Relationship Id="rId13" Type="http://schemas.openxmlformats.org/officeDocument/2006/relationships/slide" Target="slides/slide61.xml"/><Relationship Id="rId18" Type="http://schemas.openxmlformats.org/officeDocument/2006/relationships/slide" Target="slides/slide66.xml"/><Relationship Id="rId3" Type="http://schemas.openxmlformats.org/officeDocument/2006/relationships/slide" Target="slides/slide51.xml"/><Relationship Id="rId21" Type="http://schemas.openxmlformats.org/officeDocument/2006/relationships/slide" Target="slides/slide69.xml"/><Relationship Id="rId7" Type="http://schemas.openxmlformats.org/officeDocument/2006/relationships/slide" Target="slides/slide55.xml"/><Relationship Id="rId12" Type="http://schemas.openxmlformats.org/officeDocument/2006/relationships/slide" Target="slides/slide60.xml"/><Relationship Id="rId17" Type="http://schemas.openxmlformats.org/officeDocument/2006/relationships/slide" Target="slides/slide65.xml"/><Relationship Id="rId25" Type="http://schemas.openxmlformats.org/officeDocument/2006/relationships/slide" Target="slides/slide73.xml"/><Relationship Id="rId2" Type="http://schemas.openxmlformats.org/officeDocument/2006/relationships/slide" Target="slides/slide50.xml"/><Relationship Id="rId16" Type="http://schemas.openxmlformats.org/officeDocument/2006/relationships/slide" Target="slides/slide64.xml"/><Relationship Id="rId20" Type="http://schemas.openxmlformats.org/officeDocument/2006/relationships/slide" Target="slides/slide68.xml"/><Relationship Id="rId1" Type="http://schemas.openxmlformats.org/officeDocument/2006/relationships/slide" Target="slides/slide49.xml"/><Relationship Id="rId6" Type="http://schemas.openxmlformats.org/officeDocument/2006/relationships/slide" Target="slides/slide54.xml"/><Relationship Id="rId11" Type="http://schemas.openxmlformats.org/officeDocument/2006/relationships/slide" Target="slides/slide59.xml"/><Relationship Id="rId24" Type="http://schemas.openxmlformats.org/officeDocument/2006/relationships/slide" Target="slides/slide72.xml"/><Relationship Id="rId5" Type="http://schemas.openxmlformats.org/officeDocument/2006/relationships/slide" Target="slides/slide53.xml"/><Relationship Id="rId15" Type="http://schemas.openxmlformats.org/officeDocument/2006/relationships/slide" Target="slides/slide63.xml"/><Relationship Id="rId23" Type="http://schemas.openxmlformats.org/officeDocument/2006/relationships/slide" Target="slides/slide71.xml"/><Relationship Id="rId10" Type="http://schemas.openxmlformats.org/officeDocument/2006/relationships/slide" Target="slides/slide58.xml"/><Relationship Id="rId19" Type="http://schemas.openxmlformats.org/officeDocument/2006/relationships/slide" Target="slides/slide67.xml"/><Relationship Id="rId4" Type="http://schemas.openxmlformats.org/officeDocument/2006/relationships/slide" Target="slides/slide52.xml"/><Relationship Id="rId9" Type="http://schemas.openxmlformats.org/officeDocument/2006/relationships/slide" Target="slides/slide57.xml"/><Relationship Id="rId14" Type="http://schemas.openxmlformats.org/officeDocument/2006/relationships/slide" Target="slides/slide62.xml"/><Relationship Id="rId22" Type="http://schemas.openxmlformats.org/officeDocument/2006/relationships/slide" Target="slides/slide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2018/9/9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2018/9/8</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name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属性表示该表主键生成策略的名称，它被引用在</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GeneratedValue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中设置的“</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generator”</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值中。</a:t>
            </a:r>
          </a:p>
          <a:p>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table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属性表示表生成策略所持久化的表名，例如，这里表使用的是数据库中的“</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a:t>
            </a:r>
          </a:p>
          <a:p>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catalog</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属性和</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schema</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具体指定表所在的目录名或是数据库名。</a:t>
            </a:r>
          </a:p>
          <a:p>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pkColumnName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属性的值表示在持久化表中，该主键生成策略所对应键值的名称。例如在“</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中将“</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gen_name</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作为主键的键值</a:t>
            </a:r>
          </a:p>
          <a:p>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valueColumnName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属性的值表示在持久化表中，该主键当前所生成的值，它的值将会随着每次创建累加。例如，在“</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中将“</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gen_value</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作为主键的值</a:t>
            </a:r>
          </a:p>
          <a:p>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pkColumnValue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属性的值表示在持久化表中，该生成策略所对应的主键。例如在“</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表中，将“</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gen_name</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的值为“</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CUSTOMER_PK”</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a:t>
            </a:r>
          </a:p>
          <a:p>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initialValue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表示主键初识值，默认为</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0</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a:t>
            </a:r>
          </a:p>
          <a:p>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allocationSize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表示每次主键值增加的大小，例如设置成</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1</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，则表示每次创建新记录后自动加</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1</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，默认为</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50</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t>25</a:t>
            </a:fld>
            <a:endParaRPr lang="zh-CN" altLang="en-US"/>
          </a:p>
        </p:txBody>
      </p:sp>
    </p:spTree>
    <p:extLst>
      <p:ext uri="{BB962C8B-B14F-4D97-AF65-F5344CB8AC3E}">
        <p14:creationId xmlns:p14="http://schemas.microsoft.com/office/powerpoint/2010/main" val="216267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2018/9/8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讲师：佟刚</a:t>
            </a:r>
            <a:endPar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a:p>
            <a:pPr algn="l"/>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新浪微博：尚硅谷</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佟刚</a:t>
            </a:r>
            <a:endPar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p:txBody>
      </p:sp>
      <p:sp>
        <p:nvSpPr>
          <p:cNvPr id="5" name="标题 1"/>
          <p:cNvSpPr>
            <a:spLocks noGrp="1"/>
          </p:cNvSpPr>
          <p:nvPr>
            <p:ph type="ctrTitle"/>
          </p:nvPr>
        </p:nvSpPr>
        <p:spPr>
          <a:xfrm>
            <a:off x="251520" y="2276872"/>
            <a:ext cx="8568952" cy="1470025"/>
          </a:xfrm>
        </p:spPr>
        <p:txBody>
          <a:bodyPr>
            <a:normAutofit/>
          </a:bodyPr>
          <a:lstStyle/>
          <a:p>
            <a:r>
              <a:rPr lang="en-US" altLang="zh-CN"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JPA &amp; Spring Data</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3819"/>
            <a:ext cx="8229600" cy="1143000"/>
          </a:xfrm>
        </p:spPr>
        <p:txBody>
          <a:bodyPr/>
          <a:lstStyle/>
          <a:p>
            <a:r>
              <a:rPr lang="zh-CN" altLang="en-US" dirty="0">
                <a:latin typeface="Arial Unicode MS" pitchFamily="34" charset="-122"/>
                <a:ea typeface="Arial Unicode MS" pitchFamily="34" charset="-122"/>
                <a:cs typeface="Arial Unicode MS" pitchFamily="34" charset="-122"/>
              </a:rPr>
              <a:t>使用</a:t>
            </a:r>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持久化对象的步骤</a:t>
            </a:r>
          </a:p>
        </p:txBody>
      </p:sp>
      <p:sp>
        <p:nvSpPr>
          <p:cNvPr id="3" name="内容占位符 2"/>
          <p:cNvSpPr>
            <a:spLocks noGrp="1"/>
          </p:cNvSpPr>
          <p:nvPr>
            <p:ph idx="1"/>
          </p:nvPr>
        </p:nvSpPr>
        <p:spPr>
          <a:xfrm>
            <a:off x="457200" y="1999381"/>
            <a:ext cx="8229600" cy="3949899"/>
          </a:xfrm>
        </p:spPr>
        <p:txBody>
          <a:bodyPr>
            <a:noAutofit/>
          </a:bodyPr>
          <a:lstStyle/>
          <a:p>
            <a:r>
              <a:rPr lang="zh-CN" altLang="en-US" sz="2400" b="1" dirty="0">
                <a:solidFill>
                  <a:srgbClr val="FF0000"/>
                </a:solidFill>
                <a:latin typeface="Arial Unicode MS" pitchFamily="34" charset="-122"/>
                <a:ea typeface="Arial Unicode MS" pitchFamily="34" charset="-122"/>
                <a:cs typeface="Arial Unicode MS" pitchFamily="34" charset="-122"/>
              </a:rPr>
              <a:t>创建 </a:t>
            </a:r>
            <a:r>
              <a:rPr lang="en-US" altLang="zh-CN" sz="2400" b="1" dirty="0">
                <a:solidFill>
                  <a:srgbClr val="FF0000"/>
                </a:solidFill>
                <a:latin typeface="Arial Unicode MS" pitchFamily="34" charset="-122"/>
                <a:ea typeface="Arial Unicode MS" pitchFamily="34" charset="-122"/>
                <a:cs typeface="Arial Unicode MS" pitchFamily="34" charset="-122"/>
              </a:rPr>
              <a:t>persistence.xml</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在这个文件中配置持久化单元</a:t>
            </a:r>
            <a:endParaRPr lang="en-US" altLang="zh-CN" sz="2400" b="1" dirty="0">
              <a:solidFill>
                <a:srgbClr val="FF0000"/>
              </a:solidFill>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需要指定跟哪个数据库进行交互</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需要指定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使用哪个持久化的框架以及配置该框架的基本属性</a:t>
            </a:r>
            <a:endParaRPr lang="en-US" altLang="zh-CN" sz="2000" dirty="0">
              <a:latin typeface="Arial Unicode MS" pitchFamily="34" charset="-122"/>
              <a:ea typeface="Arial Unicode MS" pitchFamily="34" charset="-122"/>
              <a:cs typeface="Arial Unicode MS" pitchFamily="34" charset="-122"/>
            </a:endParaRPr>
          </a:p>
          <a:p>
            <a:r>
              <a:rPr lang="zh-CN" altLang="en-US" sz="2400" b="1" dirty="0">
                <a:solidFill>
                  <a:srgbClr val="FF0000"/>
                </a:solidFill>
                <a:latin typeface="Arial Unicode MS" pitchFamily="34" charset="-122"/>
                <a:ea typeface="Arial Unicode MS" pitchFamily="34" charset="-122"/>
                <a:cs typeface="Arial Unicode MS" pitchFamily="34" charset="-122"/>
              </a:rPr>
              <a:t>创建实体类</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使用 </a:t>
            </a:r>
            <a:r>
              <a:rPr lang="en-US" altLang="zh-CN" sz="2400" b="1" dirty="0">
                <a:solidFill>
                  <a:srgbClr val="FF0000"/>
                </a:solidFill>
                <a:latin typeface="Arial Unicode MS" pitchFamily="34" charset="-122"/>
                <a:ea typeface="Arial Unicode MS" pitchFamily="34" charset="-122"/>
                <a:cs typeface="Arial Unicode MS" pitchFamily="34" charset="-122"/>
              </a:rPr>
              <a:t>annotation </a:t>
            </a:r>
            <a:r>
              <a:rPr lang="zh-CN" altLang="en-US" sz="2400" b="1" dirty="0">
                <a:solidFill>
                  <a:srgbClr val="FF0000"/>
                </a:solidFill>
                <a:latin typeface="Arial Unicode MS" pitchFamily="34" charset="-122"/>
                <a:ea typeface="Arial Unicode MS" pitchFamily="34" charset="-122"/>
                <a:cs typeface="Arial Unicode MS" pitchFamily="34" charset="-122"/>
              </a:rPr>
              <a:t>来描述实体类跟数据库表之间的映射关系</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FF0000"/>
                </a:solidFill>
                <a:latin typeface="Arial Unicode MS" pitchFamily="34" charset="-122"/>
                <a:ea typeface="Arial Unicode MS" pitchFamily="34" charset="-122"/>
                <a:cs typeface="Arial Unicode MS" pitchFamily="34" charset="-122"/>
              </a:rPr>
              <a:t>使用 </a:t>
            </a:r>
            <a:r>
              <a:rPr lang="en-US" altLang="zh-CN" sz="2400" b="1" dirty="0">
                <a:solidFill>
                  <a:srgbClr val="FF0000"/>
                </a:solidFill>
                <a:latin typeface="Arial Unicode MS" pitchFamily="34" charset="-122"/>
                <a:ea typeface="Arial Unicode MS" pitchFamily="34" charset="-122"/>
                <a:cs typeface="Arial Unicode MS" pitchFamily="34" charset="-122"/>
              </a:rPr>
              <a:t>JPA API </a:t>
            </a:r>
            <a:r>
              <a:rPr lang="zh-CN" altLang="en-US" sz="2400" b="1" dirty="0">
                <a:solidFill>
                  <a:srgbClr val="FF0000"/>
                </a:solidFill>
                <a:latin typeface="Arial Unicode MS" pitchFamily="34" charset="-122"/>
                <a:ea typeface="Arial Unicode MS" pitchFamily="34" charset="-122"/>
                <a:cs typeface="Arial Unicode MS" pitchFamily="34" charset="-122"/>
              </a:rPr>
              <a:t>完成数据增加、删除、修改和查询操作</a:t>
            </a:r>
            <a:endParaRPr lang="en-US" altLang="zh-CN" sz="2400" b="1" dirty="0">
              <a:solidFill>
                <a:srgbClr val="FF0000"/>
              </a:solidFill>
              <a:latin typeface="Arial Unicode MS" pitchFamily="34" charset="-122"/>
              <a:ea typeface="Arial Unicode MS" pitchFamily="34" charset="-122"/>
              <a:cs typeface="Arial Unicode MS" pitchFamily="34" charset="-122"/>
            </a:endParaRPr>
          </a:p>
          <a:p>
            <a:pPr lvl="1"/>
            <a:r>
              <a:rPr lang="zh-CN" altLang="en-US" sz="2000" b="1" dirty="0">
                <a:solidFill>
                  <a:srgbClr val="FF0000"/>
                </a:solidFill>
                <a:latin typeface="Arial Unicode MS" pitchFamily="34" charset="-122"/>
                <a:ea typeface="Arial Unicode MS" pitchFamily="34" charset="-122"/>
                <a:cs typeface="Arial Unicode MS" pitchFamily="34" charset="-122"/>
              </a:rPr>
              <a:t>创建 </a:t>
            </a:r>
            <a:r>
              <a:rPr lang="en-US" altLang="zh-CN" sz="2000" b="1" dirty="0" err="1">
                <a:solidFill>
                  <a:srgbClr val="FF0000"/>
                </a:solidFill>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对应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中的 </a:t>
            </a:r>
            <a:r>
              <a:rPr lang="en-US" altLang="zh-CN" sz="2000" dirty="0" err="1">
                <a:latin typeface="Arial Unicode MS" pitchFamily="34" charset="-122"/>
                <a:ea typeface="Arial Unicode MS" pitchFamily="34" charset="-122"/>
                <a:cs typeface="Arial Unicode MS" pitchFamily="34" charset="-122"/>
              </a:rPr>
              <a:t>SessionFactory</a:t>
            </a:r>
            <a:r>
              <a:rPr lang="en-US" altLang="zh-CN" sz="2000" dirty="0">
                <a:latin typeface="Arial Unicode MS" pitchFamily="34" charset="-122"/>
                <a:ea typeface="Arial Unicode MS" pitchFamily="34" charset="-122"/>
                <a:cs typeface="Arial Unicode MS" pitchFamily="34" charset="-122"/>
              </a:rPr>
              <a:t>);</a:t>
            </a:r>
          </a:p>
          <a:p>
            <a:pPr lvl="1"/>
            <a:r>
              <a:rPr lang="zh-CN" altLang="en-US" sz="2000" b="1" dirty="0">
                <a:solidFill>
                  <a:srgbClr val="FF0000"/>
                </a:solidFill>
                <a:latin typeface="Arial Unicode MS" pitchFamily="34" charset="-122"/>
                <a:ea typeface="Arial Unicode MS" pitchFamily="34" charset="-122"/>
                <a:cs typeface="Arial Unicode MS" pitchFamily="34" charset="-122"/>
              </a:rPr>
              <a:t>创建 </a:t>
            </a:r>
            <a:r>
              <a:rPr lang="en-US" altLang="zh-CN" sz="2000" b="1" dirty="0" err="1">
                <a:solidFill>
                  <a:srgbClr val="FF0000"/>
                </a:solidFill>
                <a:latin typeface="Arial Unicode MS" pitchFamily="34" charset="-122"/>
                <a:ea typeface="Arial Unicode MS" pitchFamily="34" charset="-122"/>
                <a:cs typeface="Arial Unicode MS" pitchFamily="34" charset="-122"/>
              </a:rPr>
              <a:t>EntityManager</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对应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中的</a:t>
            </a:r>
            <a:r>
              <a:rPr lang="en-US" altLang="zh-CN" sz="2000" dirty="0">
                <a:latin typeface="Arial Unicode MS" pitchFamily="34" charset="-122"/>
                <a:ea typeface="Arial Unicode MS" pitchFamily="34" charset="-122"/>
                <a:cs typeface="Arial Unicode MS" pitchFamily="34" charset="-122"/>
              </a:rPr>
              <a:t>Session);</a:t>
            </a:r>
          </a:p>
          <a:p>
            <a:pPr lvl="1"/>
            <a:endParaRPr lang="zh-CN" altLang="en-US" sz="2000" b="1" dirty="0">
              <a:solidFill>
                <a:srgbClr val="FF0000"/>
              </a:solidFill>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784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Eclipse </a:t>
            </a:r>
            <a:r>
              <a:rPr lang="zh-CN" altLang="en-US" dirty="0">
                <a:latin typeface="Arial Unicode MS" pitchFamily="34" charset="-122"/>
                <a:ea typeface="Arial Unicode MS" pitchFamily="34" charset="-122"/>
                <a:cs typeface="Arial Unicode MS" pitchFamily="34" charset="-122"/>
              </a:rPr>
              <a:t>下创建 </a:t>
            </a:r>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工程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28800"/>
            <a:ext cx="2712028" cy="1342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213393"/>
            <a:ext cx="5062023" cy="361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12975"/>
            <a:ext cx="4493928" cy="3614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590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开发</a:t>
            </a:r>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依赖的</a:t>
            </a:r>
            <a:r>
              <a:rPr lang="en-US" altLang="zh-CN" dirty="0">
                <a:latin typeface="Arial Unicode MS" pitchFamily="34" charset="-122"/>
                <a:ea typeface="Arial Unicode MS" pitchFamily="34" charset="-122"/>
                <a:cs typeface="Arial Unicode MS" pitchFamily="34" charset="-122"/>
              </a:rPr>
              <a:t>jar</a:t>
            </a:r>
            <a:r>
              <a:rPr lang="zh-CN" altLang="en-US" dirty="0">
                <a:latin typeface="Arial Unicode MS" pitchFamily="34" charset="-122"/>
                <a:ea typeface="Arial Unicode MS" pitchFamily="34" charset="-122"/>
                <a:cs typeface="Arial Unicode MS" pitchFamily="34" charset="-122"/>
              </a:rPr>
              <a:t>文件</a:t>
            </a:r>
          </a:p>
        </p:txBody>
      </p:sp>
      <p:sp>
        <p:nvSpPr>
          <p:cNvPr id="3" name="内容占位符 2"/>
          <p:cNvSpPr>
            <a:spLocks noGrp="1"/>
          </p:cNvSpPr>
          <p:nvPr>
            <p:ph idx="1"/>
          </p:nvPr>
        </p:nvSpPr>
        <p:spPr>
          <a:xfrm>
            <a:off x="457200" y="2018259"/>
            <a:ext cx="8229600" cy="1482750"/>
          </a:xfrm>
        </p:spPr>
        <p:txBody>
          <a:bodyPr>
            <a:normAutofit/>
          </a:bodyPr>
          <a:lstStyle/>
          <a:p>
            <a:r>
              <a:rPr lang="en-US" altLang="zh-CN" sz="2400" dirty="0">
                <a:latin typeface="Arial Unicode MS" pitchFamily="34" charset="-122"/>
                <a:ea typeface="Arial Unicode MS" pitchFamily="34" charset="-122"/>
                <a:cs typeface="Arial Unicode MS" pitchFamily="34" charset="-122"/>
              </a:rPr>
              <a:t>hibernate-release-4.2.4.Final\lib\required\*.jar</a:t>
            </a:r>
          </a:p>
          <a:p>
            <a:r>
              <a:rPr lang="en-US" altLang="zh-CN" sz="2400" dirty="0">
                <a:latin typeface="Arial Unicode MS" pitchFamily="34" charset="-122"/>
                <a:ea typeface="Arial Unicode MS" pitchFamily="34" charset="-122"/>
                <a:cs typeface="Arial Unicode MS" pitchFamily="34" charset="-122"/>
              </a:rPr>
              <a:t>hibernate-release-4.2.4.Final\lib\</a:t>
            </a:r>
            <a:r>
              <a:rPr lang="en-US" altLang="zh-CN" sz="2400" dirty="0" err="1">
                <a:latin typeface="Arial Unicode MS" pitchFamily="34" charset="-122"/>
                <a:ea typeface="Arial Unicode MS" pitchFamily="34" charset="-122"/>
                <a:cs typeface="Arial Unicode MS" pitchFamily="34" charset="-122"/>
              </a:rPr>
              <a:t>jpa</a:t>
            </a:r>
            <a:r>
              <a:rPr lang="en-US" altLang="zh-CN" sz="2400" dirty="0">
                <a:latin typeface="Arial Unicode MS" pitchFamily="34" charset="-122"/>
                <a:ea typeface="Arial Unicode MS" pitchFamily="34" charset="-122"/>
                <a:cs typeface="Arial Unicode MS" pitchFamily="34" charset="-122"/>
              </a:rPr>
              <a:t>\*.jar</a:t>
            </a:r>
          </a:p>
          <a:p>
            <a:r>
              <a:rPr lang="zh-CN" altLang="en-US" sz="2400" dirty="0">
                <a:latin typeface="Arial Unicode MS" pitchFamily="34" charset="-122"/>
                <a:ea typeface="Arial Unicode MS" pitchFamily="34" charset="-122"/>
                <a:cs typeface="Arial Unicode MS" pitchFamily="34" charset="-122"/>
              </a:rPr>
              <a:t>数据库驱动的 </a:t>
            </a:r>
            <a:r>
              <a:rPr lang="en-US" altLang="zh-CN" sz="2400" dirty="0">
                <a:latin typeface="Arial Unicode MS" pitchFamily="34" charset="-122"/>
                <a:ea typeface="Arial Unicode MS" pitchFamily="34" charset="-122"/>
                <a:cs typeface="Arial Unicode MS" pitchFamily="34" charset="-122"/>
              </a:rPr>
              <a:t>jar </a:t>
            </a:r>
            <a:r>
              <a:rPr lang="zh-CN" altLang="en-US" sz="2400" dirty="0">
                <a:latin typeface="Arial Unicode MS" pitchFamily="34" charset="-122"/>
                <a:ea typeface="Arial Unicode MS" pitchFamily="34" charset="-122"/>
                <a:cs typeface="Arial Unicode MS" pitchFamily="34" charset="-122"/>
              </a:rPr>
              <a:t>包</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429000"/>
            <a:ext cx="4270374"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32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32380"/>
            <a:ext cx="8229600" cy="1143000"/>
          </a:xfrm>
        </p:spPr>
        <p:txBody>
          <a:bodyPr/>
          <a:lstStyle/>
          <a:p>
            <a:r>
              <a:rPr lang="en-US" altLang="zh-CN" dirty="0"/>
              <a:t>persistence.xml</a:t>
            </a:r>
            <a:endParaRPr lang="zh-CN" altLang="en-US" dirty="0"/>
          </a:p>
        </p:txBody>
      </p:sp>
      <p:sp>
        <p:nvSpPr>
          <p:cNvPr id="3" name="内容占位符 2"/>
          <p:cNvSpPr>
            <a:spLocks noGrp="1"/>
          </p:cNvSpPr>
          <p:nvPr>
            <p:ph idx="1"/>
          </p:nvPr>
        </p:nvSpPr>
        <p:spPr>
          <a:xfrm>
            <a:off x="323528" y="1855365"/>
            <a:ext cx="8424936" cy="4525963"/>
          </a:xfrm>
        </p:spPr>
        <p:txBody>
          <a:bodyPr>
            <a:normAutofit/>
          </a:bodyPr>
          <a:lstStyle/>
          <a:p>
            <a:r>
              <a:rPr lang="en-US" altLang="zh-CN" sz="2400" dirty="0">
                <a:latin typeface="Arial Unicode MS" pitchFamily="34" charset="-122"/>
                <a:ea typeface="Arial Unicode MS" pitchFamily="34" charset="-122"/>
                <a:cs typeface="Arial Unicode MS" pitchFamily="34" charset="-122"/>
              </a:rPr>
              <a:t>JPA </a:t>
            </a:r>
            <a:r>
              <a:rPr lang="zh-CN" altLang="en-US" sz="2400" dirty="0">
                <a:latin typeface="Arial Unicode MS" pitchFamily="34" charset="-122"/>
                <a:ea typeface="Arial Unicode MS" pitchFamily="34" charset="-122"/>
                <a:cs typeface="Arial Unicode MS" pitchFamily="34" charset="-122"/>
              </a:rPr>
              <a:t>规范要求在类路径的 </a:t>
            </a:r>
            <a:r>
              <a:rPr lang="en-US" altLang="zh-CN" sz="2400" dirty="0">
                <a:latin typeface="Arial Unicode MS" pitchFamily="34" charset="-122"/>
                <a:ea typeface="Arial Unicode MS" pitchFamily="34" charset="-122"/>
                <a:cs typeface="Arial Unicode MS" pitchFamily="34" charset="-122"/>
              </a:rPr>
              <a:t>META-INF </a:t>
            </a:r>
            <a:r>
              <a:rPr lang="zh-CN" altLang="en-US" sz="2400" dirty="0">
                <a:latin typeface="Arial Unicode MS" pitchFamily="34" charset="-122"/>
                <a:ea typeface="Arial Unicode MS" pitchFamily="34" charset="-122"/>
                <a:cs typeface="Arial Unicode MS" pitchFamily="34" charset="-122"/>
              </a:rPr>
              <a:t>目录下放置</a:t>
            </a:r>
            <a:r>
              <a:rPr lang="en-US" altLang="zh-CN" sz="2400" dirty="0">
                <a:latin typeface="Arial Unicode MS" pitchFamily="34" charset="-122"/>
                <a:ea typeface="Arial Unicode MS" pitchFamily="34" charset="-122"/>
                <a:cs typeface="Arial Unicode MS" pitchFamily="34" charset="-122"/>
              </a:rPr>
              <a:t>persistence.xml</a:t>
            </a:r>
            <a:r>
              <a:rPr lang="zh-CN" altLang="en-US" sz="2400" dirty="0">
                <a:latin typeface="Arial Unicode MS" pitchFamily="34" charset="-122"/>
                <a:ea typeface="Arial Unicode MS" pitchFamily="34" charset="-122"/>
                <a:cs typeface="Arial Unicode MS" pitchFamily="34" charset="-122"/>
              </a:rPr>
              <a:t>，</a:t>
            </a:r>
            <a:r>
              <a:rPr lang="zh-CN" altLang="en-US" sz="2400" b="1" dirty="0">
                <a:solidFill>
                  <a:srgbClr val="FF0000"/>
                </a:solidFill>
                <a:latin typeface="Arial Unicode MS" pitchFamily="34" charset="-122"/>
                <a:ea typeface="Arial Unicode MS" pitchFamily="34" charset="-122"/>
                <a:cs typeface="Arial Unicode MS" pitchFamily="34" charset="-122"/>
              </a:rPr>
              <a:t>文件的名称是固定的</a:t>
            </a:r>
          </a:p>
        </p:txBody>
      </p:sp>
    </p:spTree>
    <p:extLst>
      <p:ext uri="{BB962C8B-B14F-4D97-AF65-F5344CB8AC3E}">
        <p14:creationId xmlns:p14="http://schemas.microsoft.com/office/powerpoint/2010/main" val="347006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92752"/>
            <a:ext cx="7286625"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6402" y="540969"/>
            <a:ext cx="229913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a:latin typeface="Arial Unicode MS" pitchFamily="34" charset="-122"/>
                <a:ea typeface="Arial Unicode MS" pitchFamily="34" charset="-122"/>
                <a:cs typeface="Arial Unicode MS" pitchFamily="34" charset="-122"/>
              </a:rPr>
              <a:t>name </a:t>
            </a:r>
            <a:r>
              <a:rPr lang="zh-CN" altLang="en-US" sz="1600" dirty="0">
                <a:latin typeface="Arial Unicode MS" pitchFamily="34" charset="-122"/>
                <a:ea typeface="Arial Unicode MS" pitchFamily="34" charset="-122"/>
                <a:cs typeface="Arial Unicode MS" pitchFamily="34" charset="-122"/>
              </a:rPr>
              <a:t>属性用于定义持久化单元的名字</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必选</a:t>
            </a:r>
          </a:p>
        </p:txBody>
      </p:sp>
      <p:sp>
        <p:nvSpPr>
          <p:cNvPr id="7" name="TextBox 6"/>
          <p:cNvSpPr txBox="1"/>
          <p:nvPr/>
        </p:nvSpPr>
        <p:spPr>
          <a:xfrm>
            <a:off x="2766682" y="44624"/>
            <a:ext cx="6197806"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a:latin typeface="Arial Unicode MS" pitchFamily="34" charset="-122"/>
                <a:ea typeface="Arial Unicode MS" pitchFamily="34" charset="-122"/>
                <a:cs typeface="Arial Unicode MS" pitchFamily="34" charset="-122"/>
              </a:rPr>
              <a:t>transaction-type</a:t>
            </a:r>
            <a:r>
              <a:rPr lang="zh-CN" altLang="en-US" sz="1600" dirty="0">
                <a:latin typeface="Arial Unicode MS" pitchFamily="34" charset="-122"/>
                <a:ea typeface="Arial Unicode MS" pitchFamily="34" charset="-122"/>
                <a:cs typeface="Arial Unicode MS" pitchFamily="34" charset="-122"/>
              </a:rPr>
              <a:t>：指定 </a:t>
            </a:r>
            <a:r>
              <a:rPr lang="en-US" altLang="zh-CN" sz="1600" dirty="0">
                <a:latin typeface="Arial Unicode MS" pitchFamily="34" charset="-122"/>
                <a:ea typeface="Arial Unicode MS" pitchFamily="34" charset="-122"/>
                <a:cs typeface="Arial Unicode MS" pitchFamily="34" charset="-122"/>
              </a:rPr>
              <a:t>JPA  </a:t>
            </a:r>
            <a:r>
              <a:rPr lang="zh-CN" altLang="en-US" sz="1600" dirty="0">
                <a:latin typeface="Arial Unicode MS" pitchFamily="34" charset="-122"/>
                <a:ea typeface="Arial Unicode MS" pitchFamily="34" charset="-122"/>
                <a:cs typeface="Arial Unicode MS" pitchFamily="34" charset="-122"/>
              </a:rPr>
              <a:t>的事务处理策略。</a:t>
            </a:r>
            <a:r>
              <a:rPr lang="en-US" altLang="zh-CN" sz="1600" dirty="0">
                <a:latin typeface="Arial Unicode MS" pitchFamily="34" charset="-122"/>
                <a:ea typeface="Arial Unicode MS" pitchFamily="34" charset="-122"/>
                <a:cs typeface="Arial Unicode MS" pitchFamily="34" charset="-122"/>
              </a:rPr>
              <a:t>RESOURCE_LOCAL</a:t>
            </a:r>
            <a:r>
              <a:rPr lang="zh-CN" altLang="en-US" sz="1600" dirty="0">
                <a:latin typeface="Arial Unicode MS" pitchFamily="34" charset="-122"/>
                <a:ea typeface="Arial Unicode MS" pitchFamily="34" charset="-122"/>
                <a:cs typeface="Arial Unicode MS" pitchFamily="34" charset="-122"/>
              </a:rPr>
              <a:t>：默认值，数据库级别的事务，只能针对一种数据库，不支持分布式事务。</a:t>
            </a:r>
          </a:p>
          <a:p>
            <a:r>
              <a:rPr lang="zh-CN" altLang="en-US" sz="1600" dirty="0">
                <a:latin typeface="Arial Unicode MS" pitchFamily="34" charset="-122"/>
                <a:ea typeface="Arial Unicode MS" pitchFamily="34" charset="-122"/>
                <a:cs typeface="Arial Unicode MS" pitchFamily="34" charset="-122"/>
              </a:rPr>
              <a:t>如果需要支持分布式事务，使用</a:t>
            </a:r>
            <a:r>
              <a:rPr lang="en-US" altLang="zh-CN" sz="1600" dirty="0">
                <a:latin typeface="Arial Unicode MS" pitchFamily="34" charset="-122"/>
                <a:ea typeface="Arial Unicode MS" pitchFamily="34" charset="-122"/>
                <a:cs typeface="Arial Unicode MS" pitchFamily="34" charset="-122"/>
              </a:rPr>
              <a:t>JTA</a:t>
            </a:r>
            <a:r>
              <a:rPr lang="zh-CN" altLang="en-US" sz="1600" dirty="0">
                <a:latin typeface="Arial Unicode MS" pitchFamily="34" charset="-122"/>
                <a:ea typeface="Arial Unicode MS" pitchFamily="34" charset="-122"/>
                <a:cs typeface="Arial Unicode MS" pitchFamily="34" charset="-122"/>
              </a:rPr>
              <a:t>：</a:t>
            </a:r>
            <a:r>
              <a:rPr lang="en-US" altLang="zh-CN" sz="1600" dirty="0">
                <a:latin typeface="Arial Unicode MS" pitchFamily="34" charset="-122"/>
                <a:ea typeface="Arial Unicode MS" pitchFamily="34" charset="-122"/>
                <a:cs typeface="Arial Unicode MS" pitchFamily="34" charset="-122"/>
              </a:rPr>
              <a:t>transaction-type="JTA“</a:t>
            </a:r>
          </a:p>
        </p:txBody>
      </p:sp>
      <p:sp>
        <p:nvSpPr>
          <p:cNvPr id="8" name="TextBox 7"/>
          <p:cNvSpPr txBox="1"/>
          <p:nvPr/>
        </p:nvSpPr>
        <p:spPr>
          <a:xfrm>
            <a:off x="971600" y="5940569"/>
            <a:ext cx="799288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latin typeface="Arial Unicode MS" pitchFamily="34" charset="-122"/>
                <a:ea typeface="Arial Unicode MS" pitchFamily="34" charset="-122"/>
                <a:cs typeface="Arial Unicode MS" pitchFamily="34" charset="-122"/>
              </a:rPr>
              <a:t>指定</a:t>
            </a:r>
            <a:r>
              <a:rPr lang="en-US" altLang="zh-CN" sz="1600" dirty="0">
                <a:latin typeface="Arial Unicode MS" pitchFamily="34" charset="-122"/>
                <a:ea typeface="Arial Unicode MS" pitchFamily="34" charset="-122"/>
                <a:cs typeface="Arial Unicode MS" pitchFamily="34" charset="-122"/>
              </a:rPr>
              <a:t>ORM</a:t>
            </a:r>
            <a:r>
              <a:rPr lang="zh-CN" altLang="en-US" sz="1600" dirty="0">
                <a:latin typeface="Arial Unicode MS" pitchFamily="34" charset="-122"/>
                <a:ea typeface="Arial Unicode MS" pitchFamily="34" charset="-122"/>
                <a:cs typeface="Arial Unicode MS" pitchFamily="34" charset="-122"/>
              </a:rPr>
              <a:t>框架的 </a:t>
            </a:r>
            <a:r>
              <a:rPr lang="en-US" altLang="zh-CN" sz="1600" dirty="0" err="1">
                <a:latin typeface="Arial Unicode MS" pitchFamily="34" charset="-122"/>
                <a:ea typeface="Arial Unicode MS" pitchFamily="34" charset="-122"/>
                <a:cs typeface="Arial Unicode MS" pitchFamily="34" charset="-122"/>
              </a:rPr>
              <a:t>javax.persistence.spi.PersistenceProvider</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接口的实现类。若项目中只有一个实现可省略</a:t>
            </a:r>
          </a:p>
        </p:txBody>
      </p:sp>
      <p:sp>
        <p:nvSpPr>
          <p:cNvPr id="5" name="任意多边形 4"/>
          <p:cNvSpPr/>
          <p:nvPr/>
        </p:nvSpPr>
        <p:spPr>
          <a:xfrm>
            <a:off x="7466138" y="1705469"/>
            <a:ext cx="1369874" cy="4251578"/>
          </a:xfrm>
          <a:custGeom>
            <a:avLst/>
            <a:gdLst>
              <a:gd name="connsiteX0" fmla="*/ 0 w 1265317"/>
              <a:gd name="connsiteY0" fmla="*/ 163672 h 4251578"/>
              <a:gd name="connsiteX1" fmla="*/ 1062318 w 1265317"/>
              <a:gd name="connsiteY1" fmla="*/ 486402 h 4251578"/>
              <a:gd name="connsiteX2" fmla="*/ 1264024 w 1265317"/>
              <a:gd name="connsiteY2" fmla="*/ 4251578 h 4251578"/>
            </a:gdLst>
            <a:ahLst/>
            <a:cxnLst>
              <a:cxn ang="0">
                <a:pos x="connsiteX0" y="connsiteY0"/>
              </a:cxn>
              <a:cxn ang="0">
                <a:pos x="connsiteX1" y="connsiteY1"/>
              </a:cxn>
              <a:cxn ang="0">
                <a:pos x="connsiteX2" y="connsiteY2"/>
              </a:cxn>
            </a:cxnLst>
            <a:rect l="l" t="t" r="r" b="b"/>
            <a:pathLst>
              <a:path w="1265317" h="4251578">
                <a:moveTo>
                  <a:pt x="0" y="163672"/>
                </a:moveTo>
                <a:cubicBezTo>
                  <a:pt x="425823" y="-15622"/>
                  <a:pt x="851647" y="-194916"/>
                  <a:pt x="1062318" y="486402"/>
                </a:cubicBezTo>
                <a:cubicBezTo>
                  <a:pt x="1272989" y="1167720"/>
                  <a:pt x="1268506" y="2709649"/>
                  <a:pt x="1264024" y="4251578"/>
                </a:cubicBezTo>
              </a:path>
            </a:pathLst>
          </a:cu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985266" y="2105962"/>
            <a:ext cx="165618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latin typeface="Arial Unicode MS" pitchFamily="34" charset="-122"/>
                <a:ea typeface="Arial Unicode MS" pitchFamily="34" charset="-122"/>
                <a:cs typeface="Arial Unicode MS" pitchFamily="34" charset="-122"/>
              </a:rPr>
              <a:t>显式列出实体类</a:t>
            </a:r>
          </a:p>
        </p:txBody>
      </p:sp>
      <p:sp>
        <p:nvSpPr>
          <p:cNvPr id="12" name="TextBox 11"/>
          <p:cNvSpPr txBox="1"/>
          <p:nvPr/>
        </p:nvSpPr>
        <p:spPr>
          <a:xfrm>
            <a:off x="5292080" y="2780928"/>
            <a:ext cx="237626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latin typeface="Arial Unicode MS" pitchFamily="34" charset="-122"/>
                <a:ea typeface="Arial Unicode MS" pitchFamily="34" charset="-122"/>
                <a:cs typeface="Arial Unicode MS" pitchFamily="34" charset="-122"/>
              </a:rPr>
              <a:t>连接数据库的基本信息</a:t>
            </a:r>
          </a:p>
        </p:txBody>
      </p:sp>
      <p:sp>
        <p:nvSpPr>
          <p:cNvPr id="13" name="TextBox 12"/>
          <p:cNvSpPr txBox="1"/>
          <p:nvPr/>
        </p:nvSpPr>
        <p:spPr>
          <a:xfrm>
            <a:off x="6278005" y="5013176"/>
            <a:ext cx="237626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a:latin typeface="Arial Unicode MS" pitchFamily="34" charset="-122"/>
                <a:ea typeface="Arial Unicode MS" pitchFamily="34" charset="-122"/>
                <a:cs typeface="Arial Unicode MS" pitchFamily="34" charset="-122"/>
              </a:rPr>
              <a:t>ORM </a:t>
            </a:r>
            <a:r>
              <a:rPr lang="zh-CN" altLang="en-US" sz="1600" dirty="0">
                <a:latin typeface="Arial Unicode MS" pitchFamily="34" charset="-122"/>
                <a:ea typeface="Arial Unicode MS" pitchFamily="34" charset="-122"/>
                <a:cs typeface="Arial Unicode MS" pitchFamily="34" charset="-122"/>
              </a:rPr>
              <a:t>框架的基本信息</a:t>
            </a:r>
          </a:p>
        </p:txBody>
      </p:sp>
    </p:spTree>
    <p:extLst>
      <p:ext uri="{BB962C8B-B14F-4D97-AF65-F5344CB8AC3E}">
        <p14:creationId xmlns:p14="http://schemas.microsoft.com/office/powerpoint/2010/main" val="236197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执行持久化操作</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44824"/>
            <a:ext cx="623887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4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92896"/>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基本注解</a:t>
            </a:r>
          </a:p>
        </p:txBody>
      </p:sp>
      <p:sp>
        <p:nvSpPr>
          <p:cNvPr id="3" name="矩形 2"/>
          <p:cNvSpPr/>
          <p:nvPr/>
        </p:nvSpPr>
        <p:spPr>
          <a:xfrm>
            <a:off x="370075" y="3861048"/>
            <a:ext cx="1048685"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@Entity</a:t>
            </a:r>
            <a:endParaRPr lang="zh-CN" altLang="en-US" dirty="0"/>
          </a:p>
        </p:txBody>
      </p:sp>
      <p:sp>
        <p:nvSpPr>
          <p:cNvPr id="4" name="矩形 3"/>
          <p:cNvSpPr/>
          <p:nvPr/>
        </p:nvSpPr>
        <p:spPr>
          <a:xfrm>
            <a:off x="378713" y="4324454"/>
            <a:ext cx="998287"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@Table</a:t>
            </a:r>
            <a:endParaRPr lang="zh-CN" altLang="en-US" dirty="0"/>
          </a:p>
        </p:txBody>
      </p:sp>
      <p:sp>
        <p:nvSpPr>
          <p:cNvPr id="5" name="矩形 4"/>
          <p:cNvSpPr/>
          <p:nvPr/>
        </p:nvSpPr>
        <p:spPr>
          <a:xfrm>
            <a:off x="415189" y="4770258"/>
            <a:ext cx="570990" cy="369332"/>
          </a:xfrm>
          <a:prstGeom prst="rect">
            <a:avLst/>
          </a:prstGeom>
        </p:spPr>
        <p:txBody>
          <a:bodyPr wrap="none">
            <a:spAutoFit/>
          </a:bodyPr>
          <a:lstStyle/>
          <a:p>
            <a:r>
              <a:rPr lang="en-US" altLang="zh-CN" dirty="0"/>
              <a:t>@Id</a:t>
            </a:r>
            <a:endParaRPr lang="zh-CN" altLang="en-US" dirty="0"/>
          </a:p>
        </p:txBody>
      </p:sp>
      <p:sp>
        <p:nvSpPr>
          <p:cNvPr id="6" name="标题 1"/>
          <p:cNvSpPr txBox="1">
            <a:spLocks/>
          </p:cNvSpPr>
          <p:nvPr/>
        </p:nvSpPr>
        <p:spPr>
          <a:xfrm>
            <a:off x="-2766610" y="477673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dirty="0"/>
              <a:t>@</a:t>
            </a:r>
            <a:r>
              <a:rPr lang="en-US" altLang="zh-CN" sz="1800" dirty="0" err="1"/>
              <a:t>GeneratedValue</a:t>
            </a:r>
            <a:endParaRPr lang="zh-CN" altLang="en-US" sz="1800" dirty="0"/>
          </a:p>
        </p:txBody>
      </p:sp>
      <p:sp>
        <p:nvSpPr>
          <p:cNvPr id="7" name="矩形 6"/>
          <p:cNvSpPr/>
          <p:nvPr/>
        </p:nvSpPr>
        <p:spPr>
          <a:xfrm>
            <a:off x="399985" y="5614047"/>
            <a:ext cx="1356462"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@Column </a:t>
            </a:r>
            <a:endParaRPr lang="zh-CN" altLang="en-US" dirty="0"/>
          </a:p>
        </p:txBody>
      </p:sp>
      <p:sp>
        <p:nvSpPr>
          <p:cNvPr id="8" name="矩形 7"/>
          <p:cNvSpPr/>
          <p:nvPr/>
        </p:nvSpPr>
        <p:spPr>
          <a:xfrm>
            <a:off x="415189" y="6037167"/>
            <a:ext cx="867545" cy="369332"/>
          </a:xfrm>
          <a:prstGeom prst="rect">
            <a:avLst/>
          </a:prstGeom>
        </p:spPr>
        <p:txBody>
          <a:bodyPr wrap="none">
            <a:spAutoFit/>
          </a:bodyPr>
          <a:lstStyle/>
          <a:p>
            <a:r>
              <a:rPr lang="en-US" altLang="zh-CN" dirty="0"/>
              <a:t>@Basic</a:t>
            </a:r>
            <a:endParaRPr lang="zh-CN" altLang="en-US" dirty="0"/>
          </a:p>
        </p:txBody>
      </p:sp>
      <p:sp>
        <p:nvSpPr>
          <p:cNvPr id="9" name="矩形 8"/>
          <p:cNvSpPr/>
          <p:nvPr/>
        </p:nvSpPr>
        <p:spPr>
          <a:xfrm>
            <a:off x="2195736" y="3861048"/>
            <a:ext cx="1422954"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@Transient</a:t>
            </a:r>
            <a:endParaRPr lang="zh-CN" altLang="en-US" dirty="0"/>
          </a:p>
        </p:txBody>
      </p:sp>
      <p:sp>
        <p:nvSpPr>
          <p:cNvPr id="10" name="矩形 9"/>
          <p:cNvSpPr/>
          <p:nvPr/>
        </p:nvSpPr>
        <p:spPr>
          <a:xfrm>
            <a:off x="4030235" y="3861048"/>
            <a:ext cx="1450975"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@Temporal</a:t>
            </a:r>
            <a:endParaRPr lang="zh-CN" altLang="en-US" dirty="0"/>
          </a:p>
        </p:txBody>
      </p:sp>
      <p:sp>
        <p:nvSpPr>
          <p:cNvPr id="11" name="矩形 10"/>
          <p:cNvSpPr/>
          <p:nvPr/>
        </p:nvSpPr>
        <p:spPr>
          <a:xfrm>
            <a:off x="5868144" y="3861048"/>
            <a:ext cx="2723823" cy="369332"/>
          </a:xfrm>
          <a:prstGeom prst="rect">
            <a:avLst/>
          </a:prstGeom>
        </p:spPr>
        <p:txBody>
          <a:bodyPr wrap="none">
            <a:spAutoFit/>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table </a:t>
            </a:r>
            <a:r>
              <a:rPr lang="zh-CN" altLang="en-US" dirty="0">
                <a:latin typeface="Arial Unicode MS" pitchFamily="34" charset="-122"/>
                <a:ea typeface="Arial Unicode MS" pitchFamily="34" charset="-122"/>
                <a:cs typeface="Arial Unicode MS" pitchFamily="34" charset="-122"/>
              </a:rPr>
              <a:t>来生成主键详解</a:t>
            </a:r>
            <a:endParaRPr lang="zh-CN" altLang="en-US" dirty="0"/>
          </a:p>
        </p:txBody>
      </p:sp>
    </p:spTree>
    <p:extLst>
      <p:ext uri="{BB962C8B-B14F-4D97-AF65-F5344CB8AC3E}">
        <p14:creationId xmlns:p14="http://schemas.microsoft.com/office/powerpoint/2010/main" val="2286789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@Entity</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88840"/>
            <a:ext cx="8229600" cy="4525963"/>
          </a:xfrm>
        </p:spPr>
        <p:txBody>
          <a:bodyPr>
            <a:normAutofit/>
          </a:bodyPr>
          <a:lstStyle/>
          <a:p>
            <a:r>
              <a:rPr lang="en-US" altLang="zh-CN" sz="2800" dirty="0">
                <a:latin typeface="Arial Unicode MS" pitchFamily="34" charset="-122"/>
                <a:ea typeface="Arial Unicode MS" pitchFamily="34" charset="-122"/>
                <a:cs typeface="Arial Unicode MS" pitchFamily="34" charset="-122"/>
              </a:rPr>
              <a:t>@Entity </a:t>
            </a:r>
            <a:r>
              <a:rPr lang="zh-CN" altLang="en-US" sz="2800" dirty="0">
                <a:latin typeface="Arial Unicode MS" pitchFamily="34" charset="-122"/>
                <a:ea typeface="Arial Unicode MS" pitchFamily="34" charset="-122"/>
                <a:cs typeface="Arial Unicode MS" pitchFamily="34" charset="-122"/>
              </a:rPr>
              <a:t>标注用于实体类声明语句之前，</a:t>
            </a:r>
            <a:r>
              <a:rPr lang="zh-CN" altLang="en-US" sz="2800" b="1" dirty="0">
                <a:solidFill>
                  <a:srgbClr val="0000FF"/>
                </a:solidFill>
                <a:latin typeface="Arial Unicode MS" pitchFamily="34" charset="-122"/>
                <a:ea typeface="Arial Unicode MS" pitchFamily="34" charset="-122"/>
                <a:cs typeface="Arial Unicode MS" pitchFamily="34" charset="-122"/>
              </a:rPr>
              <a:t>指出该</a:t>
            </a:r>
            <a:r>
              <a:rPr lang="en-US" altLang="zh-CN" sz="2800" b="1" dirty="0">
                <a:solidFill>
                  <a:srgbClr val="0000FF"/>
                </a:solidFill>
                <a:latin typeface="Arial Unicode MS" pitchFamily="34" charset="-122"/>
                <a:ea typeface="Arial Unicode MS" pitchFamily="34" charset="-122"/>
                <a:cs typeface="Arial Unicode MS" pitchFamily="34" charset="-122"/>
              </a:rPr>
              <a:t>Java </a:t>
            </a:r>
            <a:r>
              <a:rPr lang="zh-CN" altLang="en-US" sz="2800" b="1" dirty="0">
                <a:solidFill>
                  <a:srgbClr val="0000FF"/>
                </a:solidFill>
                <a:latin typeface="Arial Unicode MS" pitchFamily="34" charset="-122"/>
                <a:ea typeface="Arial Unicode MS" pitchFamily="34" charset="-122"/>
                <a:cs typeface="Arial Unicode MS" pitchFamily="34" charset="-122"/>
              </a:rPr>
              <a:t>类为实体类</a:t>
            </a:r>
            <a:r>
              <a:rPr lang="zh-CN" altLang="en-US" sz="2800" dirty="0">
                <a:latin typeface="Arial Unicode MS" pitchFamily="34" charset="-122"/>
                <a:ea typeface="Arial Unicode MS" pitchFamily="34" charset="-122"/>
                <a:cs typeface="Arial Unicode MS" pitchFamily="34" charset="-122"/>
              </a:rPr>
              <a:t>，</a:t>
            </a:r>
            <a:r>
              <a:rPr lang="zh-CN" altLang="en-US" sz="2800" b="1" dirty="0">
                <a:solidFill>
                  <a:srgbClr val="0000FF"/>
                </a:solidFill>
                <a:latin typeface="Arial Unicode MS" pitchFamily="34" charset="-122"/>
                <a:ea typeface="Arial Unicode MS" pitchFamily="34" charset="-122"/>
                <a:cs typeface="Arial Unicode MS" pitchFamily="34" charset="-122"/>
              </a:rPr>
              <a:t>将映射到指定的数据库表</a:t>
            </a:r>
            <a:r>
              <a:rPr lang="zh-CN" altLang="en-US" sz="2800" dirty="0">
                <a:latin typeface="Arial Unicode MS" pitchFamily="34" charset="-122"/>
                <a:ea typeface="Arial Unicode MS" pitchFamily="34" charset="-122"/>
                <a:cs typeface="Arial Unicode MS" pitchFamily="34" charset="-122"/>
              </a:rPr>
              <a:t>。如声明一个实体类 </a:t>
            </a:r>
            <a:r>
              <a:rPr lang="en-US" altLang="zh-CN" sz="2800" dirty="0">
                <a:latin typeface="Arial Unicode MS" pitchFamily="34" charset="-122"/>
                <a:ea typeface="Arial Unicode MS" pitchFamily="34" charset="-122"/>
                <a:cs typeface="Arial Unicode MS" pitchFamily="34" charset="-122"/>
              </a:rPr>
              <a:t>Customer</a:t>
            </a:r>
            <a:r>
              <a:rPr lang="zh-CN" altLang="en-US" sz="2800" dirty="0">
                <a:latin typeface="Arial Unicode MS" pitchFamily="34" charset="-122"/>
                <a:ea typeface="Arial Unicode MS" pitchFamily="34" charset="-122"/>
                <a:cs typeface="Arial Unicode MS" pitchFamily="34" charset="-122"/>
              </a:rPr>
              <a:t>，它将映射到数据库中的 </a:t>
            </a:r>
            <a:r>
              <a:rPr lang="en-US" altLang="zh-CN" sz="2800" dirty="0">
                <a:latin typeface="Arial Unicode MS" pitchFamily="34" charset="-122"/>
                <a:ea typeface="Arial Unicode MS" pitchFamily="34" charset="-122"/>
                <a:cs typeface="Arial Unicode MS" pitchFamily="34" charset="-122"/>
              </a:rPr>
              <a:t>customer </a:t>
            </a:r>
            <a:r>
              <a:rPr lang="zh-CN" altLang="en-US" sz="2800" dirty="0">
                <a:latin typeface="Arial Unicode MS" pitchFamily="34" charset="-122"/>
                <a:ea typeface="Arial Unicode MS" pitchFamily="34" charset="-122"/>
                <a:cs typeface="Arial Unicode MS" pitchFamily="34" charset="-122"/>
              </a:rPr>
              <a:t>表上。</a:t>
            </a:r>
          </a:p>
        </p:txBody>
      </p:sp>
    </p:spTree>
    <p:extLst>
      <p:ext uri="{BB962C8B-B14F-4D97-AF65-F5344CB8AC3E}">
        <p14:creationId xmlns:p14="http://schemas.microsoft.com/office/powerpoint/2010/main" val="3685598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7241"/>
            <a:ext cx="8229600" cy="1143000"/>
          </a:xfrm>
        </p:spPr>
        <p:txBody>
          <a:bodyPr/>
          <a:lstStyle/>
          <a:p>
            <a:r>
              <a:rPr lang="en-US" altLang="zh-CN" dirty="0">
                <a:latin typeface="Arial Unicode MS" pitchFamily="34" charset="-122"/>
                <a:ea typeface="Arial Unicode MS" pitchFamily="34" charset="-122"/>
                <a:cs typeface="Arial Unicode MS" pitchFamily="34" charset="-122"/>
              </a:rPr>
              <a:t>@Table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32803"/>
            <a:ext cx="8229600" cy="4525963"/>
          </a:xfrm>
        </p:spPr>
        <p:txBody>
          <a:bodyPr>
            <a:noAutofit/>
          </a:bodyPr>
          <a:lstStyle/>
          <a:p>
            <a:r>
              <a:rPr lang="zh-CN" altLang="en-US" sz="2200" b="1" dirty="0">
                <a:solidFill>
                  <a:srgbClr val="0000FF"/>
                </a:solidFill>
                <a:latin typeface="Arial Unicode MS" pitchFamily="34" charset="-122"/>
                <a:ea typeface="Arial Unicode MS" pitchFamily="34" charset="-122"/>
                <a:cs typeface="Arial Unicode MS" pitchFamily="34" charset="-122"/>
              </a:rPr>
              <a:t>当实体类与其映射的数据库表名不同名时</a:t>
            </a:r>
            <a:r>
              <a:rPr lang="zh-CN" altLang="en-US" sz="2200" dirty="0">
                <a:latin typeface="Arial Unicode MS" pitchFamily="34" charset="-122"/>
                <a:ea typeface="Arial Unicode MS" pitchFamily="34" charset="-122"/>
                <a:cs typeface="Arial Unicode MS" pitchFamily="34" charset="-122"/>
              </a:rPr>
              <a:t>需要使用 </a:t>
            </a:r>
            <a:r>
              <a:rPr lang="en-US" altLang="zh-CN" sz="2200" b="1" dirty="0">
                <a:solidFill>
                  <a:srgbClr val="FF0000"/>
                </a:solidFill>
                <a:latin typeface="Arial Unicode MS" pitchFamily="34" charset="-122"/>
                <a:ea typeface="Arial Unicode MS" pitchFamily="34" charset="-122"/>
                <a:cs typeface="Arial Unicode MS" pitchFamily="34" charset="-122"/>
              </a:rPr>
              <a:t>@Table </a:t>
            </a:r>
            <a:r>
              <a:rPr lang="zh-CN" altLang="en-US" sz="2200" dirty="0">
                <a:latin typeface="Arial Unicode MS" pitchFamily="34" charset="-122"/>
                <a:ea typeface="Arial Unicode MS" pitchFamily="34" charset="-122"/>
                <a:cs typeface="Arial Unicode MS" pitchFamily="34" charset="-122"/>
              </a:rPr>
              <a:t>标注说明，该标注</a:t>
            </a:r>
            <a:r>
              <a:rPr lang="zh-CN" altLang="en-US" sz="2200" b="1" dirty="0">
                <a:solidFill>
                  <a:srgbClr val="FF0000"/>
                </a:solidFill>
                <a:latin typeface="Arial Unicode MS" pitchFamily="34" charset="-122"/>
                <a:ea typeface="Arial Unicode MS" pitchFamily="34" charset="-122"/>
                <a:cs typeface="Arial Unicode MS" pitchFamily="34" charset="-122"/>
              </a:rPr>
              <a:t>与 </a:t>
            </a:r>
            <a:r>
              <a:rPr lang="en-US" altLang="zh-CN" sz="2200" b="1" dirty="0">
                <a:solidFill>
                  <a:srgbClr val="FF0000"/>
                </a:solidFill>
                <a:latin typeface="Arial Unicode MS" pitchFamily="34" charset="-122"/>
                <a:ea typeface="Arial Unicode MS" pitchFamily="34" charset="-122"/>
                <a:cs typeface="Arial Unicode MS" pitchFamily="34" charset="-122"/>
              </a:rPr>
              <a:t>@Entity </a:t>
            </a:r>
            <a:r>
              <a:rPr lang="zh-CN" altLang="en-US" sz="2200" b="1" dirty="0">
                <a:solidFill>
                  <a:srgbClr val="FF0000"/>
                </a:solidFill>
                <a:latin typeface="Arial Unicode MS" pitchFamily="34" charset="-122"/>
                <a:ea typeface="Arial Unicode MS" pitchFamily="34" charset="-122"/>
                <a:cs typeface="Arial Unicode MS" pitchFamily="34" charset="-122"/>
              </a:rPr>
              <a:t>标注并列使用</a:t>
            </a:r>
            <a:r>
              <a:rPr lang="zh-CN" altLang="en-US" sz="2200" dirty="0">
                <a:latin typeface="Arial Unicode MS" pitchFamily="34" charset="-122"/>
                <a:ea typeface="Arial Unicode MS" pitchFamily="34" charset="-122"/>
                <a:cs typeface="Arial Unicode MS" pitchFamily="34" charset="-122"/>
              </a:rPr>
              <a:t>，置于实体类声明语句之前，可写于单独语句行，也可与声明语句同行。</a:t>
            </a:r>
          </a:p>
          <a:p>
            <a:r>
              <a:rPr lang="en-US" altLang="zh-CN" sz="2200" dirty="0">
                <a:latin typeface="Arial Unicode MS" pitchFamily="34" charset="-122"/>
                <a:ea typeface="Arial Unicode MS" pitchFamily="34" charset="-122"/>
                <a:cs typeface="Arial Unicode MS" pitchFamily="34" charset="-122"/>
              </a:rPr>
              <a:t>@Table </a:t>
            </a:r>
            <a:r>
              <a:rPr lang="zh-CN" altLang="en-US" sz="2200" dirty="0">
                <a:latin typeface="Arial Unicode MS" pitchFamily="34" charset="-122"/>
                <a:ea typeface="Arial Unicode MS" pitchFamily="34" charset="-122"/>
                <a:cs typeface="Arial Unicode MS" pitchFamily="34" charset="-122"/>
              </a:rPr>
              <a:t>标注的常用选项是 </a:t>
            </a:r>
            <a:r>
              <a:rPr lang="en-US" altLang="zh-CN" sz="2200" b="1" dirty="0">
                <a:solidFill>
                  <a:srgbClr val="0000FF"/>
                </a:solidFill>
                <a:latin typeface="Arial Unicode MS" pitchFamily="34" charset="-122"/>
                <a:ea typeface="Arial Unicode MS" pitchFamily="34" charset="-122"/>
                <a:cs typeface="Arial Unicode MS" pitchFamily="34" charset="-122"/>
              </a:rPr>
              <a:t>name</a:t>
            </a:r>
            <a:r>
              <a:rPr lang="zh-CN" altLang="en-US" sz="2200" dirty="0">
                <a:latin typeface="Arial Unicode MS" pitchFamily="34" charset="-122"/>
                <a:ea typeface="Arial Unicode MS" pitchFamily="34" charset="-122"/>
                <a:cs typeface="Arial Unicode MS" pitchFamily="34" charset="-122"/>
              </a:rPr>
              <a:t>，用于指明数据库的表名</a:t>
            </a:r>
            <a:endParaRPr lang="en-US" altLang="zh-CN" sz="2200" dirty="0">
              <a:latin typeface="Arial Unicode MS" pitchFamily="34" charset="-122"/>
              <a:ea typeface="Arial Unicode MS" pitchFamily="34" charset="-122"/>
              <a:cs typeface="Arial Unicode MS" pitchFamily="34" charset="-122"/>
            </a:endParaRPr>
          </a:p>
          <a:p>
            <a:r>
              <a:rPr lang="en-US" altLang="zh-CN" sz="2200" dirty="0">
                <a:latin typeface="Arial Unicode MS" pitchFamily="34" charset="-122"/>
                <a:ea typeface="Arial Unicode MS" pitchFamily="34" charset="-122"/>
                <a:cs typeface="Arial Unicode MS" pitchFamily="34" charset="-122"/>
              </a:rPr>
              <a:t>@Table</a:t>
            </a:r>
            <a:r>
              <a:rPr lang="zh-CN" altLang="en-US" sz="2200" dirty="0">
                <a:latin typeface="Arial Unicode MS" pitchFamily="34" charset="-122"/>
                <a:ea typeface="Arial Unicode MS" pitchFamily="34" charset="-122"/>
                <a:cs typeface="Arial Unicode MS" pitchFamily="34" charset="-122"/>
              </a:rPr>
              <a:t>标注还有一个两个选项 </a:t>
            </a:r>
            <a:r>
              <a:rPr lang="en-US" altLang="zh-CN" sz="2200" dirty="0">
                <a:latin typeface="Arial Unicode MS" pitchFamily="34" charset="-122"/>
                <a:ea typeface="Arial Unicode MS" pitchFamily="34" charset="-122"/>
                <a:cs typeface="Arial Unicode MS" pitchFamily="34" charset="-122"/>
              </a:rPr>
              <a:t>catalog </a:t>
            </a:r>
            <a:r>
              <a:rPr lang="zh-CN" altLang="en-US" sz="2200" dirty="0">
                <a:latin typeface="Arial Unicode MS" pitchFamily="34" charset="-122"/>
                <a:ea typeface="Arial Unicode MS" pitchFamily="34" charset="-122"/>
                <a:cs typeface="Arial Unicode MS" pitchFamily="34" charset="-122"/>
              </a:rPr>
              <a:t>和 </a:t>
            </a:r>
            <a:r>
              <a:rPr lang="en-US" altLang="zh-CN" sz="2200" dirty="0">
                <a:latin typeface="Arial Unicode MS" pitchFamily="34" charset="-122"/>
                <a:ea typeface="Arial Unicode MS" pitchFamily="34" charset="-122"/>
                <a:cs typeface="Arial Unicode MS" pitchFamily="34" charset="-122"/>
              </a:rPr>
              <a:t>schema </a:t>
            </a:r>
            <a:r>
              <a:rPr lang="zh-CN" altLang="en-US" sz="2200" dirty="0">
                <a:latin typeface="Arial Unicode MS" pitchFamily="34" charset="-122"/>
                <a:ea typeface="Arial Unicode MS" pitchFamily="34" charset="-122"/>
                <a:cs typeface="Arial Unicode MS" pitchFamily="34" charset="-122"/>
              </a:rPr>
              <a:t>用于设置表所属的数据库目录或模式，通常为数据库名。</a:t>
            </a:r>
            <a:r>
              <a:rPr lang="en-US" altLang="zh-CN" sz="2200" dirty="0" err="1">
                <a:latin typeface="Arial Unicode MS" pitchFamily="34" charset="-122"/>
                <a:ea typeface="Arial Unicode MS" pitchFamily="34" charset="-122"/>
                <a:cs typeface="Arial Unicode MS" pitchFamily="34" charset="-122"/>
              </a:rPr>
              <a:t>uniqueConstraints</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选项用于设置约束条件，通常不须设置。</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93" y="4653136"/>
            <a:ext cx="362471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9966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t>@Id</a:t>
            </a:r>
            <a:endParaRPr lang="zh-CN" altLang="en-US" dirty="0"/>
          </a:p>
        </p:txBody>
      </p:sp>
      <p:sp>
        <p:nvSpPr>
          <p:cNvPr id="3" name="内容占位符 2"/>
          <p:cNvSpPr>
            <a:spLocks noGrp="1"/>
          </p:cNvSpPr>
          <p:nvPr>
            <p:ph idx="1"/>
          </p:nvPr>
        </p:nvSpPr>
        <p:spPr>
          <a:xfrm>
            <a:off x="395536" y="1916833"/>
            <a:ext cx="8352928" cy="2088232"/>
          </a:xfrm>
        </p:spPr>
        <p:txBody>
          <a:bodyPr>
            <a:normAutofit/>
          </a:bodyPr>
          <a:lstStyle/>
          <a:p>
            <a:r>
              <a:rPr lang="nb-NO" altLang="zh-CN" sz="2800" dirty="0">
                <a:latin typeface="Arial Unicode MS" pitchFamily="34" charset="-122"/>
                <a:ea typeface="Arial Unicode MS" pitchFamily="34" charset="-122"/>
                <a:cs typeface="Arial Unicode MS" pitchFamily="34" charset="-122"/>
              </a:rPr>
              <a:t>@Id </a:t>
            </a:r>
            <a:r>
              <a:rPr lang="zh-CN" altLang="nb-NO" sz="2800" dirty="0">
                <a:latin typeface="Arial Unicode MS" pitchFamily="34" charset="-122"/>
                <a:ea typeface="Arial Unicode MS" pitchFamily="34" charset="-122"/>
                <a:cs typeface="Arial Unicode MS" pitchFamily="34" charset="-122"/>
              </a:rPr>
              <a:t>标注用于声明一个实体类的属性映射为数据库的</a:t>
            </a:r>
            <a:r>
              <a:rPr lang="zh-CN" altLang="nb-NO" sz="2800" b="1" dirty="0">
                <a:solidFill>
                  <a:srgbClr val="FF0000"/>
                </a:solidFill>
                <a:latin typeface="Arial Unicode MS" pitchFamily="34" charset="-122"/>
                <a:ea typeface="Arial Unicode MS" pitchFamily="34" charset="-122"/>
                <a:cs typeface="Arial Unicode MS" pitchFamily="34" charset="-122"/>
              </a:rPr>
              <a:t>主键列</a:t>
            </a:r>
            <a:r>
              <a:rPr lang="zh-CN" altLang="nb-NO" sz="2800" dirty="0">
                <a:latin typeface="Arial Unicode MS" pitchFamily="34" charset="-122"/>
                <a:ea typeface="Arial Unicode MS" pitchFamily="34" charset="-122"/>
                <a:cs typeface="Arial Unicode MS" pitchFamily="34" charset="-122"/>
              </a:rPr>
              <a:t>。该属性通常置于属性声明语句之前，可与声明语句同行，也可写在单独行上。</a:t>
            </a:r>
            <a:endParaRPr lang="en-US" altLang="zh-CN" sz="2800" dirty="0">
              <a:latin typeface="Arial Unicode MS" pitchFamily="34" charset="-122"/>
              <a:ea typeface="Arial Unicode MS" pitchFamily="34" charset="-122"/>
              <a:cs typeface="Arial Unicode MS" pitchFamily="34" charset="-122"/>
            </a:endParaRPr>
          </a:p>
          <a:p>
            <a:r>
              <a:rPr lang="nb-NO" altLang="zh-CN" sz="2800" dirty="0">
                <a:latin typeface="Arial Unicode MS" pitchFamily="34" charset="-122"/>
                <a:ea typeface="Arial Unicode MS" pitchFamily="34" charset="-122"/>
                <a:cs typeface="Arial Unicode MS" pitchFamily="34" charset="-122"/>
              </a:rPr>
              <a:t>@Id</a:t>
            </a:r>
            <a:r>
              <a:rPr lang="zh-CN" altLang="nb-NO" sz="2800" dirty="0">
                <a:latin typeface="Arial Unicode MS" pitchFamily="34" charset="-122"/>
                <a:ea typeface="Arial Unicode MS" pitchFamily="34" charset="-122"/>
                <a:cs typeface="Arial Unicode MS" pitchFamily="34" charset="-122"/>
              </a:rPr>
              <a:t>标注也可置于属性的</a:t>
            </a:r>
            <a:r>
              <a:rPr lang="nb-NO" altLang="zh-CN" sz="2800" b="1" dirty="0">
                <a:solidFill>
                  <a:srgbClr val="FF0000"/>
                </a:solidFill>
                <a:latin typeface="Arial Unicode MS" pitchFamily="34" charset="-122"/>
                <a:ea typeface="Arial Unicode MS" pitchFamily="34" charset="-122"/>
                <a:cs typeface="Arial Unicode MS" pitchFamily="34" charset="-122"/>
              </a:rPr>
              <a:t>getter</a:t>
            </a:r>
            <a:r>
              <a:rPr lang="zh-CN" altLang="nb-NO" sz="2800" b="1" dirty="0">
                <a:solidFill>
                  <a:srgbClr val="FF0000"/>
                </a:solidFill>
                <a:latin typeface="Arial Unicode MS" pitchFamily="34" charset="-122"/>
                <a:ea typeface="Arial Unicode MS" pitchFamily="34" charset="-122"/>
                <a:cs typeface="Arial Unicode MS" pitchFamily="34" charset="-122"/>
              </a:rPr>
              <a:t>方法之前</a:t>
            </a:r>
            <a:r>
              <a:rPr lang="zh-CN" altLang="nb-NO" sz="2800" dirty="0">
                <a:latin typeface="Arial Unicode MS" pitchFamily="34" charset="-122"/>
                <a:ea typeface="Arial Unicode MS" pitchFamily="34" charset="-122"/>
                <a:cs typeface="Arial Unicode MS" pitchFamily="34" charset="-122"/>
              </a:rPr>
              <a:t>。</a:t>
            </a:r>
          </a:p>
          <a:p>
            <a:endParaRPr lang="zh-CN" altLang="en-US" sz="2800" dirty="0">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77072"/>
            <a:ext cx="5886266" cy="159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353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概述</a:t>
            </a:r>
          </a:p>
        </p:txBody>
      </p:sp>
    </p:spTree>
    <p:extLst>
      <p:ext uri="{BB962C8B-B14F-4D97-AF65-F5344CB8AC3E}">
        <p14:creationId xmlns:p14="http://schemas.microsoft.com/office/powerpoint/2010/main" val="2694043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557808"/>
            <a:ext cx="8229600" cy="1143000"/>
          </a:xfrm>
        </p:spPr>
        <p:txBody>
          <a:bodyPr/>
          <a:lstStyle/>
          <a:p>
            <a:r>
              <a:rPr lang="en-US" altLang="zh-CN" dirty="0"/>
              <a:t>@</a:t>
            </a:r>
            <a:r>
              <a:rPr lang="en-US" altLang="zh-CN" dirty="0" err="1"/>
              <a:t>GeneratedValue</a:t>
            </a:r>
            <a:endParaRPr lang="zh-CN" altLang="en-US" dirty="0"/>
          </a:p>
        </p:txBody>
      </p:sp>
      <p:sp>
        <p:nvSpPr>
          <p:cNvPr id="3" name="内容占位符 2"/>
          <p:cNvSpPr>
            <a:spLocks noGrp="1"/>
          </p:cNvSpPr>
          <p:nvPr>
            <p:ph idx="1"/>
          </p:nvPr>
        </p:nvSpPr>
        <p:spPr>
          <a:xfrm>
            <a:off x="179512" y="1700808"/>
            <a:ext cx="8712968" cy="4968552"/>
          </a:xfrm>
        </p:spPr>
        <p:txBody>
          <a:bodyPr>
            <a:noAutofit/>
          </a:bodyPr>
          <a:lstStyle/>
          <a:p>
            <a:r>
              <a:rPr lang="en-US" altLang="zh-CN" sz="2200" b="1" dirty="0">
                <a:solidFill>
                  <a:srgbClr val="FF0000"/>
                </a:solidFill>
                <a:latin typeface="Arial Unicode MS" pitchFamily="34" charset="-122"/>
                <a:ea typeface="Arial Unicode MS" pitchFamily="34" charset="-122"/>
                <a:cs typeface="Arial Unicode MS" pitchFamily="34" charset="-122"/>
              </a:rPr>
              <a:t>@</a:t>
            </a:r>
            <a:r>
              <a:rPr lang="en-US" altLang="zh-CN" sz="2200" b="1" dirty="0" err="1">
                <a:solidFill>
                  <a:srgbClr val="FF0000"/>
                </a:solidFill>
                <a:latin typeface="Arial Unicode MS" pitchFamily="34" charset="-122"/>
                <a:ea typeface="Arial Unicode MS" pitchFamily="34" charset="-122"/>
                <a:cs typeface="Arial Unicode MS" pitchFamily="34" charset="-122"/>
              </a:rPr>
              <a:t>GeneratedValue</a:t>
            </a:r>
            <a:r>
              <a:rPr lang="zh-CN" altLang="en-US" sz="2200" b="1" dirty="0">
                <a:solidFill>
                  <a:srgbClr val="FF0000"/>
                </a:solidFill>
                <a:latin typeface="Arial Unicode MS" pitchFamily="34" charset="-122"/>
                <a:ea typeface="Arial Unicode MS" pitchFamily="34" charset="-122"/>
                <a:cs typeface="Arial Unicode MS" pitchFamily="34" charset="-122"/>
              </a:rPr>
              <a:t>  用于标注主键的生成策略</a:t>
            </a:r>
            <a:r>
              <a:rPr lang="zh-CN" altLang="en-US" sz="2200" dirty="0">
                <a:latin typeface="Arial Unicode MS" pitchFamily="34" charset="-122"/>
                <a:ea typeface="Arial Unicode MS" pitchFamily="34" charset="-122"/>
                <a:cs typeface="Arial Unicode MS" pitchFamily="34" charset="-122"/>
              </a:rPr>
              <a:t>，</a:t>
            </a:r>
            <a:r>
              <a:rPr lang="zh-CN" altLang="en-US" sz="2200" b="1" dirty="0">
                <a:solidFill>
                  <a:srgbClr val="FF0000"/>
                </a:solidFill>
                <a:latin typeface="Arial Unicode MS" pitchFamily="34" charset="-122"/>
                <a:ea typeface="Arial Unicode MS" pitchFamily="34" charset="-122"/>
                <a:cs typeface="Arial Unicode MS" pitchFamily="34" charset="-122"/>
              </a:rPr>
              <a:t>通过 </a:t>
            </a:r>
            <a:r>
              <a:rPr lang="en-US" altLang="zh-CN" sz="2200" b="1" dirty="0">
                <a:solidFill>
                  <a:srgbClr val="FF0000"/>
                </a:solidFill>
                <a:latin typeface="Arial Unicode MS" pitchFamily="34" charset="-122"/>
                <a:ea typeface="Arial Unicode MS" pitchFamily="34" charset="-122"/>
                <a:cs typeface="Arial Unicode MS" pitchFamily="34" charset="-122"/>
              </a:rPr>
              <a:t>strategy </a:t>
            </a:r>
            <a:r>
              <a:rPr lang="zh-CN" altLang="en-US" sz="2200" b="1" dirty="0">
                <a:solidFill>
                  <a:srgbClr val="FF0000"/>
                </a:solidFill>
                <a:latin typeface="Arial Unicode MS" pitchFamily="34" charset="-122"/>
                <a:ea typeface="Arial Unicode MS" pitchFamily="34" charset="-122"/>
                <a:cs typeface="Arial Unicode MS" pitchFamily="34" charset="-122"/>
              </a:rPr>
              <a:t>属性指定</a:t>
            </a:r>
            <a:r>
              <a:rPr lang="zh-CN" altLang="en-US" sz="2200" dirty="0">
                <a:latin typeface="Arial Unicode MS" pitchFamily="34" charset="-122"/>
                <a:ea typeface="Arial Unicode MS" pitchFamily="34" charset="-122"/>
                <a:cs typeface="Arial Unicode MS" pitchFamily="34" charset="-122"/>
              </a:rPr>
              <a:t>。</a:t>
            </a:r>
            <a:r>
              <a:rPr lang="zh-CN" altLang="en-US" sz="2200" b="1" dirty="0">
                <a:solidFill>
                  <a:srgbClr val="FF0000"/>
                </a:solidFill>
                <a:latin typeface="Arial Unicode MS" pitchFamily="34" charset="-122"/>
                <a:ea typeface="Arial Unicode MS" pitchFamily="34" charset="-122"/>
                <a:cs typeface="Arial Unicode MS" pitchFamily="34" charset="-122"/>
              </a:rPr>
              <a:t>默认情况下，</a:t>
            </a:r>
            <a:r>
              <a:rPr lang="en-US" altLang="zh-CN" sz="2200" b="1" dirty="0">
                <a:solidFill>
                  <a:srgbClr val="FF0000"/>
                </a:solidFill>
                <a:latin typeface="Arial Unicode MS" pitchFamily="34" charset="-122"/>
                <a:ea typeface="Arial Unicode MS" pitchFamily="34" charset="-122"/>
                <a:cs typeface="Arial Unicode MS" pitchFamily="34" charset="-122"/>
              </a:rPr>
              <a:t>JPA </a:t>
            </a:r>
            <a:r>
              <a:rPr lang="zh-CN" altLang="en-US" sz="2200" b="1" dirty="0">
                <a:solidFill>
                  <a:srgbClr val="FF0000"/>
                </a:solidFill>
                <a:latin typeface="Arial Unicode MS" pitchFamily="34" charset="-122"/>
                <a:ea typeface="Arial Unicode MS" pitchFamily="34" charset="-122"/>
                <a:cs typeface="Arial Unicode MS" pitchFamily="34" charset="-122"/>
              </a:rPr>
              <a:t>自动选择一个最适合底层数据库的主键生成策略</a:t>
            </a:r>
            <a:r>
              <a:rPr lang="zh-CN" altLang="en-US"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SqlServer</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对应 </a:t>
            </a:r>
            <a:r>
              <a:rPr lang="en-US" altLang="zh-CN" sz="2200" dirty="0">
                <a:latin typeface="Arial Unicode MS" pitchFamily="34" charset="-122"/>
                <a:ea typeface="Arial Unicode MS" pitchFamily="34" charset="-122"/>
                <a:cs typeface="Arial Unicode MS" pitchFamily="34" charset="-122"/>
              </a:rPr>
              <a:t>identity</a:t>
            </a:r>
            <a:r>
              <a:rPr lang="zh-CN" altLang="en-US" sz="2200" dirty="0">
                <a:latin typeface="Arial Unicode MS" pitchFamily="34" charset="-122"/>
                <a:ea typeface="Arial Unicode MS" pitchFamily="34" charset="-122"/>
                <a:cs typeface="Arial Unicode MS" pitchFamily="34" charset="-122"/>
              </a:rPr>
              <a:t>，</a:t>
            </a:r>
            <a:r>
              <a:rPr lang="en-US" altLang="zh-CN" sz="2200" dirty="0">
                <a:latin typeface="Arial Unicode MS" pitchFamily="34" charset="-122"/>
                <a:ea typeface="Arial Unicode MS" pitchFamily="34" charset="-122"/>
                <a:cs typeface="Arial Unicode MS" pitchFamily="34" charset="-122"/>
              </a:rPr>
              <a:t>MySQL </a:t>
            </a:r>
            <a:r>
              <a:rPr lang="zh-CN" altLang="en-US" sz="2200" dirty="0">
                <a:latin typeface="Arial Unicode MS" pitchFamily="34" charset="-122"/>
                <a:ea typeface="Arial Unicode MS" pitchFamily="34" charset="-122"/>
                <a:cs typeface="Arial Unicode MS" pitchFamily="34" charset="-122"/>
              </a:rPr>
              <a:t>对应 </a:t>
            </a:r>
            <a:r>
              <a:rPr lang="en-US" altLang="zh-CN" sz="2200" dirty="0">
                <a:latin typeface="Arial Unicode MS" pitchFamily="34" charset="-122"/>
                <a:ea typeface="Arial Unicode MS" pitchFamily="34" charset="-122"/>
                <a:cs typeface="Arial Unicode MS" pitchFamily="34" charset="-122"/>
              </a:rPr>
              <a:t>auto increment</a:t>
            </a:r>
            <a:r>
              <a:rPr lang="zh-CN" altLang="en-US" sz="2200" dirty="0">
                <a:latin typeface="Arial Unicode MS" pitchFamily="34" charset="-122"/>
                <a:ea typeface="Arial Unicode MS" pitchFamily="34" charset="-122"/>
                <a:cs typeface="Arial Unicode MS" pitchFamily="34" charset="-122"/>
              </a:rPr>
              <a:t>。</a:t>
            </a:r>
            <a:endParaRPr lang="en-US" altLang="zh-CN" sz="2200" dirty="0">
              <a:latin typeface="Arial Unicode MS" pitchFamily="34" charset="-122"/>
              <a:ea typeface="Arial Unicode MS" pitchFamily="34" charset="-122"/>
              <a:cs typeface="Arial Unicode MS" pitchFamily="34" charset="-122"/>
            </a:endParaRPr>
          </a:p>
          <a:p>
            <a:r>
              <a:rPr lang="zh-CN" altLang="en-US" sz="2200" dirty="0">
                <a:latin typeface="Arial Unicode MS" pitchFamily="34" charset="-122"/>
                <a:ea typeface="Arial Unicode MS" pitchFamily="34" charset="-122"/>
                <a:cs typeface="Arial Unicode MS" pitchFamily="34" charset="-122"/>
              </a:rPr>
              <a:t>在 </a:t>
            </a:r>
            <a:r>
              <a:rPr lang="en-US" altLang="zh-CN" sz="2200" dirty="0" err="1">
                <a:latin typeface="Arial Unicode MS" pitchFamily="34" charset="-122"/>
                <a:ea typeface="Arial Unicode MS" pitchFamily="34" charset="-122"/>
                <a:cs typeface="Arial Unicode MS" pitchFamily="34" charset="-122"/>
              </a:rPr>
              <a:t>javax.persistence.GenerationType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中定义了以下几种可供选择的策略：</a:t>
            </a:r>
            <a:endParaRPr lang="en-US" altLang="zh-CN" sz="2200" dirty="0">
              <a:latin typeface="Arial Unicode MS" pitchFamily="34" charset="-122"/>
              <a:ea typeface="Arial Unicode MS" pitchFamily="34" charset="-122"/>
              <a:cs typeface="Arial Unicode MS" pitchFamily="34" charset="-122"/>
            </a:endParaRPr>
          </a:p>
          <a:p>
            <a:pPr lvl="1"/>
            <a:r>
              <a:rPr lang="en-US" altLang="zh-CN" sz="1800" b="1" dirty="0">
                <a:latin typeface="Arial Unicode MS" pitchFamily="34" charset="-122"/>
                <a:ea typeface="Arial Unicode MS" pitchFamily="34" charset="-122"/>
                <a:cs typeface="Arial Unicode MS" pitchFamily="34" charset="-122"/>
              </a:rPr>
              <a:t>IDENTITY</a:t>
            </a:r>
            <a:r>
              <a:rPr lang="zh-CN" altLang="en-US" sz="1800" dirty="0">
                <a:latin typeface="Arial Unicode MS" pitchFamily="34" charset="-122"/>
                <a:ea typeface="Arial Unicode MS" pitchFamily="34" charset="-122"/>
                <a:cs typeface="Arial Unicode MS" pitchFamily="34" charset="-122"/>
              </a:rPr>
              <a:t>：采用数据库 </a:t>
            </a:r>
            <a:r>
              <a:rPr lang="en-US" altLang="zh-CN" sz="1800" dirty="0">
                <a:latin typeface="Arial Unicode MS" pitchFamily="34" charset="-122"/>
                <a:ea typeface="Arial Unicode MS" pitchFamily="34" charset="-122"/>
                <a:cs typeface="Arial Unicode MS" pitchFamily="34" charset="-122"/>
              </a:rPr>
              <a:t>ID</a:t>
            </a:r>
            <a:r>
              <a:rPr lang="zh-CN" altLang="en-US" sz="1800" dirty="0">
                <a:latin typeface="Arial Unicode MS" pitchFamily="34" charset="-122"/>
                <a:ea typeface="Arial Unicode MS" pitchFamily="34" charset="-122"/>
                <a:cs typeface="Arial Unicode MS" pitchFamily="34" charset="-122"/>
              </a:rPr>
              <a:t>自增长的方式来自增主键字段，</a:t>
            </a:r>
            <a:r>
              <a:rPr lang="en-US" altLang="zh-CN" sz="1800" dirty="0">
                <a:latin typeface="Arial Unicode MS" pitchFamily="34" charset="-122"/>
                <a:ea typeface="Arial Unicode MS" pitchFamily="34" charset="-122"/>
                <a:cs typeface="Arial Unicode MS" pitchFamily="34" charset="-122"/>
              </a:rPr>
              <a:t>Oracle </a:t>
            </a:r>
            <a:r>
              <a:rPr lang="zh-CN" altLang="en-US" sz="1800" dirty="0">
                <a:latin typeface="Arial Unicode MS" pitchFamily="34" charset="-122"/>
                <a:ea typeface="Arial Unicode MS" pitchFamily="34" charset="-122"/>
                <a:cs typeface="Arial Unicode MS" pitchFamily="34" charset="-122"/>
              </a:rPr>
              <a:t>不支持这种方式；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b="1" dirty="0">
                <a:solidFill>
                  <a:srgbClr val="FF0000"/>
                </a:solidFill>
                <a:latin typeface="Arial Unicode MS" pitchFamily="34" charset="-122"/>
                <a:ea typeface="Arial Unicode MS" pitchFamily="34" charset="-122"/>
                <a:cs typeface="Arial Unicode MS" pitchFamily="34" charset="-122"/>
              </a:rPr>
              <a:t>AUTO</a:t>
            </a:r>
            <a:r>
              <a:rPr lang="zh-CN" altLang="en-US" sz="1800" b="1" dirty="0">
                <a:solidFill>
                  <a:srgbClr val="FF0000"/>
                </a:solidFill>
                <a:latin typeface="Arial Unicode MS" pitchFamily="34" charset="-122"/>
                <a:ea typeface="Arial Unicode MS" pitchFamily="34" charset="-122"/>
                <a:cs typeface="Arial Unicode MS" pitchFamily="34" charset="-122"/>
              </a:rPr>
              <a:t>： </a:t>
            </a:r>
            <a:r>
              <a:rPr lang="en-US" altLang="zh-CN" sz="1800" b="1" dirty="0">
                <a:solidFill>
                  <a:srgbClr val="FF0000"/>
                </a:solidFill>
                <a:latin typeface="Arial Unicode MS" pitchFamily="34" charset="-122"/>
                <a:ea typeface="Arial Unicode MS" pitchFamily="34" charset="-122"/>
                <a:cs typeface="Arial Unicode MS" pitchFamily="34" charset="-122"/>
              </a:rPr>
              <a:t>JPA</a:t>
            </a:r>
            <a:r>
              <a:rPr lang="zh-CN" altLang="en-US" sz="1800" b="1" dirty="0">
                <a:solidFill>
                  <a:srgbClr val="FF0000"/>
                </a:solidFill>
                <a:latin typeface="Arial Unicode MS" pitchFamily="34" charset="-122"/>
                <a:ea typeface="Arial Unicode MS" pitchFamily="34" charset="-122"/>
                <a:cs typeface="Arial Unicode MS" pitchFamily="34" charset="-122"/>
              </a:rPr>
              <a:t>自动选择合适的策略，是默认选项</a:t>
            </a:r>
            <a:r>
              <a:rPr lang="zh-CN" altLang="en-US" sz="1800" dirty="0">
                <a:latin typeface="Arial Unicode MS" pitchFamily="34" charset="-122"/>
                <a:ea typeface="Arial Unicode MS" pitchFamily="34" charset="-122"/>
                <a:cs typeface="Arial Unicode MS" pitchFamily="34" charset="-122"/>
              </a:rPr>
              <a:t>；</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b="1" dirty="0">
                <a:latin typeface="Arial Unicode MS" pitchFamily="34" charset="-122"/>
                <a:ea typeface="Arial Unicode MS" pitchFamily="34" charset="-122"/>
                <a:cs typeface="Arial Unicode MS" pitchFamily="34" charset="-122"/>
              </a:rPr>
              <a:t>SEQUENCE</a:t>
            </a:r>
            <a:r>
              <a:rPr lang="zh-CN" altLang="en-US" sz="1800" dirty="0">
                <a:latin typeface="Arial Unicode MS" pitchFamily="34" charset="-122"/>
                <a:ea typeface="Arial Unicode MS" pitchFamily="34" charset="-122"/>
                <a:cs typeface="Arial Unicode MS" pitchFamily="34" charset="-122"/>
              </a:rPr>
              <a:t>：通过序列产生主键，通过 </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SequenceGenerator</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注解指定序列名，</a:t>
            </a:r>
            <a:r>
              <a:rPr lang="en-US" altLang="zh-CN" sz="1800" dirty="0" err="1">
                <a:latin typeface="Arial Unicode MS" pitchFamily="34" charset="-122"/>
                <a:ea typeface="Arial Unicode MS" pitchFamily="34" charset="-122"/>
                <a:cs typeface="Arial Unicode MS" pitchFamily="34" charset="-122"/>
              </a:rPr>
              <a:t>MySql</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不支持这种方式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b="1" dirty="0">
                <a:latin typeface="Arial Unicode MS" pitchFamily="34" charset="-122"/>
                <a:ea typeface="Arial Unicode MS" pitchFamily="34" charset="-122"/>
                <a:cs typeface="Arial Unicode MS" pitchFamily="34" charset="-122"/>
              </a:rPr>
              <a:t>TABLE</a:t>
            </a:r>
            <a:r>
              <a:rPr lang="zh-CN" altLang="en-US" sz="1800" dirty="0">
                <a:latin typeface="Arial Unicode MS" pitchFamily="34" charset="-122"/>
                <a:ea typeface="Arial Unicode MS" pitchFamily="34" charset="-122"/>
                <a:cs typeface="Arial Unicode MS" pitchFamily="34" charset="-122"/>
              </a:rPr>
              <a:t>：通过表产生主键，框架借由表模拟序列产生主键，使用该策略可以使应用更易于数据库移植。</a:t>
            </a:r>
          </a:p>
        </p:txBody>
      </p:sp>
    </p:spTree>
    <p:extLst>
      <p:ext uri="{BB962C8B-B14F-4D97-AF65-F5344CB8AC3E}">
        <p14:creationId xmlns:p14="http://schemas.microsoft.com/office/powerpoint/2010/main" val="3531160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9249"/>
            <a:ext cx="8229600" cy="1143000"/>
          </a:xfrm>
        </p:spPr>
        <p:txBody>
          <a:bodyPr/>
          <a:lstStyle/>
          <a:p>
            <a:r>
              <a:rPr lang="en-US" altLang="zh-CN" dirty="0"/>
              <a:t>@Basic</a:t>
            </a:r>
            <a:endParaRPr lang="zh-CN" altLang="en-US" dirty="0"/>
          </a:p>
        </p:txBody>
      </p:sp>
      <p:sp>
        <p:nvSpPr>
          <p:cNvPr id="3" name="内容占位符 2"/>
          <p:cNvSpPr>
            <a:spLocks noGrp="1"/>
          </p:cNvSpPr>
          <p:nvPr>
            <p:ph idx="1"/>
          </p:nvPr>
        </p:nvSpPr>
        <p:spPr>
          <a:xfrm>
            <a:off x="457200" y="1844824"/>
            <a:ext cx="8229600" cy="2653755"/>
          </a:xfrm>
        </p:spPr>
        <p:txBody>
          <a:bodyPr>
            <a:normAutofit lnSpcReduction="10000"/>
          </a:bodyPr>
          <a:lstStyle/>
          <a:p>
            <a:pPr>
              <a:lnSpc>
                <a:spcPct val="120000"/>
              </a:lnSpc>
            </a:pPr>
            <a:r>
              <a:rPr lang="en-US" altLang="zh-CN" sz="2400" dirty="0">
                <a:latin typeface="Arial Unicode MS" pitchFamily="34" charset="-122"/>
                <a:ea typeface="Arial Unicode MS" pitchFamily="34" charset="-122"/>
                <a:cs typeface="Arial Unicode MS" pitchFamily="34" charset="-122"/>
              </a:rPr>
              <a:t>@Basic </a:t>
            </a:r>
            <a:r>
              <a:rPr lang="zh-CN" altLang="zh-CN" sz="2400" dirty="0">
                <a:latin typeface="Arial Unicode MS" pitchFamily="34" charset="-122"/>
                <a:ea typeface="Arial Unicode MS" pitchFamily="34" charset="-122"/>
                <a:cs typeface="Arial Unicode MS" pitchFamily="34" charset="-122"/>
              </a:rPr>
              <a:t>表示一个简单的属性到数据库表的字段的映射</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对于</a:t>
            </a:r>
            <a:r>
              <a:rPr lang="zh-CN" altLang="zh-CN" sz="2400" b="1" dirty="0">
                <a:solidFill>
                  <a:srgbClr val="0000FF"/>
                </a:solidFill>
                <a:latin typeface="Arial Unicode MS" pitchFamily="34" charset="-122"/>
                <a:ea typeface="Arial Unicode MS" pitchFamily="34" charset="-122"/>
                <a:cs typeface="Arial Unicode MS" pitchFamily="34" charset="-122"/>
              </a:rPr>
              <a:t>没有任何标注的</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en-US" altLang="zh-CN" sz="2400" b="1" dirty="0" err="1">
                <a:solidFill>
                  <a:srgbClr val="0000FF"/>
                </a:solidFill>
                <a:latin typeface="Arial Unicode MS" pitchFamily="34" charset="-122"/>
                <a:ea typeface="Arial Unicode MS" pitchFamily="34" charset="-122"/>
                <a:cs typeface="Arial Unicode MS" pitchFamily="34" charset="-122"/>
              </a:rPr>
              <a:t>getXxxx</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zh-CN" sz="2400" b="1" dirty="0">
                <a:solidFill>
                  <a:srgbClr val="0000FF"/>
                </a:solidFill>
                <a:latin typeface="Arial Unicode MS" pitchFamily="34" charset="-122"/>
                <a:ea typeface="Arial Unicode MS" pitchFamily="34" charset="-122"/>
                <a:cs typeface="Arial Unicode MS" pitchFamily="34" charset="-122"/>
              </a:rPr>
              <a:t>方法</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zh-CN" sz="2400" b="1" dirty="0">
                <a:solidFill>
                  <a:srgbClr val="0000FF"/>
                </a:solidFill>
                <a:latin typeface="Arial Unicode MS" pitchFamily="34" charset="-122"/>
                <a:ea typeface="Arial Unicode MS" pitchFamily="34" charset="-122"/>
                <a:cs typeface="Arial Unicode MS" pitchFamily="34" charset="-122"/>
              </a:rPr>
              <a:t>默认即为</a:t>
            </a:r>
            <a:r>
              <a:rPr lang="en-US" altLang="zh-CN" sz="2400" b="1" dirty="0">
                <a:solidFill>
                  <a:srgbClr val="0000FF"/>
                </a:solidFill>
                <a:latin typeface="Arial Unicode MS" pitchFamily="34" charset="-122"/>
                <a:ea typeface="Arial Unicode MS" pitchFamily="34" charset="-122"/>
                <a:cs typeface="Arial Unicode MS" pitchFamily="34" charset="-122"/>
              </a:rPr>
              <a:t>@Basic</a:t>
            </a:r>
          </a:p>
          <a:p>
            <a:pPr>
              <a:lnSpc>
                <a:spcPct val="120000"/>
              </a:lnSpc>
            </a:pPr>
            <a:r>
              <a:rPr lang="en-US" altLang="zh-CN" sz="2400" dirty="0">
                <a:latin typeface="Arial Unicode MS" pitchFamily="34" charset="-122"/>
                <a:ea typeface="Arial Unicode MS" pitchFamily="34" charset="-122"/>
                <a:cs typeface="Arial Unicode MS" pitchFamily="34" charset="-122"/>
              </a:rPr>
              <a:t>fetch: </a:t>
            </a:r>
            <a:r>
              <a:rPr lang="zh-CN" altLang="zh-CN" sz="2400" dirty="0">
                <a:latin typeface="Arial Unicode MS" pitchFamily="34" charset="-122"/>
                <a:ea typeface="Arial Unicode MS" pitchFamily="34" charset="-122"/>
                <a:cs typeface="Arial Unicode MS" pitchFamily="34" charset="-122"/>
              </a:rPr>
              <a:t>表示该属性的读取策略</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有</a:t>
            </a:r>
            <a:r>
              <a:rPr lang="en-US" altLang="zh-CN" sz="2400" dirty="0">
                <a:latin typeface="Arial Unicode MS" pitchFamily="34" charset="-122"/>
                <a:ea typeface="Arial Unicode MS" pitchFamily="34" charset="-122"/>
                <a:cs typeface="Arial Unicode MS" pitchFamily="34" charset="-122"/>
              </a:rPr>
              <a:t> EAGER </a:t>
            </a:r>
            <a:r>
              <a:rPr lang="zh-CN" altLang="zh-CN" sz="2400" dirty="0">
                <a:latin typeface="Arial Unicode MS" pitchFamily="34" charset="-122"/>
                <a:ea typeface="Arial Unicode MS" pitchFamily="34" charset="-122"/>
                <a:cs typeface="Arial Unicode MS" pitchFamily="34" charset="-122"/>
              </a:rPr>
              <a:t>和</a:t>
            </a:r>
            <a:r>
              <a:rPr lang="en-US" altLang="zh-CN" sz="2400" dirty="0">
                <a:latin typeface="Arial Unicode MS" pitchFamily="34" charset="-122"/>
                <a:ea typeface="Arial Unicode MS" pitchFamily="34" charset="-122"/>
                <a:cs typeface="Arial Unicode MS" pitchFamily="34" charset="-122"/>
              </a:rPr>
              <a:t> LAZY </a:t>
            </a:r>
            <a:r>
              <a:rPr lang="zh-CN" altLang="zh-CN" sz="2400" dirty="0">
                <a:latin typeface="Arial Unicode MS" pitchFamily="34" charset="-122"/>
                <a:ea typeface="Arial Unicode MS" pitchFamily="34" charset="-122"/>
                <a:cs typeface="Arial Unicode MS" pitchFamily="34" charset="-122"/>
              </a:rPr>
              <a:t>两种</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分别表示主支抓取和延迟加载</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默认为</a:t>
            </a:r>
            <a:r>
              <a:rPr lang="en-US" altLang="zh-CN" sz="2400" dirty="0">
                <a:latin typeface="Arial Unicode MS" pitchFamily="34" charset="-122"/>
                <a:ea typeface="Arial Unicode MS" pitchFamily="34" charset="-122"/>
                <a:cs typeface="Arial Unicode MS" pitchFamily="34" charset="-122"/>
              </a:rPr>
              <a:t> EAGER.</a:t>
            </a:r>
          </a:p>
          <a:p>
            <a:pPr>
              <a:lnSpc>
                <a:spcPct val="120000"/>
              </a:lnSpc>
            </a:pPr>
            <a:r>
              <a:rPr lang="en-US" altLang="zh-CN" sz="2400" dirty="0">
                <a:latin typeface="Arial Unicode MS" pitchFamily="34" charset="-122"/>
                <a:ea typeface="Arial Unicode MS" pitchFamily="34" charset="-122"/>
                <a:cs typeface="Arial Unicode MS" pitchFamily="34" charset="-122"/>
              </a:rPr>
              <a:t>optional:</a:t>
            </a:r>
            <a:r>
              <a:rPr lang="zh-CN" altLang="zh-CN" sz="2400" dirty="0">
                <a:latin typeface="Arial Unicode MS" pitchFamily="34" charset="-122"/>
                <a:ea typeface="Arial Unicode MS" pitchFamily="34" charset="-122"/>
                <a:cs typeface="Arial Unicode MS" pitchFamily="34" charset="-122"/>
              </a:rPr>
              <a:t>表示该属性是否允许为</a:t>
            </a:r>
            <a:r>
              <a:rPr lang="en-US" altLang="zh-CN" sz="2400" dirty="0">
                <a:latin typeface="Arial Unicode MS" pitchFamily="34" charset="-122"/>
                <a:ea typeface="Arial Unicode MS" pitchFamily="34" charset="-122"/>
                <a:cs typeface="Arial Unicode MS" pitchFamily="34" charset="-122"/>
              </a:rPr>
              <a:t>null, </a:t>
            </a:r>
            <a:r>
              <a:rPr lang="zh-CN" altLang="zh-CN" sz="2400" dirty="0">
                <a:latin typeface="Arial Unicode MS" pitchFamily="34" charset="-122"/>
                <a:ea typeface="Arial Unicode MS" pitchFamily="34" charset="-122"/>
                <a:cs typeface="Arial Unicode MS" pitchFamily="34" charset="-122"/>
              </a:rPr>
              <a:t>默认为</a:t>
            </a:r>
            <a:r>
              <a:rPr lang="en-US" altLang="zh-CN" sz="2400" dirty="0">
                <a:latin typeface="Arial Unicode MS" pitchFamily="34" charset="-122"/>
                <a:ea typeface="Arial Unicode MS" pitchFamily="34" charset="-122"/>
                <a:cs typeface="Arial Unicode MS" pitchFamily="34" charset="-122"/>
              </a:rPr>
              <a:t>true</a:t>
            </a:r>
            <a:br>
              <a:rPr lang="en-US" altLang="zh-CN" sz="2400" dirty="0">
                <a:latin typeface="Arial Unicode MS" pitchFamily="34" charset="-122"/>
                <a:ea typeface="Arial Unicode MS" pitchFamily="34" charset="-122"/>
                <a:cs typeface="Arial Unicode MS" pitchFamily="34" charset="-122"/>
              </a:rPr>
            </a:b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93094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t>@Column</a:t>
            </a:r>
            <a:endParaRPr lang="zh-CN" altLang="en-US" dirty="0"/>
          </a:p>
        </p:txBody>
      </p:sp>
      <p:sp>
        <p:nvSpPr>
          <p:cNvPr id="3" name="内容占位符 2"/>
          <p:cNvSpPr>
            <a:spLocks noGrp="1"/>
          </p:cNvSpPr>
          <p:nvPr>
            <p:ph idx="1"/>
          </p:nvPr>
        </p:nvSpPr>
        <p:spPr>
          <a:xfrm>
            <a:off x="251520" y="1772816"/>
            <a:ext cx="8640960" cy="5013176"/>
          </a:xfrm>
        </p:spPr>
        <p:txBody>
          <a:bodyPr>
            <a:noAutofit/>
          </a:bodyPr>
          <a:lstStyle/>
          <a:p>
            <a:r>
              <a:rPr lang="zh-CN" altLang="en-US" sz="2200" b="1" dirty="0">
                <a:solidFill>
                  <a:srgbClr val="0000FF"/>
                </a:solidFill>
                <a:latin typeface="Arial Unicode MS" pitchFamily="34" charset="-122"/>
                <a:ea typeface="Arial Unicode MS" pitchFamily="34" charset="-122"/>
                <a:cs typeface="Arial Unicode MS" pitchFamily="34" charset="-122"/>
              </a:rPr>
              <a:t>当实体的属性与其映射的数据库表的列不同名时需要使用</a:t>
            </a:r>
            <a:r>
              <a:rPr lang="en-US" altLang="zh-CN" sz="2200" b="1" dirty="0">
                <a:solidFill>
                  <a:srgbClr val="0000FF"/>
                </a:solidFill>
                <a:latin typeface="Arial Unicode MS" pitchFamily="34" charset="-122"/>
                <a:ea typeface="Arial Unicode MS" pitchFamily="34" charset="-122"/>
                <a:cs typeface="Arial Unicode MS" pitchFamily="34" charset="-122"/>
              </a:rPr>
              <a:t>@Column </a:t>
            </a:r>
            <a:r>
              <a:rPr lang="zh-CN" altLang="en-US" sz="2200" b="1" dirty="0">
                <a:solidFill>
                  <a:srgbClr val="0000FF"/>
                </a:solidFill>
                <a:latin typeface="Arial Unicode MS" pitchFamily="34" charset="-122"/>
                <a:ea typeface="Arial Unicode MS" pitchFamily="34" charset="-122"/>
                <a:cs typeface="Arial Unicode MS" pitchFamily="34" charset="-122"/>
              </a:rPr>
              <a:t>标注说明</a:t>
            </a:r>
            <a:r>
              <a:rPr lang="zh-CN" altLang="en-US" sz="2200" dirty="0">
                <a:latin typeface="Arial Unicode MS" pitchFamily="34" charset="-122"/>
                <a:ea typeface="Arial Unicode MS" pitchFamily="34" charset="-122"/>
                <a:cs typeface="Arial Unicode MS" pitchFamily="34" charset="-122"/>
              </a:rPr>
              <a:t>，该属性通常置于实体的属性声明语句之前，还可与 </a:t>
            </a:r>
            <a:r>
              <a:rPr lang="en-US" altLang="zh-CN" sz="2200" dirty="0">
                <a:latin typeface="Arial Unicode MS" pitchFamily="34" charset="-122"/>
                <a:ea typeface="Arial Unicode MS" pitchFamily="34" charset="-122"/>
                <a:cs typeface="Arial Unicode MS" pitchFamily="34" charset="-122"/>
              </a:rPr>
              <a:t>@Id </a:t>
            </a:r>
            <a:r>
              <a:rPr lang="zh-CN" altLang="en-US" sz="2200" dirty="0">
                <a:latin typeface="Arial Unicode MS" pitchFamily="34" charset="-122"/>
                <a:ea typeface="Arial Unicode MS" pitchFamily="34" charset="-122"/>
                <a:cs typeface="Arial Unicode MS" pitchFamily="34" charset="-122"/>
              </a:rPr>
              <a:t>标注一起使用。</a:t>
            </a:r>
          </a:p>
          <a:p>
            <a:r>
              <a:rPr lang="en-US" altLang="zh-CN" sz="2200" dirty="0">
                <a:latin typeface="Arial Unicode MS" pitchFamily="34" charset="-122"/>
                <a:ea typeface="Arial Unicode MS" pitchFamily="34" charset="-122"/>
                <a:cs typeface="Arial Unicode MS" pitchFamily="34" charset="-122"/>
              </a:rPr>
              <a:t>@Column </a:t>
            </a:r>
            <a:r>
              <a:rPr lang="zh-CN" altLang="en-US" sz="2200" dirty="0">
                <a:latin typeface="Arial Unicode MS" pitchFamily="34" charset="-122"/>
                <a:ea typeface="Arial Unicode MS" pitchFamily="34" charset="-122"/>
                <a:cs typeface="Arial Unicode MS" pitchFamily="34" charset="-122"/>
              </a:rPr>
              <a:t>标注的常用属性是 </a:t>
            </a:r>
            <a:r>
              <a:rPr lang="en-US" altLang="zh-CN" sz="2200" dirty="0">
                <a:latin typeface="Arial Unicode MS" pitchFamily="34" charset="-122"/>
                <a:ea typeface="Arial Unicode MS" pitchFamily="34" charset="-122"/>
                <a:cs typeface="Arial Unicode MS" pitchFamily="34" charset="-122"/>
              </a:rPr>
              <a:t>name</a:t>
            </a:r>
            <a:r>
              <a:rPr lang="zh-CN" altLang="en-US" sz="2200" dirty="0">
                <a:latin typeface="Arial Unicode MS" pitchFamily="34" charset="-122"/>
                <a:ea typeface="Arial Unicode MS" pitchFamily="34" charset="-122"/>
                <a:cs typeface="Arial Unicode MS" pitchFamily="34" charset="-122"/>
              </a:rPr>
              <a:t>，用于设置映射数据库表的列名。此外，该标注还包含其它多个属性，如：</a:t>
            </a:r>
            <a:r>
              <a:rPr lang="en-US" altLang="zh-CN" sz="2200" b="1" dirty="0">
                <a:solidFill>
                  <a:srgbClr val="0000FF"/>
                </a:solidFill>
                <a:latin typeface="Arial Unicode MS" pitchFamily="34" charset="-122"/>
                <a:ea typeface="Arial Unicode MS" pitchFamily="34" charset="-122"/>
                <a:cs typeface="Arial Unicode MS" pitchFamily="34" charset="-122"/>
              </a:rPr>
              <a:t>unique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a:t>
            </a:r>
            <a:r>
              <a:rPr lang="en-US" altLang="zh-CN" sz="2200" b="1" dirty="0" err="1">
                <a:solidFill>
                  <a:srgbClr val="0000FF"/>
                </a:solidFill>
                <a:latin typeface="Arial Unicode MS" pitchFamily="34" charset="-122"/>
                <a:ea typeface="Arial Unicode MS" pitchFamily="34" charset="-122"/>
                <a:cs typeface="Arial Unicode MS" pitchFamily="34" charset="-122"/>
              </a:rPr>
              <a:t>nullable</a:t>
            </a:r>
            <a:r>
              <a:rPr lang="zh-CN" altLang="en-US" sz="2200" dirty="0">
                <a:latin typeface="Arial Unicode MS" pitchFamily="34" charset="-122"/>
                <a:ea typeface="Arial Unicode MS" pitchFamily="34" charset="-122"/>
                <a:cs typeface="Arial Unicode MS" pitchFamily="34" charset="-122"/>
              </a:rPr>
              <a:t>、</a:t>
            </a:r>
            <a:r>
              <a:rPr lang="en-US" altLang="zh-CN" sz="2200" b="1" dirty="0">
                <a:solidFill>
                  <a:srgbClr val="0000FF"/>
                </a:solidFill>
                <a:latin typeface="Arial Unicode MS" pitchFamily="34" charset="-122"/>
                <a:ea typeface="Arial Unicode MS" pitchFamily="34" charset="-122"/>
                <a:cs typeface="Arial Unicode MS" pitchFamily="34" charset="-122"/>
              </a:rPr>
              <a:t>length</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等。</a:t>
            </a:r>
            <a:endParaRPr lang="en-US" altLang="zh-CN" sz="2200" dirty="0">
              <a:latin typeface="Arial Unicode MS" pitchFamily="34" charset="-122"/>
              <a:ea typeface="Arial Unicode MS" pitchFamily="34" charset="-122"/>
              <a:cs typeface="Arial Unicode MS" pitchFamily="34" charset="-122"/>
            </a:endParaRPr>
          </a:p>
          <a:p>
            <a:r>
              <a:rPr lang="en-US" altLang="zh-CN" sz="2200" dirty="0">
                <a:latin typeface="Arial Unicode MS" pitchFamily="34" charset="-122"/>
                <a:ea typeface="Arial Unicode MS" pitchFamily="34" charset="-122"/>
                <a:cs typeface="Arial Unicode MS" pitchFamily="34" charset="-122"/>
              </a:rPr>
              <a:t>@Column </a:t>
            </a:r>
            <a:r>
              <a:rPr lang="zh-CN" altLang="en-US" sz="2200" dirty="0">
                <a:latin typeface="Arial Unicode MS" pitchFamily="34" charset="-122"/>
                <a:ea typeface="Arial Unicode MS" pitchFamily="34" charset="-122"/>
                <a:cs typeface="Arial Unicode MS" pitchFamily="34" charset="-122"/>
              </a:rPr>
              <a:t>标注的 </a:t>
            </a:r>
            <a:r>
              <a:rPr lang="en-US" altLang="zh-CN" sz="2200" dirty="0" err="1">
                <a:latin typeface="Arial Unicode MS" pitchFamily="34" charset="-122"/>
                <a:ea typeface="Arial Unicode MS" pitchFamily="34" charset="-122"/>
                <a:cs typeface="Arial Unicode MS" pitchFamily="34" charset="-122"/>
              </a:rPr>
              <a:t>columnDefinition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表示该字段在数据库中的实际类型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通常 </a:t>
            </a:r>
            <a:r>
              <a:rPr lang="en-US" altLang="zh-CN" sz="2200" dirty="0">
                <a:latin typeface="Arial Unicode MS" pitchFamily="34" charset="-122"/>
                <a:ea typeface="Arial Unicode MS" pitchFamily="34" charset="-122"/>
                <a:cs typeface="Arial Unicode MS" pitchFamily="34" charset="-122"/>
              </a:rPr>
              <a:t>ORM </a:t>
            </a:r>
            <a:r>
              <a:rPr lang="zh-CN" altLang="en-US" sz="2200" dirty="0">
                <a:latin typeface="Arial Unicode MS" pitchFamily="34" charset="-122"/>
                <a:ea typeface="Arial Unicode MS" pitchFamily="34" charset="-122"/>
                <a:cs typeface="Arial Unicode MS" pitchFamily="34" charset="-122"/>
              </a:rPr>
              <a:t>框架可以根据属性类型自动判断数据库中字段的类型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但是对于</a:t>
            </a:r>
            <a:r>
              <a:rPr lang="en-US" altLang="zh-CN" sz="2200" dirty="0">
                <a:latin typeface="Arial Unicode MS" pitchFamily="34" charset="-122"/>
                <a:ea typeface="Arial Unicode MS" pitchFamily="34" charset="-122"/>
                <a:cs typeface="Arial Unicode MS" pitchFamily="34" charset="-122"/>
              </a:rPr>
              <a:t>Date</a:t>
            </a:r>
            <a:r>
              <a:rPr lang="zh-CN" altLang="en-US" sz="2200" dirty="0">
                <a:latin typeface="Arial Unicode MS" pitchFamily="34" charset="-122"/>
                <a:ea typeface="Arial Unicode MS" pitchFamily="34" charset="-122"/>
                <a:cs typeface="Arial Unicode MS" pitchFamily="34" charset="-122"/>
              </a:rPr>
              <a:t>类型仍无法确定数据库中字段类型究竟是</a:t>
            </a:r>
            <a:r>
              <a:rPr lang="en-US" altLang="zh-CN" sz="2200" dirty="0">
                <a:latin typeface="Arial Unicode MS" pitchFamily="34" charset="-122"/>
                <a:ea typeface="Arial Unicode MS" pitchFamily="34" charset="-122"/>
                <a:cs typeface="Arial Unicode MS" pitchFamily="34" charset="-122"/>
              </a:rPr>
              <a:t>DATE,TIME</a:t>
            </a:r>
            <a:r>
              <a:rPr lang="zh-CN" altLang="en-US" sz="2200" dirty="0">
                <a:latin typeface="Arial Unicode MS" pitchFamily="34" charset="-122"/>
                <a:ea typeface="Arial Unicode MS" pitchFamily="34" charset="-122"/>
                <a:cs typeface="Arial Unicode MS" pitchFamily="34" charset="-122"/>
              </a:rPr>
              <a:t>还是</a:t>
            </a:r>
            <a:r>
              <a:rPr lang="en-US" altLang="zh-CN" sz="2200" dirty="0">
                <a:latin typeface="Arial Unicode MS" pitchFamily="34" charset="-122"/>
                <a:ea typeface="Arial Unicode MS" pitchFamily="34" charset="-122"/>
                <a:cs typeface="Arial Unicode MS" pitchFamily="34" charset="-122"/>
              </a:rPr>
              <a:t>TIMESTAMP.</a:t>
            </a:r>
            <a:r>
              <a:rPr lang="zh-CN" altLang="en-US" sz="2200" dirty="0">
                <a:latin typeface="Arial Unicode MS" pitchFamily="34" charset="-122"/>
                <a:ea typeface="Arial Unicode MS" pitchFamily="34" charset="-122"/>
                <a:cs typeface="Arial Unicode MS" pitchFamily="34" charset="-122"/>
              </a:rPr>
              <a:t>此外</a:t>
            </a:r>
            <a:r>
              <a:rPr lang="en-US" altLang="zh-CN" sz="2200" dirty="0">
                <a:latin typeface="Arial Unicode MS" pitchFamily="34" charset="-122"/>
                <a:ea typeface="Arial Unicode MS" pitchFamily="34" charset="-122"/>
                <a:cs typeface="Arial Unicode MS" pitchFamily="34" charset="-122"/>
              </a:rPr>
              <a:t>,String</a:t>
            </a:r>
            <a:r>
              <a:rPr lang="zh-CN" altLang="en-US" sz="2200" dirty="0">
                <a:latin typeface="Arial Unicode MS" pitchFamily="34" charset="-122"/>
                <a:ea typeface="Arial Unicode MS" pitchFamily="34" charset="-122"/>
                <a:cs typeface="Arial Unicode MS" pitchFamily="34" charset="-122"/>
              </a:rPr>
              <a:t>的默认映射类型为</a:t>
            </a:r>
            <a:r>
              <a:rPr lang="en-US" altLang="zh-CN" sz="2200" dirty="0">
                <a:latin typeface="Arial Unicode MS" pitchFamily="34" charset="-122"/>
                <a:ea typeface="Arial Unicode MS" pitchFamily="34" charset="-122"/>
                <a:cs typeface="Arial Unicode MS" pitchFamily="34" charset="-122"/>
              </a:rPr>
              <a:t>VARCHAR, </a:t>
            </a:r>
            <a:r>
              <a:rPr lang="zh-CN" altLang="en-US" sz="2200" dirty="0">
                <a:latin typeface="Arial Unicode MS" pitchFamily="34" charset="-122"/>
                <a:ea typeface="Arial Unicode MS" pitchFamily="34" charset="-122"/>
                <a:cs typeface="Arial Unicode MS" pitchFamily="34" charset="-122"/>
              </a:rPr>
              <a:t>如果要将 </a:t>
            </a:r>
            <a:r>
              <a:rPr lang="en-US" altLang="zh-CN" sz="2200" dirty="0">
                <a:latin typeface="Arial Unicode MS" pitchFamily="34" charset="-122"/>
                <a:ea typeface="Arial Unicode MS" pitchFamily="34" charset="-122"/>
                <a:cs typeface="Arial Unicode MS" pitchFamily="34" charset="-122"/>
              </a:rPr>
              <a:t>String </a:t>
            </a:r>
            <a:r>
              <a:rPr lang="zh-CN" altLang="en-US" sz="2200" dirty="0">
                <a:latin typeface="Arial Unicode MS" pitchFamily="34" charset="-122"/>
                <a:ea typeface="Arial Unicode MS" pitchFamily="34" charset="-122"/>
                <a:cs typeface="Arial Unicode MS" pitchFamily="34" charset="-122"/>
              </a:rPr>
              <a:t>类型映射到特定数据库的 </a:t>
            </a:r>
            <a:r>
              <a:rPr lang="en-US" altLang="zh-CN" sz="2200" dirty="0">
                <a:latin typeface="Arial Unicode MS" pitchFamily="34" charset="-122"/>
                <a:ea typeface="Arial Unicode MS" pitchFamily="34" charset="-122"/>
                <a:cs typeface="Arial Unicode MS" pitchFamily="34" charset="-122"/>
              </a:rPr>
              <a:t>BLOB </a:t>
            </a:r>
            <a:r>
              <a:rPr lang="zh-CN" altLang="en-US" sz="2200" dirty="0">
                <a:latin typeface="Arial Unicode MS" pitchFamily="34" charset="-122"/>
                <a:ea typeface="Arial Unicode MS" pitchFamily="34" charset="-122"/>
                <a:cs typeface="Arial Unicode MS" pitchFamily="34" charset="-122"/>
              </a:rPr>
              <a:t>或</a:t>
            </a:r>
            <a:r>
              <a:rPr lang="en-US" altLang="zh-CN" sz="2200" dirty="0">
                <a:latin typeface="Arial Unicode MS" pitchFamily="34" charset="-122"/>
                <a:ea typeface="Arial Unicode MS" pitchFamily="34" charset="-122"/>
                <a:cs typeface="Arial Unicode MS" pitchFamily="34" charset="-122"/>
              </a:rPr>
              <a:t>TEXT </a:t>
            </a:r>
            <a:r>
              <a:rPr lang="zh-CN" altLang="en-US" sz="2200" dirty="0">
                <a:latin typeface="Arial Unicode MS" pitchFamily="34" charset="-122"/>
                <a:ea typeface="Arial Unicode MS" pitchFamily="34" charset="-122"/>
                <a:cs typeface="Arial Unicode MS" pitchFamily="34" charset="-122"/>
              </a:rPr>
              <a:t>字段类型</a:t>
            </a:r>
            <a:r>
              <a:rPr lang="en-US" altLang="zh-CN" sz="2200" dirty="0">
                <a:latin typeface="Arial Unicode MS" pitchFamily="34" charset="-122"/>
                <a:ea typeface="Arial Unicode MS" pitchFamily="34" charset="-122"/>
                <a:cs typeface="Arial Unicode MS" pitchFamily="34" charset="-122"/>
              </a:rPr>
              <a:t>.</a:t>
            </a:r>
          </a:p>
          <a:p>
            <a:r>
              <a:rPr lang="en-US" altLang="zh-CN" sz="2200" dirty="0">
                <a:latin typeface="Arial Unicode MS" pitchFamily="34" charset="-122"/>
                <a:ea typeface="Arial Unicode MS" pitchFamily="34" charset="-122"/>
                <a:cs typeface="Arial Unicode MS" pitchFamily="34" charset="-122"/>
              </a:rPr>
              <a:t>@Column</a:t>
            </a:r>
            <a:r>
              <a:rPr lang="zh-CN" altLang="en-US" sz="2200" dirty="0">
                <a:latin typeface="Arial Unicode MS" pitchFamily="34" charset="-122"/>
                <a:ea typeface="Arial Unicode MS" pitchFamily="34" charset="-122"/>
                <a:cs typeface="Arial Unicode MS" pitchFamily="34" charset="-122"/>
              </a:rPr>
              <a:t>标注也可置于属性的</a:t>
            </a:r>
            <a:r>
              <a:rPr lang="en-US" altLang="zh-CN" sz="2200" dirty="0">
                <a:latin typeface="Arial Unicode MS" pitchFamily="34" charset="-122"/>
                <a:ea typeface="Arial Unicode MS" pitchFamily="34" charset="-122"/>
                <a:cs typeface="Arial Unicode MS" pitchFamily="34" charset="-122"/>
              </a:rPr>
              <a:t>getter</a:t>
            </a:r>
            <a:r>
              <a:rPr lang="zh-CN" altLang="en-US" sz="2200" dirty="0">
                <a:latin typeface="Arial Unicode MS" pitchFamily="34" charset="-122"/>
                <a:ea typeface="Arial Unicode MS" pitchFamily="34" charset="-122"/>
                <a:cs typeface="Arial Unicode MS" pitchFamily="34" charset="-122"/>
              </a:rPr>
              <a:t>方法之前</a:t>
            </a:r>
          </a:p>
        </p:txBody>
      </p:sp>
    </p:spTree>
    <p:extLst>
      <p:ext uri="{BB962C8B-B14F-4D97-AF65-F5344CB8AC3E}">
        <p14:creationId xmlns:p14="http://schemas.microsoft.com/office/powerpoint/2010/main" val="2226341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b="1" dirty="0">
                <a:solidFill>
                  <a:srgbClr val="0000FF"/>
                </a:solidFill>
                <a:latin typeface="Arial Unicode MS" pitchFamily="34" charset="-122"/>
                <a:ea typeface="Arial Unicode MS" pitchFamily="34" charset="-122"/>
                <a:cs typeface="Arial Unicode MS" pitchFamily="34" charset="-122"/>
              </a:rPr>
              <a:t>@Transient</a:t>
            </a:r>
            <a:endParaRPr lang="zh-CN" altLang="en-US" dirty="0">
              <a:solidFill>
                <a:srgbClr val="0000FF"/>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16832"/>
            <a:ext cx="8352928" cy="2304255"/>
          </a:xfrm>
        </p:spPr>
        <p:txBody>
          <a:bodyPr>
            <a:normAutofit/>
          </a:bodyPr>
          <a:lstStyle/>
          <a:p>
            <a:r>
              <a:rPr lang="zh-CN" altLang="zh-CN" sz="2400" b="1" dirty="0">
                <a:solidFill>
                  <a:srgbClr val="0000FF"/>
                </a:solidFill>
                <a:latin typeface="Arial Unicode MS" pitchFamily="34" charset="-122"/>
                <a:ea typeface="Arial Unicode MS" pitchFamily="34" charset="-122"/>
                <a:cs typeface="Arial Unicode MS" pitchFamily="34" charset="-122"/>
              </a:rPr>
              <a:t>表示该属性并非一个到数据库表的字段的映射</a:t>
            </a:r>
            <a:r>
              <a:rPr lang="en-US" altLang="zh-CN" sz="2400" b="1" dirty="0">
                <a:solidFill>
                  <a:srgbClr val="0000FF"/>
                </a:solidFill>
                <a:latin typeface="Arial Unicode MS" pitchFamily="34" charset="-122"/>
                <a:ea typeface="Arial Unicode MS" pitchFamily="34" charset="-122"/>
                <a:cs typeface="Arial Unicode MS" pitchFamily="34" charset="-122"/>
              </a:rPr>
              <a:t>,ORM</a:t>
            </a:r>
            <a:r>
              <a:rPr lang="zh-CN" altLang="zh-CN" sz="2400" b="1" dirty="0">
                <a:solidFill>
                  <a:srgbClr val="0000FF"/>
                </a:solidFill>
                <a:latin typeface="Arial Unicode MS" pitchFamily="34" charset="-122"/>
                <a:ea typeface="Arial Unicode MS" pitchFamily="34" charset="-122"/>
                <a:cs typeface="Arial Unicode MS" pitchFamily="34" charset="-122"/>
              </a:rPr>
              <a:t>框架将忽略该属性</a:t>
            </a:r>
            <a:r>
              <a:rPr lang="en-US" altLang="zh-CN" sz="2400" b="1" dirty="0">
                <a:solidFill>
                  <a:srgbClr val="0000FF"/>
                </a:solidFill>
                <a:latin typeface="Arial Unicode MS" pitchFamily="34" charset="-122"/>
                <a:ea typeface="Arial Unicode MS" pitchFamily="34" charset="-122"/>
                <a:cs typeface="Arial Unicode MS" pitchFamily="34" charset="-122"/>
              </a:rPr>
              <a:t>.</a:t>
            </a:r>
          </a:p>
          <a:p>
            <a:r>
              <a:rPr lang="zh-CN" altLang="zh-CN" sz="2400" b="1" dirty="0">
                <a:solidFill>
                  <a:srgbClr val="0000FF"/>
                </a:solidFill>
                <a:latin typeface="Arial Unicode MS" pitchFamily="34" charset="-122"/>
                <a:ea typeface="Arial Unicode MS" pitchFamily="34" charset="-122"/>
                <a:cs typeface="Arial Unicode MS" pitchFamily="34" charset="-122"/>
              </a:rPr>
              <a:t>如果一个属性并非数据库表的字段映射</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zh-CN" sz="2400" b="1" dirty="0">
                <a:solidFill>
                  <a:srgbClr val="0000FF"/>
                </a:solidFill>
                <a:latin typeface="Arial Unicode MS" pitchFamily="34" charset="-122"/>
                <a:ea typeface="Arial Unicode MS" pitchFamily="34" charset="-122"/>
                <a:cs typeface="Arial Unicode MS" pitchFamily="34" charset="-122"/>
              </a:rPr>
              <a:t>就务必将其标示为</a:t>
            </a:r>
            <a:r>
              <a:rPr lang="en-US" altLang="zh-CN" sz="2400" b="1" dirty="0">
                <a:solidFill>
                  <a:srgbClr val="0000FF"/>
                </a:solidFill>
                <a:latin typeface="Arial Unicode MS" pitchFamily="34" charset="-122"/>
                <a:ea typeface="Arial Unicode MS" pitchFamily="34" charset="-122"/>
                <a:cs typeface="Arial Unicode MS" pitchFamily="34" charset="-122"/>
              </a:rPr>
              <a:t>@Transient,</a:t>
            </a:r>
            <a:r>
              <a:rPr lang="zh-CN" altLang="zh-CN" sz="2400" b="1" dirty="0">
                <a:solidFill>
                  <a:srgbClr val="0000FF"/>
                </a:solidFill>
                <a:latin typeface="Arial Unicode MS" pitchFamily="34" charset="-122"/>
                <a:ea typeface="Arial Unicode MS" pitchFamily="34" charset="-122"/>
                <a:cs typeface="Arial Unicode MS" pitchFamily="34" charset="-122"/>
              </a:rPr>
              <a:t>否则</a:t>
            </a:r>
            <a:r>
              <a:rPr lang="en-US" altLang="zh-CN" sz="2400" b="1" dirty="0">
                <a:solidFill>
                  <a:srgbClr val="0000FF"/>
                </a:solidFill>
                <a:latin typeface="Arial Unicode MS" pitchFamily="34" charset="-122"/>
                <a:ea typeface="Arial Unicode MS" pitchFamily="34" charset="-122"/>
                <a:cs typeface="Arial Unicode MS" pitchFamily="34" charset="-122"/>
              </a:rPr>
              <a:t>,ORM</a:t>
            </a:r>
            <a:r>
              <a:rPr lang="zh-CN" altLang="zh-CN" sz="2400" b="1" dirty="0">
                <a:solidFill>
                  <a:srgbClr val="0000FF"/>
                </a:solidFill>
                <a:latin typeface="Arial Unicode MS" pitchFamily="34" charset="-122"/>
                <a:ea typeface="Arial Unicode MS" pitchFamily="34" charset="-122"/>
                <a:cs typeface="Arial Unicode MS" pitchFamily="34" charset="-122"/>
              </a:rPr>
              <a:t>框架默认其注解为</a:t>
            </a:r>
            <a:r>
              <a:rPr lang="en-US" altLang="zh-CN" sz="2400" b="1" dirty="0">
                <a:solidFill>
                  <a:srgbClr val="0000FF"/>
                </a:solidFill>
                <a:latin typeface="Arial Unicode MS" pitchFamily="34" charset="-122"/>
                <a:ea typeface="Arial Unicode MS" pitchFamily="34" charset="-122"/>
                <a:cs typeface="Arial Unicode MS" pitchFamily="34" charset="-122"/>
              </a:rPr>
              <a:t>@Basic</a:t>
            </a:r>
            <a:br>
              <a:rPr lang="en-US" altLang="zh-CN" sz="2400" b="1" dirty="0">
                <a:solidFill>
                  <a:srgbClr val="0000FF"/>
                </a:solidFill>
                <a:latin typeface="Arial Unicode MS" pitchFamily="34" charset="-122"/>
                <a:ea typeface="Arial Unicode MS" pitchFamily="34" charset="-122"/>
                <a:cs typeface="Arial Unicode MS" pitchFamily="34" charset="-122"/>
              </a:rPr>
            </a:b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31626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normAutofit/>
          </a:bodyPr>
          <a:lstStyle/>
          <a:p>
            <a:r>
              <a:rPr lang="en-US" altLang="zh-CN" b="1" dirty="0">
                <a:solidFill>
                  <a:srgbClr val="0000FF"/>
                </a:solidFill>
                <a:latin typeface="Arial Unicode MS" pitchFamily="34" charset="-122"/>
                <a:ea typeface="Arial Unicode MS" pitchFamily="34" charset="-122"/>
                <a:cs typeface="Arial Unicode MS" pitchFamily="34" charset="-122"/>
              </a:rPr>
              <a:t>@Temporal</a:t>
            </a:r>
            <a:endParaRPr lang="zh-CN" altLang="en-US" b="1" dirty="0">
              <a:solidFill>
                <a:srgbClr val="0000FF"/>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844824"/>
            <a:ext cx="8424936"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在核心的 </a:t>
            </a:r>
            <a:r>
              <a:rPr lang="en-US" altLang="zh-CN" sz="2400" dirty="0">
                <a:latin typeface="Arial Unicode MS" pitchFamily="34" charset="-122"/>
                <a:ea typeface="Arial Unicode MS" pitchFamily="34" charset="-122"/>
                <a:cs typeface="Arial Unicode MS" pitchFamily="34" charset="-122"/>
              </a:rPr>
              <a:t>Java API </a:t>
            </a:r>
            <a:r>
              <a:rPr lang="zh-CN" altLang="en-US" sz="2400" dirty="0">
                <a:latin typeface="Arial Unicode MS" pitchFamily="34" charset="-122"/>
                <a:ea typeface="Arial Unicode MS" pitchFamily="34" charset="-122"/>
                <a:cs typeface="Arial Unicode MS" pitchFamily="34" charset="-122"/>
              </a:rPr>
              <a:t>中并没有定义 </a:t>
            </a:r>
            <a:r>
              <a:rPr lang="en-US" altLang="zh-CN" sz="2400" dirty="0">
                <a:latin typeface="Arial Unicode MS" pitchFamily="34" charset="-122"/>
                <a:ea typeface="Arial Unicode MS" pitchFamily="34" charset="-122"/>
                <a:cs typeface="Arial Unicode MS" pitchFamily="34" charset="-122"/>
              </a:rPr>
              <a:t>Date </a:t>
            </a:r>
            <a:r>
              <a:rPr lang="zh-CN" altLang="en-US" sz="2400" dirty="0">
                <a:latin typeface="Arial Unicode MS" pitchFamily="34" charset="-122"/>
                <a:ea typeface="Arial Unicode MS" pitchFamily="34" charset="-122"/>
                <a:cs typeface="Arial Unicode MS" pitchFamily="34" charset="-122"/>
              </a:rPr>
              <a:t>类型的精度</a:t>
            </a:r>
            <a:r>
              <a:rPr lang="en-US" altLang="zh-CN" sz="2400" dirty="0">
                <a:latin typeface="Arial Unicode MS" pitchFamily="34" charset="-122"/>
                <a:ea typeface="Arial Unicode MS" pitchFamily="34" charset="-122"/>
                <a:cs typeface="Arial Unicode MS" pitchFamily="34" charset="-122"/>
              </a:rPr>
              <a:t>(temporal precision).  </a:t>
            </a:r>
            <a:r>
              <a:rPr lang="zh-CN" altLang="en-US" sz="2400" dirty="0">
                <a:latin typeface="Arial Unicode MS" pitchFamily="34" charset="-122"/>
                <a:ea typeface="Arial Unicode MS" pitchFamily="34" charset="-122"/>
                <a:cs typeface="Arial Unicode MS" pitchFamily="34" charset="-122"/>
              </a:rPr>
              <a:t>而在数据库中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表示 </a:t>
            </a:r>
            <a:r>
              <a:rPr lang="en-US" altLang="zh-CN" sz="2400" dirty="0">
                <a:latin typeface="Arial Unicode MS" pitchFamily="34" charset="-122"/>
                <a:ea typeface="Arial Unicode MS" pitchFamily="34" charset="-122"/>
                <a:cs typeface="Arial Unicode MS" pitchFamily="34" charset="-122"/>
              </a:rPr>
              <a:t>Date </a:t>
            </a:r>
            <a:r>
              <a:rPr lang="zh-CN" altLang="en-US" sz="2400" dirty="0">
                <a:latin typeface="Arial Unicode MS" pitchFamily="34" charset="-122"/>
                <a:ea typeface="Arial Unicode MS" pitchFamily="34" charset="-122"/>
                <a:cs typeface="Arial Unicode MS" pitchFamily="34" charset="-122"/>
              </a:rPr>
              <a:t>类型的数据有 </a:t>
            </a:r>
            <a:r>
              <a:rPr lang="en-US" altLang="zh-CN" sz="2400" dirty="0">
                <a:latin typeface="Arial Unicode MS" pitchFamily="34" charset="-122"/>
                <a:ea typeface="Arial Unicode MS" pitchFamily="34" charset="-122"/>
                <a:cs typeface="Arial Unicode MS" pitchFamily="34" charset="-122"/>
              </a:rPr>
              <a:t>DATE, TIME,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TIMESTAMP </a:t>
            </a:r>
            <a:r>
              <a:rPr lang="zh-CN" altLang="en-US" sz="2400" dirty="0">
                <a:latin typeface="Arial Unicode MS" pitchFamily="34" charset="-122"/>
                <a:ea typeface="Arial Unicode MS" pitchFamily="34" charset="-122"/>
                <a:cs typeface="Arial Unicode MS" pitchFamily="34" charset="-122"/>
              </a:rPr>
              <a:t>三种精度</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即单纯的日期</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时间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或者两者 兼备</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在进行属性映射时可使用</a:t>
            </a:r>
            <a:r>
              <a:rPr lang="en-US" altLang="zh-CN" sz="2400" b="1" dirty="0">
                <a:solidFill>
                  <a:srgbClr val="0000FF"/>
                </a:solidFill>
                <a:latin typeface="Arial Unicode MS" pitchFamily="34" charset="-122"/>
                <a:ea typeface="Arial Unicode MS" pitchFamily="34" charset="-122"/>
                <a:cs typeface="Arial Unicode MS" pitchFamily="34" charset="-122"/>
              </a:rPr>
              <a:t>@Temporal</a:t>
            </a:r>
            <a:r>
              <a:rPr lang="zh-CN" altLang="en-US" sz="2400" b="1" dirty="0">
                <a:solidFill>
                  <a:srgbClr val="0000FF"/>
                </a:solidFill>
                <a:latin typeface="Arial Unicode MS" pitchFamily="34" charset="-122"/>
                <a:ea typeface="Arial Unicode MS" pitchFamily="34" charset="-122"/>
                <a:cs typeface="Arial Unicode MS" pitchFamily="34" charset="-122"/>
              </a:rPr>
              <a:t>注解来调整精度</a:t>
            </a:r>
            <a:r>
              <a:rPr lang="en-US" altLang="zh-CN" sz="2400" b="1"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006732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400003"/>
            <a:ext cx="526732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table </a:t>
            </a:r>
            <a:r>
              <a:rPr lang="zh-CN" altLang="en-US" dirty="0">
                <a:latin typeface="Arial Unicode MS" pitchFamily="34" charset="-122"/>
                <a:ea typeface="Arial Unicode MS" pitchFamily="34" charset="-122"/>
                <a:cs typeface="Arial Unicode MS" pitchFamily="34" charset="-122"/>
              </a:rPr>
              <a:t>来生成主键详解</a:t>
            </a:r>
          </a:p>
        </p:txBody>
      </p:sp>
      <p:sp>
        <p:nvSpPr>
          <p:cNvPr id="3" name="内容占位符 2"/>
          <p:cNvSpPr>
            <a:spLocks noGrp="1"/>
          </p:cNvSpPr>
          <p:nvPr>
            <p:ph idx="1"/>
          </p:nvPr>
        </p:nvSpPr>
        <p:spPr>
          <a:xfrm>
            <a:off x="446856" y="1772816"/>
            <a:ext cx="8229600" cy="4896544"/>
          </a:xfrm>
        </p:spPr>
        <p:txBody>
          <a:bodyPr>
            <a:normAutofit/>
          </a:bodyPr>
          <a:lstStyle/>
          <a:p>
            <a:r>
              <a:rPr lang="zh-CN" altLang="en-US" sz="2400" dirty="0">
                <a:latin typeface="Arial Unicode MS" pitchFamily="34" charset="-122"/>
                <a:ea typeface="Arial Unicode MS" pitchFamily="34" charset="-122"/>
                <a:cs typeface="Arial Unicode MS" pitchFamily="34" charset="-122"/>
              </a:rPr>
              <a:t>将当前主键的值单独保存到一个数据库的表中，主键的值每次都是从指定的表中查询来获得</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这种方法生成主键的策略可以适用于任何数据库，不必担心不同数据库不兼容造成的问题。</a:t>
            </a:r>
            <a:endParaRPr lang="en-US" altLang="zh-CN" sz="24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
        <p:nvSpPr>
          <p:cNvPr id="4" name="TextBox 3"/>
          <p:cNvSpPr txBox="1"/>
          <p:nvPr/>
        </p:nvSpPr>
        <p:spPr>
          <a:xfrm>
            <a:off x="5813261" y="3067471"/>
            <a:ext cx="3168352"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a:t>name </a:t>
            </a:r>
            <a:r>
              <a:rPr lang="zh-CN" altLang="en-US" sz="1400" dirty="0"/>
              <a:t>属性表示该主键生成策略的名称，它被引用在</a:t>
            </a:r>
            <a:r>
              <a:rPr lang="en-US" altLang="zh-CN" sz="1400" dirty="0"/>
              <a:t>@</a:t>
            </a:r>
            <a:r>
              <a:rPr lang="en-US" altLang="zh-CN" sz="1400" dirty="0" err="1"/>
              <a:t>GeneratedValue</a:t>
            </a:r>
            <a:r>
              <a:rPr lang="zh-CN" altLang="en-US" sz="1400" dirty="0"/>
              <a:t>中设置的</a:t>
            </a:r>
            <a:r>
              <a:rPr lang="en-US" altLang="zh-CN" sz="1400" dirty="0"/>
              <a:t>generator </a:t>
            </a:r>
            <a:r>
              <a:rPr lang="zh-CN" altLang="en-US" sz="1400" dirty="0"/>
              <a:t>值中</a:t>
            </a:r>
          </a:p>
        </p:txBody>
      </p:sp>
      <p:sp>
        <p:nvSpPr>
          <p:cNvPr id="6" name="TextBox 5"/>
          <p:cNvSpPr txBox="1"/>
          <p:nvPr/>
        </p:nvSpPr>
        <p:spPr>
          <a:xfrm>
            <a:off x="4644010" y="3951276"/>
            <a:ext cx="3456384"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a:t>table </a:t>
            </a:r>
            <a:r>
              <a:rPr lang="zh-CN" altLang="en-US" sz="1400" dirty="0"/>
              <a:t>属性表示表生成策略所持久化的表名</a:t>
            </a:r>
          </a:p>
        </p:txBody>
      </p:sp>
      <p:sp>
        <p:nvSpPr>
          <p:cNvPr id="7" name="TextBox 6"/>
          <p:cNvSpPr txBox="1"/>
          <p:nvPr/>
        </p:nvSpPr>
        <p:spPr>
          <a:xfrm>
            <a:off x="4644009" y="4365104"/>
            <a:ext cx="4265598"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a:t>pkColumnName</a:t>
            </a:r>
            <a:r>
              <a:rPr lang="en-US" altLang="zh-CN" sz="1400" dirty="0"/>
              <a:t> </a:t>
            </a:r>
            <a:r>
              <a:rPr lang="zh-CN" altLang="en-US" sz="1400" dirty="0"/>
              <a:t>属性的值表示在持久化表中，该主键生成策略所对应键值的名称</a:t>
            </a:r>
          </a:p>
        </p:txBody>
      </p:sp>
      <p:sp>
        <p:nvSpPr>
          <p:cNvPr id="8" name="TextBox 7"/>
          <p:cNvSpPr txBox="1"/>
          <p:nvPr/>
        </p:nvSpPr>
        <p:spPr>
          <a:xfrm>
            <a:off x="4644008" y="5314055"/>
            <a:ext cx="4427985"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a:t>valueColumnName</a:t>
            </a:r>
            <a:r>
              <a:rPr lang="en-US" altLang="zh-CN" sz="1400" dirty="0"/>
              <a:t> </a:t>
            </a:r>
            <a:r>
              <a:rPr lang="zh-CN" altLang="en-US" sz="1400" dirty="0"/>
              <a:t>属性的值表示在持久化表中，该主键当前所生成的值，它的值将会随着每次创建累加</a:t>
            </a:r>
          </a:p>
        </p:txBody>
      </p:sp>
      <p:sp>
        <p:nvSpPr>
          <p:cNvPr id="9" name="TextBox 8"/>
          <p:cNvSpPr txBox="1"/>
          <p:nvPr/>
        </p:nvSpPr>
        <p:spPr>
          <a:xfrm>
            <a:off x="4644008" y="5954030"/>
            <a:ext cx="4427985"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a:t>pkColumnValue</a:t>
            </a:r>
            <a:r>
              <a:rPr lang="en-US" altLang="zh-CN" sz="1400" dirty="0"/>
              <a:t> </a:t>
            </a:r>
            <a:r>
              <a:rPr lang="zh-CN" altLang="en-US" sz="1400" dirty="0"/>
              <a:t>属性的值表示在持久化表中，该生成策略所对应的主键</a:t>
            </a:r>
          </a:p>
        </p:txBody>
      </p:sp>
      <p:sp>
        <p:nvSpPr>
          <p:cNvPr id="10" name="TextBox 9"/>
          <p:cNvSpPr txBox="1"/>
          <p:nvPr/>
        </p:nvSpPr>
        <p:spPr>
          <a:xfrm>
            <a:off x="4644007" y="6577607"/>
            <a:ext cx="4427985"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a:t>allocationSize</a:t>
            </a:r>
            <a:r>
              <a:rPr lang="en-US" altLang="zh-CN" sz="1400" dirty="0"/>
              <a:t> </a:t>
            </a:r>
            <a:r>
              <a:rPr lang="zh-CN" altLang="en-US" sz="1400" dirty="0"/>
              <a:t>表示每次主键值增加的大小</a:t>
            </a:r>
            <a:r>
              <a:rPr lang="en-US" altLang="zh-CN" sz="1400" dirty="0"/>
              <a:t>, </a:t>
            </a:r>
            <a:r>
              <a:rPr lang="zh-CN" altLang="en-US" sz="1400" dirty="0"/>
              <a:t>默认值为 </a:t>
            </a:r>
            <a:r>
              <a:rPr lang="en-US" altLang="zh-CN" sz="1400" dirty="0"/>
              <a:t>50</a:t>
            </a:r>
            <a:endParaRPr lang="zh-CN" altLang="en-US" sz="1400"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860" y="6358700"/>
            <a:ext cx="3312390" cy="48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902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313" y="4298233"/>
            <a:ext cx="4034269" cy="126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62" y="332656"/>
            <a:ext cx="5648990" cy="319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065167" y="5638509"/>
            <a:ext cx="2156351" cy="369332"/>
          </a:xfrm>
          <a:prstGeom prst="rect">
            <a:avLst/>
          </a:prstGeom>
          <a:noFill/>
        </p:spPr>
        <p:txBody>
          <a:bodyPr wrap="square" rtlCol="0">
            <a:spAutoFit/>
          </a:bodyPr>
          <a:lstStyle/>
          <a:p>
            <a:r>
              <a:rPr lang="en-US" altLang="zh-CN" dirty="0"/>
              <a:t>JPA_ID_GENERATOR</a:t>
            </a:r>
            <a:endParaRPr lang="zh-CN" altLang="en-US" dirty="0"/>
          </a:p>
        </p:txBody>
      </p:sp>
      <p:sp>
        <p:nvSpPr>
          <p:cNvPr id="15" name="矩形 14"/>
          <p:cNvSpPr/>
          <p:nvPr/>
        </p:nvSpPr>
        <p:spPr>
          <a:xfrm>
            <a:off x="2044589" y="4616696"/>
            <a:ext cx="6343835" cy="30997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437026" y="3345339"/>
            <a:ext cx="1696298" cy="369332"/>
          </a:xfrm>
          <a:prstGeom prst="rect">
            <a:avLst/>
          </a:prstGeom>
        </p:spPr>
        <p:txBody>
          <a:bodyPr wrap="none">
            <a:spAutoFit/>
          </a:bodyPr>
          <a:lstStyle/>
          <a:p>
            <a:r>
              <a:rPr lang="en-US" altLang="zh-CN" dirty="0" err="1"/>
              <a:t>pkColumnName</a:t>
            </a:r>
            <a:endParaRPr lang="zh-CN" altLang="en-US" dirty="0"/>
          </a:p>
        </p:txBody>
      </p:sp>
      <p:cxnSp>
        <p:nvCxnSpPr>
          <p:cNvPr id="18" name="直接箭头连接符 17"/>
          <p:cNvCxnSpPr/>
          <p:nvPr/>
        </p:nvCxnSpPr>
        <p:spPr>
          <a:xfrm flipV="1">
            <a:off x="3779912" y="3687777"/>
            <a:ext cx="545870" cy="650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441431" y="5939988"/>
            <a:ext cx="1656223" cy="369332"/>
          </a:xfrm>
          <a:prstGeom prst="rect">
            <a:avLst/>
          </a:prstGeom>
        </p:spPr>
        <p:txBody>
          <a:bodyPr wrap="none">
            <a:spAutoFit/>
          </a:bodyPr>
          <a:lstStyle/>
          <a:p>
            <a:r>
              <a:rPr lang="en-US" altLang="zh-CN" dirty="0" err="1"/>
              <a:t>pkColumnValue</a:t>
            </a:r>
            <a:endParaRPr lang="zh-CN" altLang="en-US" dirty="0"/>
          </a:p>
        </p:txBody>
      </p:sp>
      <p:cxnSp>
        <p:nvCxnSpPr>
          <p:cNvPr id="22" name="直接箭头连接符 21"/>
          <p:cNvCxnSpPr/>
          <p:nvPr/>
        </p:nvCxnSpPr>
        <p:spPr>
          <a:xfrm>
            <a:off x="4857541" y="4893794"/>
            <a:ext cx="173193" cy="111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4207" y="3362379"/>
            <a:ext cx="1971822" cy="369332"/>
          </a:xfrm>
          <a:prstGeom prst="rect">
            <a:avLst/>
          </a:prstGeom>
        </p:spPr>
        <p:txBody>
          <a:bodyPr wrap="none">
            <a:spAutoFit/>
          </a:bodyPr>
          <a:lstStyle/>
          <a:p>
            <a:r>
              <a:rPr lang="en-US" altLang="zh-CN" dirty="0" err="1"/>
              <a:t>valueColumnName</a:t>
            </a:r>
            <a:endParaRPr lang="zh-CN" altLang="en-US" dirty="0"/>
          </a:p>
        </p:txBody>
      </p:sp>
      <p:cxnSp>
        <p:nvCxnSpPr>
          <p:cNvPr id="25" name="直接箭头连接符 24"/>
          <p:cNvCxnSpPr/>
          <p:nvPr/>
        </p:nvCxnSpPr>
        <p:spPr>
          <a:xfrm flipV="1">
            <a:off x="6039054" y="3714672"/>
            <a:ext cx="648072" cy="650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rot="5400000" flipH="1" flipV="1">
            <a:off x="3154397" y="1147301"/>
            <a:ext cx="1872208" cy="674966"/>
          </a:xfrm>
          <a:prstGeom prst="bentConnector3">
            <a:avLst>
              <a:gd name="adj1" fmla="val 44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030734" y="4149080"/>
            <a:ext cx="1372697" cy="1489429"/>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1624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API </a:t>
            </a:r>
            <a:endParaRPr lang="zh-CN" altLang="en-US" dirty="0">
              <a:latin typeface="Arial Unicode MS" pitchFamily="34" charset="-122"/>
              <a:ea typeface="Arial Unicode MS" pitchFamily="34" charset="-122"/>
              <a:cs typeface="Arial Unicode MS" pitchFamily="34" charset="-122"/>
            </a:endParaRPr>
          </a:p>
        </p:txBody>
      </p:sp>
      <p:sp>
        <p:nvSpPr>
          <p:cNvPr id="3" name="TextBox 2"/>
          <p:cNvSpPr txBox="1"/>
          <p:nvPr/>
        </p:nvSpPr>
        <p:spPr>
          <a:xfrm>
            <a:off x="467544" y="3712696"/>
            <a:ext cx="2376264" cy="646331"/>
          </a:xfrm>
          <a:prstGeom prst="rect">
            <a:avLst/>
          </a:prstGeom>
          <a:noFill/>
        </p:spPr>
        <p:txBody>
          <a:bodyPr wrap="square" rtlCol="0">
            <a:spAutoFit/>
          </a:bodyPr>
          <a:lstStyle/>
          <a:p>
            <a:r>
              <a:rPr lang="en-US" altLang="zh-CN" dirty="0">
                <a:ea typeface="Arial Unicode MS"/>
              </a:rPr>
              <a:t>Persistence</a:t>
            </a:r>
          </a:p>
          <a:p>
            <a:r>
              <a:rPr lang="en-US" altLang="zh-CN" dirty="0" err="1">
                <a:ea typeface="Arial Unicode MS"/>
              </a:rPr>
              <a:t>EntityManagerFactory</a:t>
            </a:r>
            <a:endParaRPr lang="zh-CN" altLang="en-US" dirty="0">
              <a:ea typeface="Arial Unicode MS"/>
            </a:endParaRPr>
          </a:p>
        </p:txBody>
      </p:sp>
      <p:sp>
        <p:nvSpPr>
          <p:cNvPr id="4" name="TextBox 3"/>
          <p:cNvSpPr txBox="1"/>
          <p:nvPr/>
        </p:nvSpPr>
        <p:spPr>
          <a:xfrm>
            <a:off x="3203848" y="3687982"/>
            <a:ext cx="3096344" cy="1200329"/>
          </a:xfrm>
          <a:prstGeom prst="rect">
            <a:avLst/>
          </a:prstGeom>
          <a:noFill/>
        </p:spPr>
        <p:txBody>
          <a:bodyPr wrap="square" rtlCol="0">
            <a:spAutoFit/>
          </a:bodyPr>
          <a:lstStyle/>
          <a:p>
            <a:r>
              <a:rPr lang="en-US" altLang="zh-CN" dirty="0" err="1">
                <a:ea typeface="Arial Unicode MS"/>
              </a:rPr>
              <a:t>EntityManager#find</a:t>
            </a:r>
            <a:endParaRPr lang="en-US" altLang="zh-CN" dirty="0">
              <a:ea typeface="Arial Unicode MS"/>
            </a:endParaRPr>
          </a:p>
          <a:p>
            <a:r>
              <a:rPr lang="en-US" altLang="zh-CN" dirty="0" err="1">
                <a:ea typeface="Arial Unicode MS"/>
              </a:rPr>
              <a:t>EntityManager#getReference</a:t>
            </a:r>
            <a:endParaRPr lang="en-US" altLang="zh-CN" dirty="0">
              <a:ea typeface="Arial Unicode MS"/>
            </a:endParaRPr>
          </a:p>
          <a:p>
            <a:r>
              <a:rPr lang="en-US" altLang="zh-CN" dirty="0" err="1">
                <a:ea typeface="Arial Unicode MS"/>
              </a:rPr>
              <a:t>EntityManager#persistence</a:t>
            </a:r>
            <a:endParaRPr lang="en-US" altLang="zh-CN" dirty="0">
              <a:ea typeface="Arial Unicode MS"/>
            </a:endParaRPr>
          </a:p>
          <a:p>
            <a:r>
              <a:rPr lang="en-US" altLang="zh-CN" dirty="0" err="1">
                <a:ea typeface="Arial Unicode MS"/>
              </a:rPr>
              <a:t>EntityManager#remove</a:t>
            </a:r>
            <a:endParaRPr lang="en-US" altLang="zh-CN" dirty="0">
              <a:ea typeface="Arial Unicode MS"/>
            </a:endParaRPr>
          </a:p>
        </p:txBody>
      </p:sp>
      <p:sp>
        <p:nvSpPr>
          <p:cNvPr id="5" name="TextBox 4"/>
          <p:cNvSpPr txBox="1"/>
          <p:nvPr/>
        </p:nvSpPr>
        <p:spPr>
          <a:xfrm>
            <a:off x="6444208" y="3687982"/>
            <a:ext cx="3096344" cy="369332"/>
          </a:xfrm>
          <a:prstGeom prst="rect">
            <a:avLst/>
          </a:prstGeom>
          <a:noFill/>
        </p:spPr>
        <p:txBody>
          <a:bodyPr wrap="square" rtlCol="0">
            <a:spAutoFit/>
          </a:bodyPr>
          <a:lstStyle/>
          <a:p>
            <a:r>
              <a:rPr lang="en-US" altLang="zh-CN" dirty="0" err="1">
                <a:ea typeface="Arial Unicode MS"/>
              </a:rPr>
              <a:t>EntityManager#merge</a:t>
            </a:r>
            <a:endParaRPr lang="en-US" altLang="zh-CN" dirty="0">
              <a:ea typeface="Arial Unicode MS"/>
            </a:endParaRPr>
          </a:p>
        </p:txBody>
      </p:sp>
      <p:sp>
        <p:nvSpPr>
          <p:cNvPr id="6" name="TextBox 5"/>
          <p:cNvSpPr txBox="1"/>
          <p:nvPr/>
        </p:nvSpPr>
        <p:spPr>
          <a:xfrm>
            <a:off x="467544" y="5517232"/>
            <a:ext cx="3096344" cy="369332"/>
          </a:xfrm>
          <a:prstGeom prst="rect">
            <a:avLst/>
          </a:prstGeom>
          <a:noFill/>
        </p:spPr>
        <p:txBody>
          <a:bodyPr wrap="square" rtlCol="0">
            <a:spAutoFit/>
          </a:bodyPr>
          <a:lstStyle/>
          <a:p>
            <a:r>
              <a:rPr lang="en-US" altLang="zh-CN" dirty="0" err="1">
                <a:ea typeface="Arial Unicode MS"/>
              </a:rPr>
              <a:t>EntityManager</a:t>
            </a:r>
            <a:r>
              <a:rPr lang="en-US" altLang="zh-CN" dirty="0">
                <a:ea typeface="Arial Unicode MS"/>
              </a:rPr>
              <a:t> </a:t>
            </a:r>
            <a:r>
              <a:rPr lang="zh-CN" altLang="en-US" dirty="0">
                <a:ea typeface="Arial Unicode MS"/>
              </a:rPr>
              <a:t>其他方法</a:t>
            </a:r>
            <a:endParaRPr lang="en-US" altLang="zh-CN" dirty="0">
              <a:ea typeface="Arial Unicode MS"/>
            </a:endParaRPr>
          </a:p>
        </p:txBody>
      </p:sp>
      <p:sp>
        <p:nvSpPr>
          <p:cNvPr id="7" name="TextBox 6"/>
          <p:cNvSpPr txBox="1"/>
          <p:nvPr/>
        </p:nvSpPr>
        <p:spPr>
          <a:xfrm>
            <a:off x="3262409" y="5487090"/>
            <a:ext cx="3096344" cy="369332"/>
          </a:xfrm>
          <a:prstGeom prst="rect">
            <a:avLst/>
          </a:prstGeom>
          <a:noFill/>
        </p:spPr>
        <p:txBody>
          <a:bodyPr wrap="square" rtlCol="0">
            <a:spAutoFit/>
          </a:bodyPr>
          <a:lstStyle/>
          <a:p>
            <a:r>
              <a:rPr lang="en-US" altLang="zh-CN" dirty="0" err="1">
                <a:ea typeface="Arial Unicode MS"/>
              </a:rPr>
              <a:t>EntityTransaction</a:t>
            </a:r>
            <a:endParaRPr lang="en-US" altLang="zh-CN" dirty="0">
              <a:ea typeface="Arial Unicode MS"/>
            </a:endParaRPr>
          </a:p>
        </p:txBody>
      </p:sp>
    </p:spTree>
    <p:extLst>
      <p:ext uri="{BB962C8B-B14F-4D97-AF65-F5344CB8AC3E}">
        <p14:creationId xmlns:p14="http://schemas.microsoft.com/office/powerpoint/2010/main" val="4287817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相关接口</a:t>
            </a:r>
            <a:r>
              <a:rPr lang="en-US" altLang="zh-CN"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类：</a:t>
            </a:r>
            <a:r>
              <a:rPr lang="en-US" altLang="zh-CN" dirty="0">
                <a:solidFill>
                  <a:srgbClr val="FF0000"/>
                </a:solidFill>
                <a:latin typeface="Arial Unicode MS" pitchFamily="34" charset="-122"/>
                <a:ea typeface="Arial Unicode MS" pitchFamily="34" charset="-122"/>
                <a:cs typeface="Arial Unicode MS" pitchFamily="34" charset="-122"/>
              </a:rPr>
              <a:t>Persistence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74848" y="1772816"/>
            <a:ext cx="8373616" cy="4824536"/>
          </a:xfrm>
        </p:spPr>
        <p:txBody>
          <a:bodyPr>
            <a:noAutofit/>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Persistence</a:t>
            </a:r>
            <a:r>
              <a:rPr lang="en-US" altLang="zh-CN" sz="2400" dirty="0">
                <a:solidFill>
                  <a:srgbClr val="0000FF"/>
                </a:solidFill>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类是用于获取 </a:t>
            </a:r>
            <a:r>
              <a:rPr lang="en-US" altLang="zh-CN" sz="2400" dirty="0" err="1">
                <a:latin typeface="Arial Unicode MS" pitchFamily="34" charset="-122"/>
                <a:ea typeface="Arial Unicode MS" pitchFamily="34" charset="-122"/>
                <a:cs typeface="Arial Unicode MS" pitchFamily="34" charset="-122"/>
              </a:rPr>
              <a:t>EntityManagerFactory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实例。该类包含一个名为 </a:t>
            </a:r>
            <a:r>
              <a:rPr lang="en-US" altLang="zh-CN" sz="2400" b="1" dirty="0" err="1">
                <a:solidFill>
                  <a:srgbClr val="FF0000"/>
                </a:solidFill>
                <a:latin typeface="Arial Unicode MS" pitchFamily="34" charset="-122"/>
                <a:ea typeface="Arial Unicode MS" pitchFamily="34" charset="-122"/>
                <a:cs typeface="Arial Unicode MS" pitchFamily="34" charset="-122"/>
              </a:rPr>
              <a:t>createEntityManagerFactory</a:t>
            </a:r>
            <a:r>
              <a:rPr lang="en-US" altLang="zh-CN" sz="2400" dirty="0">
                <a:solidFill>
                  <a:srgbClr val="FF0000"/>
                </a:solidFill>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zh-CN" altLang="en-US" sz="2400" b="1" dirty="0">
                <a:solidFill>
                  <a:srgbClr val="0000FF"/>
                </a:solidFill>
                <a:latin typeface="Arial Unicode MS" pitchFamily="34" charset="-122"/>
                <a:ea typeface="Arial Unicode MS" pitchFamily="34" charset="-122"/>
                <a:cs typeface="Arial Unicode MS" pitchFamily="34" charset="-122"/>
              </a:rPr>
              <a:t>静态方法 </a:t>
            </a:r>
            <a:r>
              <a:rPr lang="zh-CN" altLang="en-US"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createEntityManagerFactory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方法有如下两个重载版本。</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带有一个参数的方法以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配置文件 </a:t>
            </a:r>
            <a:r>
              <a:rPr lang="en-US" altLang="zh-CN" sz="2000" dirty="0">
                <a:latin typeface="Arial Unicode MS" pitchFamily="34" charset="-122"/>
                <a:ea typeface="Arial Unicode MS" pitchFamily="34" charset="-122"/>
                <a:cs typeface="Arial Unicode MS" pitchFamily="34" charset="-122"/>
              </a:rPr>
              <a:t>persistence.xml </a:t>
            </a:r>
            <a:r>
              <a:rPr lang="zh-CN" altLang="en-US" sz="2000" dirty="0">
                <a:latin typeface="Arial Unicode MS" pitchFamily="34" charset="-122"/>
                <a:ea typeface="Arial Unicode MS" pitchFamily="34" charset="-122"/>
                <a:cs typeface="Arial Unicode MS" pitchFamily="34" charset="-122"/>
              </a:rPr>
              <a:t>中的</a:t>
            </a:r>
            <a:r>
              <a:rPr lang="zh-CN" altLang="en-US" sz="2000" b="1" dirty="0">
                <a:solidFill>
                  <a:srgbClr val="0000FF"/>
                </a:solidFill>
                <a:latin typeface="Arial Unicode MS" pitchFamily="34" charset="-122"/>
                <a:ea typeface="Arial Unicode MS" pitchFamily="34" charset="-122"/>
                <a:cs typeface="Arial Unicode MS" pitchFamily="34" charset="-122"/>
              </a:rPr>
              <a:t>持久化单元名</a:t>
            </a:r>
            <a:r>
              <a:rPr lang="zh-CN" altLang="en-US" sz="2000" dirty="0">
                <a:latin typeface="Arial Unicode MS" pitchFamily="34" charset="-122"/>
                <a:ea typeface="Arial Unicode MS" pitchFamily="34" charset="-122"/>
                <a:cs typeface="Arial Unicode MS" pitchFamily="34" charset="-122"/>
              </a:rPr>
              <a:t>为参数</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带有两个参数的方法：前一个参数含义相同，后一个参数 </a:t>
            </a:r>
            <a:r>
              <a:rPr lang="en-US" altLang="zh-CN" sz="2000" b="1" dirty="0">
                <a:solidFill>
                  <a:srgbClr val="0000FF"/>
                </a:solidFill>
                <a:latin typeface="Arial Unicode MS" pitchFamily="34" charset="-122"/>
                <a:ea typeface="Arial Unicode MS" pitchFamily="34" charset="-122"/>
                <a:cs typeface="Arial Unicode MS" pitchFamily="34" charset="-122"/>
              </a:rPr>
              <a:t>Map</a:t>
            </a:r>
            <a:r>
              <a:rPr lang="zh-CN" altLang="en-US" sz="2000" b="1" dirty="0">
                <a:solidFill>
                  <a:srgbClr val="0000FF"/>
                </a:solidFill>
                <a:latin typeface="Arial Unicode MS" pitchFamily="34" charset="-122"/>
                <a:ea typeface="Arial Unicode MS" pitchFamily="34" charset="-122"/>
                <a:cs typeface="Arial Unicode MS" pitchFamily="34" charset="-122"/>
              </a:rPr>
              <a:t>类型</a:t>
            </a:r>
            <a:r>
              <a:rPr lang="zh-CN" altLang="en-US" sz="2000" dirty="0">
                <a:latin typeface="Arial Unicode MS" pitchFamily="34" charset="-122"/>
                <a:ea typeface="Arial Unicode MS" pitchFamily="34" charset="-122"/>
                <a:cs typeface="Arial Unicode MS" pitchFamily="34" charset="-122"/>
              </a:rPr>
              <a:t>，</a:t>
            </a:r>
            <a:r>
              <a:rPr lang="zh-CN" altLang="en-US" sz="2000" b="1" dirty="0">
                <a:latin typeface="Arial Unicode MS" pitchFamily="34" charset="-122"/>
                <a:ea typeface="Arial Unicode MS" pitchFamily="34" charset="-122"/>
                <a:cs typeface="Arial Unicode MS" pitchFamily="34" charset="-122"/>
              </a:rPr>
              <a:t>用于设置 </a:t>
            </a:r>
            <a:r>
              <a:rPr lang="en-US" altLang="zh-CN" sz="2000" b="1" dirty="0">
                <a:latin typeface="Arial Unicode MS" pitchFamily="34" charset="-122"/>
                <a:ea typeface="Arial Unicode MS" pitchFamily="34" charset="-122"/>
                <a:cs typeface="Arial Unicode MS" pitchFamily="34" charset="-122"/>
              </a:rPr>
              <a:t>JPA </a:t>
            </a:r>
            <a:r>
              <a:rPr lang="zh-CN" altLang="en-US" sz="2000" b="1" dirty="0">
                <a:latin typeface="Arial Unicode MS" pitchFamily="34" charset="-122"/>
                <a:ea typeface="Arial Unicode MS" pitchFamily="34" charset="-122"/>
                <a:cs typeface="Arial Unicode MS" pitchFamily="34" charset="-122"/>
              </a:rPr>
              <a:t>的相关属性</a:t>
            </a:r>
            <a:r>
              <a:rPr lang="zh-CN" altLang="en-US" sz="2000" dirty="0">
                <a:latin typeface="Arial Unicode MS" pitchFamily="34" charset="-122"/>
                <a:ea typeface="Arial Unicode MS" pitchFamily="34" charset="-122"/>
                <a:cs typeface="Arial Unicode MS" pitchFamily="34" charset="-122"/>
              </a:rPr>
              <a:t>，这时将忽略其它地方设置的属性。</a:t>
            </a:r>
            <a:r>
              <a:rPr lang="en-US" altLang="zh-CN" sz="2000" dirty="0">
                <a:latin typeface="Arial Unicode MS" pitchFamily="34" charset="-122"/>
                <a:ea typeface="Arial Unicode MS" pitchFamily="34" charset="-122"/>
                <a:cs typeface="Arial Unicode MS" pitchFamily="34" charset="-122"/>
              </a:rPr>
              <a:t>Map </a:t>
            </a:r>
            <a:r>
              <a:rPr lang="zh-CN" altLang="en-US" sz="2000" dirty="0">
                <a:latin typeface="Arial Unicode MS" pitchFamily="34" charset="-122"/>
                <a:ea typeface="Arial Unicode MS" pitchFamily="34" charset="-122"/>
                <a:cs typeface="Arial Unicode MS" pitchFamily="34" charset="-122"/>
              </a:rPr>
              <a:t>对象的属性名必须是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实现库提供商的名字空间约定的属性名。</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75299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EntityManagerFactory</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46856" y="1728192"/>
            <a:ext cx="8229600" cy="5013176"/>
          </a:xfrm>
        </p:spPr>
        <p:txBody>
          <a:bodyPr>
            <a:normAutofit/>
          </a:bodyPr>
          <a:lstStyle/>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EntityManagerFactory</a:t>
            </a:r>
            <a:r>
              <a:rPr lang="en-US" altLang="zh-CN" sz="2400" dirty="0">
                <a:solidFill>
                  <a:srgbClr val="0000FF"/>
                </a:solidFill>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接口主要</a:t>
            </a:r>
            <a:r>
              <a:rPr lang="zh-CN" altLang="en-US" sz="2400" b="1" dirty="0">
                <a:latin typeface="Arial Unicode MS" pitchFamily="34" charset="-122"/>
                <a:ea typeface="Arial Unicode MS" pitchFamily="34" charset="-122"/>
                <a:cs typeface="Arial Unicode MS" pitchFamily="34" charset="-122"/>
              </a:rPr>
              <a:t>用来创建 </a:t>
            </a:r>
            <a:r>
              <a:rPr lang="en-US" altLang="zh-CN" sz="2400" b="1" dirty="0" err="1">
                <a:latin typeface="Arial Unicode MS" pitchFamily="34" charset="-122"/>
                <a:ea typeface="Arial Unicode MS" pitchFamily="34" charset="-122"/>
                <a:cs typeface="Arial Unicode MS" pitchFamily="34" charset="-122"/>
              </a:rPr>
              <a:t>EntityManager</a:t>
            </a:r>
            <a:r>
              <a:rPr lang="en-US" altLang="zh-CN" sz="2400" b="1" dirty="0">
                <a:latin typeface="Arial Unicode MS" pitchFamily="34" charset="-122"/>
                <a:ea typeface="Arial Unicode MS" pitchFamily="34" charset="-122"/>
                <a:cs typeface="Arial Unicode MS" pitchFamily="34" charset="-122"/>
              </a:rPr>
              <a:t> </a:t>
            </a:r>
            <a:r>
              <a:rPr lang="zh-CN" altLang="en-US" sz="2400" b="1" dirty="0">
                <a:latin typeface="Arial Unicode MS" pitchFamily="34" charset="-122"/>
                <a:ea typeface="Arial Unicode MS" pitchFamily="34" charset="-122"/>
                <a:cs typeface="Arial Unicode MS" pitchFamily="34" charset="-122"/>
              </a:rPr>
              <a:t>实例</a:t>
            </a:r>
            <a:r>
              <a:rPr lang="zh-CN" altLang="en-US" sz="2400" dirty="0">
                <a:latin typeface="Arial Unicode MS" pitchFamily="34" charset="-122"/>
                <a:ea typeface="Arial Unicode MS" pitchFamily="34" charset="-122"/>
                <a:cs typeface="Arial Unicode MS" pitchFamily="34" charset="-122"/>
              </a:rPr>
              <a:t>。该接口约定了如下</a:t>
            </a:r>
            <a:r>
              <a:rPr lang="en-US" altLang="zh-CN" sz="2400" dirty="0">
                <a:solidFill>
                  <a:srgbClr val="0000FF"/>
                </a:solidFill>
                <a:latin typeface="Arial Unicode MS" pitchFamily="34" charset="-122"/>
                <a:ea typeface="Arial Unicode MS" pitchFamily="34" charset="-122"/>
                <a:cs typeface="Arial Unicode MS" pitchFamily="34" charset="-122"/>
              </a:rPr>
              <a:t>4</a:t>
            </a:r>
            <a:r>
              <a:rPr lang="zh-CN" altLang="en-US" sz="2400" dirty="0">
                <a:solidFill>
                  <a:srgbClr val="0000FF"/>
                </a:solidFill>
                <a:latin typeface="Arial Unicode MS" pitchFamily="34" charset="-122"/>
                <a:ea typeface="Arial Unicode MS" pitchFamily="34" charset="-122"/>
                <a:cs typeface="Arial Unicode MS" pitchFamily="34" charset="-122"/>
              </a:rPr>
              <a:t>个方法</a:t>
            </a:r>
            <a:r>
              <a:rPr lang="zh-CN" altLang="en-US" sz="2400" dirty="0">
                <a:latin typeface="Arial Unicode MS" pitchFamily="34" charset="-122"/>
                <a:ea typeface="Arial Unicode MS" pitchFamily="34" charset="-122"/>
                <a:cs typeface="Arial Unicode MS" pitchFamily="34" charset="-122"/>
              </a:rPr>
              <a:t>：</a:t>
            </a:r>
          </a:p>
          <a:p>
            <a:pPr lvl="1">
              <a:lnSpc>
                <a:spcPct val="120000"/>
              </a:lnSpc>
            </a:pPr>
            <a:r>
              <a:rPr lang="en-US" altLang="zh-CN" sz="2000" b="1" dirty="0" err="1">
                <a:solidFill>
                  <a:srgbClr val="FF0000"/>
                </a:solidFill>
                <a:latin typeface="Arial Unicode MS" pitchFamily="34" charset="-122"/>
                <a:ea typeface="Arial Unicode MS" pitchFamily="34" charset="-122"/>
                <a:cs typeface="Arial Unicode MS" pitchFamily="34" charset="-122"/>
              </a:rPr>
              <a:t>createEntityManager</a:t>
            </a:r>
            <a:r>
              <a:rPr lang="en-US" altLang="zh-CN" sz="2000" b="1" dirty="0">
                <a:solidFill>
                  <a:srgbClr val="FF0000"/>
                </a:solidFill>
                <a:latin typeface="Arial Unicode MS" pitchFamily="34" charset="-122"/>
                <a:ea typeface="Arial Unicode MS" pitchFamily="34" charset="-122"/>
                <a:cs typeface="Arial Unicode MS" pitchFamily="34" charset="-122"/>
              </a:rPr>
              <a:t>()</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用于创建实体管理器对象实例。</a:t>
            </a:r>
          </a:p>
          <a:p>
            <a:pPr lvl="1">
              <a:lnSpc>
                <a:spcPct val="120000"/>
              </a:lnSpc>
            </a:pPr>
            <a:r>
              <a:rPr lang="en-US" altLang="zh-CN" sz="2000" dirty="0" err="1">
                <a:solidFill>
                  <a:srgbClr val="0000FF"/>
                </a:solidFill>
                <a:latin typeface="Arial Unicode MS" pitchFamily="34" charset="-122"/>
                <a:ea typeface="Arial Unicode MS" pitchFamily="34" charset="-122"/>
                <a:cs typeface="Arial Unicode MS" pitchFamily="34" charset="-122"/>
              </a:rPr>
              <a:t>createEntityManager</a:t>
            </a:r>
            <a:r>
              <a:rPr lang="en-US" altLang="zh-CN" sz="2000" dirty="0">
                <a:solidFill>
                  <a:srgbClr val="0000FF"/>
                </a:solidFill>
                <a:latin typeface="Arial Unicode MS" pitchFamily="34" charset="-122"/>
                <a:ea typeface="Arial Unicode MS" pitchFamily="34" charset="-122"/>
                <a:cs typeface="Arial Unicode MS" pitchFamily="34" charset="-122"/>
              </a:rPr>
              <a:t>(Map map)</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用于创建实体管理器对象实例的重载方法，</a:t>
            </a:r>
            <a:r>
              <a:rPr lang="en-US" altLang="zh-CN" sz="2000" dirty="0">
                <a:latin typeface="Arial Unicode MS" pitchFamily="34" charset="-122"/>
                <a:ea typeface="Arial Unicode MS" pitchFamily="34" charset="-122"/>
                <a:cs typeface="Arial Unicode MS" pitchFamily="34" charset="-122"/>
              </a:rPr>
              <a:t>Map </a:t>
            </a:r>
            <a:r>
              <a:rPr lang="zh-CN" altLang="en-US" sz="2000" dirty="0">
                <a:latin typeface="Arial Unicode MS" pitchFamily="34" charset="-122"/>
                <a:ea typeface="Arial Unicode MS" pitchFamily="34" charset="-122"/>
                <a:cs typeface="Arial Unicode MS" pitchFamily="34" charset="-122"/>
              </a:rPr>
              <a:t>参数用于提供</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EntityManager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的属性。</a:t>
            </a:r>
          </a:p>
          <a:p>
            <a:pPr lvl="1">
              <a:lnSpc>
                <a:spcPct val="120000"/>
              </a:lnSpc>
            </a:pPr>
            <a:r>
              <a:rPr lang="en-US" altLang="zh-CN" sz="2000" dirty="0" err="1">
                <a:solidFill>
                  <a:srgbClr val="0000FF"/>
                </a:solidFill>
                <a:latin typeface="Arial Unicode MS" pitchFamily="34" charset="-122"/>
                <a:ea typeface="Arial Unicode MS" pitchFamily="34" charset="-122"/>
                <a:cs typeface="Arial Unicode MS" pitchFamily="34" charset="-122"/>
              </a:rPr>
              <a:t>isOpen</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检查 </a:t>
            </a:r>
            <a:r>
              <a:rPr lang="en-US" altLang="zh-CN" sz="2000" dirty="0" err="1">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是否处于打开状态。实体管理器工厂创建后一直处于打开状态，除非调用</a:t>
            </a:r>
            <a:r>
              <a:rPr lang="en-US" altLang="zh-CN" sz="2000" dirty="0">
                <a:latin typeface="Arial Unicode MS" pitchFamily="34" charset="-122"/>
                <a:ea typeface="Arial Unicode MS" pitchFamily="34" charset="-122"/>
                <a:cs typeface="Arial Unicode MS" pitchFamily="34" charset="-122"/>
              </a:rPr>
              <a:t>close()</a:t>
            </a:r>
            <a:r>
              <a:rPr lang="zh-CN" altLang="en-US" sz="2000" dirty="0">
                <a:latin typeface="Arial Unicode MS" pitchFamily="34" charset="-122"/>
                <a:ea typeface="Arial Unicode MS" pitchFamily="34" charset="-122"/>
                <a:cs typeface="Arial Unicode MS" pitchFamily="34" charset="-122"/>
              </a:rPr>
              <a:t>方法将其关闭。</a:t>
            </a:r>
          </a:p>
          <a:p>
            <a:pPr lvl="1">
              <a:lnSpc>
                <a:spcPct val="120000"/>
              </a:lnSpc>
            </a:pPr>
            <a:r>
              <a:rPr lang="en-US" altLang="zh-CN" sz="2000" b="1" dirty="0">
                <a:solidFill>
                  <a:srgbClr val="FF0000"/>
                </a:solidFill>
                <a:latin typeface="Arial Unicode MS" pitchFamily="34" charset="-122"/>
                <a:ea typeface="Arial Unicode MS" pitchFamily="34" charset="-122"/>
                <a:cs typeface="Arial Unicode MS" pitchFamily="34" charset="-122"/>
              </a:rPr>
              <a:t>close()</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关闭 </a:t>
            </a:r>
            <a:r>
              <a:rPr lang="en-US" altLang="zh-CN" sz="2000" dirty="0" err="1">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关闭后将释放所有资源，</a:t>
            </a:r>
            <a:r>
              <a:rPr lang="en-US" altLang="zh-CN" sz="2000" dirty="0" err="1">
                <a:latin typeface="Arial Unicode MS" pitchFamily="34" charset="-122"/>
                <a:ea typeface="Arial Unicode MS" pitchFamily="34" charset="-122"/>
                <a:cs typeface="Arial Unicode MS" pitchFamily="34" charset="-122"/>
              </a:rPr>
              <a:t>isOpen</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方法测试将返回 </a:t>
            </a:r>
            <a:r>
              <a:rPr lang="en-US" altLang="zh-CN" sz="2000" dirty="0">
                <a:solidFill>
                  <a:srgbClr val="0000FF"/>
                </a:solidFill>
                <a:latin typeface="Arial Unicode MS" pitchFamily="34" charset="-122"/>
                <a:ea typeface="Arial Unicode MS" pitchFamily="34" charset="-122"/>
                <a:cs typeface="Arial Unicode MS" pitchFamily="34" charset="-122"/>
              </a:rPr>
              <a:t>false</a:t>
            </a:r>
            <a:r>
              <a:rPr lang="zh-CN" altLang="en-US" sz="2000" dirty="0">
                <a:latin typeface="Arial Unicode MS" pitchFamily="34" charset="-122"/>
                <a:ea typeface="Arial Unicode MS" pitchFamily="34" charset="-122"/>
                <a:cs typeface="Arial Unicode MS" pitchFamily="34" charset="-122"/>
              </a:rPr>
              <a:t>，其它方法将不能调用，否则将导致</a:t>
            </a:r>
            <a:r>
              <a:rPr lang="en-US" altLang="zh-CN" sz="2000" dirty="0" err="1">
                <a:latin typeface="Arial Unicode MS" pitchFamily="34" charset="-122"/>
                <a:ea typeface="Arial Unicode MS" pitchFamily="34" charset="-122"/>
                <a:cs typeface="Arial Unicode MS" pitchFamily="34" charset="-122"/>
              </a:rPr>
              <a:t>IllegalStateException</a:t>
            </a:r>
            <a:r>
              <a:rPr lang="zh-CN" altLang="en-US" sz="2000" dirty="0">
                <a:latin typeface="Arial Unicode MS" pitchFamily="34" charset="-122"/>
                <a:ea typeface="Arial Unicode MS" pitchFamily="34" charset="-122"/>
                <a:cs typeface="Arial Unicode MS" pitchFamily="34" charset="-122"/>
              </a:rPr>
              <a:t>异常。</a:t>
            </a:r>
          </a:p>
        </p:txBody>
      </p:sp>
    </p:spTree>
    <p:extLst>
      <p:ext uri="{BB962C8B-B14F-4D97-AF65-F5344CB8AC3E}">
        <p14:creationId xmlns:p14="http://schemas.microsoft.com/office/powerpoint/2010/main" val="173702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0632" y="2948884"/>
            <a:ext cx="4214842" cy="9286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JDBC</a:t>
            </a:r>
            <a:endParaRPr lang="zh-CN" altLang="en-US" dirty="0"/>
          </a:p>
        </p:txBody>
      </p:sp>
      <p:sp>
        <p:nvSpPr>
          <p:cNvPr id="5" name="圆柱形 4"/>
          <p:cNvSpPr/>
          <p:nvPr/>
        </p:nvSpPr>
        <p:spPr>
          <a:xfrm>
            <a:off x="1187624" y="4806272"/>
            <a:ext cx="85725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a:t>Mysql</a:t>
            </a:r>
            <a:endParaRPr lang="zh-CN" altLang="en-US" dirty="0"/>
          </a:p>
        </p:txBody>
      </p:sp>
      <p:sp>
        <p:nvSpPr>
          <p:cNvPr id="6" name="圆柱形 5"/>
          <p:cNvSpPr/>
          <p:nvPr/>
        </p:nvSpPr>
        <p:spPr>
          <a:xfrm>
            <a:off x="2902136" y="4806272"/>
            <a:ext cx="85725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Oracle</a:t>
            </a:r>
            <a:endParaRPr lang="zh-CN" altLang="en-US" dirty="0"/>
          </a:p>
        </p:txBody>
      </p:sp>
      <p:sp>
        <p:nvSpPr>
          <p:cNvPr id="7" name="圆柱形 6"/>
          <p:cNvSpPr/>
          <p:nvPr/>
        </p:nvSpPr>
        <p:spPr>
          <a:xfrm>
            <a:off x="4688086" y="4806272"/>
            <a:ext cx="121444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a:t>SQLServer</a:t>
            </a:r>
            <a:endParaRPr lang="zh-CN" altLang="en-US" dirty="0"/>
          </a:p>
        </p:txBody>
      </p:sp>
      <p:sp>
        <p:nvSpPr>
          <p:cNvPr id="8" name="圆柱形 7"/>
          <p:cNvSpPr/>
          <p:nvPr/>
        </p:nvSpPr>
        <p:spPr>
          <a:xfrm>
            <a:off x="6616912" y="4806272"/>
            <a:ext cx="121444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DB2</a:t>
            </a:r>
            <a:endParaRPr lang="zh-CN" altLang="en-US" dirty="0"/>
          </a:p>
        </p:txBody>
      </p:sp>
      <p:sp>
        <p:nvSpPr>
          <p:cNvPr id="22" name="矩形 21"/>
          <p:cNvSpPr/>
          <p:nvPr/>
        </p:nvSpPr>
        <p:spPr>
          <a:xfrm>
            <a:off x="2330632" y="1234372"/>
            <a:ext cx="4214842" cy="9286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Java Application</a:t>
            </a:r>
            <a:endParaRPr lang="zh-CN" altLang="en-US" dirty="0"/>
          </a:p>
        </p:txBody>
      </p:sp>
      <p:cxnSp>
        <p:nvCxnSpPr>
          <p:cNvPr id="24" name="直接箭头连接符 23"/>
          <p:cNvCxnSpPr>
            <a:stCxn id="22" idx="2"/>
            <a:endCxn id="4" idx="0"/>
          </p:cNvCxnSpPr>
          <p:nvPr/>
        </p:nvCxnSpPr>
        <p:spPr>
          <a:xfrm rot="5400000">
            <a:off x="4045144" y="2555975"/>
            <a:ext cx="785818" cy="1588"/>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8" name="直接箭头连接符 27"/>
          <p:cNvCxnSpPr>
            <a:stCxn id="5" idx="1"/>
            <a:endCxn id="4" idx="2"/>
          </p:cNvCxnSpPr>
          <p:nvPr/>
        </p:nvCxnSpPr>
        <p:spPr>
          <a:xfrm rot="5400000" flipH="1" flipV="1">
            <a:off x="2562805" y="2931025"/>
            <a:ext cx="928694" cy="2821801"/>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0" name="直接箭头连接符 29"/>
          <p:cNvCxnSpPr>
            <a:stCxn id="6" idx="1"/>
            <a:endCxn id="4" idx="2"/>
          </p:cNvCxnSpPr>
          <p:nvPr/>
        </p:nvCxnSpPr>
        <p:spPr>
          <a:xfrm rot="5400000" flipH="1" flipV="1">
            <a:off x="3420061" y="3788281"/>
            <a:ext cx="928694" cy="1107289"/>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2" name="直接箭头连接符 31"/>
          <p:cNvCxnSpPr>
            <a:stCxn id="7" idx="1"/>
            <a:endCxn id="4" idx="2"/>
          </p:cNvCxnSpPr>
          <p:nvPr/>
        </p:nvCxnSpPr>
        <p:spPr>
          <a:xfrm rot="16200000" flipV="1">
            <a:off x="4402334" y="3913297"/>
            <a:ext cx="928694" cy="857256"/>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4" name="直接箭头连接符 33"/>
          <p:cNvCxnSpPr>
            <a:stCxn id="8" idx="1"/>
            <a:endCxn id="4" idx="2"/>
          </p:cNvCxnSpPr>
          <p:nvPr/>
        </p:nvCxnSpPr>
        <p:spPr>
          <a:xfrm rot="16200000" flipV="1">
            <a:off x="5366747" y="2948884"/>
            <a:ext cx="928694" cy="2786082"/>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
        <p:nvSpPr>
          <p:cNvPr id="35" name="TextBox 34"/>
          <p:cNvSpPr txBox="1"/>
          <p:nvPr/>
        </p:nvSpPr>
        <p:spPr>
          <a:xfrm>
            <a:off x="4581119" y="2348880"/>
            <a:ext cx="714189"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调用</a:t>
            </a:r>
          </a:p>
        </p:txBody>
      </p:sp>
      <p:sp>
        <p:nvSpPr>
          <p:cNvPr id="36" name="TextBox 35"/>
          <p:cNvSpPr txBox="1"/>
          <p:nvPr/>
        </p:nvSpPr>
        <p:spPr>
          <a:xfrm>
            <a:off x="6475746" y="4139788"/>
            <a:ext cx="688542"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实现</a:t>
            </a:r>
          </a:p>
        </p:txBody>
      </p:sp>
      <p:sp>
        <p:nvSpPr>
          <p:cNvPr id="37" name="TextBox 36"/>
          <p:cNvSpPr txBox="1"/>
          <p:nvPr/>
        </p:nvSpPr>
        <p:spPr>
          <a:xfrm>
            <a:off x="6688350" y="3234636"/>
            <a:ext cx="185738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一组规范：接口</a:t>
            </a:r>
          </a:p>
        </p:txBody>
      </p:sp>
      <p:cxnSp>
        <p:nvCxnSpPr>
          <p:cNvPr id="12" name="肘形连接符 11"/>
          <p:cNvCxnSpPr>
            <a:stCxn id="22" idx="1"/>
          </p:cNvCxnSpPr>
          <p:nvPr/>
        </p:nvCxnSpPr>
        <p:spPr>
          <a:xfrm rot="10800000" flipV="1">
            <a:off x="1403648" y="1698719"/>
            <a:ext cx="926984" cy="31075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598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071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844824"/>
            <a:ext cx="8352928" cy="4752528"/>
          </a:xfrm>
        </p:spPr>
        <p:txBody>
          <a:bodyPr>
            <a:noAutofit/>
          </a:bodyPr>
          <a:lstStyle/>
          <a:p>
            <a:r>
              <a:rPr lang="zh-CN" altLang="en-US" sz="2300" dirty="0">
                <a:latin typeface="Arial Unicode MS" pitchFamily="34" charset="-122"/>
                <a:ea typeface="Arial Unicode MS" pitchFamily="34" charset="-122"/>
                <a:cs typeface="Arial Unicode MS" pitchFamily="34" charset="-122"/>
              </a:rPr>
              <a:t>在 </a:t>
            </a:r>
            <a:r>
              <a:rPr lang="en-US" altLang="zh-CN" sz="2300" dirty="0">
                <a:latin typeface="Arial Unicode MS" pitchFamily="34" charset="-122"/>
                <a:ea typeface="Arial Unicode MS" pitchFamily="34" charset="-122"/>
                <a:cs typeface="Arial Unicode MS" pitchFamily="34" charset="-122"/>
              </a:rPr>
              <a:t>JPA </a:t>
            </a:r>
            <a:r>
              <a:rPr lang="zh-CN" altLang="en-US" sz="2300" dirty="0">
                <a:latin typeface="Arial Unicode MS" pitchFamily="34" charset="-122"/>
                <a:ea typeface="Arial Unicode MS" pitchFamily="34" charset="-122"/>
                <a:cs typeface="Arial Unicode MS" pitchFamily="34" charset="-122"/>
              </a:rPr>
              <a:t>规范中</a:t>
            </a:r>
            <a:r>
              <a:rPr lang="en-US" altLang="zh-CN" sz="2300" dirty="0">
                <a:latin typeface="Arial Unicode MS" pitchFamily="34" charset="-122"/>
                <a:ea typeface="Arial Unicode MS" pitchFamily="34" charset="-122"/>
                <a:cs typeface="Arial Unicode MS" pitchFamily="34" charset="-122"/>
              </a:rPr>
              <a:t>, </a:t>
            </a:r>
            <a:r>
              <a:rPr lang="en-US" altLang="zh-CN" sz="2300" dirty="0" err="1">
                <a:latin typeface="Arial Unicode MS" pitchFamily="34" charset="-122"/>
                <a:ea typeface="Arial Unicode MS" pitchFamily="34" charset="-122"/>
                <a:cs typeface="Arial Unicode MS" pitchFamily="34" charset="-122"/>
              </a:rPr>
              <a:t>EntityManager</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是完成持久化操作的核心对象。实体作为普通 </a:t>
            </a:r>
            <a:r>
              <a:rPr lang="en-US" altLang="zh-CN" sz="2300" dirty="0">
                <a:latin typeface="Arial Unicode MS" pitchFamily="34" charset="-122"/>
                <a:ea typeface="Arial Unicode MS" pitchFamily="34" charset="-122"/>
                <a:cs typeface="Arial Unicode MS" pitchFamily="34" charset="-122"/>
              </a:rPr>
              <a:t>Java </a:t>
            </a:r>
            <a:r>
              <a:rPr lang="zh-CN" altLang="en-US" sz="2300" dirty="0">
                <a:latin typeface="Arial Unicode MS" pitchFamily="34" charset="-122"/>
                <a:ea typeface="Arial Unicode MS" pitchFamily="34" charset="-122"/>
                <a:cs typeface="Arial Unicode MS" pitchFamily="34" charset="-122"/>
              </a:rPr>
              <a:t>对象，只有在调用 </a:t>
            </a:r>
            <a:r>
              <a:rPr lang="en-US" altLang="zh-CN" sz="2300" dirty="0" err="1">
                <a:latin typeface="Arial Unicode MS" pitchFamily="34" charset="-122"/>
                <a:ea typeface="Arial Unicode MS" pitchFamily="34" charset="-122"/>
                <a:cs typeface="Arial Unicode MS" pitchFamily="34" charset="-122"/>
              </a:rPr>
              <a:t>EntityManager</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将其持久化后才会变成持久化对象。</a:t>
            </a:r>
            <a:r>
              <a:rPr lang="en-US" altLang="zh-CN" sz="2300" dirty="0" err="1">
                <a:latin typeface="Arial Unicode MS" pitchFamily="34" charset="-122"/>
                <a:ea typeface="Arial Unicode MS" pitchFamily="34" charset="-122"/>
                <a:cs typeface="Arial Unicode MS" pitchFamily="34" charset="-122"/>
              </a:rPr>
              <a:t>EntityManager</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对象在一组实体类与底层数据源之间进行 </a:t>
            </a:r>
            <a:r>
              <a:rPr lang="en-US" altLang="zh-CN" sz="2300" dirty="0">
                <a:latin typeface="Arial Unicode MS" pitchFamily="34" charset="-122"/>
                <a:ea typeface="Arial Unicode MS" pitchFamily="34" charset="-122"/>
                <a:cs typeface="Arial Unicode MS" pitchFamily="34" charset="-122"/>
              </a:rPr>
              <a:t>O/R </a:t>
            </a:r>
            <a:r>
              <a:rPr lang="zh-CN" altLang="en-US" sz="2300" dirty="0">
                <a:latin typeface="Arial Unicode MS" pitchFamily="34" charset="-122"/>
                <a:ea typeface="Arial Unicode MS" pitchFamily="34" charset="-122"/>
                <a:cs typeface="Arial Unicode MS" pitchFamily="34" charset="-122"/>
              </a:rPr>
              <a:t>映射的管理。它可以用来管理和更新 </a:t>
            </a:r>
            <a:r>
              <a:rPr lang="en-US" altLang="zh-CN" sz="2300" dirty="0">
                <a:latin typeface="Arial Unicode MS" pitchFamily="34" charset="-122"/>
                <a:ea typeface="Arial Unicode MS" pitchFamily="34" charset="-122"/>
                <a:cs typeface="Arial Unicode MS" pitchFamily="34" charset="-122"/>
              </a:rPr>
              <a:t>Entity Bean, </a:t>
            </a:r>
            <a:r>
              <a:rPr lang="zh-CN" altLang="en-US" sz="2300" dirty="0">
                <a:latin typeface="Arial Unicode MS" pitchFamily="34" charset="-122"/>
                <a:ea typeface="Arial Unicode MS" pitchFamily="34" charset="-122"/>
                <a:cs typeface="Arial Unicode MS" pitchFamily="34" charset="-122"/>
              </a:rPr>
              <a:t>根椐主键查找 </a:t>
            </a:r>
            <a:r>
              <a:rPr lang="en-US" altLang="zh-CN" sz="2300" dirty="0">
                <a:latin typeface="Arial Unicode MS" pitchFamily="34" charset="-122"/>
                <a:ea typeface="Arial Unicode MS" pitchFamily="34" charset="-122"/>
                <a:cs typeface="Arial Unicode MS" pitchFamily="34" charset="-122"/>
              </a:rPr>
              <a:t>Entity Bean, </a:t>
            </a:r>
            <a:r>
              <a:rPr lang="zh-CN" altLang="en-US" sz="2300" dirty="0">
                <a:latin typeface="Arial Unicode MS" pitchFamily="34" charset="-122"/>
                <a:ea typeface="Arial Unicode MS" pitchFamily="34" charset="-122"/>
                <a:cs typeface="Arial Unicode MS" pitchFamily="34" charset="-122"/>
              </a:rPr>
              <a:t>还可以通过</a:t>
            </a:r>
            <a:r>
              <a:rPr lang="en-US" altLang="zh-CN" sz="2300" dirty="0">
                <a:latin typeface="Arial Unicode MS" pitchFamily="34" charset="-122"/>
                <a:ea typeface="Arial Unicode MS" pitchFamily="34" charset="-122"/>
                <a:cs typeface="Arial Unicode MS" pitchFamily="34" charset="-122"/>
              </a:rPr>
              <a:t>JPQL</a:t>
            </a:r>
            <a:r>
              <a:rPr lang="zh-CN" altLang="en-US" sz="2300" dirty="0">
                <a:latin typeface="Arial Unicode MS" pitchFamily="34" charset="-122"/>
                <a:ea typeface="Arial Unicode MS" pitchFamily="34" charset="-122"/>
                <a:cs typeface="Arial Unicode MS" pitchFamily="34" charset="-122"/>
              </a:rPr>
              <a:t>语句查询实体。</a:t>
            </a:r>
          </a:p>
          <a:p>
            <a:r>
              <a:rPr lang="zh-CN" altLang="en-US" sz="2300" dirty="0">
                <a:latin typeface="Arial Unicode MS" pitchFamily="34" charset="-122"/>
                <a:ea typeface="Arial Unicode MS" pitchFamily="34" charset="-122"/>
                <a:cs typeface="Arial Unicode MS" pitchFamily="34" charset="-122"/>
              </a:rPr>
              <a:t> 实体的状态</a:t>
            </a:r>
            <a:r>
              <a:rPr lang="en-US" altLang="zh-CN" sz="2300" dirty="0">
                <a:latin typeface="Arial Unicode MS" pitchFamily="34" charset="-122"/>
                <a:ea typeface="Arial Unicode MS" pitchFamily="34" charset="-122"/>
                <a:cs typeface="Arial Unicode MS" pitchFamily="34" charset="-122"/>
              </a:rPr>
              <a:t>:</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新建状态</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新创建的对象，</a:t>
            </a:r>
            <a:r>
              <a:rPr lang="zh-CN" altLang="en-US" sz="2000" b="1" dirty="0">
                <a:solidFill>
                  <a:srgbClr val="FF0000"/>
                </a:solidFill>
                <a:latin typeface="Arial Unicode MS" pitchFamily="34" charset="-122"/>
                <a:ea typeface="Arial Unicode MS" pitchFamily="34" charset="-122"/>
                <a:cs typeface="Arial Unicode MS" pitchFamily="34" charset="-122"/>
              </a:rPr>
              <a:t>尚未拥有持久性主键</a:t>
            </a:r>
            <a:r>
              <a:rPr lang="zh-CN" altLang="en-US" sz="2000" dirty="0">
                <a:latin typeface="Arial Unicode MS" pitchFamily="34" charset="-122"/>
                <a:ea typeface="Arial Unicode MS" pitchFamily="34" charset="-122"/>
                <a:cs typeface="Arial Unicode MS" pitchFamily="34" charset="-122"/>
              </a:rPr>
              <a:t>。</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持久化状态</a:t>
            </a:r>
            <a:r>
              <a:rPr lang="zh-CN" altLang="en-US" sz="2000" dirty="0">
                <a:latin typeface="Arial Unicode MS" pitchFamily="34" charset="-122"/>
                <a:ea typeface="Arial Unicode MS" pitchFamily="34" charset="-122"/>
                <a:cs typeface="Arial Unicode MS" pitchFamily="34" charset="-122"/>
              </a:rPr>
              <a:t>：已经拥有持久性主键并</a:t>
            </a:r>
            <a:r>
              <a:rPr lang="zh-CN" altLang="en-US" sz="2000" b="1" dirty="0">
                <a:solidFill>
                  <a:srgbClr val="FF0000"/>
                </a:solidFill>
                <a:latin typeface="Arial Unicode MS" pitchFamily="34" charset="-122"/>
                <a:ea typeface="Arial Unicode MS" pitchFamily="34" charset="-122"/>
                <a:cs typeface="Arial Unicode MS" pitchFamily="34" charset="-122"/>
              </a:rPr>
              <a:t>和持久化建立了上下文环境</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游离状态</a:t>
            </a:r>
            <a:r>
              <a:rPr lang="zh-CN" altLang="en-US" sz="2000" dirty="0">
                <a:latin typeface="Arial Unicode MS" pitchFamily="34" charset="-122"/>
                <a:ea typeface="Arial Unicode MS" pitchFamily="34" charset="-122"/>
                <a:cs typeface="Arial Unicode MS" pitchFamily="34" charset="-122"/>
              </a:rPr>
              <a:t>：</a:t>
            </a:r>
            <a:r>
              <a:rPr lang="zh-CN" altLang="en-US" sz="2000" b="1" dirty="0">
                <a:solidFill>
                  <a:srgbClr val="FF0000"/>
                </a:solidFill>
                <a:latin typeface="Arial Unicode MS" pitchFamily="34" charset="-122"/>
                <a:ea typeface="Arial Unicode MS" pitchFamily="34" charset="-122"/>
                <a:cs typeface="Arial Unicode MS" pitchFamily="34" charset="-122"/>
              </a:rPr>
              <a:t>拥有持久化主键，但是没有与持久化建立上下文环</a:t>
            </a:r>
            <a:r>
              <a:rPr lang="zh-CN" altLang="en-US" sz="2000" dirty="0">
                <a:latin typeface="Arial Unicode MS" pitchFamily="34" charset="-122"/>
                <a:ea typeface="Arial Unicode MS" pitchFamily="34" charset="-122"/>
                <a:cs typeface="Arial Unicode MS" pitchFamily="34" charset="-122"/>
              </a:rPr>
              <a:t>境</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删除状态</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拥有持久化主键，已经和持久化建立上下文环境，但是</a:t>
            </a:r>
            <a:r>
              <a:rPr lang="zh-CN" altLang="en-US" sz="2000" b="1" dirty="0">
                <a:solidFill>
                  <a:srgbClr val="FF0000"/>
                </a:solidFill>
                <a:latin typeface="Arial Unicode MS" pitchFamily="34" charset="-122"/>
                <a:ea typeface="Arial Unicode MS" pitchFamily="34" charset="-122"/>
                <a:cs typeface="Arial Unicode MS" pitchFamily="34" charset="-122"/>
              </a:rPr>
              <a:t>从数据库中删除</a:t>
            </a:r>
            <a:r>
              <a:rPr lang="zh-CN" altLang="en-US" sz="2000" dirty="0">
                <a:latin typeface="Arial Unicode MS" pitchFamily="34" charset="-122"/>
                <a:ea typeface="Arial Unicode MS" pitchFamily="34" charset="-122"/>
                <a:cs typeface="Arial Unicode MS" pitchFamily="34" charset="-122"/>
              </a:rPr>
              <a:t>。</a:t>
            </a:r>
          </a:p>
          <a:p>
            <a:endParaRPr lang="zh-CN" altLang="en-US"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36519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844824"/>
            <a:ext cx="8352928" cy="4176464"/>
          </a:xfrm>
        </p:spPr>
        <p:txBody>
          <a:bodyPr>
            <a:noAutofit/>
          </a:bodyPr>
          <a:lstStyle/>
          <a:p>
            <a:r>
              <a:rPr lang="en-US" altLang="zh-CN" sz="2200" b="1" dirty="0">
                <a:solidFill>
                  <a:srgbClr val="FF0000"/>
                </a:solidFill>
                <a:latin typeface="Arial Unicode MS" pitchFamily="34" charset="-122"/>
                <a:ea typeface="Arial Unicode MS" pitchFamily="34" charset="-122"/>
                <a:cs typeface="Arial Unicode MS" pitchFamily="34" charset="-122"/>
              </a:rPr>
              <a:t>find</a:t>
            </a:r>
            <a:r>
              <a:rPr lang="en-US" altLang="zh-CN" sz="2200" b="1" dirty="0">
                <a:solidFill>
                  <a:srgbClr val="0000FF"/>
                </a:solidFill>
                <a:latin typeface="Arial Unicode MS" pitchFamily="34" charset="-122"/>
                <a:ea typeface="Arial Unicode MS" pitchFamily="34" charset="-122"/>
                <a:cs typeface="Arial Unicode MS" pitchFamily="34" charset="-122"/>
              </a:rPr>
              <a:t> (Class&lt;T&gt; </a:t>
            </a:r>
            <a:r>
              <a:rPr lang="en-US" altLang="zh-CN" sz="2200" b="1" dirty="0" err="1">
                <a:solidFill>
                  <a:srgbClr val="0000FF"/>
                </a:solidFill>
                <a:latin typeface="Arial Unicode MS" pitchFamily="34" charset="-122"/>
                <a:ea typeface="Arial Unicode MS" pitchFamily="34" charset="-122"/>
                <a:cs typeface="Arial Unicode MS" pitchFamily="34" charset="-122"/>
              </a:rPr>
              <a:t>entityClass,Object</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en-US" altLang="zh-CN" sz="2200" b="1" dirty="0" err="1">
                <a:solidFill>
                  <a:srgbClr val="0000FF"/>
                </a:solidFill>
                <a:latin typeface="Arial Unicode MS" pitchFamily="34" charset="-122"/>
                <a:ea typeface="Arial Unicode MS" pitchFamily="34" charset="-122"/>
                <a:cs typeface="Arial Unicode MS" pitchFamily="34" charset="-122"/>
              </a:rPr>
              <a:t>primaryKey</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返回指定的 </a:t>
            </a:r>
            <a:r>
              <a:rPr lang="en-US" altLang="zh-CN" sz="2200" dirty="0">
                <a:latin typeface="Arial Unicode MS" pitchFamily="34" charset="-122"/>
                <a:ea typeface="Arial Unicode MS" pitchFamily="34" charset="-122"/>
                <a:cs typeface="Arial Unicode MS" pitchFamily="34" charset="-122"/>
              </a:rPr>
              <a:t>OID </a:t>
            </a:r>
            <a:r>
              <a:rPr lang="zh-CN" altLang="en-US" sz="2200" dirty="0">
                <a:latin typeface="Arial Unicode MS" pitchFamily="34" charset="-122"/>
                <a:ea typeface="Arial Unicode MS" pitchFamily="34" charset="-122"/>
                <a:cs typeface="Arial Unicode MS" pitchFamily="34" charset="-122"/>
              </a:rPr>
              <a:t>对应的实体类对象，如果这个实体存在于当前的持久化环境，则返回一个被缓存的对象；否则会创建一个新的 </a:t>
            </a:r>
            <a:r>
              <a:rPr lang="en-US" altLang="zh-CN" sz="2200" dirty="0">
                <a:latin typeface="Arial Unicode MS" pitchFamily="34" charset="-122"/>
                <a:ea typeface="Arial Unicode MS" pitchFamily="34" charset="-122"/>
                <a:cs typeface="Arial Unicode MS" pitchFamily="34" charset="-122"/>
              </a:rPr>
              <a:t>Entity, </a:t>
            </a:r>
            <a:r>
              <a:rPr lang="zh-CN" altLang="en-US" sz="2200" dirty="0">
                <a:latin typeface="Arial Unicode MS" pitchFamily="34" charset="-122"/>
                <a:ea typeface="Arial Unicode MS" pitchFamily="34" charset="-122"/>
                <a:cs typeface="Arial Unicode MS" pitchFamily="34" charset="-122"/>
              </a:rPr>
              <a:t>并加载数据库中相关信息；若 </a:t>
            </a:r>
            <a:r>
              <a:rPr lang="en-US" altLang="zh-CN" sz="2200" dirty="0">
                <a:latin typeface="Arial Unicode MS" pitchFamily="34" charset="-122"/>
                <a:ea typeface="Arial Unicode MS" pitchFamily="34" charset="-122"/>
                <a:cs typeface="Arial Unicode MS" pitchFamily="34" charset="-122"/>
              </a:rPr>
              <a:t>OID </a:t>
            </a:r>
            <a:r>
              <a:rPr lang="zh-CN" altLang="en-US" sz="2200" dirty="0">
                <a:latin typeface="Arial Unicode MS" pitchFamily="34" charset="-122"/>
                <a:ea typeface="Arial Unicode MS" pitchFamily="34" charset="-122"/>
                <a:cs typeface="Arial Unicode MS" pitchFamily="34" charset="-122"/>
              </a:rPr>
              <a:t>不存在于数据库中，则返回一个 </a:t>
            </a:r>
            <a:r>
              <a:rPr lang="en-US" altLang="zh-CN" sz="2200" dirty="0">
                <a:latin typeface="Arial Unicode MS" pitchFamily="34" charset="-122"/>
                <a:ea typeface="Arial Unicode MS" pitchFamily="34" charset="-122"/>
                <a:cs typeface="Arial Unicode MS" pitchFamily="34" charset="-122"/>
              </a:rPr>
              <a:t>null</a:t>
            </a:r>
            <a:r>
              <a:rPr lang="zh-CN" altLang="en-US" sz="2200" dirty="0">
                <a:latin typeface="Arial Unicode MS" pitchFamily="34" charset="-122"/>
                <a:ea typeface="Arial Unicode MS" pitchFamily="34" charset="-122"/>
                <a:cs typeface="Arial Unicode MS" pitchFamily="34" charset="-122"/>
              </a:rPr>
              <a:t>。第一个参数为被查询的</a:t>
            </a:r>
            <a:r>
              <a:rPr lang="zh-CN" altLang="en-US" sz="2200" b="1" dirty="0">
                <a:solidFill>
                  <a:srgbClr val="0000FF"/>
                </a:solidFill>
                <a:latin typeface="Arial Unicode MS" pitchFamily="34" charset="-122"/>
                <a:ea typeface="Arial Unicode MS" pitchFamily="34" charset="-122"/>
                <a:cs typeface="Arial Unicode MS" pitchFamily="34" charset="-122"/>
              </a:rPr>
              <a:t>实体类类型</a:t>
            </a:r>
            <a:r>
              <a:rPr lang="zh-CN" altLang="en-US" sz="2200" dirty="0">
                <a:latin typeface="Arial Unicode MS" pitchFamily="34" charset="-122"/>
                <a:ea typeface="Arial Unicode MS" pitchFamily="34" charset="-122"/>
                <a:cs typeface="Arial Unicode MS" pitchFamily="34" charset="-122"/>
              </a:rPr>
              <a:t>，第二个参数为待查找实体的</a:t>
            </a:r>
            <a:r>
              <a:rPr lang="zh-CN" altLang="en-US" sz="2200" b="1" dirty="0">
                <a:solidFill>
                  <a:srgbClr val="0000FF"/>
                </a:solidFill>
                <a:latin typeface="Arial Unicode MS" pitchFamily="34" charset="-122"/>
                <a:ea typeface="Arial Unicode MS" pitchFamily="34" charset="-122"/>
                <a:cs typeface="Arial Unicode MS" pitchFamily="34" charset="-122"/>
              </a:rPr>
              <a:t>主键值</a:t>
            </a:r>
            <a:r>
              <a:rPr lang="zh-CN" altLang="en-US" sz="2200" dirty="0">
                <a:latin typeface="Arial Unicode MS" pitchFamily="34" charset="-122"/>
                <a:ea typeface="Arial Unicode MS" pitchFamily="34" charset="-122"/>
                <a:cs typeface="Arial Unicode MS" pitchFamily="34" charset="-122"/>
              </a:rPr>
              <a:t>。</a:t>
            </a:r>
          </a:p>
          <a:p>
            <a:r>
              <a:rPr lang="en-US" altLang="zh-CN" sz="2200" b="1" dirty="0" err="1">
                <a:solidFill>
                  <a:srgbClr val="FF0000"/>
                </a:solidFill>
                <a:latin typeface="Arial Unicode MS" pitchFamily="34" charset="-122"/>
                <a:ea typeface="Arial Unicode MS" pitchFamily="34" charset="-122"/>
                <a:cs typeface="Arial Unicode MS" pitchFamily="34" charset="-122"/>
              </a:rPr>
              <a:t>getReference</a:t>
            </a:r>
            <a:r>
              <a:rPr lang="en-US" altLang="zh-CN" sz="2200" b="1" dirty="0">
                <a:solidFill>
                  <a:srgbClr val="FF0000"/>
                </a:solidFill>
                <a:latin typeface="Arial Unicode MS" pitchFamily="34" charset="-122"/>
                <a:ea typeface="Arial Unicode MS" pitchFamily="34" charset="-122"/>
                <a:cs typeface="Arial Unicode MS" pitchFamily="34" charset="-122"/>
              </a:rPr>
              <a:t> </a:t>
            </a:r>
            <a:r>
              <a:rPr lang="en-US" altLang="zh-CN" sz="2200" b="1" dirty="0">
                <a:solidFill>
                  <a:srgbClr val="0000FF"/>
                </a:solidFill>
                <a:latin typeface="Arial Unicode MS" pitchFamily="34" charset="-122"/>
                <a:ea typeface="Arial Unicode MS" pitchFamily="34" charset="-122"/>
                <a:cs typeface="Arial Unicode MS" pitchFamily="34" charset="-122"/>
              </a:rPr>
              <a:t>(Class&lt;T&gt; </a:t>
            </a:r>
            <a:r>
              <a:rPr lang="en-US" altLang="zh-CN" sz="2200" b="1" dirty="0" err="1">
                <a:solidFill>
                  <a:srgbClr val="0000FF"/>
                </a:solidFill>
                <a:latin typeface="Arial Unicode MS" pitchFamily="34" charset="-122"/>
                <a:ea typeface="Arial Unicode MS" pitchFamily="34" charset="-122"/>
                <a:cs typeface="Arial Unicode MS" pitchFamily="34" charset="-122"/>
              </a:rPr>
              <a:t>entityClass,Object</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en-US" altLang="zh-CN" sz="2200" b="1" dirty="0" err="1">
                <a:solidFill>
                  <a:srgbClr val="0000FF"/>
                </a:solidFill>
                <a:latin typeface="Arial Unicode MS" pitchFamily="34" charset="-122"/>
                <a:ea typeface="Arial Unicode MS" pitchFamily="34" charset="-122"/>
                <a:cs typeface="Arial Unicode MS" pitchFamily="34" charset="-122"/>
              </a:rPr>
              <a:t>primaryKey</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与</a:t>
            </a:r>
            <a:r>
              <a:rPr lang="en-US" altLang="zh-CN" sz="2200" dirty="0">
                <a:latin typeface="Arial Unicode MS" pitchFamily="34" charset="-122"/>
                <a:ea typeface="Arial Unicode MS" pitchFamily="34" charset="-122"/>
                <a:cs typeface="Arial Unicode MS" pitchFamily="34" charset="-122"/>
              </a:rPr>
              <a:t>find()</a:t>
            </a:r>
            <a:r>
              <a:rPr lang="zh-CN" altLang="en-US" sz="2200" dirty="0">
                <a:latin typeface="Arial Unicode MS" pitchFamily="34" charset="-122"/>
                <a:ea typeface="Arial Unicode MS" pitchFamily="34" charset="-122"/>
                <a:cs typeface="Arial Unicode MS" pitchFamily="34" charset="-122"/>
              </a:rPr>
              <a:t>方法类似，不同的是：如果缓存中不存在指定的 </a:t>
            </a:r>
            <a:r>
              <a:rPr lang="en-US" altLang="zh-CN" sz="2200" dirty="0">
                <a:latin typeface="Arial Unicode MS" pitchFamily="34" charset="-122"/>
                <a:ea typeface="Arial Unicode MS" pitchFamily="34" charset="-122"/>
                <a:cs typeface="Arial Unicode MS" pitchFamily="34" charset="-122"/>
              </a:rPr>
              <a:t>Entity, </a:t>
            </a:r>
            <a:r>
              <a:rPr lang="en-US" altLang="zh-CN" sz="2200" dirty="0" err="1">
                <a:latin typeface="Arial Unicode MS" pitchFamily="34" charset="-122"/>
                <a:ea typeface="Arial Unicode MS" pitchFamily="34" charset="-122"/>
                <a:cs typeface="Arial Unicode MS" pitchFamily="34" charset="-122"/>
              </a:rPr>
              <a:t>EntityManager</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会创建一个 </a:t>
            </a:r>
            <a:r>
              <a:rPr lang="en-US" altLang="zh-CN" sz="2200" dirty="0">
                <a:latin typeface="Arial Unicode MS" pitchFamily="34" charset="-122"/>
                <a:ea typeface="Arial Unicode MS" pitchFamily="34" charset="-122"/>
                <a:cs typeface="Arial Unicode MS" pitchFamily="34" charset="-122"/>
              </a:rPr>
              <a:t>Entity </a:t>
            </a:r>
            <a:r>
              <a:rPr lang="zh-CN" altLang="en-US" sz="2200" dirty="0">
                <a:latin typeface="Arial Unicode MS" pitchFamily="34" charset="-122"/>
                <a:ea typeface="Arial Unicode MS" pitchFamily="34" charset="-122"/>
                <a:cs typeface="Arial Unicode MS" pitchFamily="34" charset="-122"/>
              </a:rPr>
              <a:t>类的代理，但是不会立即加载数据库中的信息，只有第一次真正使用此 </a:t>
            </a:r>
            <a:r>
              <a:rPr lang="en-US" altLang="zh-CN" sz="2200" dirty="0">
                <a:latin typeface="Arial Unicode MS" pitchFamily="34" charset="-122"/>
                <a:ea typeface="Arial Unicode MS" pitchFamily="34" charset="-122"/>
                <a:cs typeface="Arial Unicode MS" pitchFamily="34" charset="-122"/>
              </a:rPr>
              <a:t>Entity </a:t>
            </a:r>
            <a:r>
              <a:rPr lang="zh-CN" altLang="en-US" sz="2200" dirty="0">
                <a:latin typeface="Arial Unicode MS" pitchFamily="34" charset="-122"/>
                <a:ea typeface="Arial Unicode MS" pitchFamily="34" charset="-122"/>
                <a:cs typeface="Arial Unicode MS" pitchFamily="34" charset="-122"/>
              </a:rPr>
              <a:t>的属性才加载，所以如果此 </a:t>
            </a:r>
            <a:r>
              <a:rPr lang="en-US" altLang="zh-CN" sz="2200" dirty="0">
                <a:latin typeface="Arial Unicode MS" pitchFamily="34" charset="-122"/>
                <a:ea typeface="Arial Unicode MS" pitchFamily="34" charset="-122"/>
                <a:cs typeface="Arial Unicode MS" pitchFamily="34" charset="-122"/>
              </a:rPr>
              <a:t>OID </a:t>
            </a:r>
            <a:r>
              <a:rPr lang="zh-CN" altLang="en-US" sz="2200" dirty="0">
                <a:latin typeface="Arial Unicode MS" pitchFamily="34" charset="-122"/>
                <a:ea typeface="Arial Unicode MS" pitchFamily="34" charset="-122"/>
                <a:cs typeface="Arial Unicode MS" pitchFamily="34" charset="-122"/>
              </a:rPr>
              <a:t>在数据库不存在，</a:t>
            </a:r>
            <a:r>
              <a:rPr lang="en-US" altLang="zh-CN" sz="2200" dirty="0" err="1">
                <a:latin typeface="Arial Unicode MS" pitchFamily="34" charset="-122"/>
                <a:ea typeface="Arial Unicode MS" pitchFamily="34" charset="-122"/>
                <a:cs typeface="Arial Unicode MS" pitchFamily="34" charset="-122"/>
              </a:rPr>
              <a:t>getReference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不会返回 </a:t>
            </a:r>
            <a:r>
              <a:rPr lang="en-US" altLang="zh-CN" sz="2200" dirty="0">
                <a:latin typeface="Arial Unicode MS" pitchFamily="34" charset="-122"/>
                <a:ea typeface="Arial Unicode MS" pitchFamily="34" charset="-122"/>
                <a:cs typeface="Arial Unicode MS" pitchFamily="34" charset="-122"/>
              </a:rPr>
              <a:t>null </a:t>
            </a:r>
            <a:r>
              <a:rPr lang="zh-CN" altLang="en-US" sz="2200" dirty="0">
                <a:latin typeface="Arial Unicode MS" pitchFamily="34" charset="-122"/>
                <a:ea typeface="Arial Unicode MS" pitchFamily="34" charset="-122"/>
                <a:cs typeface="Arial Unicode MS" pitchFamily="34" charset="-122"/>
              </a:rPr>
              <a:t>值</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而是抛出</a:t>
            </a:r>
            <a:r>
              <a:rPr lang="en-US" altLang="zh-CN" sz="2200" dirty="0" err="1">
                <a:latin typeface="Arial Unicode MS" pitchFamily="34" charset="-122"/>
                <a:ea typeface="Arial Unicode MS" pitchFamily="34" charset="-122"/>
                <a:cs typeface="Arial Unicode MS" pitchFamily="34" charset="-122"/>
              </a:rPr>
              <a:t>EntityNotFoundException</a:t>
            </a:r>
            <a:endParaRPr lang="zh-CN" altLang="en-US" sz="2200" dirty="0">
              <a:latin typeface="Arial Unicode MS" pitchFamily="34" charset="-122"/>
              <a:ea typeface="Arial Unicode MS" pitchFamily="34" charset="-122"/>
              <a:cs typeface="Arial Unicode MS" pitchFamily="34" charset="-122"/>
            </a:endParaRPr>
          </a:p>
          <a:p>
            <a:endParaRPr lang="zh-CN" altLang="en-US" sz="2200" dirty="0"/>
          </a:p>
        </p:txBody>
      </p:sp>
    </p:spTree>
    <p:extLst>
      <p:ext uri="{BB962C8B-B14F-4D97-AF65-F5344CB8AC3E}">
        <p14:creationId xmlns:p14="http://schemas.microsoft.com/office/powerpoint/2010/main" val="3610056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23528" y="1916832"/>
            <a:ext cx="8496944" cy="4680520"/>
          </a:xfrm>
        </p:spPr>
        <p:txBody>
          <a:bodyPr>
            <a:no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rPr>
              <a:t>persist</a:t>
            </a:r>
            <a:r>
              <a:rPr lang="en-US" altLang="zh-CN" sz="2400" b="1" dirty="0">
                <a:solidFill>
                  <a:srgbClr val="0000FF"/>
                </a:solidFill>
                <a:latin typeface="Arial Unicode MS" pitchFamily="34" charset="-122"/>
                <a:ea typeface="Arial Unicode MS" pitchFamily="34" charset="-122"/>
                <a:cs typeface="Arial Unicode MS" pitchFamily="34" charset="-122"/>
              </a:rPr>
              <a:t> (Object entity)</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用于将新创建的 </a:t>
            </a:r>
            <a:r>
              <a:rPr lang="en-US" altLang="zh-CN" sz="2400" dirty="0">
                <a:latin typeface="Arial Unicode MS" pitchFamily="34" charset="-122"/>
                <a:ea typeface="Arial Unicode MS" pitchFamily="34" charset="-122"/>
                <a:cs typeface="Arial Unicode MS" pitchFamily="34" charset="-122"/>
              </a:rPr>
              <a:t>Entity </a:t>
            </a:r>
            <a:r>
              <a:rPr lang="zh-CN" altLang="en-US" sz="2400" dirty="0">
                <a:latin typeface="Arial Unicode MS" pitchFamily="34" charset="-122"/>
                <a:ea typeface="Arial Unicode MS" pitchFamily="34" charset="-122"/>
                <a:cs typeface="Arial Unicode MS" pitchFamily="34" charset="-122"/>
              </a:rPr>
              <a:t>纳入到 </a:t>
            </a:r>
            <a:r>
              <a:rPr lang="en-US" altLang="zh-CN" sz="2400" dirty="0" err="1">
                <a:latin typeface="Arial Unicode MS" pitchFamily="34" charset="-122"/>
                <a:ea typeface="Arial Unicode MS" pitchFamily="34" charset="-122"/>
                <a:cs typeface="Arial Unicode MS" pitchFamily="34" charset="-122"/>
              </a:rPr>
              <a:t>EntityManager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的管理。该方法执行后，传入 </a:t>
            </a:r>
            <a:r>
              <a:rPr lang="en-US" altLang="zh-CN" sz="2400" dirty="0">
                <a:latin typeface="Arial Unicode MS" pitchFamily="34" charset="-122"/>
                <a:ea typeface="Arial Unicode MS" pitchFamily="34" charset="-122"/>
                <a:cs typeface="Arial Unicode MS" pitchFamily="34" charset="-122"/>
              </a:rPr>
              <a:t>persist() </a:t>
            </a:r>
            <a:r>
              <a:rPr lang="zh-CN" altLang="en-US" sz="2400" dirty="0">
                <a:latin typeface="Arial Unicode MS" pitchFamily="34" charset="-122"/>
                <a:ea typeface="Arial Unicode MS" pitchFamily="34" charset="-122"/>
                <a:cs typeface="Arial Unicode MS" pitchFamily="34" charset="-122"/>
              </a:rPr>
              <a:t>方法的 </a:t>
            </a:r>
            <a:r>
              <a:rPr lang="en-US" altLang="zh-CN" sz="2400" dirty="0">
                <a:latin typeface="Arial Unicode MS" pitchFamily="34" charset="-122"/>
                <a:ea typeface="Arial Unicode MS" pitchFamily="34" charset="-122"/>
                <a:cs typeface="Arial Unicode MS" pitchFamily="34" charset="-122"/>
              </a:rPr>
              <a:t>Entity </a:t>
            </a:r>
            <a:r>
              <a:rPr lang="zh-CN" altLang="en-US" sz="2400" dirty="0">
                <a:latin typeface="Arial Unicode MS" pitchFamily="34" charset="-122"/>
                <a:ea typeface="Arial Unicode MS" pitchFamily="34" charset="-122"/>
                <a:cs typeface="Arial Unicode MS" pitchFamily="34" charset="-122"/>
              </a:rPr>
              <a:t>对象转换成持久化状态。</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如果传入 </a:t>
            </a:r>
            <a:r>
              <a:rPr lang="en-US" altLang="zh-CN" sz="2000" dirty="0">
                <a:latin typeface="Arial Unicode MS" pitchFamily="34" charset="-122"/>
                <a:ea typeface="Arial Unicode MS" pitchFamily="34" charset="-122"/>
                <a:cs typeface="Arial Unicode MS" pitchFamily="34" charset="-122"/>
              </a:rPr>
              <a:t>persist() </a:t>
            </a:r>
            <a:r>
              <a:rPr lang="zh-CN" altLang="en-US" sz="2000" dirty="0">
                <a:latin typeface="Arial Unicode MS" pitchFamily="34" charset="-122"/>
                <a:ea typeface="Arial Unicode MS" pitchFamily="34" charset="-122"/>
                <a:cs typeface="Arial Unicode MS" pitchFamily="34" charset="-122"/>
              </a:rPr>
              <a:t>方法的 </a:t>
            </a:r>
            <a:r>
              <a:rPr lang="en-US" altLang="zh-CN" sz="2000" dirty="0">
                <a:latin typeface="Arial Unicode MS" pitchFamily="34" charset="-122"/>
                <a:ea typeface="Arial Unicode MS" pitchFamily="34" charset="-122"/>
                <a:cs typeface="Arial Unicode MS" pitchFamily="34" charset="-122"/>
              </a:rPr>
              <a:t>Entity </a:t>
            </a:r>
            <a:r>
              <a:rPr lang="zh-CN" altLang="en-US" sz="2000" dirty="0">
                <a:latin typeface="Arial Unicode MS" pitchFamily="34" charset="-122"/>
                <a:ea typeface="Arial Unicode MS" pitchFamily="34" charset="-122"/>
                <a:cs typeface="Arial Unicode MS" pitchFamily="34" charset="-122"/>
              </a:rPr>
              <a:t>对象已经处于持久化状态，则 </a:t>
            </a:r>
            <a:r>
              <a:rPr lang="en-US" altLang="zh-CN" sz="2000" dirty="0">
                <a:latin typeface="Arial Unicode MS" pitchFamily="34" charset="-122"/>
                <a:ea typeface="Arial Unicode MS" pitchFamily="34" charset="-122"/>
                <a:cs typeface="Arial Unicode MS" pitchFamily="34" charset="-122"/>
              </a:rPr>
              <a:t>persist() </a:t>
            </a:r>
            <a:r>
              <a:rPr lang="zh-CN" altLang="en-US" sz="2000" dirty="0">
                <a:latin typeface="Arial Unicode MS" pitchFamily="34" charset="-122"/>
                <a:ea typeface="Arial Unicode MS" pitchFamily="34" charset="-122"/>
                <a:cs typeface="Arial Unicode MS" pitchFamily="34" charset="-122"/>
              </a:rPr>
              <a:t>方法什么都不做。</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如果对删除状态的 </a:t>
            </a:r>
            <a:r>
              <a:rPr lang="en-US" altLang="zh-CN" sz="2000" dirty="0">
                <a:latin typeface="Arial Unicode MS" pitchFamily="34" charset="-122"/>
                <a:ea typeface="Arial Unicode MS" pitchFamily="34" charset="-122"/>
                <a:cs typeface="Arial Unicode MS" pitchFamily="34" charset="-122"/>
              </a:rPr>
              <a:t>Entity </a:t>
            </a:r>
            <a:r>
              <a:rPr lang="zh-CN" altLang="en-US" sz="2000" dirty="0">
                <a:latin typeface="Arial Unicode MS" pitchFamily="34" charset="-122"/>
                <a:ea typeface="Arial Unicode MS" pitchFamily="34" charset="-122"/>
                <a:cs typeface="Arial Unicode MS" pitchFamily="34" charset="-122"/>
              </a:rPr>
              <a:t>进行 </a:t>
            </a:r>
            <a:r>
              <a:rPr lang="en-US" altLang="zh-CN" sz="2000" dirty="0">
                <a:latin typeface="Arial Unicode MS" pitchFamily="34" charset="-122"/>
                <a:ea typeface="Arial Unicode MS" pitchFamily="34" charset="-122"/>
                <a:cs typeface="Arial Unicode MS" pitchFamily="34" charset="-122"/>
              </a:rPr>
              <a:t>persist() </a:t>
            </a:r>
            <a:r>
              <a:rPr lang="zh-CN" altLang="en-US" sz="2000" dirty="0">
                <a:latin typeface="Arial Unicode MS" pitchFamily="34" charset="-122"/>
                <a:ea typeface="Arial Unicode MS" pitchFamily="34" charset="-122"/>
                <a:cs typeface="Arial Unicode MS" pitchFamily="34" charset="-122"/>
              </a:rPr>
              <a:t>操作，会转换为持久化状态。</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如果对游离状态的实体执行 </a:t>
            </a:r>
            <a:r>
              <a:rPr lang="en-US" altLang="zh-CN" sz="2000" dirty="0">
                <a:latin typeface="Arial Unicode MS" pitchFamily="34" charset="-122"/>
                <a:ea typeface="Arial Unicode MS" pitchFamily="34" charset="-122"/>
                <a:cs typeface="Arial Unicode MS" pitchFamily="34" charset="-122"/>
              </a:rPr>
              <a:t>persist() </a:t>
            </a:r>
            <a:r>
              <a:rPr lang="zh-CN" altLang="en-US" sz="2000" dirty="0">
                <a:latin typeface="Arial Unicode MS" pitchFamily="34" charset="-122"/>
                <a:ea typeface="Arial Unicode MS" pitchFamily="34" charset="-122"/>
                <a:cs typeface="Arial Unicode MS" pitchFamily="34" charset="-122"/>
              </a:rPr>
              <a:t>操作，可能会在 </a:t>
            </a:r>
            <a:r>
              <a:rPr lang="en-US" altLang="zh-CN" sz="2000" dirty="0">
                <a:latin typeface="Arial Unicode MS" pitchFamily="34" charset="-122"/>
                <a:ea typeface="Arial Unicode MS" pitchFamily="34" charset="-122"/>
                <a:cs typeface="Arial Unicode MS" pitchFamily="34" charset="-122"/>
              </a:rPr>
              <a:t>persist() </a:t>
            </a:r>
            <a:r>
              <a:rPr lang="zh-CN" altLang="en-US" sz="2000" dirty="0">
                <a:latin typeface="Arial Unicode MS" pitchFamily="34" charset="-122"/>
                <a:ea typeface="Arial Unicode MS" pitchFamily="34" charset="-122"/>
                <a:cs typeface="Arial Unicode MS" pitchFamily="34" charset="-122"/>
              </a:rPr>
              <a:t>方法抛出 </a:t>
            </a:r>
            <a:r>
              <a:rPr lang="en-US" altLang="zh-CN" sz="2000" dirty="0" err="1">
                <a:latin typeface="Arial Unicode MS" pitchFamily="34" charset="-122"/>
                <a:ea typeface="Arial Unicode MS" pitchFamily="34" charset="-122"/>
                <a:cs typeface="Arial Unicode MS" pitchFamily="34" charset="-122"/>
              </a:rPr>
              <a:t>EntityExistException</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也有可能是在</a:t>
            </a:r>
            <a:r>
              <a:rPr lang="en-US" altLang="zh-CN" sz="2000" dirty="0">
                <a:latin typeface="Arial Unicode MS" pitchFamily="34" charset="-122"/>
                <a:ea typeface="Arial Unicode MS" pitchFamily="34" charset="-122"/>
                <a:cs typeface="Arial Unicode MS" pitchFamily="34" charset="-122"/>
              </a:rPr>
              <a:t>flush</a:t>
            </a:r>
            <a:r>
              <a:rPr lang="zh-CN" altLang="en-US" sz="2000" dirty="0">
                <a:latin typeface="Arial Unicode MS" pitchFamily="34" charset="-122"/>
                <a:ea typeface="Arial Unicode MS" pitchFamily="34" charset="-122"/>
                <a:cs typeface="Arial Unicode MS" pitchFamily="34" charset="-122"/>
              </a:rPr>
              <a:t>或事务提交后抛出</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a:t>
            </a:r>
            <a:endParaRPr lang="zh-CN" altLang="en-US" sz="2000" dirty="0"/>
          </a:p>
        </p:txBody>
      </p:sp>
    </p:spTree>
    <p:extLst>
      <p:ext uri="{BB962C8B-B14F-4D97-AF65-F5344CB8AC3E}">
        <p14:creationId xmlns:p14="http://schemas.microsoft.com/office/powerpoint/2010/main" val="812556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26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457200" y="1916832"/>
            <a:ext cx="8229600" cy="4525963"/>
          </a:xfrm>
        </p:spPr>
        <p:txBody>
          <a:bodyPr>
            <a:normAutofit/>
          </a:bodyPr>
          <a:lstStyle/>
          <a:p>
            <a:pPr>
              <a:lnSpc>
                <a:spcPct val="120000"/>
              </a:lnSpc>
              <a:spcBef>
                <a:spcPct val="15000"/>
              </a:spcBef>
            </a:pPr>
            <a:r>
              <a:rPr lang="en-US" altLang="zh-CN" sz="2200" b="1" dirty="0">
                <a:solidFill>
                  <a:srgbClr val="0000FF"/>
                </a:solidFill>
                <a:latin typeface="Arial Unicode MS" pitchFamily="34" charset="-122"/>
                <a:ea typeface="Arial Unicode MS" pitchFamily="34" charset="-122"/>
                <a:cs typeface="Arial Unicode MS" pitchFamily="34" charset="-122"/>
              </a:rPr>
              <a:t>remove (Object entity)</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b="1" dirty="0">
                <a:solidFill>
                  <a:srgbClr val="FF0000"/>
                </a:solidFill>
                <a:latin typeface="Arial Unicode MS" pitchFamily="34" charset="-122"/>
                <a:ea typeface="Arial Unicode MS" pitchFamily="34" charset="-122"/>
                <a:cs typeface="Arial Unicode MS" pitchFamily="34" charset="-122"/>
              </a:rPr>
              <a:t>删除实例</a:t>
            </a:r>
            <a:r>
              <a:rPr lang="zh-CN" altLang="en-US" sz="2200" dirty="0">
                <a:latin typeface="Arial Unicode MS" pitchFamily="34" charset="-122"/>
                <a:ea typeface="Arial Unicode MS" pitchFamily="34" charset="-122"/>
                <a:cs typeface="Arial Unicode MS" pitchFamily="34" charset="-122"/>
              </a:rPr>
              <a:t>。如果实例是被管理的，即与数据库实体记录关联，则同时会删除关联的数据库记录。</a:t>
            </a:r>
          </a:p>
        </p:txBody>
      </p:sp>
    </p:spTree>
    <p:extLst>
      <p:ext uri="{BB962C8B-B14F-4D97-AF65-F5344CB8AC3E}">
        <p14:creationId xmlns:p14="http://schemas.microsoft.com/office/powerpoint/2010/main" val="3790705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75658"/>
            <a:ext cx="8496944" cy="841174"/>
          </a:xfrm>
        </p:spPr>
        <p:txBody>
          <a:bodyPr>
            <a:noAutofit/>
          </a:bodyPr>
          <a:lstStyle/>
          <a:p>
            <a:r>
              <a:rPr lang="en-US" altLang="zh-CN" sz="2000" b="1" dirty="0">
                <a:solidFill>
                  <a:srgbClr val="0000FF"/>
                </a:solidFill>
                <a:latin typeface="Arial Unicode MS" pitchFamily="34" charset="-122"/>
                <a:ea typeface="Arial Unicode MS" pitchFamily="34" charset="-122"/>
                <a:cs typeface="Arial Unicode MS" pitchFamily="34" charset="-122"/>
              </a:rPr>
              <a:t>merge (T entity)</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merge() </a:t>
            </a:r>
            <a:r>
              <a:rPr lang="zh-CN" altLang="en-US" sz="2000" dirty="0">
                <a:latin typeface="Arial Unicode MS" pitchFamily="34" charset="-122"/>
                <a:ea typeface="Arial Unicode MS" pitchFamily="34" charset="-122"/>
                <a:cs typeface="Arial Unicode MS" pitchFamily="34" charset="-122"/>
              </a:rPr>
              <a:t>用于处理 </a:t>
            </a:r>
            <a:r>
              <a:rPr lang="en-US" altLang="zh-CN" sz="2000" dirty="0">
                <a:latin typeface="Arial Unicode MS" pitchFamily="34" charset="-122"/>
                <a:ea typeface="Arial Unicode MS" pitchFamily="34" charset="-122"/>
                <a:cs typeface="Arial Unicode MS" pitchFamily="34" charset="-122"/>
              </a:rPr>
              <a:t>Entity </a:t>
            </a:r>
            <a:r>
              <a:rPr lang="zh-CN" altLang="en-US" sz="2000" dirty="0">
                <a:latin typeface="Arial Unicode MS" pitchFamily="34" charset="-122"/>
                <a:ea typeface="Arial Unicode MS" pitchFamily="34" charset="-122"/>
                <a:cs typeface="Arial Unicode MS" pitchFamily="34" charset="-122"/>
              </a:rPr>
              <a:t>的同步。即数据库的插入和更新操作</a:t>
            </a:r>
          </a:p>
        </p:txBody>
      </p:sp>
      <p:sp>
        <p:nvSpPr>
          <p:cNvPr id="4" name="AutoShape 4"/>
          <p:cNvSpPr>
            <a:spLocks noChangeArrowheads="1"/>
          </p:cNvSpPr>
          <p:nvPr/>
        </p:nvSpPr>
        <p:spPr bwMode="auto">
          <a:xfrm>
            <a:off x="3419475" y="1795463"/>
            <a:ext cx="1800225" cy="647700"/>
          </a:xfrm>
          <a:prstGeom prst="diamond">
            <a:avLst/>
          </a:prstGeom>
          <a:noFill/>
          <a:ln w="9525">
            <a:solidFill>
              <a:schemeClr val="tx1"/>
            </a:solidFill>
            <a:miter lim="800000"/>
            <a:headEnd/>
            <a:tailEnd/>
          </a:ln>
        </p:spPr>
        <p:txBody>
          <a:bodyPr wrap="none" anchor="ctr"/>
          <a:lstStyle/>
          <a:p>
            <a:pPr algn="ctr"/>
            <a:r>
              <a:rPr lang="en-US" altLang="zh-CN" sz="1600" dirty="0">
                <a:latin typeface="Arial Unicode MS" pitchFamily="34" charset="-122"/>
                <a:ea typeface="Arial Unicode MS" pitchFamily="34" charset="-122"/>
                <a:cs typeface="Arial Unicode MS" pitchFamily="34" charset="-122"/>
              </a:rPr>
              <a:t>news1 </a:t>
            </a:r>
            <a:r>
              <a:rPr lang="zh-CN" altLang="en-US" sz="1600" dirty="0">
                <a:latin typeface="Arial Unicode MS" pitchFamily="34" charset="-122"/>
                <a:ea typeface="Arial Unicode MS" pitchFamily="34" charset="-122"/>
                <a:cs typeface="Arial Unicode MS" pitchFamily="34" charset="-122"/>
              </a:rPr>
              <a:t>的状态</a:t>
            </a:r>
          </a:p>
        </p:txBody>
      </p:sp>
      <p:sp>
        <p:nvSpPr>
          <p:cNvPr id="5" name="AutoShape 5"/>
          <p:cNvSpPr>
            <a:spLocks noChangeArrowheads="1"/>
          </p:cNvSpPr>
          <p:nvPr/>
        </p:nvSpPr>
        <p:spPr bwMode="auto">
          <a:xfrm>
            <a:off x="684213" y="3141663"/>
            <a:ext cx="2378075" cy="1439862"/>
          </a:xfrm>
          <a:prstGeom prst="diamond">
            <a:avLst/>
          </a:prstGeom>
          <a:noFill/>
          <a:ln w="9525">
            <a:solidFill>
              <a:schemeClr val="tx1"/>
            </a:solidFill>
            <a:miter lim="800000"/>
            <a:headEnd/>
            <a:tailEnd/>
          </a:ln>
        </p:spPr>
        <p:txBody>
          <a:bodyPr wrap="none" anchor="ctr"/>
          <a:lstStyle/>
          <a:p>
            <a:pPr algn="ctr"/>
            <a:r>
              <a:rPr lang="en-US" altLang="zh-CN" sz="1600" dirty="0" err="1">
                <a:latin typeface="Arial Unicode MS" pitchFamily="34" charset="-122"/>
                <a:ea typeface="Arial Unicode MS" pitchFamily="34" charset="-122"/>
                <a:cs typeface="Arial Unicode MS" pitchFamily="34" charset="-122"/>
              </a:rPr>
              <a:t>em</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缓存中</a:t>
            </a:r>
          </a:p>
          <a:p>
            <a:pPr algn="ctr"/>
            <a:r>
              <a:rPr lang="zh-CN" altLang="en-US" sz="1600" dirty="0">
                <a:latin typeface="Arial Unicode MS" pitchFamily="34" charset="-122"/>
                <a:ea typeface="Arial Unicode MS" pitchFamily="34" charset="-122"/>
                <a:cs typeface="Arial Unicode MS" pitchFamily="34" charset="-122"/>
              </a:rPr>
              <a:t>是否存在</a:t>
            </a:r>
            <a:r>
              <a:rPr lang="en-US" altLang="zh-CN" sz="1600" dirty="0">
                <a:latin typeface="Arial Unicode MS" pitchFamily="34" charset="-122"/>
                <a:ea typeface="Arial Unicode MS" pitchFamily="34" charset="-122"/>
                <a:cs typeface="Arial Unicode MS" pitchFamily="34" charset="-122"/>
              </a:rPr>
              <a:t>OID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p>
          <a:p>
            <a:pPr algn="ctr"/>
            <a:r>
              <a:rPr lang="zh-CN" altLang="en-US" sz="1600" dirty="0">
                <a:latin typeface="Arial Unicode MS" pitchFamily="34" charset="-122"/>
                <a:ea typeface="Arial Unicode MS" pitchFamily="34" charset="-122"/>
                <a:cs typeface="Arial Unicode MS" pitchFamily="34" charset="-122"/>
              </a:rPr>
              <a:t>持久化对象</a:t>
            </a:r>
          </a:p>
        </p:txBody>
      </p:sp>
      <p:sp>
        <p:nvSpPr>
          <p:cNvPr id="6" name="AutoShape 6"/>
          <p:cNvSpPr>
            <a:spLocks noChangeArrowheads="1"/>
          </p:cNvSpPr>
          <p:nvPr/>
        </p:nvSpPr>
        <p:spPr bwMode="auto">
          <a:xfrm>
            <a:off x="468313" y="5084763"/>
            <a:ext cx="2736850" cy="1008062"/>
          </a:xfrm>
          <a:prstGeom prst="diamond">
            <a:avLst/>
          </a:prstGeom>
          <a:noFill/>
          <a:ln w="9525">
            <a:solidFill>
              <a:schemeClr val="tx1"/>
            </a:solidFill>
            <a:miter lim="800000"/>
            <a:headEnd/>
            <a:tailEnd/>
          </a:ln>
        </p:spPr>
        <p:txBody>
          <a:bodyPr wrap="none" anchor="ctr"/>
          <a:lstStyle/>
          <a:p>
            <a:pPr algn="ctr"/>
            <a:r>
              <a:rPr lang="zh-CN" altLang="en-US" sz="1600" dirty="0">
                <a:latin typeface="Arial Unicode MS" pitchFamily="34" charset="-122"/>
                <a:ea typeface="Arial Unicode MS" pitchFamily="34" charset="-122"/>
                <a:cs typeface="Arial Unicode MS" pitchFamily="34" charset="-122"/>
              </a:rPr>
              <a:t>数据库中是否存</a:t>
            </a:r>
          </a:p>
          <a:p>
            <a:pPr algn="ctr"/>
            <a:r>
              <a:rPr lang="zh-CN" altLang="en-US" sz="1600" dirty="0">
                <a:latin typeface="Arial Unicode MS" pitchFamily="34" charset="-122"/>
                <a:ea typeface="Arial Unicode MS" pitchFamily="34" charset="-122"/>
                <a:cs typeface="Arial Unicode MS" pitchFamily="34" charset="-122"/>
              </a:rPr>
              <a:t>在</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的记录</a:t>
            </a:r>
          </a:p>
        </p:txBody>
      </p:sp>
      <p:sp>
        <p:nvSpPr>
          <p:cNvPr id="7" name="Text Box 7"/>
          <p:cNvSpPr txBox="1">
            <a:spLocks noChangeArrowheads="1"/>
          </p:cNvSpPr>
          <p:nvPr/>
        </p:nvSpPr>
        <p:spPr bwMode="auto">
          <a:xfrm>
            <a:off x="34924" y="6511925"/>
            <a:ext cx="4037009" cy="338554"/>
          </a:xfrm>
          <a:prstGeom prst="rect">
            <a:avLst/>
          </a:prstGeom>
          <a:solidFill>
            <a:schemeClr val="bg1"/>
          </a:solidFill>
          <a:ln w="9525">
            <a:solidFill>
              <a:schemeClr val="tx1"/>
            </a:solidFill>
            <a:miter lim="800000"/>
            <a:headEnd/>
            <a:tailEnd/>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从数据库加载</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a:t>
            </a:r>
          </a:p>
        </p:txBody>
      </p:sp>
      <p:sp>
        <p:nvSpPr>
          <p:cNvPr id="8" name="Text Box 8"/>
          <p:cNvSpPr txBox="1">
            <a:spLocks noChangeArrowheads="1"/>
          </p:cNvSpPr>
          <p:nvPr/>
        </p:nvSpPr>
        <p:spPr bwMode="auto">
          <a:xfrm>
            <a:off x="3779838" y="4508500"/>
            <a:ext cx="2592387" cy="835025"/>
          </a:xfrm>
          <a:prstGeom prst="rect">
            <a:avLst/>
          </a:prstGeom>
          <a:noFill/>
          <a:ln w="9525">
            <a:solidFill>
              <a:schemeClr val="tx1"/>
            </a:solid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把</a:t>
            </a:r>
            <a:r>
              <a:rPr lang="en-US" altLang="zh-CN" sz="1600" dirty="0">
                <a:latin typeface="Arial Unicode MS" pitchFamily="34" charset="-122"/>
                <a:ea typeface="Arial Unicode MS" pitchFamily="34" charset="-122"/>
                <a:cs typeface="Arial Unicode MS" pitchFamily="34" charset="-122"/>
              </a:rPr>
              <a:t>new1</a:t>
            </a:r>
            <a:r>
              <a:rPr lang="zh-CN" altLang="en-US" sz="1600" dirty="0">
                <a:latin typeface="Arial Unicode MS" pitchFamily="34" charset="-122"/>
                <a:ea typeface="Arial Unicode MS" pitchFamily="34" charset="-122"/>
                <a:cs typeface="Arial Unicode MS" pitchFamily="34" charset="-122"/>
              </a:rPr>
              <a:t>游离对象的属性拷贝到</a:t>
            </a:r>
            <a:r>
              <a:rPr lang="en-US" altLang="zh-CN" sz="1600" dirty="0">
                <a:latin typeface="Arial Unicode MS" pitchFamily="34" charset="-122"/>
                <a:ea typeface="Arial Unicode MS" pitchFamily="34" charset="-122"/>
                <a:cs typeface="Arial Unicode MS" pitchFamily="34" charset="-122"/>
              </a:rPr>
              <a:t>New</a:t>
            </a:r>
            <a:r>
              <a:rPr lang="zh-CN" altLang="en-US" sz="1600" dirty="0">
                <a:latin typeface="Arial Unicode MS" pitchFamily="34" charset="-122"/>
                <a:ea typeface="Arial Unicode MS" pitchFamily="34" charset="-122"/>
                <a:cs typeface="Arial Unicode MS" pitchFamily="34" charset="-122"/>
              </a:rPr>
              <a:t>持久化对象中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update</a:t>
            </a:r>
            <a:r>
              <a:rPr lang="zh-CN" altLang="en-US" sz="1600" dirty="0">
                <a:latin typeface="Arial Unicode MS" pitchFamily="34" charset="-122"/>
                <a:ea typeface="Arial Unicode MS" pitchFamily="34" charset="-122"/>
                <a:cs typeface="Arial Unicode MS" pitchFamily="34" charset="-122"/>
              </a:rPr>
              <a:t>语句</a:t>
            </a:r>
          </a:p>
        </p:txBody>
      </p:sp>
      <p:sp>
        <p:nvSpPr>
          <p:cNvPr id="9" name="Line 9"/>
          <p:cNvSpPr>
            <a:spLocks noChangeShapeType="1"/>
          </p:cNvSpPr>
          <p:nvPr/>
        </p:nvSpPr>
        <p:spPr bwMode="auto">
          <a:xfrm flipH="1">
            <a:off x="1908175" y="2492375"/>
            <a:ext cx="2376488" cy="576263"/>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0" name="Text Box 10"/>
          <p:cNvSpPr txBox="1">
            <a:spLocks noChangeArrowheads="1"/>
          </p:cNvSpPr>
          <p:nvPr/>
        </p:nvSpPr>
        <p:spPr bwMode="auto">
          <a:xfrm>
            <a:off x="2411413" y="2420938"/>
            <a:ext cx="1081087"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游离对象</a:t>
            </a:r>
          </a:p>
        </p:txBody>
      </p:sp>
      <p:sp>
        <p:nvSpPr>
          <p:cNvPr id="11" name="Line 11"/>
          <p:cNvSpPr>
            <a:spLocks noChangeShapeType="1"/>
          </p:cNvSpPr>
          <p:nvPr/>
        </p:nvSpPr>
        <p:spPr bwMode="auto">
          <a:xfrm>
            <a:off x="1863725" y="4630738"/>
            <a:ext cx="0" cy="4318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2" name="Text Box 12"/>
          <p:cNvSpPr txBox="1">
            <a:spLocks noChangeArrowheads="1"/>
          </p:cNvSpPr>
          <p:nvPr/>
        </p:nvSpPr>
        <p:spPr bwMode="auto">
          <a:xfrm>
            <a:off x="1908175" y="6092825"/>
            <a:ext cx="6477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p>
        </p:txBody>
      </p:sp>
      <p:sp>
        <p:nvSpPr>
          <p:cNvPr id="13" name="Text Box 14"/>
          <p:cNvSpPr txBox="1">
            <a:spLocks noChangeArrowheads="1"/>
          </p:cNvSpPr>
          <p:nvPr/>
        </p:nvSpPr>
        <p:spPr bwMode="auto">
          <a:xfrm>
            <a:off x="1824038" y="4652963"/>
            <a:ext cx="8636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p>
        </p:txBody>
      </p:sp>
      <p:sp>
        <p:nvSpPr>
          <p:cNvPr id="14" name="Text Box 15"/>
          <p:cNvSpPr txBox="1">
            <a:spLocks noChangeArrowheads="1"/>
          </p:cNvSpPr>
          <p:nvPr/>
        </p:nvSpPr>
        <p:spPr bwMode="auto">
          <a:xfrm>
            <a:off x="6372225" y="2708275"/>
            <a:ext cx="2592388" cy="1323975"/>
          </a:xfrm>
          <a:prstGeom prst="rect">
            <a:avLst/>
          </a:prstGeom>
          <a:noFill/>
          <a:ln w="9525">
            <a:solidFill>
              <a:schemeClr val="tx1"/>
            </a:solid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创建一个新的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把</a:t>
            </a:r>
            <a:r>
              <a:rPr lang="en-US" altLang="zh-CN" sz="1600" dirty="0">
                <a:latin typeface="Arial Unicode MS" pitchFamily="34" charset="-122"/>
                <a:ea typeface="Arial Unicode MS" pitchFamily="34" charset="-122"/>
                <a:cs typeface="Arial Unicode MS" pitchFamily="34" charset="-122"/>
              </a:rPr>
              <a:t>new1</a:t>
            </a:r>
            <a:r>
              <a:rPr lang="zh-CN" altLang="en-US" sz="1600" dirty="0">
                <a:latin typeface="Arial Unicode MS" pitchFamily="34" charset="-122"/>
                <a:ea typeface="Arial Unicode MS" pitchFamily="34" charset="-122"/>
                <a:cs typeface="Arial Unicode MS" pitchFamily="34" charset="-122"/>
              </a:rPr>
              <a:t>游离对象的属性拷贝到新建的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持久化这个</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insert</a:t>
            </a:r>
            <a:r>
              <a:rPr lang="zh-CN" altLang="en-US" sz="1600" dirty="0">
                <a:latin typeface="Arial Unicode MS" pitchFamily="34" charset="-122"/>
                <a:ea typeface="Arial Unicode MS" pitchFamily="34" charset="-122"/>
                <a:cs typeface="Arial Unicode MS" pitchFamily="34" charset="-122"/>
              </a:rPr>
              <a:t>语句</a:t>
            </a:r>
          </a:p>
        </p:txBody>
      </p:sp>
      <p:sp>
        <p:nvSpPr>
          <p:cNvPr id="15" name="Text Box 16"/>
          <p:cNvSpPr txBox="1">
            <a:spLocks noChangeArrowheads="1"/>
          </p:cNvSpPr>
          <p:nvPr/>
        </p:nvSpPr>
        <p:spPr bwMode="auto">
          <a:xfrm>
            <a:off x="6300788" y="5805488"/>
            <a:ext cx="2843212" cy="338554"/>
          </a:xfrm>
          <a:prstGeom prst="rect">
            <a:avLst/>
          </a:prstGeom>
          <a:noFill/>
          <a:ln w="9525">
            <a:solidFill>
              <a:schemeClr val="tx1"/>
            </a:solidFill>
            <a:miter lim="800000"/>
            <a:headEnd/>
            <a:tailEnd/>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返回</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持久化对象的引用</a:t>
            </a:r>
          </a:p>
        </p:txBody>
      </p:sp>
      <p:sp>
        <p:nvSpPr>
          <p:cNvPr id="16" name="Line 21"/>
          <p:cNvSpPr>
            <a:spLocks noChangeShapeType="1"/>
          </p:cNvSpPr>
          <p:nvPr/>
        </p:nvSpPr>
        <p:spPr bwMode="auto">
          <a:xfrm>
            <a:off x="1835150" y="6132513"/>
            <a:ext cx="0" cy="358775"/>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7" name="Text Box 22"/>
          <p:cNvSpPr txBox="1">
            <a:spLocks noChangeArrowheads="1"/>
          </p:cNvSpPr>
          <p:nvPr/>
        </p:nvSpPr>
        <p:spPr bwMode="auto">
          <a:xfrm>
            <a:off x="2987675" y="4005263"/>
            <a:ext cx="6477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p>
        </p:txBody>
      </p:sp>
      <p:sp>
        <p:nvSpPr>
          <p:cNvPr id="18" name="Line 24"/>
          <p:cNvSpPr>
            <a:spLocks noChangeShapeType="1"/>
          </p:cNvSpPr>
          <p:nvPr/>
        </p:nvSpPr>
        <p:spPr bwMode="auto">
          <a:xfrm>
            <a:off x="4356100" y="2492375"/>
            <a:ext cx="1944688" cy="576263"/>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9" name="Text Box 25"/>
          <p:cNvSpPr txBox="1">
            <a:spLocks noChangeArrowheads="1"/>
          </p:cNvSpPr>
          <p:nvPr/>
        </p:nvSpPr>
        <p:spPr bwMode="auto">
          <a:xfrm>
            <a:off x="5219700" y="2420938"/>
            <a:ext cx="1081088" cy="336550"/>
          </a:xfrm>
          <a:prstGeom prst="rect">
            <a:avLst/>
          </a:prstGeom>
          <a:noFill/>
          <a:ln w="9525">
            <a:no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临时对象</a:t>
            </a:r>
          </a:p>
        </p:txBody>
      </p:sp>
      <p:sp>
        <p:nvSpPr>
          <p:cNvPr id="20" name="Line 27"/>
          <p:cNvSpPr>
            <a:spLocks noChangeShapeType="1"/>
          </p:cNvSpPr>
          <p:nvPr/>
        </p:nvSpPr>
        <p:spPr bwMode="auto">
          <a:xfrm>
            <a:off x="2843213" y="4221163"/>
            <a:ext cx="792162" cy="4318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1" name="Freeform 29"/>
          <p:cNvSpPr>
            <a:spLocks/>
          </p:cNvSpPr>
          <p:nvPr/>
        </p:nvSpPr>
        <p:spPr bwMode="auto">
          <a:xfrm>
            <a:off x="2555875" y="3860800"/>
            <a:ext cx="3744913" cy="1439863"/>
          </a:xfrm>
          <a:custGeom>
            <a:avLst/>
            <a:gdLst>
              <a:gd name="T0" fmla="*/ 0 w 2359"/>
              <a:gd name="T1" fmla="*/ 2147483647 h 907"/>
              <a:gd name="T2" fmla="*/ 1600299961 w 2359"/>
              <a:gd name="T3" fmla="*/ 1028224227 h 907"/>
              <a:gd name="T4" fmla="*/ 2147483647 w 2359"/>
              <a:gd name="T5" fmla="*/ 0 h 907"/>
              <a:gd name="T6" fmla="*/ 0 60000 65536"/>
              <a:gd name="T7" fmla="*/ 0 60000 65536"/>
              <a:gd name="T8" fmla="*/ 0 60000 65536"/>
              <a:gd name="T9" fmla="*/ 0 w 2359"/>
              <a:gd name="T10" fmla="*/ 0 h 907"/>
              <a:gd name="T11" fmla="*/ 2359 w 2359"/>
              <a:gd name="T12" fmla="*/ 907 h 907"/>
            </a:gdLst>
            <a:ahLst/>
            <a:cxnLst>
              <a:cxn ang="T6">
                <a:pos x="T0" y="T1"/>
              </a:cxn>
              <a:cxn ang="T7">
                <a:pos x="T2" y="T3"/>
              </a:cxn>
              <a:cxn ang="T8">
                <a:pos x="T4" y="T5"/>
              </a:cxn>
            </a:cxnLst>
            <a:rect l="T9" t="T10" r="T11" b="T12"/>
            <a:pathLst>
              <a:path w="2359" h="907">
                <a:moveTo>
                  <a:pt x="0" y="907"/>
                </a:moveTo>
                <a:cubicBezTo>
                  <a:pt x="121" y="733"/>
                  <a:pt x="242" y="559"/>
                  <a:pt x="635" y="408"/>
                </a:cubicBezTo>
                <a:cubicBezTo>
                  <a:pt x="1028" y="257"/>
                  <a:pt x="1693" y="128"/>
                  <a:pt x="2359" y="0"/>
                </a:cubicBezTo>
              </a:path>
            </a:pathLst>
          </a:cu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2" name="Line 30"/>
          <p:cNvSpPr>
            <a:spLocks noChangeShapeType="1"/>
          </p:cNvSpPr>
          <p:nvPr/>
        </p:nvSpPr>
        <p:spPr bwMode="auto">
          <a:xfrm>
            <a:off x="6156325" y="3789363"/>
            <a:ext cx="144463" cy="71437"/>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3" name="Line 31"/>
          <p:cNvSpPr>
            <a:spLocks noChangeShapeType="1"/>
          </p:cNvSpPr>
          <p:nvPr/>
        </p:nvSpPr>
        <p:spPr bwMode="auto">
          <a:xfrm flipH="1">
            <a:off x="6156325" y="3860800"/>
            <a:ext cx="144463" cy="144463"/>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4" name="Text Box 32"/>
          <p:cNvSpPr txBox="1">
            <a:spLocks noChangeArrowheads="1"/>
          </p:cNvSpPr>
          <p:nvPr/>
        </p:nvSpPr>
        <p:spPr bwMode="auto">
          <a:xfrm>
            <a:off x="4881563" y="3667125"/>
            <a:ext cx="8636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p>
        </p:txBody>
      </p:sp>
      <p:sp>
        <p:nvSpPr>
          <p:cNvPr id="25" name="Line 33"/>
          <p:cNvSpPr>
            <a:spLocks noChangeShapeType="1"/>
          </p:cNvSpPr>
          <p:nvPr/>
        </p:nvSpPr>
        <p:spPr bwMode="auto">
          <a:xfrm>
            <a:off x="8172450" y="4149725"/>
            <a:ext cx="0" cy="1584325"/>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6" name="Line 34"/>
          <p:cNvSpPr>
            <a:spLocks noChangeShapeType="1"/>
          </p:cNvSpPr>
          <p:nvPr/>
        </p:nvSpPr>
        <p:spPr bwMode="auto">
          <a:xfrm>
            <a:off x="5795963" y="5373688"/>
            <a:ext cx="431800" cy="503237"/>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7" name="Line 35"/>
          <p:cNvSpPr>
            <a:spLocks noChangeShapeType="1"/>
          </p:cNvSpPr>
          <p:nvPr/>
        </p:nvSpPr>
        <p:spPr bwMode="auto">
          <a:xfrm flipV="1">
            <a:off x="3563938" y="5373688"/>
            <a:ext cx="503237" cy="10795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93322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26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457200" y="1916833"/>
            <a:ext cx="8229600" cy="3456384"/>
          </a:xfrm>
        </p:spPr>
        <p:txBody>
          <a:bodyPr>
            <a:normAutofit/>
          </a:bodyPr>
          <a:lstStyle/>
          <a:p>
            <a:pPr>
              <a:lnSpc>
                <a:spcPct val="120000"/>
              </a:lnSpc>
              <a:spcBef>
                <a:spcPct val="10000"/>
              </a:spcBef>
            </a:pPr>
            <a:r>
              <a:rPr lang="en-US" altLang="zh-CN" sz="2200" b="1" dirty="0">
                <a:solidFill>
                  <a:srgbClr val="0000FF"/>
                </a:solidFill>
                <a:latin typeface="Arial Unicode MS" pitchFamily="34" charset="-122"/>
                <a:ea typeface="Arial Unicode MS" pitchFamily="34" charset="-122"/>
                <a:cs typeface="Arial Unicode MS" pitchFamily="34" charset="-122"/>
              </a:rPr>
              <a:t>flush ()</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同步持久上下文环境，即将持久上下文环境的所有未保存实体的状态信息保存到数据库中。</a:t>
            </a:r>
          </a:p>
          <a:p>
            <a:pPr>
              <a:lnSpc>
                <a:spcPct val="120000"/>
              </a:lnSpc>
              <a:spcBef>
                <a:spcPct val="10000"/>
              </a:spcBef>
            </a:pPr>
            <a:r>
              <a:rPr lang="en-US" altLang="zh-CN" sz="2200" b="1" dirty="0" err="1">
                <a:solidFill>
                  <a:srgbClr val="0000FF"/>
                </a:solidFill>
                <a:latin typeface="Arial Unicode MS" pitchFamily="34" charset="-122"/>
                <a:ea typeface="Arial Unicode MS" pitchFamily="34" charset="-122"/>
                <a:cs typeface="Arial Unicode MS" pitchFamily="34" charset="-122"/>
              </a:rPr>
              <a:t>setFlushMode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en-US" altLang="zh-CN" sz="2200" dirty="0" err="1">
                <a:solidFill>
                  <a:srgbClr val="0000FF"/>
                </a:solidFill>
                <a:latin typeface="Arial Unicode MS" pitchFamily="34" charset="-122"/>
                <a:ea typeface="Arial Unicode MS" pitchFamily="34" charset="-122"/>
                <a:cs typeface="Arial Unicode MS" pitchFamily="34" charset="-122"/>
              </a:rPr>
              <a:t>FlushModeType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en-US" altLang="zh-CN" sz="2200" dirty="0" err="1">
                <a:solidFill>
                  <a:srgbClr val="0000FF"/>
                </a:solidFill>
                <a:latin typeface="Arial Unicode MS" pitchFamily="34" charset="-122"/>
                <a:ea typeface="Arial Unicode MS" pitchFamily="34" charset="-122"/>
                <a:cs typeface="Arial Unicode MS" pitchFamily="34" charset="-122"/>
              </a:rPr>
              <a:t>flushMode</a:t>
            </a:r>
            <a:r>
              <a:rPr lang="en-US" altLang="zh-CN" sz="2200" dirty="0">
                <a:solidFill>
                  <a:srgbClr val="0000FF"/>
                </a:solidFill>
                <a:latin typeface="Arial Unicode MS" pitchFamily="34" charset="-122"/>
                <a:ea typeface="Arial Unicode MS" pitchFamily="34" charset="-122"/>
                <a:cs typeface="Arial Unicode MS" pitchFamily="34" charset="-122"/>
              </a:rPr>
              <a:t>)</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设置持久上下文环境的</a:t>
            </a:r>
            <a:r>
              <a:rPr lang="en-US" altLang="zh-CN" sz="2200" dirty="0">
                <a:latin typeface="Arial Unicode MS" pitchFamily="34" charset="-122"/>
                <a:ea typeface="Arial Unicode MS" pitchFamily="34" charset="-122"/>
                <a:cs typeface="Arial Unicode MS" pitchFamily="34" charset="-122"/>
              </a:rPr>
              <a:t>Flush</a:t>
            </a:r>
            <a:r>
              <a:rPr lang="zh-CN" altLang="en-US" sz="2200" dirty="0">
                <a:latin typeface="Arial Unicode MS" pitchFamily="34" charset="-122"/>
                <a:ea typeface="Arial Unicode MS" pitchFamily="34" charset="-122"/>
                <a:cs typeface="Arial Unicode MS" pitchFamily="34" charset="-122"/>
              </a:rPr>
              <a:t>模式。参数可以取</a:t>
            </a:r>
            <a:r>
              <a:rPr lang="en-US" altLang="zh-CN" sz="2200" dirty="0">
                <a:latin typeface="Arial Unicode MS" pitchFamily="34" charset="-122"/>
                <a:ea typeface="Arial Unicode MS" pitchFamily="34" charset="-122"/>
                <a:cs typeface="Arial Unicode MS" pitchFamily="34" charset="-122"/>
              </a:rPr>
              <a:t>2</a:t>
            </a:r>
            <a:r>
              <a:rPr lang="zh-CN" altLang="en-US" sz="2200" dirty="0">
                <a:latin typeface="Arial Unicode MS" pitchFamily="34" charset="-122"/>
                <a:ea typeface="Arial Unicode MS" pitchFamily="34" charset="-122"/>
                <a:cs typeface="Arial Unicode MS" pitchFamily="34" charset="-122"/>
              </a:rPr>
              <a:t>个枚举</a:t>
            </a:r>
            <a:endParaRPr lang="en-US" altLang="zh-CN" sz="2200" dirty="0">
              <a:latin typeface="Arial Unicode MS" pitchFamily="34" charset="-122"/>
              <a:ea typeface="Arial Unicode MS" pitchFamily="34" charset="-122"/>
              <a:cs typeface="Arial Unicode MS" pitchFamily="34" charset="-122"/>
            </a:endParaRPr>
          </a:p>
          <a:p>
            <a:pPr lvl="1">
              <a:lnSpc>
                <a:spcPct val="120000"/>
              </a:lnSpc>
              <a:spcBef>
                <a:spcPct val="10000"/>
              </a:spcBef>
            </a:pPr>
            <a:r>
              <a:rPr lang="en-US" altLang="zh-CN" sz="1800" dirty="0" err="1">
                <a:latin typeface="Arial Unicode MS" pitchFamily="34" charset="-122"/>
                <a:ea typeface="Arial Unicode MS" pitchFamily="34" charset="-122"/>
                <a:cs typeface="Arial Unicode MS" pitchFamily="34" charset="-122"/>
              </a:rPr>
              <a:t>FlushModeType.AUTO</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为自动更新数据库实体，</a:t>
            </a:r>
            <a:endParaRPr lang="en-US" altLang="zh-CN" sz="1800" dirty="0">
              <a:latin typeface="Arial Unicode MS" pitchFamily="34" charset="-122"/>
              <a:ea typeface="Arial Unicode MS" pitchFamily="34" charset="-122"/>
              <a:cs typeface="Arial Unicode MS" pitchFamily="34" charset="-122"/>
            </a:endParaRPr>
          </a:p>
          <a:p>
            <a:pPr lvl="1">
              <a:lnSpc>
                <a:spcPct val="120000"/>
              </a:lnSpc>
              <a:spcBef>
                <a:spcPct val="10000"/>
              </a:spcBef>
            </a:pPr>
            <a:r>
              <a:rPr lang="en-US" altLang="zh-CN" sz="1800" dirty="0" err="1">
                <a:latin typeface="Arial Unicode MS" pitchFamily="34" charset="-122"/>
                <a:ea typeface="Arial Unicode MS" pitchFamily="34" charset="-122"/>
                <a:cs typeface="Arial Unicode MS" pitchFamily="34" charset="-122"/>
              </a:rPr>
              <a:t>FlushModeType.COMMIT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为直到提交事务时才更新数据库记录。</a:t>
            </a:r>
          </a:p>
          <a:p>
            <a:pPr>
              <a:lnSpc>
                <a:spcPct val="120000"/>
              </a:lnSpc>
              <a:spcBef>
                <a:spcPct val="10000"/>
              </a:spcBef>
            </a:pPr>
            <a:r>
              <a:rPr lang="en-US" altLang="zh-CN" sz="2200" b="1" dirty="0" err="1">
                <a:solidFill>
                  <a:srgbClr val="0000FF"/>
                </a:solidFill>
                <a:latin typeface="Arial Unicode MS" pitchFamily="34" charset="-122"/>
                <a:ea typeface="Arial Unicode MS" pitchFamily="34" charset="-122"/>
                <a:cs typeface="Arial Unicode MS" pitchFamily="34" charset="-122"/>
              </a:rPr>
              <a:t>getFlushMode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获取持久上下文环境的</a:t>
            </a:r>
            <a:r>
              <a:rPr lang="en-US" altLang="zh-CN" sz="2200" dirty="0">
                <a:latin typeface="Arial Unicode MS" pitchFamily="34" charset="-122"/>
                <a:ea typeface="Arial Unicode MS" pitchFamily="34" charset="-122"/>
                <a:cs typeface="Arial Unicode MS" pitchFamily="34" charset="-122"/>
              </a:rPr>
              <a:t>Flush</a:t>
            </a:r>
            <a:r>
              <a:rPr lang="zh-CN" altLang="en-US" sz="2200" dirty="0">
                <a:latin typeface="Arial Unicode MS" pitchFamily="34" charset="-122"/>
                <a:ea typeface="Arial Unicode MS" pitchFamily="34" charset="-122"/>
                <a:cs typeface="Arial Unicode MS" pitchFamily="34" charset="-122"/>
              </a:rPr>
              <a:t>模式。返回</a:t>
            </a:r>
            <a:r>
              <a:rPr lang="en-US" altLang="zh-CN" sz="2200" dirty="0" err="1">
                <a:latin typeface="Arial Unicode MS" pitchFamily="34" charset="-122"/>
                <a:ea typeface="Arial Unicode MS" pitchFamily="34" charset="-122"/>
                <a:cs typeface="Arial Unicode MS" pitchFamily="34" charset="-122"/>
              </a:rPr>
              <a:t>FlushModeType</a:t>
            </a:r>
            <a:r>
              <a:rPr lang="zh-CN" altLang="en-US" sz="2200" dirty="0">
                <a:latin typeface="Arial Unicode MS" pitchFamily="34" charset="-122"/>
                <a:ea typeface="Arial Unicode MS" pitchFamily="34" charset="-122"/>
                <a:cs typeface="Arial Unicode MS" pitchFamily="34" charset="-122"/>
              </a:rPr>
              <a:t>类的枚举值。</a:t>
            </a:r>
          </a:p>
          <a:p>
            <a:endParaRPr lang="zh-CN" altLang="en-US"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22956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700808"/>
            <a:ext cx="8229600" cy="4752528"/>
          </a:xfrm>
        </p:spPr>
        <p:txBody>
          <a:bodyPr>
            <a:noAutofit/>
          </a:bodyPr>
          <a:lstStyle/>
          <a:p>
            <a:pPr>
              <a:lnSpc>
                <a:spcPct val="120000"/>
              </a:lnSpc>
              <a:spcBef>
                <a:spcPct val="10000"/>
              </a:spcBef>
            </a:pPr>
            <a:r>
              <a:rPr lang="en-US" altLang="zh-CN" sz="1800" b="1" dirty="0">
                <a:solidFill>
                  <a:srgbClr val="0000FF"/>
                </a:solidFill>
                <a:latin typeface="Arial Unicode MS" pitchFamily="34" charset="-122"/>
                <a:ea typeface="Arial Unicode MS" pitchFamily="34" charset="-122"/>
                <a:cs typeface="Arial Unicode MS" pitchFamily="34" charset="-122"/>
              </a:rPr>
              <a:t>refresh</a:t>
            </a:r>
            <a:r>
              <a:rPr lang="en-US" altLang="zh-CN" sz="1800" dirty="0">
                <a:solidFill>
                  <a:srgbClr val="0000FF"/>
                </a:solidFill>
                <a:latin typeface="Arial Unicode MS" pitchFamily="34" charset="-122"/>
                <a:ea typeface="Arial Unicode MS" pitchFamily="34" charset="-122"/>
                <a:cs typeface="Arial Unicode MS" pitchFamily="34" charset="-122"/>
              </a:rPr>
              <a:t> (Object entity)</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用数据库实体记录的值更新实体对象的状态，即更新实例的属性值。</a:t>
            </a:r>
          </a:p>
          <a:p>
            <a:pPr>
              <a:lnSpc>
                <a:spcPct val="120000"/>
              </a:lnSpc>
              <a:spcBef>
                <a:spcPct val="10000"/>
              </a:spcBef>
            </a:pPr>
            <a:r>
              <a:rPr lang="en-US" altLang="zh-CN" sz="1800" b="1" dirty="0">
                <a:solidFill>
                  <a:srgbClr val="0000FF"/>
                </a:solidFill>
                <a:latin typeface="Arial Unicode MS" pitchFamily="34" charset="-122"/>
                <a:ea typeface="Arial Unicode MS" pitchFamily="34" charset="-122"/>
                <a:cs typeface="Arial Unicode MS" pitchFamily="34" charset="-122"/>
              </a:rPr>
              <a:t>clear</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清除持久上下文环境，断开所有关联的实体。如果这时还有未提交的更新则会被撤消。</a:t>
            </a:r>
          </a:p>
          <a:p>
            <a:pPr>
              <a:lnSpc>
                <a:spcPct val="120000"/>
              </a:lnSpc>
              <a:spcBef>
                <a:spcPct val="10000"/>
              </a:spcBef>
            </a:pPr>
            <a:r>
              <a:rPr lang="en-US" altLang="zh-CN" sz="1800" b="1" dirty="0">
                <a:solidFill>
                  <a:srgbClr val="0000FF"/>
                </a:solidFill>
                <a:latin typeface="Arial Unicode MS" pitchFamily="34" charset="-122"/>
                <a:ea typeface="Arial Unicode MS" pitchFamily="34" charset="-122"/>
                <a:cs typeface="Arial Unicode MS" pitchFamily="34" charset="-122"/>
              </a:rPr>
              <a:t>contains</a:t>
            </a:r>
            <a:r>
              <a:rPr lang="en-US" altLang="zh-CN" sz="1800" dirty="0">
                <a:solidFill>
                  <a:srgbClr val="0000FF"/>
                </a:solidFill>
                <a:latin typeface="Arial Unicode MS" pitchFamily="34" charset="-122"/>
                <a:ea typeface="Arial Unicode MS" pitchFamily="34" charset="-122"/>
                <a:cs typeface="Arial Unicode MS" pitchFamily="34" charset="-122"/>
              </a:rPr>
              <a:t> (Object entity)</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判断一个实例是否属于当前持久上下文环境管理的实体。</a:t>
            </a:r>
            <a:endParaRPr lang="en-US" altLang="zh-CN" sz="1800" dirty="0">
              <a:latin typeface="Arial Unicode MS" pitchFamily="34" charset="-122"/>
              <a:ea typeface="Arial Unicode MS" pitchFamily="34" charset="-122"/>
              <a:cs typeface="Arial Unicode MS" pitchFamily="34" charset="-122"/>
            </a:endParaRPr>
          </a:p>
          <a:p>
            <a:pPr>
              <a:lnSpc>
                <a:spcPct val="120000"/>
              </a:lnSpc>
            </a:pPr>
            <a:r>
              <a:rPr lang="en-US" altLang="zh-CN" sz="1800" b="1" dirty="0" err="1">
                <a:solidFill>
                  <a:srgbClr val="0000FF"/>
                </a:solidFill>
                <a:latin typeface="Arial Unicode MS" pitchFamily="34" charset="-122"/>
                <a:ea typeface="Arial Unicode MS" pitchFamily="34" charset="-122"/>
                <a:cs typeface="Arial Unicode MS" pitchFamily="34" charset="-122"/>
              </a:rPr>
              <a:t>isOpen</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判断当前的实体管理器是否是打开状态。</a:t>
            </a:r>
          </a:p>
          <a:p>
            <a:pPr>
              <a:lnSpc>
                <a:spcPct val="120000"/>
              </a:lnSpc>
            </a:pPr>
            <a:r>
              <a:rPr lang="en-US" altLang="zh-CN" sz="1800" b="1" dirty="0" err="1">
                <a:solidFill>
                  <a:srgbClr val="0000FF"/>
                </a:solidFill>
                <a:latin typeface="Arial Unicode MS" pitchFamily="34" charset="-122"/>
                <a:ea typeface="Arial Unicode MS" pitchFamily="34" charset="-122"/>
                <a:cs typeface="Arial Unicode MS" pitchFamily="34" charset="-122"/>
              </a:rPr>
              <a:t>getTransaction</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返回资源层的事务对象。</a:t>
            </a:r>
            <a:r>
              <a:rPr lang="en-US" altLang="zh-CN" sz="1800" dirty="0" err="1">
                <a:latin typeface="Arial Unicode MS" pitchFamily="34" charset="-122"/>
                <a:ea typeface="Arial Unicode MS" pitchFamily="34" charset="-122"/>
                <a:cs typeface="Arial Unicode MS" pitchFamily="34" charset="-122"/>
              </a:rPr>
              <a:t>EntityTransaction</a:t>
            </a:r>
            <a:r>
              <a:rPr lang="zh-CN" altLang="en-US" sz="1800" dirty="0">
                <a:latin typeface="Arial Unicode MS" pitchFamily="34" charset="-122"/>
                <a:ea typeface="Arial Unicode MS" pitchFamily="34" charset="-122"/>
                <a:cs typeface="Arial Unicode MS" pitchFamily="34" charset="-122"/>
              </a:rPr>
              <a:t>实例可以用于开始和提交多个事务。</a:t>
            </a:r>
            <a:endParaRPr lang="en-US" altLang="zh-CN" sz="1800" dirty="0">
              <a:latin typeface="Arial Unicode MS" pitchFamily="34" charset="-122"/>
              <a:ea typeface="Arial Unicode MS" pitchFamily="34" charset="-122"/>
              <a:cs typeface="Arial Unicode MS" pitchFamily="34" charset="-122"/>
            </a:endParaRPr>
          </a:p>
          <a:p>
            <a:pPr>
              <a:lnSpc>
                <a:spcPct val="120000"/>
              </a:lnSpc>
            </a:pPr>
            <a:r>
              <a:rPr lang="en-US" altLang="zh-CN" sz="1800" b="1" dirty="0">
                <a:solidFill>
                  <a:srgbClr val="0000FF"/>
                </a:solidFill>
                <a:latin typeface="Arial Unicode MS" pitchFamily="34" charset="-122"/>
                <a:ea typeface="Arial Unicode MS" pitchFamily="34" charset="-122"/>
                <a:cs typeface="Arial Unicode MS" pitchFamily="34" charset="-122"/>
              </a:rPr>
              <a:t>close</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关闭实体管理器。之后若调用实体管理器实例的方法或其派生的查询对象的方法都将抛出 </a:t>
            </a:r>
            <a:r>
              <a:rPr lang="en-US" altLang="zh-CN" sz="1800" dirty="0" err="1">
                <a:latin typeface="Arial Unicode MS" pitchFamily="34" charset="-122"/>
                <a:ea typeface="Arial Unicode MS" pitchFamily="34" charset="-122"/>
                <a:cs typeface="Arial Unicode MS" pitchFamily="34" charset="-122"/>
              </a:rPr>
              <a:t>IllegalstateException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异常，除了</a:t>
            </a:r>
            <a:r>
              <a:rPr lang="en-US" altLang="zh-CN" sz="1800" dirty="0" err="1">
                <a:latin typeface="Arial Unicode MS" pitchFamily="34" charset="-122"/>
                <a:ea typeface="Arial Unicode MS" pitchFamily="34" charset="-122"/>
                <a:cs typeface="Arial Unicode MS" pitchFamily="34" charset="-122"/>
              </a:rPr>
              <a:t>getTransaction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和 </a:t>
            </a:r>
            <a:r>
              <a:rPr lang="en-US" altLang="zh-CN" sz="1800" dirty="0" err="1">
                <a:latin typeface="Arial Unicode MS" pitchFamily="34" charset="-122"/>
                <a:ea typeface="Arial Unicode MS" pitchFamily="34" charset="-122"/>
                <a:cs typeface="Arial Unicode MS" pitchFamily="34" charset="-122"/>
              </a:rPr>
              <a:t>isOpen</a:t>
            </a:r>
            <a:r>
              <a:rPr lang="zh-CN" altLang="en-US" sz="1800" dirty="0">
                <a:latin typeface="Arial Unicode MS" pitchFamily="34" charset="-122"/>
                <a:ea typeface="Arial Unicode MS" pitchFamily="34" charset="-122"/>
                <a:cs typeface="Arial Unicode MS" pitchFamily="34" charset="-122"/>
              </a:rPr>
              <a:t>方法</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返回 </a:t>
            </a:r>
            <a:r>
              <a:rPr lang="en-US" altLang="zh-CN" sz="1800" dirty="0">
                <a:latin typeface="Arial Unicode MS" pitchFamily="34" charset="-122"/>
                <a:ea typeface="Arial Unicode MS" pitchFamily="34" charset="-122"/>
                <a:cs typeface="Arial Unicode MS" pitchFamily="34" charset="-122"/>
              </a:rPr>
              <a:t>false)</a:t>
            </a:r>
            <a:r>
              <a:rPr lang="zh-CN" altLang="en-US" sz="1800" dirty="0">
                <a:latin typeface="Arial Unicode MS" pitchFamily="34" charset="-122"/>
                <a:ea typeface="Arial Unicode MS" pitchFamily="34" charset="-122"/>
                <a:cs typeface="Arial Unicode MS" pitchFamily="34" charset="-122"/>
              </a:rPr>
              <a:t>。不过，当与实体管理器关联的事务处于活动状态时，调用 </a:t>
            </a:r>
            <a:r>
              <a:rPr lang="en-US" altLang="zh-CN" sz="1800" dirty="0">
                <a:latin typeface="Arial Unicode MS" pitchFamily="34" charset="-122"/>
                <a:ea typeface="Arial Unicode MS" pitchFamily="34" charset="-122"/>
                <a:cs typeface="Arial Unicode MS" pitchFamily="34" charset="-122"/>
              </a:rPr>
              <a:t>close </a:t>
            </a:r>
            <a:r>
              <a:rPr lang="zh-CN" altLang="en-US" sz="1800" dirty="0">
                <a:latin typeface="Arial Unicode MS" pitchFamily="34" charset="-122"/>
                <a:ea typeface="Arial Unicode MS" pitchFamily="34" charset="-122"/>
                <a:cs typeface="Arial Unicode MS" pitchFamily="34" charset="-122"/>
              </a:rPr>
              <a:t>方法后持久上下文将仍处于被管理状态，直到事务完成。</a:t>
            </a:r>
          </a:p>
          <a:p>
            <a:pPr>
              <a:lnSpc>
                <a:spcPct val="120000"/>
              </a:lnSpc>
            </a:pPr>
            <a:endParaRPr lang="zh-CN" altLang="en-US"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35515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259"/>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772816"/>
            <a:ext cx="8496944" cy="4824536"/>
          </a:xfrm>
        </p:spPr>
        <p:txBody>
          <a:bodyPr>
            <a:noAutofit/>
          </a:bodyPr>
          <a:lstStyle/>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qlString</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创建一个查询对象。</a:t>
            </a:r>
            <a:endParaRPr lang="en-US" altLang="zh-CN" sz="2400" b="1" dirty="0">
              <a:solidFill>
                <a:srgbClr val="0000FF"/>
              </a:solidFill>
              <a:latin typeface="Arial Unicode MS" pitchFamily="34" charset="-122"/>
              <a:ea typeface="Arial Unicode MS" pitchFamily="34" charset="-122"/>
              <a:cs typeface="Arial Unicode MS" pitchFamily="34" charset="-122"/>
            </a:endParaRPr>
          </a:p>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createNamedQuery</a:t>
            </a:r>
            <a:r>
              <a:rPr lang="en-US" altLang="zh-CN" sz="2400" dirty="0">
                <a:solidFill>
                  <a:srgbClr val="0000FF"/>
                </a:solidFill>
                <a:latin typeface="Arial Unicode MS" pitchFamily="34" charset="-122"/>
                <a:ea typeface="Arial Unicode MS" pitchFamily="34" charset="-122"/>
                <a:cs typeface="Arial Unicode MS" pitchFamily="34" charset="-122"/>
              </a:rPr>
              <a:t> (String name)</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根据命名的查询语句块创建查询对象。参数为命名的查询语句。</a:t>
            </a:r>
          </a:p>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createNativeQuery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sqlString</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使用标准 </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语句创建查询对象。参数为标准</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语句字符串。</a:t>
            </a:r>
          </a:p>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createNativeQuery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sqls</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resultSetMapping</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使用标准</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语句创建查询对象，并指定返回结果集 </a:t>
            </a:r>
            <a:r>
              <a:rPr lang="en-US" altLang="zh-CN" sz="2400" dirty="0">
                <a:latin typeface="Arial Unicode MS" pitchFamily="34" charset="-122"/>
                <a:ea typeface="Arial Unicode MS" pitchFamily="34" charset="-122"/>
                <a:cs typeface="Arial Unicode MS" pitchFamily="34" charset="-122"/>
              </a:rPr>
              <a:t>Map</a:t>
            </a:r>
            <a:r>
              <a:rPr lang="zh-CN" altLang="en-US" sz="2400" dirty="0">
                <a:latin typeface="Arial Unicode MS" pitchFamily="34" charset="-122"/>
                <a:ea typeface="Arial Unicode MS" pitchFamily="34" charset="-122"/>
                <a:cs typeface="Arial Unicode MS" pitchFamily="34" charset="-122"/>
              </a:rPr>
              <a:t>的 名称。</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31204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352928" cy="2149699"/>
          </a:xfrm>
        </p:spPr>
        <p:txBody>
          <a:bodyPr>
            <a:normAutofit/>
          </a:bodyPr>
          <a:lstStyle/>
          <a:p>
            <a:r>
              <a:rPr lang="en-US" altLang="zh-CN" sz="2800" dirty="0" err="1">
                <a:solidFill>
                  <a:srgbClr val="0000FF"/>
                </a:solidFill>
                <a:latin typeface="Arial Unicode MS" pitchFamily="34" charset="-122"/>
                <a:ea typeface="Arial Unicode MS" pitchFamily="34" charset="-122"/>
                <a:cs typeface="Arial Unicode MS" pitchFamily="34" charset="-122"/>
              </a:rPr>
              <a:t>EntityTransaction</a:t>
            </a:r>
            <a:r>
              <a:rPr lang="en-US" altLang="zh-CN" sz="2800" dirty="0">
                <a:solidFill>
                  <a:srgbClr val="0000FF"/>
                </a:solidFill>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接口用来管理资源层实体管理器的事务操作。通过调用实体管理器的</a:t>
            </a:r>
            <a:r>
              <a:rPr lang="en-US" altLang="zh-CN" sz="2800" dirty="0" err="1">
                <a:solidFill>
                  <a:srgbClr val="0000FF"/>
                </a:solidFill>
                <a:latin typeface="Arial Unicode MS" pitchFamily="34" charset="-122"/>
                <a:ea typeface="Arial Unicode MS" pitchFamily="34" charset="-122"/>
                <a:cs typeface="Arial Unicode MS" pitchFamily="34" charset="-122"/>
              </a:rPr>
              <a:t>getTransaction</a:t>
            </a:r>
            <a:r>
              <a:rPr lang="zh-CN" altLang="en-US" sz="2800" dirty="0">
                <a:solidFill>
                  <a:srgbClr val="0000FF"/>
                </a:solidFill>
                <a:latin typeface="Arial Unicode MS" pitchFamily="34" charset="-122"/>
                <a:ea typeface="Arial Unicode MS" pitchFamily="34" charset="-122"/>
                <a:cs typeface="Arial Unicode MS" pitchFamily="34" charset="-122"/>
              </a:rPr>
              <a:t>方法 </a:t>
            </a:r>
            <a:r>
              <a:rPr lang="zh-CN" altLang="en-US" sz="2800" dirty="0">
                <a:latin typeface="Arial Unicode MS" pitchFamily="34" charset="-122"/>
                <a:ea typeface="Arial Unicode MS" pitchFamily="34" charset="-122"/>
                <a:cs typeface="Arial Unicode MS" pitchFamily="34" charset="-122"/>
              </a:rPr>
              <a:t>获得其实例。</a:t>
            </a:r>
          </a:p>
        </p:txBody>
      </p:sp>
    </p:spTree>
    <p:extLst>
      <p:ext uri="{BB962C8B-B14F-4D97-AF65-F5344CB8AC3E}">
        <p14:creationId xmlns:p14="http://schemas.microsoft.com/office/powerpoint/2010/main" val="273484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p>
        </p:txBody>
      </p:sp>
      <p:sp>
        <p:nvSpPr>
          <p:cNvPr id="3" name="内容占位符 2"/>
          <p:cNvSpPr>
            <a:spLocks noGrp="1"/>
          </p:cNvSpPr>
          <p:nvPr>
            <p:ph idx="1"/>
          </p:nvPr>
        </p:nvSpPr>
        <p:spPr>
          <a:xfrm>
            <a:off x="518864" y="1844824"/>
            <a:ext cx="8229600" cy="4752528"/>
          </a:xfrm>
        </p:spPr>
        <p:txBody>
          <a:bodyPr>
            <a:normAutofit fontScale="62500" lnSpcReduction="20000"/>
          </a:bodyPr>
          <a:lstStyle/>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begin ()</a:t>
            </a: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用于</a:t>
            </a:r>
            <a:r>
              <a:rPr lang="zh-CN" altLang="en-US" dirty="0">
                <a:solidFill>
                  <a:srgbClr val="0000FF"/>
                </a:solidFill>
                <a:latin typeface="Arial Unicode MS" pitchFamily="34" charset="-122"/>
                <a:ea typeface="Arial Unicode MS" pitchFamily="34" charset="-122"/>
                <a:cs typeface="Arial Unicode MS" pitchFamily="34" charset="-122"/>
              </a:rPr>
              <a:t>启动一个事务</a:t>
            </a:r>
            <a:r>
              <a:rPr lang="zh-CN" altLang="en-US" dirty="0">
                <a:latin typeface="Arial Unicode MS" pitchFamily="34" charset="-122"/>
                <a:ea typeface="Arial Unicode MS" pitchFamily="34" charset="-122"/>
                <a:cs typeface="Arial Unicode MS" pitchFamily="34" charset="-122"/>
              </a:rPr>
              <a:t>，此后的多个数据库操作将作为整体被提交或撤消。若这时事务已启动则会抛出 </a:t>
            </a:r>
            <a:r>
              <a:rPr lang="en-US" altLang="zh-CN" dirty="0" err="1">
                <a:latin typeface="Arial Unicode MS" pitchFamily="34" charset="-122"/>
                <a:ea typeface="Arial Unicode MS" pitchFamily="34" charset="-122"/>
                <a:cs typeface="Arial Unicode MS" pitchFamily="34" charset="-122"/>
              </a:rPr>
              <a:t>IllegalStateException</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异常。</a:t>
            </a:r>
          </a:p>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commit ()</a:t>
            </a: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用于</a:t>
            </a:r>
            <a:r>
              <a:rPr lang="zh-CN" altLang="en-US" dirty="0">
                <a:solidFill>
                  <a:srgbClr val="0000FF"/>
                </a:solidFill>
                <a:latin typeface="Arial Unicode MS" pitchFamily="34" charset="-122"/>
                <a:ea typeface="Arial Unicode MS" pitchFamily="34" charset="-122"/>
                <a:cs typeface="Arial Unicode MS" pitchFamily="34" charset="-122"/>
              </a:rPr>
              <a:t>提交当前事务</a:t>
            </a:r>
            <a:r>
              <a:rPr lang="zh-CN" altLang="en-US" dirty="0">
                <a:latin typeface="Arial Unicode MS" pitchFamily="34" charset="-122"/>
                <a:ea typeface="Arial Unicode MS" pitchFamily="34" charset="-122"/>
                <a:cs typeface="Arial Unicode MS" pitchFamily="34" charset="-122"/>
              </a:rPr>
              <a:t>。即将事务启动以后的所有数据库更新操作持久化至数据库中。</a:t>
            </a:r>
          </a:p>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rollback ()</a:t>
            </a:r>
          </a:p>
          <a:p>
            <a:pPr lvl="1">
              <a:lnSpc>
                <a:spcPct val="130000"/>
              </a:lnSpc>
              <a:spcBef>
                <a:spcPct val="10000"/>
              </a:spcBef>
              <a:defRPr/>
            </a:pPr>
            <a:r>
              <a:rPr lang="zh-CN" altLang="en-US" dirty="0">
                <a:solidFill>
                  <a:srgbClr val="0000FF"/>
                </a:solidFill>
                <a:latin typeface="Arial Unicode MS" pitchFamily="34" charset="-122"/>
                <a:ea typeface="Arial Unicode MS" pitchFamily="34" charset="-122"/>
                <a:cs typeface="Arial Unicode MS" pitchFamily="34" charset="-122"/>
              </a:rPr>
              <a:t>撤消</a:t>
            </a:r>
            <a:r>
              <a:rPr lang="en-US" altLang="zh-CN" dirty="0">
                <a:solidFill>
                  <a:srgbClr val="0000FF"/>
                </a:solidFill>
                <a:latin typeface="Arial Unicode MS" pitchFamily="34" charset="-122"/>
                <a:ea typeface="Arial Unicode MS" pitchFamily="34" charset="-122"/>
                <a:cs typeface="Arial Unicode MS" pitchFamily="34" charset="-122"/>
              </a:rPr>
              <a:t>(</a:t>
            </a:r>
            <a:r>
              <a:rPr lang="zh-CN" altLang="en-US" dirty="0">
                <a:solidFill>
                  <a:srgbClr val="0000FF"/>
                </a:solidFill>
                <a:latin typeface="Arial Unicode MS" pitchFamily="34" charset="-122"/>
                <a:ea typeface="Arial Unicode MS" pitchFamily="34" charset="-122"/>
                <a:cs typeface="Arial Unicode MS" pitchFamily="34" charset="-122"/>
              </a:rPr>
              <a:t>回滚</a:t>
            </a:r>
            <a:r>
              <a:rPr lang="en-US" altLang="zh-CN" dirty="0">
                <a:solidFill>
                  <a:srgbClr val="0000FF"/>
                </a:solidFill>
                <a:latin typeface="Arial Unicode MS" pitchFamily="34" charset="-122"/>
                <a:ea typeface="Arial Unicode MS" pitchFamily="34" charset="-122"/>
                <a:cs typeface="Arial Unicode MS" pitchFamily="34" charset="-122"/>
              </a:rPr>
              <a:t>)</a:t>
            </a:r>
            <a:r>
              <a:rPr lang="zh-CN" altLang="en-US" dirty="0">
                <a:solidFill>
                  <a:srgbClr val="0000FF"/>
                </a:solidFill>
                <a:latin typeface="Arial Unicode MS" pitchFamily="34" charset="-122"/>
                <a:ea typeface="Arial Unicode MS" pitchFamily="34" charset="-122"/>
                <a:cs typeface="Arial Unicode MS" pitchFamily="34" charset="-122"/>
              </a:rPr>
              <a:t>当前事务</a:t>
            </a:r>
            <a:r>
              <a:rPr lang="zh-CN" altLang="en-US" dirty="0">
                <a:latin typeface="Arial Unicode MS" pitchFamily="34" charset="-122"/>
                <a:ea typeface="Arial Unicode MS" pitchFamily="34" charset="-122"/>
                <a:cs typeface="Arial Unicode MS" pitchFamily="34" charset="-122"/>
              </a:rPr>
              <a:t>。即撤消事务启动后的所有数据库更新操作，从而不对数据库产生影响。</a:t>
            </a:r>
          </a:p>
          <a:p>
            <a:pPr>
              <a:lnSpc>
                <a:spcPct val="130000"/>
              </a:lnSpc>
              <a:spcBef>
                <a:spcPct val="10000"/>
              </a:spcBef>
              <a:defRPr/>
            </a:pPr>
            <a:r>
              <a:rPr lang="en-US" altLang="zh-CN" dirty="0" err="1">
                <a:solidFill>
                  <a:srgbClr val="0000FF"/>
                </a:solidFill>
                <a:latin typeface="Arial Unicode MS" pitchFamily="34" charset="-122"/>
                <a:ea typeface="Arial Unicode MS" pitchFamily="34" charset="-122"/>
                <a:cs typeface="Arial Unicode MS" pitchFamily="34" charset="-122"/>
              </a:rPr>
              <a:t>setRollbackOnly</a:t>
            </a:r>
            <a:r>
              <a:rPr lang="en-US" altLang="zh-CN" dirty="0">
                <a:solidFill>
                  <a:srgbClr val="0000FF"/>
                </a:solidFill>
                <a:latin typeface="Arial Unicode MS" pitchFamily="34" charset="-122"/>
                <a:ea typeface="Arial Unicode MS" pitchFamily="34" charset="-122"/>
                <a:cs typeface="Arial Unicode MS" pitchFamily="34" charset="-122"/>
              </a:rPr>
              <a:t> ()</a:t>
            </a: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使当前事务只能被撤消。</a:t>
            </a:r>
          </a:p>
          <a:p>
            <a:pPr>
              <a:lnSpc>
                <a:spcPct val="130000"/>
              </a:lnSpc>
              <a:spcBef>
                <a:spcPct val="10000"/>
              </a:spcBef>
              <a:defRPr/>
            </a:pPr>
            <a:r>
              <a:rPr lang="en-US" altLang="zh-CN" dirty="0" err="1">
                <a:solidFill>
                  <a:srgbClr val="0000FF"/>
                </a:solidFill>
                <a:latin typeface="Arial Unicode MS" pitchFamily="34" charset="-122"/>
                <a:ea typeface="Arial Unicode MS" pitchFamily="34" charset="-122"/>
                <a:cs typeface="Arial Unicode MS" pitchFamily="34" charset="-122"/>
              </a:rPr>
              <a:t>getRollbackOnly</a:t>
            </a:r>
            <a:r>
              <a:rPr lang="en-US" altLang="zh-CN" dirty="0">
                <a:solidFill>
                  <a:srgbClr val="0000FF"/>
                </a:solidFill>
                <a:latin typeface="Arial Unicode MS" pitchFamily="34" charset="-122"/>
                <a:ea typeface="Arial Unicode MS" pitchFamily="34" charset="-122"/>
                <a:cs typeface="Arial Unicode MS" pitchFamily="34" charset="-122"/>
              </a:rPr>
              <a:t> ()</a:t>
            </a: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查看当前事务是否设置了只能撤消标志。</a:t>
            </a:r>
          </a:p>
          <a:p>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68850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是什么</a:t>
            </a:r>
          </a:p>
        </p:txBody>
      </p:sp>
      <p:sp>
        <p:nvSpPr>
          <p:cNvPr id="3" name="内容占位符 2"/>
          <p:cNvSpPr>
            <a:spLocks noGrp="1"/>
          </p:cNvSpPr>
          <p:nvPr>
            <p:ph idx="1"/>
          </p:nvPr>
        </p:nvSpPr>
        <p:spPr>
          <a:xfrm>
            <a:off x="179512" y="1772816"/>
            <a:ext cx="8640960" cy="1368152"/>
          </a:xfrm>
        </p:spPr>
        <p:txBody>
          <a:bodyPr/>
          <a:lstStyle/>
          <a:p>
            <a:pPr marL="342900" lvl="1" indent="-342900">
              <a:buBlip>
                <a:blip r:embed="rId2"/>
              </a:buBlip>
            </a:pPr>
            <a:r>
              <a:rPr lang="en-US" altLang="zh-CN" sz="2400" dirty="0">
                <a:latin typeface="Arial Unicode MS" pitchFamily="34" charset="-122"/>
                <a:ea typeface="Arial Unicode MS" pitchFamily="34" charset="-122"/>
                <a:cs typeface="Arial Unicode MS" pitchFamily="34" charset="-122"/>
              </a:rPr>
              <a:t>Java Persistence API</a:t>
            </a:r>
            <a:r>
              <a:rPr lang="zh-CN" altLang="en-US"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用于对象持久化的</a:t>
            </a:r>
            <a:r>
              <a:rPr lang="en-US" altLang="zh-CN" sz="2400" dirty="0">
                <a:latin typeface="Arial Unicode MS" pitchFamily="34" charset="-122"/>
                <a:ea typeface="Arial Unicode MS" pitchFamily="34" charset="-122"/>
                <a:cs typeface="Arial Unicode MS" pitchFamily="34" charset="-122"/>
              </a:rPr>
              <a:t> API</a:t>
            </a:r>
          </a:p>
          <a:p>
            <a:pPr marL="342900" lvl="1" indent="-342900">
              <a:buBlip>
                <a:blip r:embed="rId2"/>
              </a:buBlip>
            </a:pPr>
            <a:r>
              <a:rPr lang="en-US" altLang="zh-CN" sz="2400" dirty="0">
                <a:latin typeface="Arial Unicode MS" pitchFamily="34" charset="-122"/>
                <a:ea typeface="Arial Unicode MS" pitchFamily="34" charset="-122"/>
                <a:cs typeface="Arial Unicode MS" pitchFamily="34" charset="-122"/>
              </a:rPr>
              <a:t>Java EE 5.0 </a:t>
            </a:r>
            <a:r>
              <a:rPr lang="zh-CN" altLang="zh-CN" sz="2400" dirty="0">
                <a:latin typeface="Arial Unicode MS" pitchFamily="34" charset="-122"/>
                <a:ea typeface="Arial Unicode MS" pitchFamily="34" charset="-122"/>
                <a:cs typeface="Arial Unicode MS" pitchFamily="34" charset="-122"/>
              </a:rPr>
              <a:t>平台标准的</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规范，使得应用程序以统一的方式访问持久层</a:t>
            </a:r>
            <a:endParaRPr lang="en-US" altLang="zh-CN" sz="2400" dirty="0">
              <a:latin typeface="Arial Unicode MS" pitchFamily="34" charset="-122"/>
              <a:ea typeface="Arial Unicode MS" pitchFamily="34" charset="-122"/>
              <a:cs typeface="Arial Unicode MS" pitchFamily="34" charset="-122"/>
            </a:endParaRPr>
          </a:p>
          <a:p>
            <a:endParaRPr lang="zh-CN" altLang="en-US" dirty="0">
              <a:latin typeface="Arial Unicode MS" pitchFamily="34" charset="-122"/>
              <a:ea typeface="Arial Unicode MS" pitchFamily="34" charset="-122"/>
              <a:cs typeface="Arial Unicode MS" pitchFamily="34" charset="-122"/>
            </a:endParaRPr>
          </a:p>
        </p:txBody>
      </p:sp>
      <p:sp>
        <p:nvSpPr>
          <p:cNvPr id="6" name="TextBox 5"/>
          <p:cNvSpPr txBox="1"/>
          <p:nvPr/>
        </p:nvSpPr>
        <p:spPr>
          <a:xfrm>
            <a:off x="3923928" y="2852936"/>
            <a:ext cx="170955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latin typeface="Arial Unicode MS" pitchFamily="34" charset="-122"/>
                <a:ea typeface="Arial Unicode MS" pitchFamily="34" charset="-122"/>
                <a:cs typeface="Arial Unicode MS" pitchFamily="34" charset="-122"/>
              </a:rPr>
              <a:t>Java </a:t>
            </a:r>
            <a:r>
              <a:rPr lang="zh-CN" altLang="en-US" dirty="0">
                <a:latin typeface="Arial Unicode MS" pitchFamily="34" charset="-122"/>
                <a:ea typeface="Arial Unicode MS" pitchFamily="34" charset="-122"/>
                <a:cs typeface="Arial Unicode MS" pitchFamily="34" charset="-122"/>
              </a:rPr>
              <a:t>应用程序</a:t>
            </a:r>
          </a:p>
        </p:txBody>
      </p:sp>
      <p:sp>
        <p:nvSpPr>
          <p:cNvPr id="7" name="TextBox 6"/>
          <p:cNvSpPr txBox="1"/>
          <p:nvPr/>
        </p:nvSpPr>
        <p:spPr>
          <a:xfrm>
            <a:off x="4355976" y="3799840"/>
            <a:ext cx="115212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规范</a:t>
            </a:r>
          </a:p>
        </p:txBody>
      </p:sp>
      <p:sp>
        <p:nvSpPr>
          <p:cNvPr id="8" name="TextBox 7"/>
          <p:cNvSpPr txBox="1"/>
          <p:nvPr/>
        </p:nvSpPr>
        <p:spPr>
          <a:xfrm>
            <a:off x="2339752" y="4807952"/>
            <a:ext cx="136815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latin typeface="Arial Unicode MS" pitchFamily="34" charset="-122"/>
                <a:ea typeface="Arial Unicode MS" pitchFamily="34" charset="-122"/>
                <a:cs typeface="Arial Unicode MS" pitchFamily="34" charset="-122"/>
              </a:rPr>
              <a:t>Hibernate</a:t>
            </a:r>
            <a:endParaRPr lang="zh-CN" altLang="en-US" dirty="0">
              <a:latin typeface="Arial Unicode MS" pitchFamily="34" charset="-122"/>
              <a:ea typeface="Arial Unicode MS" pitchFamily="34" charset="-122"/>
              <a:cs typeface="Arial Unicode MS" pitchFamily="34" charset="-122"/>
            </a:endParaRPr>
          </a:p>
        </p:txBody>
      </p:sp>
      <p:sp>
        <p:nvSpPr>
          <p:cNvPr id="9" name="TextBox 8"/>
          <p:cNvSpPr txBox="1"/>
          <p:nvPr/>
        </p:nvSpPr>
        <p:spPr>
          <a:xfrm>
            <a:off x="4267872" y="4825955"/>
            <a:ext cx="124023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err="1">
                <a:latin typeface="Arial Unicode MS" pitchFamily="34" charset="-122"/>
                <a:ea typeface="Arial Unicode MS" pitchFamily="34" charset="-122"/>
                <a:cs typeface="Arial Unicode MS" pitchFamily="34" charset="-122"/>
              </a:rPr>
              <a:t>TopLink</a:t>
            </a:r>
            <a:endParaRPr lang="zh-CN" altLang="en-US" dirty="0">
              <a:latin typeface="Arial Unicode MS" pitchFamily="34" charset="-122"/>
              <a:ea typeface="Arial Unicode MS" pitchFamily="34" charset="-122"/>
              <a:cs typeface="Arial Unicode MS" pitchFamily="34" charset="-122"/>
            </a:endParaRPr>
          </a:p>
        </p:txBody>
      </p:sp>
      <p:sp>
        <p:nvSpPr>
          <p:cNvPr id="10" name="TextBox 9"/>
          <p:cNvSpPr txBox="1"/>
          <p:nvPr/>
        </p:nvSpPr>
        <p:spPr>
          <a:xfrm>
            <a:off x="6228184" y="4807952"/>
            <a:ext cx="208823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latin typeface="Arial Unicode MS" pitchFamily="34" charset="-122"/>
                <a:ea typeface="Arial Unicode MS" pitchFamily="34" charset="-122"/>
                <a:cs typeface="Arial Unicode MS" pitchFamily="34" charset="-122"/>
              </a:rPr>
              <a:t>其他的 </a:t>
            </a:r>
            <a:r>
              <a:rPr lang="en-US" altLang="zh-CN" dirty="0">
                <a:latin typeface="Arial Unicode MS" pitchFamily="34" charset="-122"/>
                <a:ea typeface="Arial Unicode MS" pitchFamily="34" charset="-122"/>
                <a:cs typeface="Arial Unicode MS" pitchFamily="34" charset="-122"/>
              </a:rPr>
              <a:t>ORM </a:t>
            </a:r>
            <a:r>
              <a:rPr lang="zh-CN" altLang="en-US" dirty="0">
                <a:latin typeface="Arial Unicode MS" pitchFamily="34" charset="-122"/>
                <a:ea typeface="Arial Unicode MS" pitchFamily="34" charset="-122"/>
                <a:cs typeface="Arial Unicode MS" pitchFamily="34" charset="-122"/>
              </a:rPr>
              <a:t>框架</a:t>
            </a:r>
          </a:p>
        </p:txBody>
      </p:sp>
      <p:sp>
        <p:nvSpPr>
          <p:cNvPr id="11" name="圆柱形 10"/>
          <p:cNvSpPr/>
          <p:nvPr/>
        </p:nvSpPr>
        <p:spPr>
          <a:xfrm>
            <a:off x="4562681" y="6108032"/>
            <a:ext cx="729399"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13" name="直接箭头连接符 12"/>
          <p:cNvCxnSpPr>
            <a:stCxn id="6" idx="2"/>
            <a:endCxn id="7" idx="0"/>
          </p:cNvCxnSpPr>
          <p:nvPr/>
        </p:nvCxnSpPr>
        <p:spPr>
          <a:xfrm>
            <a:off x="4778706" y="3222268"/>
            <a:ext cx="153334" cy="577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2"/>
            <a:endCxn id="11" idx="1"/>
          </p:cNvCxnSpPr>
          <p:nvPr/>
        </p:nvCxnSpPr>
        <p:spPr>
          <a:xfrm>
            <a:off x="3023828" y="5177284"/>
            <a:ext cx="1903553" cy="930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2"/>
            <a:endCxn id="11" idx="1"/>
          </p:cNvCxnSpPr>
          <p:nvPr/>
        </p:nvCxnSpPr>
        <p:spPr>
          <a:xfrm>
            <a:off x="4887988" y="5195287"/>
            <a:ext cx="39393" cy="912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2"/>
            <a:endCxn id="11" idx="1"/>
          </p:cNvCxnSpPr>
          <p:nvPr/>
        </p:nvCxnSpPr>
        <p:spPr>
          <a:xfrm flipH="1">
            <a:off x="4927381" y="5177284"/>
            <a:ext cx="2344919" cy="930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15616" y="4825955"/>
            <a:ext cx="1152128" cy="369332"/>
          </a:xfrm>
          <a:prstGeom prst="rect">
            <a:avLst/>
          </a:prstGeom>
          <a:noFill/>
        </p:spPr>
        <p:txBody>
          <a:bodyPr wrap="square" rtlCol="0">
            <a:spAutoFit/>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实现</a:t>
            </a:r>
          </a:p>
        </p:txBody>
      </p:sp>
      <p:cxnSp>
        <p:nvCxnSpPr>
          <p:cNvPr id="16" name="直接箭头连接符 15"/>
          <p:cNvCxnSpPr>
            <a:stCxn id="8" idx="0"/>
            <a:endCxn id="7" idx="2"/>
          </p:cNvCxnSpPr>
          <p:nvPr/>
        </p:nvCxnSpPr>
        <p:spPr>
          <a:xfrm flipV="1">
            <a:off x="3023828" y="4169172"/>
            <a:ext cx="1908212" cy="6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0"/>
            <a:endCxn id="7" idx="2"/>
          </p:cNvCxnSpPr>
          <p:nvPr/>
        </p:nvCxnSpPr>
        <p:spPr>
          <a:xfrm flipV="1">
            <a:off x="4887988" y="4169172"/>
            <a:ext cx="44052" cy="656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0"/>
            <a:endCxn id="7" idx="2"/>
          </p:cNvCxnSpPr>
          <p:nvPr/>
        </p:nvCxnSpPr>
        <p:spPr>
          <a:xfrm flipH="1" flipV="1">
            <a:off x="4932040" y="4169172"/>
            <a:ext cx="2340260" cy="6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a:off x="2627784" y="3222268"/>
            <a:ext cx="1728192" cy="1585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158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p>
        </p:txBody>
      </p:sp>
      <p:sp>
        <p:nvSpPr>
          <p:cNvPr id="3" name="内容占位符 2"/>
          <p:cNvSpPr>
            <a:spLocks noGrp="1"/>
          </p:cNvSpPr>
          <p:nvPr>
            <p:ph idx="1"/>
          </p:nvPr>
        </p:nvSpPr>
        <p:spPr>
          <a:xfrm>
            <a:off x="457200" y="1972487"/>
            <a:ext cx="8229600" cy="2896673"/>
          </a:xfrm>
        </p:spPr>
        <p:txBody>
          <a:bodyPr>
            <a:normAutofit/>
          </a:bodyPr>
          <a:lstStyle/>
          <a:p>
            <a:pPr>
              <a:defRPr/>
            </a:pPr>
            <a:r>
              <a:rPr lang="en-US" altLang="zh-CN" sz="2800" dirty="0" err="1">
                <a:solidFill>
                  <a:srgbClr val="0000FF"/>
                </a:solidFill>
                <a:latin typeface="Arial Unicode MS" pitchFamily="34" charset="-122"/>
                <a:ea typeface="Arial Unicode MS" pitchFamily="34" charset="-122"/>
                <a:cs typeface="Arial Unicode MS" pitchFamily="34" charset="-122"/>
              </a:rPr>
              <a:t>isActive</a:t>
            </a:r>
            <a:r>
              <a:rPr lang="en-US" altLang="zh-CN" sz="2800" dirty="0">
                <a:solidFill>
                  <a:srgbClr val="0000FF"/>
                </a:solidFill>
                <a:latin typeface="Arial Unicode MS" pitchFamily="34" charset="-122"/>
                <a:ea typeface="Arial Unicode MS" pitchFamily="34" charset="-122"/>
                <a:cs typeface="Arial Unicode MS" pitchFamily="34" charset="-122"/>
              </a:rPr>
              <a:t> ()</a:t>
            </a:r>
          </a:p>
          <a:p>
            <a:pPr lvl="1">
              <a:defRPr/>
            </a:pPr>
            <a:r>
              <a:rPr lang="zh-CN" altLang="en-US" sz="2400" dirty="0">
                <a:latin typeface="Arial Unicode MS" pitchFamily="34" charset="-122"/>
                <a:ea typeface="Arial Unicode MS" pitchFamily="34" charset="-122"/>
                <a:cs typeface="Arial Unicode MS" pitchFamily="34" charset="-122"/>
              </a:rPr>
              <a:t>查看当前事务是否是活动的。如果返回</a:t>
            </a:r>
            <a:r>
              <a:rPr lang="en-US" altLang="zh-CN" sz="2400" dirty="0">
                <a:latin typeface="Arial Unicode MS" pitchFamily="34" charset="-122"/>
                <a:ea typeface="Arial Unicode MS" pitchFamily="34" charset="-122"/>
                <a:cs typeface="Arial Unicode MS" pitchFamily="34" charset="-122"/>
              </a:rPr>
              <a:t>true</a:t>
            </a:r>
            <a:r>
              <a:rPr lang="zh-CN" altLang="en-US" sz="2400" dirty="0">
                <a:latin typeface="Arial Unicode MS" pitchFamily="34" charset="-122"/>
                <a:ea typeface="Arial Unicode MS" pitchFamily="34" charset="-122"/>
                <a:cs typeface="Arial Unicode MS" pitchFamily="34" charset="-122"/>
              </a:rPr>
              <a:t>则不能调用</a:t>
            </a:r>
            <a:r>
              <a:rPr lang="en-US" altLang="zh-CN" sz="2400" dirty="0">
                <a:latin typeface="Arial Unicode MS" pitchFamily="34" charset="-122"/>
                <a:ea typeface="Arial Unicode MS" pitchFamily="34" charset="-122"/>
                <a:cs typeface="Arial Unicode MS" pitchFamily="34" charset="-122"/>
              </a:rPr>
              <a:t>begin</a:t>
            </a:r>
            <a:r>
              <a:rPr lang="zh-CN" altLang="en-US" sz="2400" dirty="0">
                <a:latin typeface="Arial Unicode MS" pitchFamily="34" charset="-122"/>
                <a:ea typeface="Arial Unicode MS" pitchFamily="34" charset="-122"/>
                <a:cs typeface="Arial Unicode MS" pitchFamily="34" charset="-122"/>
              </a:rPr>
              <a:t>方法，否则将抛出 </a:t>
            </a:r>
            <a:r>
              <a:rPr lang="en-US" altLang="zh-CN" sz="2400" dirty="0" err="1">
                <a:latin typeface="Arial Unicode MS" pitchFamily="34" charset="-122"/>
                <a:ea typeface="Arial Unicode MS" pitchFamily="34" charset="-122"/>
                <a:cs typeface="Arial Unicode MS" pitchFamily="34" charset="-122"/>
              </a:rPr>
              <a:t>IllegalStateException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异常；如果返回 </a:t>
            </a:r>
            <a:r>
              <a:rPr lang="en-US" altLang="zh-CN" sz="2400" dirty="0">
                <a:latin typeface="Arial Unicode MS" pitchFamily="34" charset="-122"/>
                <a:ea typeface="Arial Unicode MS" pitchFamily="34" charset="-122"/>
                <a:cs typeface="Arial Unicode MS" pitchFamily="34" charset="-122"/>
              </a:rPr>
              <a:t>false </a:t>
            </a:r>
            <a:r>
              <a:rPr lang="zh-CN" altLang="en-US" sz="2400" dirty="0">
                <a:latin typeface="Arial Unicode MS" pitchFamily="34" charset="-122"/>
                <a:ea typeface="Arial Unicode MS" pitchFamily="34" charset="-122"/>
                <a:cs typeface="Arial Unicode MS" pitchFamily="34" charset="-122"/>
              </a:rPr>
              <a:t>则不能调用 </a:t>
            </a:r>
            <a:r>
              <a:rPr lang="en-US" altLang="zh-CN" sz="2400" dirty="0">
                <a:latin typeface="Arial Unicode MS" pitchFamily="34" charset="-122"/>
                <a:ea typeface="Arial Unicode MS" pitchFamily="34" charset="-122"/>
                <a:cs typeface="Arial Unicode MS" pitchFamily="34" charset="-122"/>
              </a:rPr>
              <a:t>commit</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rollback</a:t>
            </a:r>
            <a:r>
              <a:rPr lang="zh-CN" altLang="en-US"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setRollbackOnly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及 </a:t>
            </a:r>
            <a:r>
              <a:rPr lang="en-US" altLang="zh-CN" sz="2400" dirty="0" err="1">
                <a:latin typeface="Arial Unicode MS" pitchFamily="34" charset="-122"/>
                <a:ea typeface="Arial Unicode MS" pitchFamily="34" charset="-122"/>
                <a:cs typeface="Arial Unicode MS" pitchFamily="34" charset="-122"/>
              </a:rPr>
              <a:t>getRollbackOnly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方法，否则将抛出 </a:t>
            </a:r>
            <a:r>
              <a:rPr lang="en-US" altLang="zh-CN" sz="2400" dirty="0" err="1">
                <a:latin typeface="Arial Unicode MS" pitchFamily="34" charset="-122"/>
                <a:ea typeface="Arial Unicode MS" pitchFamily="34" charset="-122"/>
                <a:cs typeface="Arial Unicode MS" pitchFamily="34" charset="-122"/>
              </a:rPr>
              <a:t>IllegalStateException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异常。</a:t>
            </a:r>
          </a:p>
        </p:txBody>
      </p:sp>
    </p:spTree>
    <p:extLst>
      <p:ext uri="{BB962C8B-B14F-4D97-AF65-F5344CB8AC3E}">
        <p14:creationId xmlns:p14="http://schemas.microsoft.com/office/powerpoint/2010/main" val="2262628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348880"/>
            <a:ext cx="8229600" cy="1143000"/>
          </a:xfrm>
        </p:spPr>
        <p:txBody>
          <a:bodyPr/>
          <a:lstStyle/>
          <a:p>
            <a:r>
              <a:rPr lang="zh-CN" altLang="en-US" dirty="0">
                <a:latin typeface="Arial Unicode MS" pitchFamily="34" charset="-122"/>
                <a:ea typeface="Arial Unicode MS" pitchFamily="34" charset="-122"/>
                <a:cs typeface="Arial Unicode MS" pitchFamily="34" charset="-122"/>
              </a:rPr>
              <a:t>映射关联关系</a:t>
            </a:r>
          </a:p>
        </p:txBody>
      </p:sp>
      <p:sp>
        <p:nvSpPr>
          <p:cNvPr id="3" name="TextBox 2"/>
          <p:cNvSpPr txBox="1"/>
          <p:nvPr/>
        </p:nvSpPr>
        <p:spPr>
          <a:xfrm>
            <a:off x="1043609" y="3995772"/>
            <a:ext cx="3272027" cy="369332"/>
          </a:xfrm>
          <a:prstGeom prst="rect">
            <a:avLst/>
          </a:prstGeom>
          <a:noFill/>
        </p:spPr>
        <p:txBody>
          <a:bodyPr wrap="square" rtlCol="0">
            <a:spAutoFit/>
          </a:bodyPr>
          <a:lstStyle/>
          <a:p>
            <a:r>
              <a:rPr lang="en-US" altLang="zh-CN" b="1" dirty="0">
                <a:ea typeface="Arial Unicode MS"/>
              </a:rPr>
              <a:t>1. </a:t>
            </a:r>
            <a:r>
              <a:rPr lang="zh-CN" altLang="en-US" b="1" dirty="0">
                <a:ea typeface="Arial Unicode MS"/>
              </a:rPr>
              <a:t>映射</a:t>
            </a:r>
            <a:r>
              <a:rPr lang="zh-CN" altLang="en-US" b="1" dirty="0">
                <a:solidFill>
                  <a:srgbClr val="FF0000"/>
                </a:solidFill>
                <a:ea typeface="Arial Unicode MS"/>
              </a:rPr>
              <a:t>单向多对一</a:t>
            </a:r>
            <a:r>
              <a:rPr lang="zh-CN" altLang="en-US" b="1" dirty="0">
                <a:ea typeface="Arial Unicode MS"/>
              </a:rPr>
              <a:t>的关联关系</a:t>
            </a:r>
            <a:endParaRPr lang="en-US" altLang="zh-CN" b="1" dirty="0">
              <a:ea typeface="Arial Unicode MS"/>
            </a:endParaRPr>
          </a:p>
        </p:txBody>
      </p:sp>
      <p:sp>
        <p:nvSpPr>
          <p:cNvPr id="4" name="TextBox 3"/>
          <p:cNvSpPr txBox="1"/>
          <p:nvPr/>
        </p:nvSpPr>
        <p:spPr>
          <a:xfrm>
            <a:off x="1043608" y="5426640"/>
            <a:ext cx="3431649" cy="369332"/>
          </a:xfrm>
          <a:prstGeom prst="rect">
            <a:avLst/>
          </a:prstGeom>
          <a:noFill/>
        </p:spPr>
        <p:txBody>
          <a:bodyPr wrap="square" rtlCol="0">
            <a:spAutoFit/>
          </a:bodyPr>
          <a:lstStyle/>
          <a:p>
            <a:r>
              <a:rPr lang="en-US" altLang="zh-CN" b="1" dirty="0">
                <a:ea typeface="Arial Unicode MS"/>
              </a:rPr>
              <a:t>4. </a:t>
            </a:r>
            <a:r>
              <a:rPr lang="zh-CN" altLang="en-US" b="1" dirty="0">
                <a:ea typeface="Arial Unicode MS"/>
              </a:rPr>
              <a:t>映射</a:t>
            </a:r>
            <a:r>
              <a:rPr lang="zh-CN" altLang="en-US" b="1" dirty="0">
                <a:solidFill>
                  <a:srgbClr val="FF0000"/>
                </a:solidFill>
                <a:ea typeface="Arial Unicode MS"/>
              </a:rPr>
              <a:t>双向一对一</a:t>
            </a:r>
            <a:r>
              <a:rPr lang="zh-CN" altLang="en-US" b="1" dirty="0">
                <a:ea typeface="Arial Unicode MS"/>
              </a:rPr>
              <a:t>的关联关系</a:t>
            </a:r>
          </a:p>
        </p:txBody>
      </p:sp>
      <p:sp>
        <p:nvSpPr>
          <p:cNvPr id="5" name="TextBox 4"/>
          <p:cNvSpPr txBox="1"/>
          <p:nvPr/>
        </p:nvSpPr>
        <p:spPr>
          <a:xfrm>
            <a:off x="1043609" y="5867980"/>
            <a:ext cx="3550441" cy="369332"/>
          </a:xfrm>
          <a:prstGeom prst="rect">
            <a:avLst/>
          </a:prstGeom>
          <a:noFill/>
        </p:spPr>
        <p:txBody>
          <a:bodyPr wrap="square" rtlCol="0">
            <a:spAutoFit/>
          </a:bodyPr>
          <a:lstStyle/>
          <a:p>
            <a:r>
              <a:rPr lang="en-US" altLang="zh-CN" b="1" dirty="0">
                <a:ea typeface="Arial Unicode MS"/>
              </a:rPr>
              <a:t>5. </a:t>
            </a:r>
            <a:r>
              <a:rPr lang="zh-CN" altLang="en-US" b="1" dirty="0">
                <a:ea typeface="Arial Unicode MS"/>
              </a:rPr>
              <a:t>映射</a:t>
            </a:r>
            <a:r>
              <a:rPr lang="zh-CN" altLang="en-US" b="1" dirty="0">
                <a:solidFill>
                  <a:srgbClr val="FF0000"/>
                </a:solidFill>
                <a:ea typeface="Arial Unicode MS"/>
              </a:rPr>
              <a:t>双向多对多</a:t>
            </a:r>
            <a:r>
              <a:rPr lang="zh-CN" altLang="en-US" b="1" dirty="0">
                <a:ea typeface="Arial Unicode MS"/>
              </a:rPr>
              <a:t>的关联关系</a:t>
            </a:r>
          </a:p>
        </p:txBody>
      </p:sp>
      <p:sp>
        <p:nvSpPr>
          <p:cNvPr id="6" name="矩形 5"/>
          <p:cNvSpPr/>
          <p:nvPr/>
        </p:nvSpPr>
        <p:spPr>
          <a:xfrm>
            <a:off x="1043609" y="4457437"/>
            <a:ext cx="3185487" cy="369332"/>
          </a:xfrm>
          <a:prstGeom prst="rect">
            <a:avLst/>
          </a:prstGeom>
        </p:spPr>
        <p:txBody>
          <a:bodyPr wrap="none">
            <a:spAutoFit/>
          </a:bodyPr>
          <a:lstStyle/>
          <a:p>
            <a:r>
              <a:rPr lang="en-US" altLang="zh-CN" b="1" dirty="0">
                <a:ea typeface="Arial Unicode MS"/>
              </a:rPr>
              <a:t>2. </a:t>
            </a:r>
            <a:r>
              <a:rPr lang="zh-CN" altLang="en-US" b="1" dirty="0">
                <a:ea typeface="Arial Unicode MS"/>
              </a:rPr>
              <a:t>映射</a:t>
            </a:r>
            <a:r>
              <a:rPr lang="zh-CN" altLang="en-US" b="1" dirty="0">
                <a:solidFill>
                  <a:srgbClr val="FF0000"/>
                </a:solidFill>
                <a:ea typeface="Arial Unicode MS"/>
              </a:rPr>
              <a:t>单向一对多</a:t>
            </a:r>
            <a:r>
              <a:rPr lang="zh-CN" altLang="en-US" b="1" dirty="0">
                <a:ea typeface="Arial Unicode MS"/>
              </a:rPr>
              <a:t>的关联关系</a:t>
            </a:r>
            <a:endParaRPr lang="en-US" altLang="zh-CN" b="1" dirty="0">
              <a:ea typeface="Arial Unicode MS"/>
            </a:endParaRPr>
          </a:p>
        </p:txBody>
      </p:sp>
      <p:sp>
        <p:nvSpPr>
          <p:cNvPr id="7" name="矩形 6"/>
          <p:cNvSpPr/>
          <p:nvPr/>
        </p:nvSpPr>
        <p:spPr>
          <a:xfrm>
            <a:off x="1043608" y="4931876"/>
            <a:ext cx="3185487" cy="369332"/>
          </a:xfrm>
          <a:prstGeom prst="rect">
            <a:avLst/>
          </a:prstGeom>
        </p:spPr>
        <p:txBody>
          <a:bodyPr wrap="none">
            <a:spAutoFit/>
          </a:bodyPr>
          <a:lstStyle/>
          <a:p>
            <a:r>
              <a:rPr lang="en-US" altLang="zh-CN" b="1" dirty="0">
                <a:ea typeface="Arial Unicode MS"/>
              </a:rPr>
              <a:t>3. </a:t>
            </a:r>
            <a:r>
              <a:rPr lang="zh-CN" altLang="en-US" b="1" dirty="0">
                <a:ea typeface="Arial Unicode MS"/>
              </a:rPr>
              <a:t>映射</a:t>
            </a:r>
            <a:r>
              <a:rPr lang="zh-CN" altLang="en-US" b="1" dirty="0">
                <a:solidFill>
                  <a:srgbClr val="FF0000"/>
                </a:solidFill>
                <a:ea typeface="Arial Unicode MS"/>
              </a:rPr>
              <a:t>双向多对一</a:t>
            </a:r>
            <a:r>
              <a:rPr lang="zh-CN" altLang="en-US" b="1" dirty="0">
                <a:ea typeface="Arial Unicode MS"/>
              </a:rPr>
              <a:t>的关联关系</a:t>
            </a:r>
          </a:p>
        </p:txBody>
      </p:sp>
    </p:spTree>
    <p:extLst>
      <p:ext uri="{BB962C8B-B14F-4D97-AF65-F5344CB8AC3E}">
        <p14:creationId xmlns:p14="http://schemas.microsoft.com/office/powerpoint/2010/main" val="3117344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143"/>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双向一对多及多对一映射</a:t>
            </a:r>
          </a:p>
        </p:txBody>
      </p:sp>
      <p:sp>
        <p:nvSpPr>
          <p:cNvPr id="3" name="内容占位符 2"/>
          <p:cNvSpPr>
            <a:spLocks noGrp="1"/>
          </p:cNvSpPr>
          <p:nvPr>
            <p:ph idx="1"/>
          </p:nvPr>
        </p:nvSpPr>
        <p:spPr>
          <a:xfrm>
            <a:off x="395536" y="1844824"/>
            <a:ext cx="8229600" cy="4525963"/>
          </a:xfrm>
        </p:spPr>
        <p:txBody>
          <a:bodyPr>
            <a:normAutofit/>
          </a:bodyPr>
          <a:lstStyle/>
          <a:p>
            <a:r>
              <a:rPr lang="zh-CN" altLang="en-US" sz="2000" dirty="0">
                <a:latin typeface="Arial Unicode MS" pitchFamily="34" charset="-122"/>
                <a:ea typeface="Arial Unicode MS" pitchFamily="34" charset="-122"/>
                <a:cs typeface="Arial Unicode MS" pitchFamily="34" charset="-122"/>
              </a:rPr>
              <a:t>双向一对多关系中，必须存在一个关系维护端，在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规范中，要求  </a:t>
            </a:r>
            <a:r>
              <a:rPr lang="en-US" altLang="zh-CN" sz="2000" dirty="0">
                <a:latin typeface="Arial Unicode MS" pitchFamily="34" charset="-122"/>
                <a:ea typeface="Arial Unicode MS" pitchFamily="34" charset="-122"/>
                <a:cs typeface="Arial Unicode MS" pitchFamily="34" charset="-122"/>
              </a:rPr>
              <a:t>many </a:t>
            </a:r>
            <a:r>
              <a:rPr lang="zh-CN" altLang="en-US" sz="2000" dirty="0">
                <a:latin typeface="Arial Unicode MS" pitchFamily="34" charset="-122"/>
                <a:ea typeface="Arial Unicode MS" pitchFamily="34" charset="-122"/>
                <a:cs typeface="Arial Unicode MS" pitchFamily="34" charset="-122"/>
              </a:rPr>
              <a:t>的一方作为关系的维护端</a:t>
            </a:r>
            <a:r>
              <a:rPr lang="en-US" altLang="zh-CN" sz="2000" dirty="0">
                <a:latin typeface="Arial Unicode MS" pitchFamily="34" charset="-122"/>
                <a:ea typeface="Arial Unicode MS" pitchFamily="34" charset="-122"/>
                <a:cs typeface="Arial Unicode MS" pitchFamily="34" charset="-122"/>
              </a:rPr>
              <a:t>(owner side), one </a:t>
            </a:r>
            <a:r>
              <a:rPr lang="zh-CN" altLang="en-US" sz="2000" dirty="0">
                <a:latin typeface="Arial Unicode MS" pitchFamily="34" charset="-122"/>
                <a:ea typeface="Arial Unicode MS" pitchFamily="34" charset="-122"/>
                <a:cs typeface="Arial Unicode MS" pitchFamily="34" charset="-122"/>
              </a:rPr>
              <a:t>的一方作为被维护端</a:t>
            </a:r>
            <a:r>
              <a:rPr lang="en-US" altLang="zh-CN" sz="2000" dirty="0">
                <a:latin typeface="Arial Unicode MS" pitchFamily="34" charset="-122"/>
                <a:ea typeface="Arial Unicode MS" pitchFamily="34" charset="-122"/>
                <a:cs typeface="Arial Unicode MS" pitchFamily="34" charset="-122"/>
              </a:rPr>
              <a:t>(inverse side)</a:t>
            </a:r>
            <a:r>
              <a:rPr lang="zh-CN" altLang="en-US"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可以在 </a:t>
            </a:r>
            <a:r>
              <a:rPr lang="en-US" altLang="zh-CN" sz="2000" b="1" dirty="0">
                <a:solidFill>
                  <a:srgbClr val="0000FF"/>
                </a:solidFill>
                <a:latin typeface="Arial Unicode MS" pitchFamily="34" charset="-122"/>
                <a:ea typeface="Arial Unicode MS" pitchFamily="34" charset="-122"/>
                <a:cs typeface="Arial Unicode MS" pitchFamily="34" charset="-122"/>
              </a:rPr>
              <a:t>one </a:t>
            </a:r>
            <a:r>
              <a:rPr lang="zh-CN" altLang="en-US" sz="2000" b="1" dirty="0">
                <a:solidFill>
                  <a:srgbClr val="0000FF"/>
                </a:solidFill>
                <a:latin typeface="Arial Unicode MS" pitchFamily="34" charset="-122"/>
                <a:ea typeface="Arial Unicode MS" pitchFamily="34" charset="-122"/>
                <a:cs typeface="Arial Unicode MS" pitchFamily="34" charset="-122"/>
              </a:rPr>
              <a:t>方指定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OneToMany</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注释并设置 </a:t>
            </a:r>
            <a:r>
              <a:rPr lang="en-US" altLang="zh-CN" sz="2000" b="1" dirty="0" err="1">
                <a:solidFill>
                  <a:srgbClr val="FF0000"/>
                </a:solidFill>
                <a:latin typeface="Arial Unicode MS" pitchFamily="34" charset="-122"/>
                <a:ea typeface="Arial Unicode MS" pitchFamily="34" charset="-122"/>
                <a:cs typeface="Arial Unicode MS" pitchFamily="34" charset="-122"/>
              </a:rPr>
              <a:t>mappedBy</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属性，以指定它是这一关联中的被维护端，</a:t>
            </a:r>
            <a:r>
              <a:rPr lang="en-US" altLang="zh-CN" sz="2000" b="1" dirty="0">
                <a:solidFill>
                  <a:srgbClr val="0000FF"/>
                </a:solidFill>
                <a:latin typeface="Arial Unicode MS" pitchFamily="34" charset="-122"/>
                <a:ea typeface="Arial Unicode MS" pitchFamily="34" charset="-122"/>
                <a:cs typeface="Arial Unicode MS" pitchFamily="34" charset="-122"/>
              </a:rPr>
              <a:t>many </a:t>
            </a:r>
            <a:r>
              <a:rPr lang="zh-CN" altLang="en-US" sz="2000" b="1" dirty="0">
                <a:solidFill>
                  <a:srgbClr val="0000FF"/>
                </a:solidFill>
                <a:latin typeface="Arial Unicode MS" pitchFamily="34" charset="-122"/>
                <a:ea typeface="Arial Unicode MS" pitchFamily="34" charset="-122"/>
                <a:cs typeface="Arial Unicode MS" pitchFamily="34" charset="-122"/>
              </a:rPr>
              <a:t>为维护端</a:t>
            </a:r>
            <a:r>
              <a:rPr lang="zh-CN" altLang="en-US" sz="2000" dirty="0">
                <a:latin typeface="Arial Unicode MS" pitchFamily="34" charset="-122"/>
                <a:ea typeface="Arial Unicode MS" pitchFamily="34" charset="-122"/>
                <a:cs typeface="Arial Unicode MS" pitchFamily="34" charset="-122"/>
              </a:rPr>
              <a:t>。</a:t>
            </a:r>
          </a:p>
          <a:p>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many </a:t>
            </a:r>
            <a:r>
              <a:rPr lang="zh-CN" altLang="en-US" sz="2000" dirty="0">
                <a:latin typeface="Arial Unicode MS" pitchFamily="34" charset="-122"/>
                <a:ea typeface="Arial Unicode MS" pitchFamily="34" charset="-122"/>
                <a:cs typeface="Arial Unicode MS" pitchFamily="34" charset="-122"/>
              </a:rPr>
              <a:t>方指定 </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ManyToOne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注释，并使用 </a:t>
            </a:r>
            <a:r>
              <a:rPr lang="en-US" altLang="zh-CN"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err="1">
                <a:solidFill>
                  <a:srgbClr val="FF0000"/>
                </a:solidFill>
                <a:latin typeface="Arial Unicode MS" pitchFamily="34" charset="-122"/>
                <a:ea typeface="Arial Unicode MS" pitchFamily="34" charset="-122"/>
                <a:cs typeface="Arial Unicode MS" pitchFamily="34" charset="-122"/>
              </a:rPr>
              <a:t>JoinColumn</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指定外键名称</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221088"/>
            <a:ext cx="65913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517232"/>
            <a:ext cx="45720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031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双向一对一映射</a:t>
            </a:r>
          </a:p>
        </p:txBody>
      </p:sp>
      <p:sp>
        <p:nvSpPr>
          <p:cNvPr id="3" name="内容占位符 2"/>
          <p:cNvSpPr>
            <a:spLocks noGrp="1"/>
          </p:cNvSpPr>
          <p:nvPr>
            <p:ph idx="1"/>
          </p:nvPr>
        </p:nvSpPr>
        <p:spPr>
          <a:xfrm>
            <a:off x="323528" y="1772816"/>
            <a:ext cx="8496944" cy="28083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基于外键的 </a:t>
            </a:r>
            <a:r>
              <a:rPr lang="en-US" altLang="zh-CN" sz="2400" dirty="0">
                <a:latin typeface="Arial Unicode MS" pitchFamily="34" charset="-122"/>
                <a:ea typeface="Arial Unicode MS" pitchFamily="34" charset="-122"/>
                <a:cs typeface="Arial Unicode MS" pitchFamily="34" charset="-122"/>
              </a:rPr>
              <a:t>1-1 </a:t>
            </a:r>
            <a:r>
              <a:rPr lang="zh-CN" altLang="en-US" sz="2400" dirty="0">
                <a:latin typeface="Arial Unicode MS" pitchFamily="34" charset="-122"/>
                <a:ea typeface="Arial Unicode MS" pitchFamily="34" charset="-122"/>
                <a:cs typeface="Arial Unicode MS" pitchFamily="34" charset="-122"/>
              </a:rPr>
              <a:t>关联关系：在双向的一对一关联中，需要在关系被维护端</a:t>
            </a:r>
            <a:r>
              <a:rPr lang="en-US" altLang="zh-CN" sz="2400" dirty="0">
                <a:latin typeface="Arial Unicode MS" pitchFamily="34" charset="-122"/>
                <a:ea typeface="Arial Unicode MS" pitchFamily="34" charset="-122"/>
                <a:cs typeface="Arial Unicode MS" pitchFamily="34" charset="-122"/>
              </a:rPr>
              <a:t>(inverse side)</a:t>
            </a:r>
            <a:r>
              <a:rPr lang="zh-CN" altLang="en-US" sz="2400" dirty="0">
                <a:latin typeface="Arial Unicode MS" pitchFamily="34" charset="-122"/>
                <a:ea typeface="Arial Unicode MS" pitchFamily="34" charset="-122"/>
                <a:cs typeface="Arial Unicode MS" pitchFamily="34" charset="-122"/>
              </a:rPr>
              <a:t>中的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OneToOne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注释中指定 </a:t>
            </a:r>
            <a:r>
              <a:rPr lang="en-US" altLang="zh-CN" sz="2400" b="1" dirty="0" err="1">
                <a:solidFill>
                  <a:srgbClr val="FF0000"/>
                </a:solidFill>
                <a:latin typeface="Arial Unicode MS" pitchFamily="34" charset="-122"/>
                <a:ea typeface="Arial Unicode MS" pitchFamily="34" charset="-122"/>
                <a:cs typeface="Arial Unicode MS" pitchFamily="34" charset="-122"/>
              </a:rPr>
              <a:t>mappedBy</a:t>
            </a:r>
            <a:r>
              <a:rPr lang="zh-CN" altLang="en-US" sz="2400" dirty="0">
                <a:latin typeface="Arial Unicode MS" pitchFamily="34" charset="-122"/>
                <a:ea typeface="Arial Unicode MS" pitchFamily="34" charset="-122"/>
                <a:cs typeface="Arial Unicode MS" pitchFamily="34" charset="-122"/>
              </a:rPr>
              <a:t>，以指定是这一关联中的被维护端。同时需要在关系维护端</a:t>
            </a:r>
            <a:r>
              <a:rPr lang="en-US" altLang="zh-CN" sz="2400" dirty="0">
                <a:latin typeface="Arial Unicode MS" pitchFamily="34" charset="-122"/>
                <a:ea typeface="Arial Unicode MS" pitchFamily="34" charset="-122"/>
                <a:cs typeface="Arial Unicode MS" pitchFamily="34" charset="-122"/>
              </a:rPr>
              <a:t>(owner side)</a:t>
            </a:r>
            <a:r>
              <a:rPr lang="zh-CN" altLang="en-US" sz="2400" dirty="0">
                <a:latin typeface="Arial Unicode MS" pitchFamily="34" charset="-122"/>
                <a:ea typeface="Arial Unicode MS" pitchFamily="34" charset="-122"/>
                <a:cs typeface="Arial Unicode MS" pitchFamily="34" charset="-122"/>
              </a:rPr>
              <a:t>建立外键列指向关系被维护端的主键列。</a:t>
            </a:r>
            <a:endParaRPr lang="en-US" altLang="zh-CN" sz="24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933056"/>
            <a:ext cx="33623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5086447"/>
            <a:ext cx="45624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088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双向 </a:t>
            </a:r>
            <a:r>
              <a:rPr lang="en-US" altLang="zh-CN" dirty="0">
                <a:latin typeface="Arial Unicode MS" pitchFamily="34" charset="-122"/>
                <a:ea typeface="Arial Unicode MS" pitchFamily="34" charset="-122"/>
                <a:cs typeface="Arial Unicode MS" pitchFamily="34" charset="-122"/>
              </a:rPr>
              <a:t>1-1 </a:t>
            </a:r>
            <a:r>
              <a:rPr lang="zh-CN" altLang="en-US" dirty="0">
                <a:latin typeface="Arial Unicode MS" pitchFamily="34" charset="-122"/>
                <a:ea typeface="Arial Unicode MS" pitchFamily="34" charset="-122"/>
                <a:cs typeface="Arial Unicode MS" pitchFamily="34" charset="-122"/>
              </a:rPr>
              <a:t>不延迟加载的问题</a:t>
            </a:r>
          </a:p>
        </p:txBody>
      </p:sp>
      <p:sp>
        <p:nvSpPr>
          <p:cNvPr id="3" name="内容占位符 2"/>
          <p:cNvSpPr>
            <a:spLocks noGrp="1"/>
          </p:cNvSpPr>
          <p:nvPr>
            <p:ph idx="1"/>
          </p:nvPr>
        </p:nvSpPr>
        <p:spPr>
          <a:xfrm>
            <a:off x="395536" y="1772816"/>
            <a:ext cx="8229600" cy="2736304"/>
          </a:xfrm>
        </p:spPr>
        <p:txBody>
          <a:bodyPr>
            <a:noAutofit/>
          </a:bodyPr>
          <a:lstStyle/>
          <a:p>
            <a:r>
              <a:rPr lang="zh-CN" altLang="en-US" sz="2000" dirty="0">
                <a:latin typeface="Arial Unicode MS" pitchFamily="34" charset="-122"/>
                <a:ea typeface="Arial Unicode MS" pitchFamily="34" charset="-122"/>
                <a:cs typeface="Arial Unicode MS" pitchFamily="34" charset="-122"/>
              </a:rPr>
              <a:t>如果延迟加载要起作用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就必须设置一个代理对象</a:t>
            </a:r>
            <a:r>
              <a:rPr lang="en-US" altLang="zh-CN" sz="2000" dirty="0">
                <a:latin typeface="Arial Unicode MS" pitchFamily="34" charset="-122"/>
                <a:ea typeface="Arial Unicode MS" pitchFamily="34" charset="-122"/>
                <a:cs typeface="Arial Unicode MS" pitchFamily="34" charset="-122"/>
              </a:rPr>
              <a:t>.</a:t>
            </a:r>
          </a:p>
          <a:p>
            <a:r>
              <a:rPr lang="en-US" altLang="zh-CN" sz="2000" dirty="0">
                <a:latin typeface="Arial Unicode MS" pitchFamily="34" charset="-122"/>
                <a:ea typeface="Arial Unicode MS" pitchFamily="34" charset="-122"/>
                <a:cs typeface="Arial Unicode MS" pitchFamily="34" charset="-122"/>
              </a:rPr>
              <a:t>Manager </a:t>
            </a:r>
            <a:r>
              <a:rPr lang="zh-CN" altLang="en-US" sz="2000" dirty="0">
                <a:latin typeface="Arial Unicode MS" pitchFamily="34" charset="-122"/>
                <a:ea typeface="Arial Unicode MS" pitchFamily="34" charset="-122"/>
                <a:cs typeface="Arial Unicode MS" pitchFamily="34" charset="-122"/>
              </a:rPr>
              <a:t>其实可以不关联一个</a:t>
            </a:r>
            <a:r>
              <a:rPr lang="en-US" altLang="zh-CN" sz="2000" dirty="0">
                <a:latin typeface="Arial Unicode MS" pitchFamily="34" charset="-122"/>
                <a:ea typeface="Arial Unicode MS" pitchFamily="34" charset="-122"/>
                <a:cs typeface="Arial Unicode MS" pitchFamily="34" charset="-122"/>
              </a:rPr>
              <a:t> Department</a:t>
            </a:r>
          </a:p>
          <a:p>
            <a:r>
              <a:rPr lang="zh-CN" altLang="en-US" sz="2000" dirty="0">
                <a:latin typeface="Arial Unicode MS" pitchFamily="34" charset="-122"/>
                <a:ea typeface="Arial Unicode MS" pitchFamily="34" charset="-122"/>
                <a:cs typeface="Arial Unicode MS" pitchFamily="34" charset="-122"/>
              </a:rPr>
              <a:t>如果有 </a:t>
            </a:r>
            <a:r>
              <a:rPr lang="en-US" altLang="zh-CN" sz="2000" dirty="0">
                <a:latin typeface="Arial Unicode MS" pitchFamily="34" charset="-122"/>
                <a:ea typeface="Arial Unicode MS" pitchFamily="34" charset="-122"/>
                <a:cs typeface="Arial Unicode MS" pitchFamily="34" charset="-122"/>
              </a:rPr>
              <a:t>Department </a:t>
            </a:r>
            <a:r>
              <a:rPr lang="zh-CN" altLang="en-US" sz="2000" dirty="0">
                <a:latin typeface="Arial Unicode MS" pitchFamily="34" charset="-122"/>
                <a:ea typeface="Arial Unicode MS" pitchFamily="34" charset="-122"/>
                <a:cs typeface="Arial Unicode MS" pitchFamily="34" charset="-122"/>
              </a:rPr>
              <a:t>关联就设置为代理对象而延迟加载</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如果不存在关联的 </a:t>
            </a:r>
            <a:r>
              <a:rPr lang="en-US" altLang="zh-CN" sz="2000" dirty="0">
                <a:latin typeface="Arial Unicode MS" pitchFamily="34" charset="-122"/>
                <a:ea typeface="Arial Unicode MS" pitchFamily="34" charset="-122"/>
                <a:cs typeface="Arial Unicode MS" pitchFamily="34" charset="-122"/>
              </a:rPr>
              <a:t>Department </a:t>
            </a:r>
            <a:r>
              <a:rPr lang="zh-CN" altLang="en-US" sz="2000" dirty="0">
                <a:latin typeface="Arial Unicode MS" pitchFamily="34" charset="-122"/>
                <a:ea typeface="Arial Unicode MS" pitchFamily="34" charset="-122"/>
                <a:cs typeface="Arial Unicode MS" pitchFamily="34" charset="-122"/>
              </a:rPr>
              <a:t>就设置 </a:t>
            </a:r>
            <a:r>
              <a:rPr lang="en-US" altLang="zh-CN" sz="2000" dirty="0">
                <a:latin typeface="Arial Unicode MS" pitchFamily="34" charset="-122"/>
                <a:ea typeface="Arial Unicode MS" pitchFamily="34" charset="-122"/>
                <a:cs typeface="Arial Unicode MS" pitchFamily="34" charset="-122"/>
              </a:rPr>
              <a:t>null, </a:t>
            </a:r>
            <a:r>
              <a:rPr lang="zh-CN" altLang="en-US" sz="2000" b="1" dirty="0">
                <a:solidFill>
                  <a:srgbClr val="FF0000"/>
                </a:solidFill>
                <a:latin typeface="Arial Unicode MS" pitchFamily="34" charset="-122"/>
                <a:ea typeface="Arial Unicode MS" pitchFamily="34" charset="-122"/>
                <a:cs typeface="Arial Unicode MS" pitchFamily="34" charset="-122"/>
              </a:rPr>
              <a:t>因为外键字段是定义在 </a:t>
            </a:r>
            <a:r>
              <a:rPr lang="en-US" altLang="zh-CN" sz="2000" b="1" dirty="0">
                <a:solidFill>
                  <a:srgbClr val="FF0000"/>
                </a:solidFill>
                <a:latin typeface="Arial Unicode MS" pitchFamily="34" charset="-122"/>
                <a:ea typeface="Arial Unicode MS" pitchFamily="34" charset="-122"/>
                <a:cs typeface="Arial Unicode MS" pitchFamily="34" charset="-122"/>
              </a:rPr>
              <a:t>Department </a:t>
            </a:r>
            <a:r>
              <a:rPr lang="zh-CN" altLang="en-US" sz="2000" b="1" dirty="0">
                <a:solidFill>
                  <a:srgbClr val="FF0000"/>
                </a:solidFill>
                <a:latin typeface="Arial Unicode MS" pitchFamily="34" charset="-122"/>
                <a:ea typeface="Arial Unicode MS" pitchFamily="34" charset="-122"/>
                <a:cs typeface="Arial Unicode MS" pitchFamily="34" charset="-122"/>
              </a:rPr>
              <a:t>表中的</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在不读取 </a:t>
            </a:r>
            <a:r>
              <a:rPr lang="en-US" altLang="zh-CN" sz="2000" dirty="0">
                <a:latin typeface="Arial Unicode MS" pitchFamily="34" charset="-122"/>
                <a:ea typeface="Arial Unicode MS" pitchFamily="34" charset="-122"/>
                <a:cs typeface="Arial Unicode MS" pitchFamily="34" charset="-122"/>
              </a:rPr>
              <a:t>Department </a:t>
            </a:r>
            <a:r>
              <a:rPr lang="zh-CN" altLang="en-US" sz="2000" dirty="0">
                <a:latin typeface="Arial Unicode MS" pitchFamily="34" charset="-122"/>
                <a:ea typeface="Arial Unicode MS" pitchFamily="34" charset="-122"/>
                <a:cs typeface="Arial Unicode MS" pitchFamily="34" charset="-122"/>
              </a:rPr>
              <a:t>表的情况是无法判断是否有关联有 </a:t>
            </a:r>
            <a:r>
              <a:rPr lang="en-US" altLang="zh-CN" sz="2000" dirty="0" err="1">
                <a:latin typeface="Arial Unicode MS" pitchFamily="34" charset="-122"/>
                <a:ea typeface="Arial Unicode MS" pitchFamily="34" charset="-122"/>
                <a:cs typeface="Arial Unicode MS" pitchFamily="34" charset="-122"/>
              </a:rPr>
              <a:t>Deparmtment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因此无法判断设置 </a:t>
            </a:r>
            <a:r>
              <a:rPr lang="en-US" altLang="zh-CN" sz="2000" dirty="0">
                <a:latin typeface="Arial Unicode MS" pitchFamily="34" charset="-122"/>
                <a:ea typeface="Arial Unicode MS" pitchFamily="34" charset="-122"/>
                <a:cs typeface="Arial Unicode MS" pitchFamily="34" charset="-122"/>
              </a:rPr>
              <a:t>null </a:t>
            </a:r>
            <a:r>
              <a:rPr lang="zh-CN" altLang="en-US" sz="2000" dirty="0">
                <a:latin typeface="Arial Unicode MS" pitchFamily="34" charset="-122"/>
                <a:ea typeface="Arial Unicode MS" pitchFamily="34" charset="-122"/>
                <a:cs typeface="Arial Unicode MS" pitchFamily="34" charset="-122"/>
              </a:rPr>
              <a:t>还是代理对象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而统一设置为代理对象</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也无法满足不关联的情况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所以无法使用延迟加载</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只 有显式读取</a:t>
            </a:r>
            <a:r>
              <a:rPr lang="en-US" altLang="zh-CN" sz="2000" dirty="0">
                <a:latin typeface="Arial Unicode MS" pitchFamily="34" charset="-122"/>
                <a:ea typeface="Arial Unicode MS" pitchFamily="34" charset="-122"/>
                <a:cs typeface="Arial Unicode MS" pitchFamily="34" charset="-122"/>
              </a:rPr>
              <a:t> Department.</a:t>
            </a:r>
            <a:endParaRPr lang="zh-CN" altLang="en-US"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653136"/>
            <a:ext cx="2910746"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653136"/>
            <a:ext cx="4680520" cy="75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43608" y="5733256"/>
            <a:ext cx="2190666" cy="369332"/>
          </a:xfrm>
          <a:prstGeom prst="rect">
            <a:avLst/>
          </a:prstGeom>
          <a:noFill/>
        </p:spPr>
        <p:txBody>
          <a:bodyPr wrap="square" rtlCol="0">
            <a:spAutoFit/>
          </a:bodyPr>
          <a:lstStyle/>
          <a:p>
            <a:r>
              <a:rPr lang="en-US" altLang="zh-CN" dirty="0"/>
              <a:t>SS_MANAGERS</a:t>
            </a:r>
            <a:endParaRPr lang="zh-CN" altLang="en-US" dirty="0"/>
          </a:p>
        </p:txBody>
      </p:sp>
      <p:sp>
        <p:nvSpPr>
          <p:cNvPr id="7" name="TextBox 6"/>
          <p:cNvSpPr txBox="1"/>
          <p:nvPr/>
        </p:nvSpPr>
        <p:spPr>
          <a:xfrm>
            <a:off x="5456887" y="5548590"/>
            <a:ext cx="2190666" cy="369332"/>
          </a:xfrm>
          <a:prstGeom prst="rect">
            <a:avLst/>
          </a:prstGeom>
          <a:noFill/>
        </p:spPr>
        <p:txBody>
          <a:bodyPr wrap="square" rtlCol="0">
            <a:spAutoFit/>
          </a:bodyPr>
          <a:lstStyle/>
          <a:p>
            <a:r>
              <a:rPr lang="en-US" altLang="zh-CN" dirty="0"/>
              <a:t>SS_DEPARTMENTS</a:t>
            </a:r>
            <a:endParaRPr lang="zh-CN" altLang="en-US" dirty="0"/>
          </a:p>
        </p:txBody>
      </p:sp>
    </p:spTree>
    <p:extLst>
      <p:ext uri="{BB962C8B-B14F-4D97-AF65-F5344CB8AC3E}">
        <p14:creationId xmlns:p14="http://schemas.microsoft.com/office/powerpoint/2010/main" val="1326458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0713"/>
            <a:ext cx="8229600" cy="1143000"/>
          </a:xfrm>
        </p:spPr>
        <p:txBody>
          <a:bodyPr/>
          <a:lstStyle/>
          <a:p>
            <a:r>
              <a:rPr lang="zh-CN" altLang="en-US" dirty="0">
                <a:latin typeface="Arial Unicode MS" pitchFamily="34" charset="-122"/>
                <a:ea typeface="Arial Unicode MS" pitchFamily="34" charset="-122"/>
                <a:cs typeface="Arial Unicode MS" pitchFamily="34" charset="-122"/>
              </a:rPr>
              <a:t>双向多对多关联关系</a:t>
            </a:r>
          </a:p>
        </p:txBody>
      </p:sp>
      <p:sp>
        <p:nvSpPr>
          <p:cNvPr id="3" name="内容占位符 2"/>
          <p:cNvSpPr>
            <a:spLocks noGrp="1"/>
          </p:cNvSpPr>
          <p:nvPr>
            <p:ph idx="1"/>
          </p:nvPr>
        </p:nvSpPr>
        <p:spPr>
          <a:xfrm>
            <a:off x="457200" y="1783357"/>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在双向多对多关系中，我们必须指定一个关系维护端</a:t>
            </a:r>
            <a:r>
              <a:rPr lang="en-US" altLang="zh-CN" sz="2400" dirty="0">
                <a:latin typeface="Arial Unicode MS" pitchFamily="34" charset="-122"/>
                <a:ea typeface="Arial Unicode MS" pitchFamily="34" charset="-122"/>
                <a:cs typeface="Arial Unicode MS" pitchFamily="34" charset="-122"/>
              </a:rPr>
              <a:t>(owner side),</a:t>
            </a:r>
            <a:r>
              <a:rPr lang="zh-CN" altLang="en-US" sz="2400" dirty="0">
                <a:latin typeface="Arial Unicode MS" pitchFamily="34" charset="-122"/>
                <a:ea typeface="Arial Unicode MS" pitchFamily="34" charset="-122"/>
                <a:cs typeface="Arial Unicode MS" pitchFamily="34" charset="-122"/>
              </a:rPr>
              <a:t>可以通过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ManyToMany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注释中指定 </a:t>
            </a:r>
            <a:r>
              <a:rPr lang="en-US" altLang="zh-CN" sz="2400" dirty="0" err="1">
                <a:latin typeface="Arial Unicode MS" pitchFamily="34" charset="-122"/>
                <a:ea typeface="Arial Unicode MS" pitchFamily="34" charset="-122"/>
                <a:cs typeface="Arial Unicode MS" pitchFamily="34" charset="-122"/>
              </a:rPr>
              <a:t>mappedBy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属性来标识其为关系维护端。</a:t>
            </a:r>
            <a:endParaRPr lang="en-US" altLang="zh-CN" sz="2400" dirty="0">
              <a:latin typeface="Arial Unicode MS" pitchFamily="34" charset="-122"/>
              <a:ea typeface="Arial Unicode MS" pitchFamily="34" charset="-122"/>
              <a:cs typeface="Arial Unicode MS" pitchFamily="34"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54" y="3140968"/>
            <a:ext cx="70294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854" y="5445224"/>
            <a:ext cx="44481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572000" y="5029161"/>
            <a:ext cx="4567155" cy="1600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400" b="1" dirty="0"/>
              <a:t>@</a:t>
            </a:r>
            <a:r>
              <a:rPr lang="en-US" altLang="zh-CN" sz="1400" b="1" dirty="0" err="1"/>
              <a:t>ManyToMany</a:t>
            </a:r>
            <a:endParaRPr lang="en-US" altLang="zh-CN" sz="1400" b="1" dirty="0"/>
          </a:p>
          <a:p>
            <a:r>
              <a:rPr lang="en-US" altLang="zh-CN" sz="1400" b="1" dirty="0"/>
              <a:t>@</a:t>
            </a:r>
            <a:r>
              <a:rPr lang="en-US" altLang="zh-CN" sz="1400" b="1" dirty="0" err="1"/>
              <a:t>JoinTable</a:t>
            </a:r>
            <a:r>
              <a:rPr lang="en-US" altLang="zh-CN" sz="1400" b="1" dirty="0"/>
              <a:t>(name="</a:t>
            </a:r>
            <a:r>
              <a:rPr lang="zh-CN" altLang="en-US" sz="1400" b="1" dirty="0">
                <a:solidFill>
                  <a:srgbClr val="FF0000"/>
                </a:solidFill>
              </a:rPr>
              <a:t>中间表名称</a:t>
            </a:r>
            <a:r>
              <a:rPr lang="en-US" altLang="zh-CN" sz="1400" b="1" dirty="0"/>
              <a:t>",</a:t>
            </a:r>
          </a:p>
          <a:p>
            <a:r>
              <a:rPr lang="en-US" altLang="zh-CN" sz="1400" b="1" dirty="0" err="1"/>
              <a:t>joinColumns</a:t>
            </a:r>
            <a:r>
              <a:rPr lang="en-US" altLang="zh-CN" sz="1400" b="1" dirty="0"/>
              <a:t>=@</a:t>
            </a:r>
            <a:r>
              <a:rPr lang="en-US" altLang="zh-CN" sz="1400" b="1" dirty="0" err="1"/>
              <a:t>joinColumn</a:t>
            </a:r>
            <a:r>
              <a:rPr lang="en-US" altLang="zh-CN" sz="1400" b="1" dirty="0"/>
              <a:t>(name="</a:t>
            </a:r>
            <a:r>
              <a:rPr lang="zh-CN" altLang="en-US" sz="1400" b="1" dirty="0">
                <a:solidFill>
                  <a:srgbClr val="FF0000"/>
                </a:solidFill>
              </a:rPr>
              <a:t>本类的外键</a:t>
            </a:r>
            <a:r>
              <a:rPr lang="en-US" altLang="zh-CN" sz="1400" b="1" dirty="0"/>
              <a:t>",</a:t>
            </a:r>
          </a:p>
          <a:p>
            <a:r>
              <a:rPr lang="en-US" altLang="zh-CN" sz="1400" b="1" dirty="0" err="1"/>
              <a:t>referencedColumnName</a:t>
            </a:r>
            <a:r>
              <a:rPr lang="en-US" altLang="zh-CN" sz="1400" b="1" dirty="0"/>
              <a:t>="</a:t>
            </a:r>
            <a:r>
              <a:rPr lang="zh-CN" altLang="en-US" sz="1400" b="1" dirty="0">
                <a:solidFill>
                  <a:srgbClr val="FF0000"/>
                </a:solidFill>
              </a:rPr>
              <a:t>本类与外键对应的主键</a:t>
            </a:r>
            <a:r>
              <a:rPr lang="en-US" altLang="zh-CN" sz="1400" b="1" dirty="0"/>
              <a:t>"),</a:t>
            </a:r>
          </a:p>
          <a:p>
            <a:r>
              <a:rPr lang="en-US" altLang="zh-CN" sz="1400" b="1" dirty="0" err="1"/>
              <a:t>inversejoinColumns</a:t>
            </a:r>
            <a:r>
              <a:rPr lang="en-US" altLang="zh-CN" sz="1400" b="1" dirty="0"/>
              <a:t>=@</a:t>
            </a:r>
            <a:r>
              <a:rPr lang="en-US" altLang="zh-CN" sz="1400" b="1" dirty="0" err="1"/>
              <a:t>JoinColumn</a:t>
            </a:r>
            <a:r>
              <a:rPr lang="en-US" altLang="zh-CN" sz="1400" b="1" dirty="0"/>
              <a:t>(name="</a:t>
            </a:r>
            <a:r>
              <a:rPr lang="zh-CN" altLang="en-US" sz="1400" b="1" dirty="0">
                <a:solidFill>
                  <a:srgbClr val="FF0000"/>
                </a:solidFill>
              </a:rPr>
              <a:t>对方类的外键</a:t>
            </a:r>
            <a:r>
              <a:rPr lang="en-US" altLang="zh-CN" sz="1400" b="1" dirty="0"/>
              <a:t>",</a:t>
            </a:r>
          </a:p>
          <a:p>
            <a:r>
              <a:rPr lang="en-US" altLang="zh-CN" sz="1400" b="1" dirty="0" err="1"/>
              <a:t>referencedColunName</a:t>
            </a:r>
            <a:r>
              <a:rPr lang="en-US" altLang="zh-CN" sz="1400" b="1" dirty="0"/>
              <a:t>="</a:t>
            </a:r>
            <a:r>
              <a:rPr lang="zh-CN" altLang="en-US" sz="1400" b="1" dirty="0">
                <a:solidFill>
                  <a:srgbClr val="FF0000"/>
                </a:solidFill>
              </a:rPr>
              <a:t>对方类与外键对应的主键</a:t>
            </a:r>
            <a:r>
              <a:rPr lang="en-US" altLang="zh-CN" sz="1400" b="1" dirty="0"/>
              <a:t>")</a:t>
            </a:r>
          </a:p>
          <a:p>
            <a:r>
              <a:rPr lang="en-US" altLang="zh-CN" sz="1400" b="1" dirty="0"/>
              <a:t>)</a:t>
            </a:r>
            <a:endParaRPr lang="zh-CN" altLang="en-US" sz="1400" b="1" dirty="0"/>
          </a:p>
        </p:txBody>
      </p:sp>
    </p:spTree>
    <p:extLst>
      <p:ext uri="{BB962C8B-B14F-4D97-AF65-F5344CB8AC3E}">
        <p14:creationId xmlns:p14="http://schemas.microsoft.com/office/powerpoint/2010/main" val="1836625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zh-CN" altLang="en-US" dirty="0">
                <a:latin typeface="Arial Unicode MS" pitchFamily="34" charset="-122"/>
                <a:ea typeface="Arial Unicode MS" pitchFamily="34" charset="-122"/>
                <a:cs typeface="Arial Unicode MS" pitchFamily="34" charset="-122"/>
              </a:rPr>
              <a:t>使用二级缓存</a:t>
            </a:r>
          </a:p>
        </p:txBody>
      </p:sp>
    </p:spTree>
    <p:extLst>
      <p:ext uri="{BB962C8B-B14F-4D97-AF65-F5344CB8AC3E}">
        <p14:creationId xmlns:p14="http://schemas.microsoft.com/office/powerpoint/2010/main" val="3117344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使用二级缓存</a:t>
            </a:r>
          </a:p>
        </p:txBody>
      </p:sp>
      <p:sp>
        <p:nvSpPr>
          <p:cNvPr id="3" name="内容占位符 2"/>
          <p:cNvSpPr>
            <a:spLocks noGrp="1"/>
          </p:cNvSpPr>
          <p:nvPr>
            <p:ph idx="1"/>
          </p:nvPr>
        </p:nvSpPr>
        <p:spPr>
          <a:xfrm>
            <a:off x="457200" y="1916832"/>
            <a:ext cx="8229600" cy="4525963"/>
          </a:xfrm>
        </p:spPr>
        <p:txBody>
          <a:bodyPr>
            <a:normAutofit/>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&lt;shared-cache-mode&gt; </a:t>
            </a:r>
            <a:r>
              <a:rPr lang="zh-CN" altLang="en-US" sz="2400" dirty="0">
                <a:latin typeface="Arial Unicode MS" pitchFamily="34" charset="-122"/>
                <a:ea typeface="Arial Unicode MS" pitchFamily="34" charset="-122"/>
                <a:cs typeface="Arial Unicode MS" pitchFamily="34" charset="-122"/>
              </a:rPr>
              <a:t>节点：若 </a:t>
            </a:r>
            <a:r>
              <a:rPr lang="en-US" altLang="zh-CN" sz="2400" dirty="0">
                <a:latin typeface="Arial Unicode MS" pitchFamily="34" charset="-122"/>
                <a:ea typeface="Arial Unicode MS" pitchFamily="34" charset="-122"/>
                <a:cs typeface="Arial Unicode MS" pitchFamily="34" charset="-122"/>
              </a:rPr>
              <a:t>JPA </a:t>
            </a:r>
            <a:r>
              <a:rPr lang="zh-CN" altLang="en-US" sz="2400" dirty="0">
                <a:latin typeface="Arial Unicode MS" pitchFamily="34" charset="-122"/>
                <a:ea typeface="Arial Unicode MS" pitchFamily="34" charset="-122"/>
                <a:cs typeface="Arial Unicode MS" pitchFamily="34" charset="-122"/>
              </a:rPr>
              <a:t>实现支持二级缓存，该节点可以配置在当前的持久化单元中是否启用二级缓存，可配置如下值：</a:t>
            </a:r>
            <a:endParaRPr lang="en-US" altLang="zh-CN" sz="24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ALL</a:t>
            </a:r>
            <a:r>
              <a:rPr lang="zh-CN" altLang="en-US" sz="2000" dirty="0">
                <a:latin typeface="Arial Unicode MS" pitchFamily="34" charset="-122"/>
                <a:ea typeface="Arial Unicode MS" pitchFamily="34" charset="-122"/>
                <a:cs typeface="Arial Unicode MS" pitchFamily="34" charset="-122"/>
              </a:rPr>
              <a:t>：所有的实体类都被缓存</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NONE</a:t>
            </a:r>
            <a:r>
              <a:rPr lang="zh-CN" altLang="en-US" sz="2000" dirty="0">
                <a:latin typeface="Arial Unicode MS" pitchFamily="34" charset="-122"/>
                <a:ea typeface="Arial Unicode MS" pitchFamily="34" charset="-122"/>
                <a:cs typeface="Arial Unicode MS" pitchFamily="34" charset="-122"/>
              </a:rPr>
              <a:t>：所有的实体类都不被缓存</a:t>
            </a:r>
            <a:r>
              <a:rPr lang="en-US" altLang="zh-CN" sz="2000" dirty="0">
                <a:latin typeface="Arial Unicode MS" pitchFamily="34" charset="-122"/>
                <a:ea typeface="Arial Unicode MS" pitchFamily="34" charset="-122"/>
                <a:cs typeface="Arial Unicode MS" pitchFamily="34" charset="-122"/>
              </a:rPr>
              <a:t>. </a:t>
            </a:r>
          </a:p>
          <a:p>
            <a:pPr lvl="1"/>
            <a:r>
              <a:rPr lang="en-US" altLang="zh-CN" sz="2000" dirty="0">
                <a:latin typeface="Arial Unicode MS" pitchFamily="34" charset="-122"/>
                <a:ea typeface="Arial Unicode MS" pitchFamily="34" charset="-122"/>
                <a:cs typeface="Arial Unicode MS" pitchFamily="34" charset="-122"/>
              </a:rPr>
              <a:t>ENABLE_SELECTIVE</a:t>
            </a:r>
            <a:r>
              <a:rPr lang="zh-CN" altLang="en-US" sz="2000" dirty="0">
                <a:latin typeface="Arial Unicode MS" pitchFamily="34" charset="-122"/>
                <a:ea typeface="Arial Unicode MS" pitchFamily="34" charset="-122"/>
                <a:cs typeface="Arial Unicode MS" pitchFamily="34" charset="-122"/>
              </a:rPr>
              <a:t>：标识 </a:t>
            </a:r>
            <a:r>
              <a:rPr lang="en-US" altLang="zh-CN" sz="2000" b="1" dirty="0">
                <a:solidFill>
                  <a:srgbClr val="0000FF"/>
                </a:solidFill>
                <a:latin typeface="Arial Unicode MS" pitchFamily="34" charset="-122"/>
                <a:ea typeface="Arial Unicode MS" pitchFamily="34" charset="-122"/>
                <a:cs typeface="Arial Unicode MS" pitchFamily="34" charset="-122"/>
              </a:rPr>
              <a:t>@Cacheable(true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注解的实体类将被缓存</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DISABLE_SELECTIVE</a:t>
            </a:r>
            <a:r>
              <a:rPr lang="zh-CN" altLang="en-US" sz="2000" dirty="0">
                <a:latin typeface="Arial Unicode MS" pitchFamily="34" charset="-122"/>
                <a:ea typeface="Arial Unicode MS" pitchFamily="34" charset="-122"/>
                <a:cs typeface="Arial Unicode MS" pitchFamily="34" charset="-122"/>
              </a:rPr>
              <a:t>：缓存除标识 </a:t>
            </a:r>
            <a:r>
              <a:rPr lang="en-US" altLang="zh-CN" sz="2000" dirty="0">
                <a:latin typeface="Arial Unicode MS" pitchFamily="34" charset="-122"/>
                <a:ea typeface="Arial Unicode MS" pitchFamily="34" charset="-122"/>
                <a:cs typeface="Arial Unicode MS" pitchFamily="34" charset="-122"/>
              </a:rPr>
              <a:t>@Cacheable(false) </a:t>
            </a:r>
            <a:r>
              <a:rPr lang="zh-CN" altLang="en-US" sz="2000" dirty="0">
                <a:latin typeface="Arial Unicode MS" pitchFamily="34" charset="-122"/>
                <a:ea typeface="Arial Unicode MS" pitchFamily="34" charset="-122"/>
                <a:cs typeface="Arial Unicode MS" pitchFamily="34" charset="-122"/>
              </a:rPr>
              <a:t>以外的所有实体类</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UNSPECIFIED</a:t>
            </a:r>
            <a:r>
              <a:rPr lang="zh-CN" altLang="en-US" sz="2000" dirty="0">
                <a:latin typeface="Arial Unicode MS" pitchFamily="34" charset="-122"/>
                <a:ea typeface="Arial Unicode MS" pitchFamily="34" charset="-122"/>
                <a:cs typeface="Arial Unicode MS" pitchFamily="34" charset="-122"/>
              </a:rPr>
              <a:t>：默认值，</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产品默认值将被使用</a:t>
            </a:r>
            <a:endParaRPr lang="en-US" altLang="zh-CN" sz="4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438375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988840"/>
            <a:ext cx="8229600" cy="1143000"/>
          </a:xfrm>
        </p:spPr>
        <p:txBody>
          <a:bodyPr/>
          <a:lstStyle/>
          <a:p>
            <a:r>
              <a:rPr lang="en-US" altLang="zh-CN" dirty="0">
                <a:latin typeface="Arial Unicode MS" pitchFamily="34" charset="-122"/>
                <a:ea typeface="Arial Unicode MS" pitchFamily="34" charset="-122"/>
                <a:cs typeface="Arial Unicode MS" pitchFamily="34" charset="-122"/>
              </a:rPr>
              <a:t>JPQL</a:t>
            </a:r>
            <a:endParaRPr lang="zh-CN" altLang="en-US" dirty="0">
              <a:latin typeface="Arial Unicode MS" pitchFamily="34" charset="-122"/>
              <a:ea typeface="Arial Unicode MS" pitchFamily="34" charset="-122"/>
              <a:cs typeface="Arial Unicode MS" pitchFamily="34" charset="-122"/>
            </a:endParaRPr>
          </a:p>
        </p:txBody>
      </p:sp>
      <p:sp>
        <p:nvSpPr>
          <p:cNvPr id="4" name="矩形 3"/>
          <p:cNvSpPr/>
          <p:nvPr/>
        </p:nvSpPr>
        <p:spPr>
          <a:xfrm>
            <a:off x="683568" y="3861048"/>
            <a:ext cx="3030830" cy="369332"/>
          </a:xfrm>
          <a:prstGeom prst="rect">
            <a:avLst/>
          </a:prstGeom>
        </p:spPr>
        <p:txBody>
          <a:bodyPr wrap="none">
            <a:spAutoFit/>
          </a:bodyPr>
          <a:lstStyle/>
          <a:p>
            <a:r>
              <a:rPr lang="zh-CN" altLang="en-US" dirty="0">
                <a:latin typeface="Arial Unicode MS" pitchFamily="34" charset="-122"/>
                <a:ea typeface="Arial Unicode MS"/>
                <a:cs typeface="Arial Unicode MS" pitchFamily="34" charset="-122"/>
              </a:rPr>
              <a:t>使用 </a:t>
            </a:r>
            <a:r>
              <a:rPr lang="en-US" altLang="zh-CN" dirty="0">
                <a:latin typeface="Arial Unicode MS" pitchFamily="34" charset="-122"/>
                <a:ea typeface="Arial Unicode MS"/>
                <a:cs typeface="Arial Unicode MS" pitchFamily="34" charset="-122"/>
              </a:rPr>
              <a:t>Hibernate </a:t>
            </a:r>
            <a:r>
              <a:rPr lang="zh-CN" altLang="en-US" dirty="0">
                <a:latin typeface="Arial Unicode MS" pitchFamily="34" charset="-122"/>
                <a:ea typeface="Arial Unicode MS"/>
                <a:cs typeface="Arial Unicode MS" pitchFamily="34" charset="-122"/>
              </a:rPr>
              <a:t>的查询缓存</a:t>
            </a:r>
            <a:endParaRPr lang="zh-CN" altLang="en-US" dirty="0">
              <a:ea typeface="Arial Unicode MS"/>
            </a:endParaRPr>
          </a:p>
        </p:txBody>
      </p:sp>
      <p:sp>
        <p:nvSpPr>
          <p:cNvPr id="5" name="矩形 4"/>
          <p:cNvSpPr/>
          <p:nvPr/>
        </p:nvSpPr>
        <p:spPr>
          <a:xfrm>
            <a:off x="683568" y="4437112"/>
            <a:ext cx="2924903" cy="369332"/>
          </a:xfrm>
          <a:prstGeom prst="rect">
            <a:avLst/>
          </a:prstGeom>
        </p:spPr>
        <p:txBody>
          <a:bodyPr wrap="none">
            <a:spAutoFit/>
          </a:bodyPr>
          <a:lstStyle/>
          <a:p>
            <a:r>
              <a:rPr lang="en-US" altLang="zh-CN" dirty="0">
                <a:latin typeface="Arial Unicode MS" pitchFamily="34" charset="-122"/>
                <a:ea typeface="Arial Unicode MS"/>
                <a:cs typeface="Arial Unicode MS" pitchFamily="34" charset="-122"/>
              </a:rPr>
              <a:t>ORDER BY </a:t>
            </a:r>
            <a:r>
              <a:rPr lang="zh-CN" altLang="en-US" dirty="0">
                <a:latin typeface="Arial Unicode MS" pitchFamily="34" charset="-122"/>
                <a:ea typeface="Arial Unicode MS"/>
                <a:cs typeface="Arial Unicode MS" pitchFamily="34" charset="-122"/>
              </a:rPr>
              <a:t>和 </a:t>
            </a:r>
            <a:r>
              <a:rPr lang="en-US" altLang="zh-CN" dirty="0">
                <a:latin typeface="Arial Unicode MS" pitchFamily="34" charset="-122"/>
                <a:ea typeface="Arial Unicode MS"/>
                <a:cs typeface="Arial Unicode MS" pitchFamily="34" charset="-122"/>
              </a:rPr>
              <a:t>GROUP BY</a:t>
            </a:r>
            <a:endParaRPr lang="zh-CN" altLang="en-US" dirty="0">
              <a:ea typeface="Arial Unicode MS"/>
            </a:endParaRPr>
          </a:p>
        </p:txBody>
      </p:sp>
      <p:sp>
        <p:nvSpPr>
          <p:cNvPr id="6" name="矩形 5"/>
          <p:cNvSpPr/>
          <p:nvPr/>
        </p:nvSpPr>
        <p:spPr>
          <a:xfrm>
            <a:off x="683568" y="3284984"/>
            <a:ext cx="1244187" cy="369332"/>
          </a:xfrm>
          <a:prstGeom prst="rect">
            <a:avLst/>
          </a:prstGeom>
        </p:spPr>
        <p:txBody>
          <a:bodyPr wrap="none">
            <a:spAutoFit/>
          </a:bodyPr>
          <a:lstStyle/>
          <a:p>
            <a:r>
              <a:rPr lang="en-US" altLang="zh-CN" dirty="0" err="1">
                <a:ea typeface="Arial Unicode MS"/>
              </a:rPr>
              <a:t>HelloWorld</a:t>
            </a:r>
            <a:endParaRPr lang="zh-CN" altLang="en-US" dirty="0">
              <a:ea typeface="Arial Unicode MS"/>
            </a:endParaRPr>
          </a:p>
        </p:txBody>
      </p:sp>
      <p:sp>
        <p:nvSpPr>
          <p:cNvPr id="7" name="矩形 6"/>
          <p:cNvSpPr/>
          <p:nvPr/>
        </p:nvSpPr>
        <p:spPr>
          <a:xfrm>
            <a:off x="683568" y="5085184"/>
            <a:ext cx="1107996" cy="369332"/>
          </a:xfrm>
          <a:prstGeom prst="rect">
            <a:avLst/>
          </a:prstGeom>
        </p:spPr>
        <p:txBody>
          <a:bodyPr wrap="none">
            <a:spAutoFit/>
          </a:bodyPr>
          <a:lstStyle/>
          <a:p>
            <a:r>
              <a:rPr lang="zh-CN" altLang="en-US" dirty="0">
                <a:ea typeface="Arial Unicode MS"/>
              </a:rPr>
              <a:t>关联查询</a:t>
            </a:r>
          </a:p>
        </p:txBody>
      </p:sp>
      <p:sp>
        <p:nvSpPr>
          <p:cNvPr id="8" name="矩形 7"/>
          <p:cNvSpPr/>
          <p:nvPr/>
        </p:nvSpPr>
        <p:spPr>
          <a:xfrm>
            <a:off x="683568" y="5661248"/>
            <a:ext cx="2173993" cy="369332"/>
          </a:xfrm>
          <a:prstGeom prst="rect">
            <a:avLst/>
          </a:prstGeom>
        </p:spPr>
        <p:txBody>
          <a:bodyPr wrap="none">
            <a:spAutoFit/>
          </a:bodyPr>
          <a:lstStyle/>
          <a:p>
            <a:r>
              <a:rPr lang="zh-CN" altLang="en-US" dirty="0">
                <a:ea typeface="Arial Unicode MS"/>
              </a:rPr>
              <a:t>子查询 和 </a:t>
            </a:r>
            <a:r>
              <a:rPr lang="en-US" altLang="zh-CN" dirty="0">
                <a:ea typeface="Arial Unicode MS"/>
              </a:rPr>
              <a:t>JPQL </a:t>
            </a:r>
            <a:r>
              <a:rPr lang="zh-CN" altLang="en-US" dirty="0">
                <a:ea typeface="Arial Unicode MS"/>
              </a:rPr>
              <a:t>函数</a:t>
            </a:r>
          </a:p>
        </p:txBody>
      </p:sp>
      <p:sp>
        <p:nvSpPr>
          <p:cNvPr id="9" name="矩形 8"/>
          <p:cNvSpPr/>
          <p:nvPr/>
        </p:nvSpPr>
        <p:spPr>
          <a:xfrm>
            <a:off x="683568" y="6237312"/>
            <a:ext cx="1955407" cy="369332"/>
          </a:xfrm>
          <a:prstGeom prst="rect">
            <a:avLst/>
          </a:prstGeom>
        </p:spPr>
        <p:txBody>
          <a:bodyPr wrap="none">
            <a:spAutoFit/>
          </a:bodyPr>
          <a:lstStyle/>
          <a:p>
            <a:r>
              <a:rPr lang="en-US" altLang="zh-CN" dirty="0">
                <a:ea typeface="Arial Unicode MS"/>
              </a:rPr>
              <a:t>UPDATE </a:t>
            </a:r>
            <a:r>
              <a:rPr lang="zh-CN" altLang="en-US" dirty="0">
                <a:ea typeface="Arial Unicode MS"/>
              </a:rPr>
              <a:t>和 </a:t>
            </a:r>
            <a:r>
              <a:rPr lang="en-US" altLang="zh-CN" dirty="0">
                <a:ea typeface="Arial Unicode MS"/>
              </a:rPr>
              <a:t>DELETE</a:t>
            </a:r>
            <a:endParaRPr lang="zh-CN" altLang="en-US" dirty="0">
              <a:ea typeface="Arial Unicode MS"/>
            </a:endParaRPr>
          </a:p>
        </p:txBody>
      </p:sp>
    </p:spTree>
    <p:extLst>
      <p:ext uri="{BB962C8B-B14F-4D97-AF65-F5344CB8AC3E}">
        <p14:creationId xmlns:p14="http://schemas.microsoft.com/office/powerpoint/2010/main" val="31173440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45720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JPQL</a:t>
            </a:r>
            <a:r>
              <a:rPr lang="zh-CN" altLang="en-US" dirty="0">
                <a:latin typeface="Arial Unicode MS" pitchFamily="34" charset="-122"/>
                <a:ea typeface="Arial Unicode MS" pitchFamily="34" charset="-122"/>
                <a:cs typeface="Arial Unicode MS" pitchFamily="34" charset="-122"/>
              </a:rPr>
              <a:t>语言</a:t>
            </a:r>
          </a:p>
        </p:txBody>
      </p:sp>
      <p:sp>
        <p:nvSpPr>
          <p:cNvPr id="722947" name="Rectangle 3"/>
          <p:cNvSpPr>
            <a:spLocks noGrp="1" noChangeArrowheads="1"/>
          </p:cNvSpPr>
          <p:nvPr>
            <p:ph type="body" idx="1"/>
          </p:nvPr>
        </p:nvSpPr>
        <p:spPr>
          <a:xfrm>
            <a:off x="457200" y="1711349"/>
            <a:ext cx="8229600" cy="4525963"/>
          </a:xfrm>
        </p:spPr>
        <p:txBody>
          <a:bodyPr>
            <a:normAutofit/>
          </a:bodyPr>
          <a:lstStyle/>
          <a:p>
            <a:pPr eaLnBrk="1" hangingPunct="1">
              <a:defRPr/>
            </a:pPr>
            <a:r>
              <a:rPr lang="en-US" altLang="zh-CN" sz="2400" dirty="0">
                <a:latin typeface="Arial Unicode MS" pitchFamily="34" charset="-122"/>
                <a:ea typeface="Arial Unicode MS" pitchFamily="34" charset="-122"/>
                <a:cs typeface="Arial Unicode MS" pitchFamily="34" charset="-122"/>
              </a:rPr>
              <a:t>JPQL</a:t>
            </a:r>
            <a:r>
              <a:rPr lang="zh-CN" altLang="en-US" sz="2400" dirty="0">
                <a:latin typeface="Arial Unicode MS" pitchFamily="34" charset="-122"/>
                <a:ea typeface="Arial Unicode MS" pitchFamily="34" charset="-122"/>
                <a:cs typeface="Arial Unicode MS" pitchFamily="34" charset="-122"/>
              </a:rPr>
              <a:t>语言，即 </a:t>
            </a:r>
            <a:r>
              <a:rPr lang="en-US" altLang="zh-CN" sz="2400" dirty="0">
                <a:solidFill>
                  <a:srgbClr val="0000FF"/>
                </a:solidFill>
                <a:latin typeface="Arial Unicode MS" pitchFamily="34" charset="-122"/>
                <a:ea typeface="Arial Unicode MS" pitchFamily="34" charset="-122"/>
                <a:cs typeface="Arial Unicode MS" pitchFamily="34" charset="-122"/>
              </a:rPr>
              <a:t>Java Persistence Query Language </a:t>
            </a:r>
            <a:r>
              <a:rPr lang="zh-CN" altLang="en-US" sz="2400" dirty="0">
                <a:latin typeface="Arial Unicode MS" pitchFamily="34" charset="-122"/>
                <a:ea typeface="Arial Unicode MS" pitchFamily="34" charset="-122"/>
                <a:cs typeface="Arial Unicode MS" pitchFamily="34" charset="-122"/>
              </a:rPr>
              <a:t>的简称。</a:t>
            </a:r>
            <a:r>
              <a:rPr lang="en-US" altLang="zh-CN" sz="2400" dirty="0">
                <a:latin typeface="Arial Unicode MS" pitchFamily="34" charset="-122"/>
                <a:ea typeface="Arial Unicode MS" pitchFamily="34" charset="-122"/>
                <a:cs typeface="Arial Unicode MS" pitchFamily="34" charset="-122"/>
              </a:rPr>
              <a:t>JPQL </a:t>
            </a:r>
            <a:r>
              <a:rPr lang="zh-CN" altLang="en-US" sz="2400" dirty="0">
                <a:latin typeface="Arial Unicode MS" pitchFamily="34" charset="-122"/>
                <a:ea typeface="Arial Unicode MS" pitchFamily="34" charset="-122"/>
                <a:cs typeface="Arial Unicode MS" pitchFamily="34" charset="-122"/>
              </a:rPr>
              <a:t>是一种和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非常类似的中间性和对象化查询语言，它最终会被编译成针对不同底层数据库的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查询，从而屏蔽不同数据库的差异。</a:t>
            </a:r>
          </a:p>
          <a:p>
            <a:pPr eaLnBrk="1" hangingPunct="1">
              <a:defRPr/>
            </a:pPr>
            <a:r>
              <a:rPr lang="en-US" altLang="zh-CN" sz="2400" dirty="0">
                <a:latin typeface="Arial Unicode MS" pitchFamily="34" charset="-122"/>
                <a:ea typeface="Arial Unicode MS" pitchFamily="34" charset="-122"/>
                <a:cs typeface="Arial Unicode MS" pitchFamily="34" charset="-122"/>
              </a:rPr>
              <a:t>JPQL</a:t>
            </a:r>
            <a:r>
              <a:rPr lang="zh-CN" altLang="en-US" sz="2400" dirty="0">
                <a:latin typeface="Arial Unicode MS" pitchFamily="34" charset="-122"/>
                <a:ea typeface="Arial Unicode MS" pitchFamily="34" charset="-122"/>
                <a:cs typeface="Arial Unicode MS" pitchFamily="34" charset="-122"/>
              </a:rPr>
              <a:t>语言的语句可以是 </a:t>
            </a:r>
            <a:r>
              <a:rPr lang="en-US" altLang="zh-CN" sz="2400" dirty="0">
                <a:solidFill>
                  <a:srgbClr val="0000FF"/>
                </a:solidFill>
                <a:latin typeface="Arial Unicode MS" pitchFamily="34" charset="-122"/>
                <a:ea typeface="Arial Unicode MS" pitchFamily="34" charset="-122"/>
                <a:cs typeface="Arial Unicode MS" pitchFamily="34" charset="-122"/>
              </a:rPr>
              <a:t>select </a:t>
            </a:r>
            <a:r>
              <a:rPr lang="zh-CN" altLang="en-US" sz="2400" dirty="0">
                <a:latin typeface="Arial Unicode MS" pitchFamily="34" charset="-122"/>
                <a:ea typeface="Arial Unicode MS" pitchFamily="34" charset="-122"/>
                <a:cs typeface="Arial Unicode MS" pitchFamily="34" charset="-122"/>
              </a:rPr>
              <a:t>语句、</a:t>
            </a:r>
            <a:r>
              <a:rPr lang="en-US" altLang="zh-CN" sz="2400" dirty="0">
                <a:solidFill>
                  <a:srgbClr val="0000FF"/>
                </a:solidFill>
                <a:latin typeface="Arial Unicode MS" pitchFamily="34" charset="-122"/>
                <a:ea typeface="Arial Unicode MS" pitchFamily="34" charset="-122"/>
                <a:cs typeface="Arial Unicode MS" pitchFamily="34" charset="-122"/>
              </a:rPr>
              <a:t>update </a:t>
            </a:r>
            <a:r>
              <a:rPr lang="zh-CN" altLang="en-US" sz="2400" dirty="0">
                <a:latin typeface="Arial Unicode MS" pitchFamily="34" charset="-122"/>
                <a:ea typeface="Arial Unicode MS" pitchFamily="34" charset="-122"/>
                <a:cs typeface="Arial Unicode MS" pitchFamily="34" charset="-122"/>
              </a:rPr>
              <a:t>语句或</a:t>
            </a:r>
            <a:r>
              <a:rPr lang="en-US" altLang="zh-CN" sz="2400" dirty="0">
                <a:solidFill>
                  <a:srgbClr val="0000FF"/>
                </a:solidFill>
                <a:latin typeface="Arial Unicode MS" pitchFamily="34" charset="-122"/>
                <a:ea typeface="Arial Unicode MS" pitchFamily="34" charset="-122"/>
                <a:cs typeface="Arial Unicode MS" pitchFamily="34" charset="-122"/>
              </a:rPr>
              <a:t>delete</a:t>
            </a:r>
            <a:r>
              <a:rPr lang="zh-CN" altLang="en-US" sz="2400" dirty="0">
                <a:latin typeface="Arial Unicode MS" pitchFamily="34" charset="-122"/>
                <a:ea typeface="Arial Unicode MS" pitchFamily="34" charset="-122"/>
                <a:cs typeface="Arial Unicode MS" pitchFamily="34" charset="-122"/>
              </a:rPr>
              <a:t>语句，它们都</a:t>
            </a:r>
            <a:r>
              <a:rPr lang="zh-CN" altLang="en-US" sz="2400" dirty="0">
                <a:solidFill>
                  <a:srgbClr val="0000FF"/>
                </a:solidFill>
                <a:latin typeface="Arial Unicode MS" pitchFamily="34" charset="-122"/>
                <a:ea typeface="Arial Unicode MS" pitchFamily="34" charset="-122"/>
                <a:cs typeface="Arial Unicode MS" pitchFamily="34" charset="-122"/>
              </a:rPr>
              <a:t>通过 </a:t>
            </a:r>
            <a:r>
              <a:rPr lang="en-US" altLang="zh-CN" sz="2400" b="1" dirty="0">
                <a:solidFill>
                  <a:srgbClr val="FF0000"/>
                </a:solidFill>
                <a:latin typeface="Arial Unicode MS" pitchFamily="34" charset="-122"/>
                <a:ea typeface="Arial Unicode MS" pitchFamily="34" charset="-122"/>
                <a:cs typeface="Arial Unicode MS" pitchFamily="34" charset="-122"/>
              </a:rPr>
              <a:t>Query</a:t>
            </a:r>
            <a:r>
              <a:rPr lang="en-US" altLang="zh-CN" sz="2400" dirty="0">
                <a:solidFill>
                  <a:srgbClr val="0000FF"/>
                </a:solidFill>
                <a:latin typeface="Arial Unicode MS" pitchFamily="34" charset="-122"/>
                <a:ea typeface="Arial Unicode MS" pitchFamily="34" charset="-122"/>
                <a:cs typeface="Arial Unicode MS" pitchFamily="34" charset="-122"/>
              </a:rPr>
              <a:t> </a:t>
            </a:r>
            <a:r>
              <a:rPr lang="zh-CN" altLang="en-US" sz="2400" dirty="0">
                <a:solidFill>
                  <a:srgbClr val="0000FF"/>
                </a:solidFill>
                <a:latin typeface="Arial Unicode MS" pitchFamily="34" charset="-122"/>
                <a:ea typeface="Arial Unicode MS" pitchFamily="34" charset="-122"/>
                <a:cs typeface="Arial Unicode MS" pitchFamily="34" charset="-122"/>
              </a:rPr>
              <a:t>接口封装执行</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4593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a:t>
            </a:r>
            <a:r>
              <a:rPr lang="zh-CN" altLang="zh-CN" dirty="0">
                <a:latin typeface="Arial Unicode MS" pitchFamily="34" charset="-122"/>
                <a:ea typeface="Arial Unicode MS" pitchFamily="34" charset="-122"/>
                <a:cs typeface="Arial Unicode MS" pitchFamily="34" charset="-122"/>
              </a:rPr>
              <a:t>和</a:t>
            </a:r>
            <a:r>
              <a:rPr lang="fr-FR" altLang="zh-CN" dirty="0">
                <a:latin typeface="Arial Unicode MS" pitchFamily="34" charset="-122"/>
                <a:ea typeface="Arial Unicode MS" pitchFamily="34" charset="-122"/>
                <a:cs typeface="Arial Unicode MS" pitchFamily="34" charset="-122"/>
              </a:rPr>
              <a:t>Hibernate</a:t>
            </a:r>
            <a:r>
              <a:rPr lang="zh-CN" altLang="en-US" dirty="0">
                <a:latin typeface="Arial Unicode MS" pitchFamily="34" charset="-122"/>
                <a:ea typeface="Arial Unicode MS" pitchFamily="34" charset="-122"/>
                <a:cs typeface="Arial Unicode MS" pitchFamily="34" charset="-122"/>
              </a:rPr>
              <a:t>的关系</a:t>
            </a:r>
          </a:p>
        </p:txBody>
      </p:sp>
      <p:sp>
        <p:nvSpPr>
          <p:cNvPr id="3" name="内容占位符 2"/>
          <p:cNvSpPr>
            <a:spLocks noGrp="1"/>
          </p:cNvSpPr>
          <p:nvPr>
            <p:ph idx="1"/>
          </p:nvPr>
        </p:nvSpPr>
        <p:spPr>
          <a:xfrm>
            <a:off x="395536" y="1772816"/>
            <a:ext cx="8424936" cy="4824536"/>
          </a:xfrm>
        </p:spPr>
        <p:txBody>
          <a:bodyPr>
            <a:noAutofit/>
          </a:bodyPr>
          <a:lstStyle/>
          <a:p>
            <a:r>
              <a:rPr lang="zh-CN" altLang="en-US" sz="2800" dirty="0">
                <a:latin typeface="Arial Unicode MS" pitchFamily="34" charset="-122"/>
                <a:ea typeface="Arial Unicode MS" pitchFamily="34" charset="-122"/>
                <a:cs typeface="Arial Unicode MS" pitchFamily="34" charset="-122"/>
              </a:rPr>
              <a:t>J</a:t>
            </a:r>
            <a:r>
              <a:rPr lang="en-US" altLang="zh-CN" sz="2800" dirty="0">
                <a:latin typeface="Arial Unicode MS" pitchFamily="34" charset="-122"/>
                <a:ea typeface="Arial Unicode MS" pitchFamily="34" charset="-122"/>
                <a:cs typeface="Arial Unicode MS" pitchFamily="34" charset="-122"/>
              </a:rPr>
              <a:t>PA </a:t>
            </a:r>
            <a:r>
              <a:rPr lang="zh-CN" altLang="zh-CN" sz="2800" dirty="0">
                <a:latin typeface="Arial Unicode MS" pitchFamily="34" charset="-122"/>
                <a:ea typeface="Arial Unicode MS" pitchFamily="34" charset="-122"/>
                <a:cs typeface="Arial Unicode MS" pitchFamily="34" charset="-122"/>
              </a:rPr>
              <a:t>是</a:t>
            </a:r>
            <a:r>
              <a:rPr lang="en-US" altLang="zh-CN" sz="2800" dirty="0">
                <a:latin typeface="Arial Unicode MS" pitchFamily="34" charset="-122"/>
                <a:ea typeface="Arial Unicode MS" pitchFamily="34" charset="-122"/>
                <a:cs typeface="Arial Unicode MS" pitchFamily="34" charset="-122"/>
              </a:rPr>
              <a:t> </a:t>
            </a:r>
            <a:r>
              <a:rPr lang="zh-CN" altLang="zh-CN" sz="2800" dirty="0">
                <a:latin typeface="Arial Unicode MS" pitchFamily="34" charset="-122"/>
                <a:ea typeface="Arial Unicode MS" pitchFamily="34" charset="-122"/>
                <a:cs typeface="Arial Unicode MS" pitchFamily="34" charset="-122"/>
              </a:rPr>
              <a:t>hibernate</a:t>
            </a:r>
            <a:r>
              <a:rPr lang="en-US" altLang="zh-CN" sz="2800" dirty="0">
                <a:latin typeface="Arial Unicode MS" pitchFamily="34" charset="-122"/>
                <a:ea typeface="Arial Unicode MS" pitchFamily="34" charset="-122"/>
                <a:cs typeface="Arial Unicode MS" pitchFamily="34" charset="-122"/>
              </a:rPr>
              <a:t> </a:t>
            </a:r>
            <a:r>
              <a:rPr lang="zh-CN" altLang="zh-CN" sz="2800" dirty="0">
                <a:latin typeface="Arial Unicode MS" pitchFamily="34" charset="-122"/>
                <a:ea typeface="Arial Unicode MS" pitchFamily="34" charset="-122"/>
                <a:cs typeface="Arial Unicode MS" pitchFamily="34" charset="-122"/>
              </a:rPr>
              <a:t>的一个抽象</a:t>
            </a:r>
            <a:r>
              <a:rPr lang="zh-CN" altLang="en-US" sz="2800" dirty="0">
                <a:latin typeface="Arial Unicode MS" pitchFamily="34" charset="-122"/>
                <a:ea typeface="Arial Unicode MS" pitchFamily="34" charset="-122"/>
                <a:cs typeface="Arial Unicode MS" pitchFamily="34" charset="-122"/>
              </a:rPr>
              <a:t>（</a:t>
            </a:r>
            <a:r>
              <a:rPr lang="zh-CN" altLang="zh-CN" sz="2800" dirty="0">
                <a:latin typeface="Arial Unicode MS" pitchFamily="34" charset="-122"/>
                <a:ea typeface="Arial Unicode MS" pitchFamily="34" charset="-122"/>
                <a:cs typeface="Arial Unicode MS" pitchFamily="34" charset="-122"/>
              </a:rPr>
              <a:t>就像</a:t>
            </a:r>
            <a:r>
              <a:rPr lang="en-US" altLang="zh-CN" sz="2800" dirty="0">
                <a:latin typeface="Arial Unicode MS" pitchFamily="34" charset="-122"/>
                <a:ea typeface="Arial Unicode MS" pitchFamily="34" charset="-122"/>
                <a:cs typeface="Arial Unicode MS" pitchFamily="34" charset="-122"/>
              </a:rPr>
              <a:t>JDBC</a:t>
            </a:r>
            <a:r>
              <a:rPr lang="zh-CN" altLang="zh-CN" sz="2800" dirty="0">
                <a:latin typeface="Arial Unicode MS" pitchFamily="34" charset="-122"/>
                <a:ea typeface="Arial Unicode MS" pitchFamily="34" charset="-122"/>
                <a:cs typeface="Arial Unicode MS" pitchFamily="34" charset="-122"/>
              </a:rPr>
              <a:t>和</a:t>
            </a:r>
            <a:r>
              <a:rPr lang="en-US" altLang="zh-CN" sz="2800" dirty="0">
                <a:latin typeface="Arial Unicode MS" pitchFamily="34" charset="-122"/>
                <a:ea typeface="Arial Unicode MS" pitchFamily="34" charset="-122"/>
                <a:cs typeface="Arial Unicode MS" pitchFamily="34" charset="-122"/>
              </a:rPr>
              <a:t>JDBC</a:t>
            </a:r>
            <a:r>
              <a:rPr lang="zh-CN" altLang="zh-CN" sz="2800" dirty="0">
                <a:latin typeface="Arial Unicode MS" pitchFamily="34" charset="-122"/>
                <a:ea typeface="Arial Unicode MS" pitchFamily="34" charset="-122"/>
                <a:cs typeface="Arial Unicode MS" pitchFamily="34" charset="-122"/>
              </a:rPr>
              <a:t>驱动的关系</a:t>
            </a:r>
            <a:r>
              <a:rPr lang="zh-CN" altLang="en-US" sz="2800" dirty="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b="1" dirty="0">
                <a:solidFill>
                  <a:srgbClr val="FF0000"/>
                </a:solidFill>
                <a:latin typeface="Arial Unicode MS" pitchFamily="34" charset="-122"/>
                <a:ea typeface="Arial Unicode MS" pitchFamily="34" charset="-122"/>
                <a:cs typeface="Arial Unicode MS" pitchFamily="34" charset="-122"/>
              </a:rPr>
              <a:t>JPA </a:t>
            </a:r>
            <a:r>
              <a:rPr lang="zh-CN" altLang="zh-CN" sz="2400" b="1" dirty="0">
                <a:solidFill>
                  <a:srgbClr val="FF0000"/>
                </a:solidFill>
                <a:latin typeface="Arial Unicode MS" pitchFamily="34" charset="-122"/>
                <a:ea typeface="Arial Unicode MS" pitchFamily="34" charset="-122"/>
                <a:cs typeface="Arial Unicode MS" pitchFamily="34" charset="-122"/>
              </a:rPr>
              <a:t>是规范</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JPA </a:t>
            </a:r>
            <a:r>
              <a:rPr lang="zh-CN" altLang="zh-CN" sz="2400" dirty="0">
                <a:latin typeface="Arial Unicode MS" pitchFamily="34" charset="-122"/>
                <a:ea typeface="Arial Unicode MS" pitchFamily="34" charset="-122"/>
                <a:cs typeface="Arial Unicode MS" pitchFamily="34" charset="-122"/>
              </a:rPr>
              <a:t>本质上就是一种</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规范，不是</a:t>
            </a:r>
            <a:r>
              <a:rPr lang="en-US" altLang="zh-CN" sz="2400" dirty="0">
                <a:latin typeface="Arial Unicode MS" pitchFamily="34" charset="-122"/>
                <a:ea typeface="Arial Unicode MS" pitchFamily="34" charset="-122"/>
                <a:cs typeface="Arial Unicode MS" pitchFamily="34" charset="-122"/>
              </a:rPr>
              <a:t>ORM </a:t>
            </a:r>
            <a:r>
              <a:rPr lang="zh-CN" altLang="zh-CN"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 </a:t>
            </a:r>
            <a:r>
              <a:rPr lang="zh-CN" altLang="zh-CN" sz="2400" dirty="0">
                <a:latin typeface="Arial Unicode MS" pitchFamily="34" charset="-122"/>
                <a:ea typeface="Arial Unicode MS" pitchFamily="34" charset="-122"/>
                <a:cs typeface="Arial Unicode MS" pitchFamily="34" charset="-122"/>
              </a:rPr>
              <a:t>因为</a:t>
            </a:r>
            <a:r>
              <a:rPr lang="en-US" altLang="zh-CN" sz="2400" dirty="0">
                <a:latin typeface="Arial Unicode MS" pitchFamily="34" charset="-122"/>
                <a:ea typeface="Arial Unicode MS" pitchFamily="34" charset="-122"/>
                <a:cs typeface="Arial Unicode MS" pitchFamily="34" charset="-122"/>
              </a:rPr>
              <a:t> JPA </a:t>
            </a:r>
            <a:r>
              <a:rPr lang="zh-CN" altLang="zh-CN" sz="2400" dirty="0">
                <a:latin typeface="Arial Unicode MS" pitchFamily="34" charset="-122"/>
                <a:ea typeface="Arial Unicode MS" pitchFamily="34" charset="-122"/>
                <a:cs typeface="Arial Unicode MS" pitchFamily="34" charset="-122"/>
              </a:rPr>
              <a:t>并未提供</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实现，它只是制订了一些规范，提供了一些编程的</a:t>
            </a:r>
            <a:r>
              <a:rPr lang="en-US" altLang="zh-CN" sz="2400" dirty="0">
                <a:latin typeface="Arial Unicode MS" pitchFamily="34" charset="-122"/>
                <a:ea typeface="Arial Unicode MS" pitchFamily="34" charset="-122"/>
                <a:cs typeface="Arial Unicode MS" pitchFamily="34" charset="-122"/>
              </a:rPr>
              <a:t> API </a:t>
            </a:r>
            <a:r>
              <a:rPr lang="zh-CN" altLang="zh-CN" sz="2400" dirty="0">
                <a:latin typeface="Arial Unicode MS" pitchFamily="34" charset="-122"/>
                <a:ea typeface="Arial Unicode MS" pitchFamily="34" charset="-122"/>
                <a:cs typeface="Arial Unicode MS" pitchFamily="34" charset="-122"/>
              </a:rPr>
              <a:t>接口，但具体实现则由</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厂商提供实现</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b="1" dirty="0">
                <a:solidFill>
                  <a:srgbClr val="FF0000"/>
                </a:solidFill>
                <a:latin typeface="Arial Unicode MS" pitchFamily="34" charset="-122"/>
                <a:ea typeface="Arial Unicode MS" pitchFamily="34" charset="-122"/>
                <a:cs typeface="Arial Unicode MS" pitchFamily="34" charset="-122"/>
              </a:rPr>
              <a:t>Hibernate </a:t>
            </a:r>
            <a:r>
              <a:rPr lang="zh-CN" altLang="en-US" sz="2400" b="1" dirty="0">
                <a:solidFill>
                  <a:srgbClr val="FF0000"/>
                </a:solidFill>
                <a:latin typeface="Arial Unicode MS" pitchFamily="34" charset="-122"/>
                <a:ea typeface="Arial Unicode MS" pitchFamily="34" charset="-122"/>
                <a:cs typeface="Arial Unicode MS" pitchFamily="34" charset="-122"/>
              </a:rPr>
              <a:t>是实现</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Hibernate </a:t>
            </a:r>
            <a:r>
              <a:rPr lang="zh-CN" altLang="zh-CN" sz="2400" dirty="0">
                <a:latin typeface="Arial Unicode MS" pitchFamily="34" charset="-122"/>
                <a:ea typeface="Arial Unicode MS" pitchFamily="34" charset="-122"/>
                <a:cs typeface="Arial Unicode MS" pitchFamily="34" charset="-122"/>
              </a:rPr>
              <a:t>除了作为</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框架之外，它也是一种</a:t>
            </a:r>
            <a:r>
              <a:rPr lang="en-US" altLang="zh-CN" sz="2400" dirty="0">
                <a:latin typeface="Arial Unicode MS" pitchFamily="34" charset="-122"/>
                <a:ea typeface="Arial Unicode MS" pitchFamily="34" charset="-122"/>
                <a:cs typeface="Arial Unicode MS" pitchFamily="34" charset="-122"/>
              </a:rPr>
              <a:t> JPA </a:t>
            </a:r>
            <a:r>
              <a:rPr lang="zh-CN" altLang="zh-CN" sz="2400" dirty="0">
                <a:latin typeface="Arial Unicode MS" pitchFamily="34" charset="-122"/>
                <a:ea typeface="Arial Unicode MS" pitchFamily="34" charset="-122"/>
                <a:cs typeface="Arial Unicode MS" pitchFamily="34" charset="-122"/>
              </a:rPr>
              <a:t>实现</a:t>
            </a:r>
            <a:endParaRPr lang="en-US" altLang="zh-CN" sz="2400" dirty="0">
              <a:latin typeface="Arial Unicode MS" pitchFamily="34" charset="-122"/>
              <a:ea typeface="Arial Unicode MS" pitchFamily="34" charset="-122"/>
              <a:cs typeface="Arial Unicode MS" pitchFamily="34" charset="-122"/>
            </a:endParaRPr>
          </a:p>
          <a:p>
            <a:r>
              <a:rPr lang="zh-CN" altLang="zh-CN" sz="2800" dirty="0">
                <a:latin typeface="Arial Unicode MS" pitchFamily="34" charset="-122"/>
                <a:ea typeface="Arial Unicode MS" pitchFamily="34" charset="-122"/>
                <a:cs typeface="Arial Unicode MS" pitchFamily="34" charset="-122"/>
              </a:rPr>
              <a:t>从功能上来说， </a:t>
            </a:r>
            <a:r>
              <a:rPr lang="en-US" altLang="zh-CN" sz="2800" b="1" dirty="0">
                <a:solidFill>
                  <a:srgbClr val="FF0000"/>
                </a:solidFill>
                <a:latin typeface="Arial Unicode MS" pitchFamily="34" charset="-122"/>
                <a:ea typeface="Arial Unicode MS" pitchFamily="34" charset="-122"/>
                <a:cs typeface="Arial Unicode MS" pitchFamily="34" charset="-122"/>
              </a:rPr>
              <a:t>JPA </a:t>
            </a:r>
            <a:r>
              <a:rPr lang="zh-CN" altLang="zh-CN" sz="2800" b="1" dirty="0">
                <a:solidFill>
                  <a:srgbClr val="FF0000"/>
                </a:solidFill>
                <a:latin typeface="Arial Unicode MS" pitchFamily="34" charset="-122"/>
                <a:ea typeface="Arial Unicode MS" pitchFamily="34" charset="-122"/>
                <a:cs typeface="Arial Unicode MS" pitchFamily="34" charset="-122"/>
              </a:rPr>
              <a:t>是</a:t>
            </a:r>
            <a:r>
              <a:rPr lang="en-US" altLang="zh-CN" sz="2800" b="1" dirty="0">
                <a:solidFill>
                  <a:srgbClr val="FF0000"/>
                </a:solidFill>
                <a:latin typeface="Arial Unicode MS" pitchFamily="34" charset="-122"/>
                <a:ea typeface="Arial Unicode MS" pitchFamily="34" charset="-122"/>
                <a:cs typeface="Arial Unicode MS" pitchFamily="34" charset="-122"/>
              </a:rPr>
              <a:t> Hibernate </a:t>
            </a:r>
            <a:r>
              <a:rPr lang="zh-CN" altLang="zh-CN" sz="2800" b="1" dirty="0">
                <a:solidFill>
                  <a:srgbClr val="FF0000"/>
                </a:solidFill>
                <a:latin typeface="Arial Unicode MS" pitchFamily="34" charset="-122"/>
                <a:ea typeface="Arial Unicode MS" pitchFamily="34" charset="-122"/>
                <a:cs typeface="Arial Unicode MS" pitchFamily="34" charset="-122"/>
              </a:rPr>
              <a:t>功能的一个子集</a:t>
            </a:r>
            <a:endParaRPr lang="en-US" altLang="zh-CN" sz="2800" b="1" dirty="0">
              <a:solidFill>
                <a:srgbClr val="FF00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79848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E3EBC8AF-4EC4-454C-8C1C-FCE013E68AA7}" type="slidenum">
              <a:rPr lang="en-US" altLang="zh-CN"/>
              <a:pPr>
                <a:defRPr/>
              </a:pPr>
              <a:t>50</a:t>
            </a:fld>
            <a:endParaRPr lang="en-US" altLang="zh-CN"/>
          </a:p>
        </p:txBody>
      </p:sp>
      <p:sp>
        <p:nvSpPr>
          <p:cNvPr id="774146"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a:latin typeface="Arial Unicode MS" pitchFamily="34" charset="-122"/>
                <a:ea typeface="Arial Unicode MS" pitchFamily="34" charset="-122"/>
                <a:cs typeface="Arial Unicode MS" pitchFamily="34" charset="-122"/>
              </a:rPr>
              <a:t>javax.persistence.Query</a:t>
            </a:r>
            <a:endParaRPr lang="en-US" altLang="zh-CN" dirty="0">
              <a:latin typeface="Arial Unicode MS" pitchFamily="34" charset="-122"/>
              <a:ea typeface="Arial Unicode MS" pitchFamily="34" charset="-122"/>
              <a:cs typeface="Arial Unicode MS" pitchFamily="34" charset="-122"/>
            </a:endParaRPr>
          </a:p>
        </p:txBody>
      </p:sp>
      <p:sp>
        <p:nvSpPr>
          <p:cNvPr id="774147" name="Rectangle 3"/>
          <p:cNvSpPr>
            <a:spLocks noGrp="1" noChangeArrowheads="1"/>
          </p:cNvSpPr>
          <p:nvPr>
            <p:ph type="body" idx="1"/>
          </p:nvPr>
        </p:nvSpPr>
        <p:spPr>
          <a:xfrm>
            <a:off x="467544" y="1855365"/>
            <a:ext cx="8352928" cy="2365723"/>
          </a:xfrm>
        </p:spPr>
        <p:txBody>
          <a:bodyPr>
            <a:normAutofit/>
          </a:bodyPr>
          <a:lstStyle/>
          <a:p>
            <a:pPr eaLnBrk="1" hangingPunct="1">
              <a:defRPr/>
            </a:pPr>
            <a:r>
              <a:rPr lang="en-US" altLang="zh-CN" sz="2800" dirty="0">
                <a:solidFill>
                  <a:srgbClr val="0000FF"/>
                </a:solidFill>
                <a:latin typeface="Arial Unicode MS" pitchFamily="34" charset="-122"/>
                <a:ea typeface="Arial Unicode MS" pitchFamily="34" charset="-122"/>
                <a:cs typeface="Arial Unicode MS" pitchFamily="34" charset="-122"/>
              </a:rPr>
              <a:t>Query</a:t>
            </a:r>
            <a:r>
              <a:rPr lang="zh-CN" altLang="en-US" sz="2800" dirty="0">
                <a:solidFill>
                  <a:srgbClr val="0000FF"/>
                </a:solidFill>
                <a:latin typeface="Arial Unicode MS" pitchFamily="34" charset="-122"/>
                <a:ea typeface="Arial Unicode MS" pitchFamily="34" charset="-122"/>
                <a:cs typeface="Arial Unicode MS" pitchFamily="34" charset="-122"/>
              </a:rPr>
              <a:t>接口</a:t>
            </a:r>
            <a:r>
              <a:rPr lang="zh-CN" altLang="en-US" sz="2800" dirty="0">
                <a:latin typeface="Arial Unicode MS" pitchFamily="34" charset="-122"/>
                <a:ea typeface="Arial Unicode MS" pitchFamily="34" charset="-122"/>
                <a:cs typeface="Arial Unicode MS" pitchFamily="34" charset="-122"/>
              </a:rPr>
              <a:t>封装了执行数据库查询的相关方法。调用 </a:t>
            </a:r>
            <a:r>
              <a:rPr lang="en-US" altLang="zh-CN" sz="2800" dirty="0" err="1">
                <a:latin typeface="Arial Unicode MS" pitchFamily="34" charset="-122"/>
                <a:ea typeface="Arial Unicode MS" pitchFamily="34" charset="-122"/>
                <a:cs typeface="Arial Unicode MS" pitchFamily="34" charset="-122"/>
              </a:rPr>
              <a:t>EntityManager</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b="1" dirty="0" err="1">
                <a:latin typeface="Arial Unicode MS" pitchFamily="34" charset="-122"/>
                <a:ea typeface="Arial Unicode MS" pitchFamily="34" charset="-122"/>
                <a:cs typeface="Arial Unicode MS" pitchFamily="34" charset="-122"/>
              </a:rPr>
              <a:t>createQuery</a:t>
            </a:r>
            <a:r>
              <a:rPr lang="zh-CN" altLang="en-US" sz="2800" dirty="0">
                <a:latin typeface="Arial Unicode MS" pitchFamily="34" charset="-122"/>
                <a:ea typeface="Arial Unicode MS" pitchFamily="34" charset="-122"/>
                <a:cs typeface="Arial Unicode MS" pitchFamily="34" charset="-122"/>
              </a:rPr>
              <a:t>、</a:t>
            </a:r>
            <a:r>
              <a:rPr lang="en-US" altLang="zh-CN" sz="2800" b="1" dirty="0">
                <a:latin typeface="Arial Unicode MS" pitchFamily="34" charset="-122"/>
                <a:ea typeface="Arial Unicode MS" pitchFamily="34" charset="-122"/>
                <a:cs typeface="Arial Unicode MS" pitchFamily="34" charset="-122"/>
              </a:rPr>
              <a:t>create </a:t>
            </a:r>
            <a:r>
              <a:rPr lang="en-US" altLang="zh-CN" sz="2800" b="1" dirty="0" err="1">
                <a:latin typeface="Arial Unicode MS" pitchFamily="34" charset="-122"/>
                <a:ea typeface="Arial Unicode MS" pitchFamily="34" charset="-122"/>
                <a:cs typeface="Arial Unicode MS" pitchFamily="34" charset="-122"/>
              </a:rPr>
              <a:t>NamedQuery</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及 </a:t>
            </a:r>
            <a:r>
              <a:rPr lang="en-US" altLang="zh-CN" sz="2800" b="1" dirty="0" err="1">
                <a:latin typeface="Arial Unicode MS" pitchFamily="34" charset="-122"/>
                <a:ea typeface="Arial Unicode MS" pitchFamily="34" charset="-122"/>
                <a:cs typeface="Arial Unicode MS" pitchFamily="34" charset="-122"/>
              </a:rPr>
              <a:t>createNativeQuery</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方法可以获得查询对象，进而可调用 </a:t>
            </a:r>
            <a:r>
              <a:rPr lang="en-US" altLang="zh-CN" sz="2800" dirty="0">
                <a:latin typeface="Arial Unicode MS" pitchFamily="34" charset="-122"/>
                <a:ea typeface="Arial Unicode MS" pitchFamily="34" charset="-122"/>
                <a:cs typeface="Arial Unicode MS" pitchFamily="34" charset="-122"/>
              </a:rPr>
              <a:t>Query </a:t>
            </a:r>
            <a:r>
              <a:rPr lang="zh-CN" altLang="en-US" sz="2800" dirty="0">
                <a:latin typeface="Arial Unicode MS" pitchFamily="34" charset="-122"/>
                <a:ea typeface="Arial Unicode MS" pitchFamily="34" charset="-122"/>
                <a:cs typeface="Arial Unicode MS" pitchFamily="34" charset="-122"/>
              </a:rPr>
              <a:t>接口的相关方法来执行查询操作。</a:t>
            </a:r>
          </a:p>
        </p:txBody>
      </p:sp>
    </p:spTree>
    <p:extLst>
      <p:ext uri="{BB962C8B-B14F-4D97-AF65-F5344CB8AC3E}">
        <p14:creationId xmlns:p14="http://schemas.microsoft.com/office/powerpoint/2010/main" val="25321724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570ECC20-CD77-41AD-AF67-E1A895114073}" type="slidenum">
              <a:rPr lang="en-US" altLang="zh-CN"/>
              <a:pPr>
                <a:defRPr/>
              </a:pPr>
              <a:t>51</a:t>
            </a:fld>
            <a:endParaRPr lang="en-US" altLang="zh-CN"/>
          </a:p>
        </p:txBody>
      </p:sp>
      <p:sp>
        <p:nvSpPr>
          <p:cNvPr id="775170" name="Rectangle 2"/>
          <p:cNvSpPr>
            <a:spLocks noGrp="1" noChangeArrowheads="1"/>
          </p:cNvSpPr>
          <p:nvPr>
            <p:ph type="body" idx="1"/>
          </p:nvPr>
        </p:nvSpPr>
        <p:spPr>
          <a:xfrm>
            <a:off x="467544" y="1711349"/>
            <a:ext cx="8352928" cy="4958011"/>
          </a:xfrm>
        </p:spPr>
        <p:txBody>
          <a:bodyPr>
            <a:noAutofit/>
          </a:bodyPr>
          <a:lstStyle/>
          <a:p>
            <a:pPr eaLnBrk="1" hangingPunct="1">
              <a:lnSpc>
                <a:spcPct val="120000"/>
              </a:lnSpc>
              <a:defRPr/>
            </a:pPr>
            <a:r>
              <a:rPr lang="en-US" altLang="zh-CN" sz="2000" dirty="0">
                <a:solidFill>
                  <a:srgbClr val="FF0000"/>
                </a:solidFill>
                <a:latin typeface="Arial Unicode MS" pitchFamily="34" charset="-122"/>
                <a:ea typeface="Arial Unicode MS" pitchFamily="34" charset="-122"/>
                <a:cs typeface="Arial Unicode MS" pitchFamily="34" charset="-122"/>
              </a:rPr>
              <a:t>Query</a:t>
            </a:r>
            <a:r>
              <a:rPr lang="zh-CN" altLang="en-US" sz="2000" dirty="0">
                <a:solidFill>
                  <a:srgbClr val="FF0000"/>
                </a:solidFill>
                <a:latin typeface="Arial Unicode MS" pitchFamily="34" charset="-122"/>
                <a:ea typeface="Arial Unicode MS" pitchFamily="34" charset="-122"/>
                <a:cs typeface="Arial Unicode MS" pitchFamily="34" charset="-122"/>
              </a:rPr>
              <a:t>接口的主要方法</a:t>
            </a:r>
          </a:p>
          <a:p>
            <a:pPr lvl="1" eaLnBrk="1" hangingPunct="1">
              <a:lnSpc>
                <a:spcPct val="120000"/>
              </a:lnSpc>
              <a:defRPr/>
            </a:pPr>
            <a:r>
              <a:rPr lang="en-US" altLang="zh-CN" sz="1600" dirty="0" err="1">
                <a:solidFill>
                  <a:srgbClr val="0000FF"/>
                </a:solidFill>
                <a:latin typeface="Arial Unicode MS" pitchFamily="34" charset="-122"/>
                <a:ea typeface="Arial Unicode MS" pitchFamily="34" charset="-122"/>
                <a:cs typeface="Arial Unicode MS" pitchFamily="34" charset="-122"/>
              </a:rPr>
              <a:t>int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b="1" dirty="0" err="1">
                <a:solidFill>
                  <a:srgbClr val="0000FF"/>
                </a:solidFill>
                <a:latin typeface="Arial Unicode MS" pitchFamily="34" charset="-122"/>
                <a:ea typeface="Arial Unicode MS" pitchFamily="34" charset="-122"/>
                <a:cs typeface="Arial Unicode MS" pitchFamily="34" charset="-122"/>
              </a:rPr>
              <a:t>executeUpdate</a:t>
            </a:r>
            <a:r>
              <a:rPr lang="en-US" altLang="zh-CN" sz="1600" dirty="0">
                <a:solidFill>
                  <a:srgbClr val="0000FF"/>
                </a:solidFill>
                <a:latin typeface="Arial Unicode MS" pitchFamily="34" charset="-122"/>
                <a:ea typeface="Arial Unicode MS" pitchFamily="34" charset="-122"/>
                <a:cs typeface="Arial Unicode MS" pitchFamily="34" charset="-122"/>
              </a:rPr>
              <a:t>()</a:t>
            </a:r>
          </a:p>
          <a:p>
            <a:pPr lvl="2" eaLnBrk="1" hangingPunct="1">
              <a:lnSpc>
                <a:spcPct val="120000"/>
              </a:lnSpc>
              <a:defRPr/>
            </a:pPr>
            <a:r>
              <a:rPr lang="zh-CN" altLang="en-US" sz="1600" dirty="0">
                <a:latin typeface="Arial Unicode MS" pitchFamily="34" charset="-122"/>
                <a:ea typeface="Arial Unicode MS" pitchFamily="34" charset="-122"/>
                <a:cs typeface="Arial Unicode MS" pitchFamily="34" charset="-122"/>
              </a:rPr>
              <a:t>用于执行</a:t>
            </a:r>
            <a:r>
              <a:rPr lang="en-US" altLang="zh-CN" sz="1600" dirty="0">
                <a:latin typeface="Arial Unicode MS" pitchFamily="34" charset="-122"/>
                <a:ea typeface="Arial Unicode MS" pitchFamily="34" charset="-122"/>
                <a:cs typeface="Arial Unicode MS" pitchFamily="34" charset="-122"/>
              </a:rPr>
              <a:t>update</a:t>
            </a:r>
            <a:r>
              <a:rPr lang="zh-CN" altLang="en-US" sz="1600" dirty="0">
                <a:latin typeface="Arial Unicode MS" pitchFamily="34" charset="-122"/>
                <a:ea typeface="Arial Unicode MS" pitchFamily="34" charset="-122"/>
                <a:cs typeface="Arial Unicode MS" pitchFamily="34" charset="-122"/>
              </a:rPr>
              <a:t>或</a:t>
            </a:r>
            <a:r>
              <a:rPr lang="en-US" altLang="zh-CN" sz="1600" dirty="0">
                <a:latin typeface="Arial Unicode MS" pitchFamily="34" charset="-122"/>
                <a:ea typeface="Arial Unicode MS" pitchFamily="34" charset="-122"/>
                <a:cs typeface="Arial Unicode MS" pitchFamily="34" charset="-122"/>
              </a:rPr>
              <a:t>delete</a:t>
            </a:r>
            <a:r>
              <a:rPr lang="zh-CN" altLang="en-US" sz="1600" dirty="0">
                <a:latin typeface="Arial Unicode MS" pitchFamily="34" charset="-122"/>
                <a:ea typeface="Arial Unicode MS" pitchFamily="34" charset="-122"/>
                <a:cs typeface="Arial Unicode MS" pitchFamily="34" charset="-122"/>
              </a:rPr>
              <a:t>语句。</a:t>
            </a:r>
          </a:p>
          <a:p>
            <a:pPr lvl="1" eaLnBrk="1" hangingPunct="1">
              <a:lnSpc>
                <a:spcPct val="120000"/>
              </a:lnSpc>
              <a:defRPr/>
            </a:pPr>
            <a:r>
              <a:rPr lang="en-US" altLang="zh-CN" sz="1600" dirty="0">
                <a:solidFill>
                  <a:srgbClr val="0000FF"/>
                </a:solidFill>
                <a:latin typeface="Arial Unicode MS" pitchFamily="34" charset="-122"/>
                <a:ea typeface="Arial Unicode MS" pitchFamily="34" charset="-122"/>
                <a:cs typeface="Arial Unicode MS" pitchFamily="34" charset="-122"/>
              </a:rPr>
              <a:t>List </a:t>
            </a:r>
            <a:r>
              <a:rPr lang="en-US" altLang="zh-CN" sz="1600" b="1" dirty="0" err="1">
                <a:solidFill>
                  <a:srgbClr val="0000FF"/>
                </a:solidFill>
                <a:latin typeface="Arial Unicode MS" pitchFamily="34" charset="-122"/>
                <a:ea typeface="Arial Unicode MS" pitchFamily="34" charset="-122"/>
                <a:cs typeface="Arial Unicode MS" pitchFamily="34" charset="-122"/>
              </a:rPr>
              <a:t>getResultList</a:t>
            </a:r>
            <a:r>
              <a:rPr lang="en-US" altLang="zh-CN" sz="1600" dirty="0">
                <a:solidFill>
                  <a:srgbClr val="0000FF"/>
                </a:solidFill>
                <a:latin typeface="Arial Unicode MS" pitchFamily="34" charset="-122"/>
                <a:ea typeface="Arial Unicode MS" pitchFamily="34" charset="-122"/>
                <a:cs typeface="Arial Unicode MS" pitchFamily="34" charset="-122"/>
              </a:rPr>
              <a:t>()</a:t>
            </a:r>
          </a:p>
          <a:p>
            <a:pPr lvl="2" eaLnBrk="1" hangingPunct="1">
              <a:lnSpc>
                <a:spcPct val="120000"/>
              </a:lnSpc>
              <a:defRPr/>
            </a:pPr>
            <a:r>
              <a:rPr lang="zh-CN" altLang="en-US" sz="1600" dirty="0">
                <a:latin typeface="Arial Unicode MS" pitchFamily="34" charset="-122"/>
                <a:ea typeface="Arial Unicode MS" pitchFamily="34" charset="-122"/>
                <a:cs typeface="Arial Unicode MS" pitchFamily="34" charset="-122"/>
              </a:rPr>
              <a:t>用于执行</a:t>
            </a:r>
            <a:r>
              <a:rPr lang="en-US" altLang="zh-CN" sz="1600" dirty="0">
                <a:latin typeface="Arial Unicode MS" pitchFamily="34" charset="-122"/>
                <a:ea typeface="Arial Unicode MS" pitchFamily="34" charset="-122"/>
                <a:cs typeface="Arial Unicode MS" pitchFamily="34" charset="-122"/>
              </a:rPr>
              <a:t>select</a:t>
            </a:r>
            <a:r>
              <a:rPr lang="zh-CN" altLang="en-US" sz="1600" dirty="0">
                <a:latin typeface="Arial Unicode MS" pitchFamily="34" charset="-122"/>
                <a:ea typeface="Arial Unicode MS" pitchFamily="34" charset="-122"/>
                <a:cs typeface="Arial Unicode MS" pitchFamily="34" charset="-122"/>
              </a:rPr>
              <a:t>语句并返回结果集实体列表。</a:t>
            </a:r>
          </a:p>
          <a:p>
            <a:pPr lvl="1" eaLnBrk="1" hangingPunct="1">
              <a:lnSpc>
                <a:spcPct val="120000"/>
              </a:lnSpc>
              <a:defRPr/>
            </a:pPr>
            <a:r>
              <a:rPr lang="en-US" altLang="zh-CN" sz="1600" dirty="0">
                <a:solidFill>
                  <a:srgbClr val="0000FF"/>
                </a:solidFill>
                <a:latin typeface="Arial Unicode MS" pitchFamily="34" charset="-122"/>
                <a:ea typeface="Arial Unicode MS" pitchFamily="34" charset="-122"/>
                <a:cs typeface="Arial Unicode MS" pitchFamily="34" charset="-122"/>
              </a:rPr>
              <a:t>Object </a:t>
            </a:r>
            <a:r>
              <a:rPr lang="en-US" altLang="zh-CN" sz="1600" b="1" dirty="0" err="1">
                <a:solidFill>
                  <a:srgbClr val="0000FF"/>
                </a:solidFill>
                <a:latin typeface="Arial Unicode MS" pitchFamily="34" charset="-122"/>
                <a:ea typeface="Arial Unicode MS" pitchFamily="34" charset="-122"/>
                <a:cs typeface="Arial Unicode MS" pitchFamily="34" charset="-122"/>
              </a:rPr>
              <a:t>getSingleResult</a:t>
            </a:r>
            <a:r>
              <a:rPr lang="en-US" altLang="zh-CN" sz="1600" dirty="0">
                <a:solidFill>
                  <a:srgbClr val="0000FF"/>
                </a:solidFill>
                <a:latin typeface="Arial Unicode MS" pitchFamily="34" charset="-122"/>
                <a:ea typeface="Arial Unicode MS" pitchFamily="34" charset="-122"/>
                <a:cs typeface="Arial Unicode MS" pitchFamily="34" charset="-122"/>
              </a:rPr>
              <a:t>()</a:t>
            </a:r>
          </a:p>
          <a:p>
            <a:pPr lvl="2" eaLnBrk="1" hangingPunct="1">
              <a:lnSpc>
                <a:spcPct val="120000"/>
              </a:lnSpc>
              <a:defRPr/>
            </a:pPr>
            <a:r>
              <a:rPr lang="zh-CN" altLang="en-US" sz="1600" dirty="0">
                <a:latin typeface="Arial Unicode MS" pitchFamily="34" charset="-122"/>
                <a:ea typeface="Arial Unicode MS" pitchFamily="34" charset="-122"/>
                <a:cs typeface="Arial Unicode MS" pitchFamily="34" charset="-122"/>
              </a:rPr>
              <a:t>用于执行只返回单个结果实体的</a:t>
            </a:r>
            <a:r>
              <a:rPr lang="en-US" altLang="zh-CN" sz="1600" dirty="0">
                <a:latin typeface="Arial Unicode MS" pitchFamily="34" charset="-122"/>
                <a:ea typeface="Arial Unicode MS" pitchFamily="34" charset="-122"/>
                <a:cs typeface="Arial Unicode MS" pitchFamily="34" charset="-122"/>
              </a:rPr>
              <a:t>select</a:t>
            </a:r>
            <a:r>
              <a:rPr lang="zh-CN" altLang="en-US" sz="1600" dirty="0">
                <a:latin typeface="Arial Unicode MS" pitchFamily="34" charset="-122"/>
                <a:ea typeface="Arial Unicode MS" pitchFamily="34" charset="-122"/>
                <a:cs typeface="Arial Unicode MS" pitchFamily="34" charset="-122"/>
              </a:rPr>
              <a:t>语句。</a:t>
            </a:r>
            <a:endParaRPr lang="en-US" altLang="zh-CN" sz="1600" dirty="0">
              <a:latin typeface="Arial Unicode MS" pitchFamily="34" charset="-122"/>
              <a:ea typeface="Arial Unicode MS" pitchFamily="34" charset="-122"/>
              <a:cs typeface="Arial Unicode MS" pitchFamily="34" charset="-122"/>
            </a:endParaRP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b="1" dirty="0" err="1">
                <a:solidFill>
                  <a:srgbClr val="0000FF"/>
                </a:solidFill>
                <a:latin typeface="Arial Unicode MS" pitchFamily="34" charset="-122"/>
                <a:ea typeface="Arial Unicode MS" pitchFamily="34" charset="-122"/>
                <a:cs typeface="Arial Unicode MS" pitchFamily="34" charset="-122"/>
              </a:rPr>
              <a:t>setFirstResult</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int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startPosition</a:t>
            </a:r>
            <a:r>
              <a:rPr lang="en-US" altLang="zh-CN" sz="1600" dirty="0">
                <a:solidFill>
                  <a:srgbClr val="0000FF"/>
                </a:solidFill>
                <a:latin typeface="Arial Unicode MS" pitchFamily="34" charset="-122"/>
                <a:ea typeface="Arial Unicode MS" pitchFamily="34" charset="-122"/>
                <a:cs typeface="Arial Unicode MS" pitchFamily="34" charset="-122"/>
              </a:rPr>
              <a:t>)</a:t>
            </a:r>
          </a:p>
          <a:p>
            <a:pPr lvl="2">
              <a:defRPr/>
            </a:pPr>
            <a:r>
              <a:rPr lang="zh-CN" altLang="en-US" sz="1600" dirty="0">
                <a:latin typeface="Arial Unicode MS" pitchFamily="34" charset="-122"/>
                <a:ea typeface="Arial Unicode MS" pitchFamily="34" charset="-122"/>
                <a:cs typeface="Arial Unicode MS" pitchFamily="34" charset="-122"/>
              </a:rPr>
              <a:t>用于设置从哪个实体记录开始返回查询结果。</a:t>
            </a: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b="1" dirty="0" err="1">
                <a:solidFill>
                  <a:srgbClr val="0000FF"/>
                </a:solidFill>
                <a:latin typeface="Arial Unicode MS" pitchFamily="34" charset="-122"/>
                <a:ea typeface="Arial Unicode MS" pitchFamily="34" charset="-122"/>
                <a:cs typeface="Arial Unicode MS" pitchFamily="34" charset="-122"/>
              </a:rPr>
              <a:t>setMaxResults</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int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maxResult</a:t>
            </a:r>
            <a:r>
              <a:rPr lang="en-US" altLang="zh-CN" sz="1600" dirty="0">
                <a:solidFill>
                  <a:srgbClr val="0000FF"/>
                </a:solidFill>
                <a:latin typeface="Arial Unicode MS" pitchFamily="34" charset="-122"/>
                <a:ea typeface="Arial Unicode MS" pitchFamily="34" charset="-122"/>
                <a:cs typeface="Arial Unicode MS" pitchFamily="34" charset="-122"/>
              </a:rPr>
              <a:t>) </a:t>
            </a:r>
          </a:p>
          <a:p>
            <a:pPr lvl="2">
              <a:defRPr/>
            </a:pPr>
            <a:r>
              <a:rPr lang="zh-CN" altLang="en-US" sz="1600" dirty="0">
                <a:latin typeface="Arial Unicode MS" pitchFamily="34" charset="-122"/>
                <a:ea typeface="Arial Unicode MS" pitchFamily="34" charset="-122"/>
                <a:cs typeface="Arial Unicode MS" pitchFamily="34" charset="-122"/>
              </a:rPr>
              <a:t>用于设置返回结果实体的最大数。</a:t>
            </a:r>
            <a:r>
              <a:rPr lang="zh-CN" altLang="en-US" sz="1600" dirty="0">
                <a:solidFill>
                  <a:srgbClr val="6600CC"/>
                </a:solidFill>
                <a:latin typeface="Arial Unicode MS" pitchFamily="34" charset="-122"/>
                <a:ea typeface="Arial Unicode MS" pitchFamily="34" charset="-122"/>
                <a:cs typeface="Arial Unicode MS" pitchFamily="34" charset="-122"/>
              </a:rPr>
              <a:t>与</a:t>
            </a:r>
            <a:r>
              <a:rPr lang="en-US" altLang="zh-CN" sz="1600" dirty="0" err="1">
                <a:solidFill>
                  <a:srgbClr val="6600CC"/>
                </a:solidFill>
                <a:latin typeface="Arial Unicode MS" pitchFamily="34" charset="-122"/>
                <a:ea typeface="Arial Unicode MS" pitchFamily="34" charset="-122"/>
                <a:cs typeface="Arial Unicode MS" pitchFamily="34" charset="-122"/>
              </a:rPr>
              <a:t>setFirstResult</a:t>
            </a:r>
            <a:r>
              <a:rPr lang="zh-CN" altLang="en-US" sz="1600" dirty="0">
                <a:solidFill>
                  <a:srgbClr val="6600CC"/>
                </a:solidFill>
                <a:latin typeface="Arial Unicode MS" pitchFamily="34" charset="-122"/>
                <a:ea typeface="Arial Unicode MS" pitchFamily="34" charset="-122"/>
                <a:cs typeface="Arial Unicode MS" pitchFamily="34" charset="-122"/>
              </a:rPr>
              <a:t>结合使用可实现分页查询</a:t>
            </a:r>
            <a:r>
              <a:rPr lang="zh-CN" altLang="en-US" sz="1600" dirty="0">
                <a:latin typeface="Arial Unicode MS" pitchFamily="34" charset="-122"/>
                <a:ea typeface="Arial Unicode MS" pitchFamily="34" charset="-122"/>
                <a:cs typeface="Arial Unicode MS" pitchFamily="34" charset="-122"/>
              </a:rPr>
              <a:t>。</a:t>
            </a: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dirty="0" err="1">
                <a:solidFill>
                  <a:srgbClr val="0000FF"/>
                </a:solidFill>
                <a:latin typeface="Arial Unicode MS" pitchFamily="34" charset="-122"/>
                <a:ea typeface="Arial Unicode MS" pitchFamily="34" charset="-122"/>
                <a:cs typeface="Arial Unicode MS" pitchFamily="34" charset="-122"/>
              </a:rPr>
              <a:t>setFlushMode</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FlushModeType</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flushMode</a:t>
            </a:r>
            <a:r>
              <a:rPr lang="en-US" altLang="zh-CN" sz="1600" dirty="0">
                <a:solidFill>
                  <a:srgbClr val="0000FF"/>
                </a:solidFill>
                <a:latin typeface="Arial Unicode MS" pitchFamily="34" charset="-122"/>
                <a:ea typeface="Arial Unicode MS" pitchFamily="34" charset="-122"/>
                <a:cs typeface="Arial Unicode MS" pitchFamily="34" charset="-122"/>
              </a:rPr>
              <a:t>) </a:t>
            </a:r>
          </a:p>
          <a:p>
            <a:pPr lvl="2">
              <a:defRPr/>
            </a:pPr>
            <a:r>
              <a:rPr lang="zh-CN" altLang="en-US" sz="1600" dirty="0">
                <a:latin typeface="Arial Unicode MS" pitchFamily="34" charset="-122"/>
                <a:ea typeface="Arial Unicode MS" pitchFamily="34" charset="-122"/>
                <a:cs typeface="Arial Unicode MS" pitchFamily="34" charset="-122"/>
              </a:rPr>
              <a:t>设置查询对象的</a:t>
            </a:r>
            <a:r>
              <a:rPr lang="en-US" altLang="zh-CN" sz="1600" dirty="0">
                <a:latin typeface="Arial Unicode MS" pitchFamily="34" charset="-122"/>
                <a:ea typeface="Arial Unicode MS" pitchFamily="34" charset="-122"/>
                <a:cs typeface="Arial Unicode MS" pitchFamily="34" charset="-122"/>
              </a:rPr>
              <a:t>Flush</a:t>
            </a:r>
            <a:r>
              <a:rPr lang="zh-CN" altLang="en-US" sz="1600" dirty="0">
                <a:latin typeface="Arial Unicode MS" pitchFamily="34" charset="-122"/>
                <a:ea typeface="Arial Unicode MS" pitchFamily="34" charset="-122"/>
                <a:cs typeface="Arial Unicode MS" pitchFamily="34" charset="-122"/>
              </a:rPr>
              <a:t>模式。参数可以取</a:t>
            </a:r>
            <a:r>
              <a:rPr lang="en-US" altLang="zh-CN" sz="1600" dirty="0">
                <a:latin typeface="Arial Unicode MS" pitchFamily="34" charset="-122"/>
                <a:ea typeface="Arial Unicode MS" pitchFamily="34" charset="-122"/>
                <a:cs typeface="Arial Unicode MS" pitchFamily="34" charset="-122"/>
              </a:rPr>
              <a:t>2</a:t>
            </a:r>
            <a:r>
              <a:rPr lang="zh-CN" altLang="en-US" sz="1600" dirty="0">
                <a:latin typeface="Arial Unicode MS" pitchFamily="34" charset="-122"/>
                <a:ea typeface="Arial Unicode MS" pitchFamily="34" charset="-122"/>
                <a:cs typeface="Arial Unicode MS" pitchFamily="34" charset="-122"/>
              </a:rPr>
              <a:t>个枚举值：</a:t>
            </a:r>
            <a:r>
              <a:rPr lang="en-US" altLang="zh-CN" sz="1600" dirty="0" err="1">
                <a:solidFill>
                  <a:srgbClr val="0000FF"/>
                </a:solidFill>
                <a:latin typeface="Arial Unicode MS" pitchFamily="34" charset="-122"/>
                <a:ea typeface="Arial Unicode MS" pitchFamily="34" charset="-122"/>
                <a:cs typeface="Arial Unicode MS" pitchFamily="34" charset="-122"/>
              </a:rPr>
              <a:t>FlushModeType.AUTO</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为自动更新数据库记录，</a:t>
            </a:r>
            <a:r>
              <a:rPr lang="en-US" altLang="zh-CN" sz="1600" dirty="0" err="1">
                <a:solidFill>
                  <a:srgbClr val="0000FF"/>
                </a:solidFill>
                <a:latin typeface="Arial Unicode MS" pitchFamily="34" charset="-122"/>
                <a:ea typeface="Arial Unicode MS" pitchFamily="34" charset="-122"/>
                <a:cs typeface="Arial Unicode MS" pitchFamily="34" charset="-122"/>
              </a:rPr>
              <a:t>FlushMode</a:t>
            </a:r>
            <a:r>
              <a:rPr lang="en-US" altLang="zh-CN" sz="1600" dirty="0">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Type.COMMIT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为直到提交事务时才更新数据库记录。</a:t>
            </a:r>
          </a:p>
          <a:p>
            <a:pPr lvl="1">
              <a:lnSpc>
                <a:spcPct val="120000"/>
              </a:lnSpc>
              <a:defRPr/>
            </a:pPr>
            <a:endParaRPr lang="zh-CN" altLang="en-US" sz="2000" dirty="0">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a:latin typeface="Arial Unicode MS" pitchFamily="34" charset="-122"/>
                <a:ea typeface="Arial Unicode MS" pitchFamily="34" charset="-122"/>
                <a:cs typeface="Arial Unicode MS" pitchFamily="34" charset="-122"/>
              </a:rPr>
              <a:t>javax.persistence.Query</a:t>
            </a:r>
            <a:endParaRPr lang="en-US" altLang="zh-CN"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753232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2E62584B-A0B4-4958-8A85-A4B0071F7D23}" type="slidenum">
              <a:rPr lang="en-US" altLang="zh-CN"/>
              <a:pPr>
                <a:defRPr/>
              </a:pPr>
              <a:t>52</a:t>
            </a:fld>
            <a:endParaRPr lang="en-US" altLang="zh-CN"/>
          </a:p>
        </p:txBody>
      </p:sp>
      <p:sp>
        <p:nvSpPr>
          <p:cNvPr id="777218" name="Rectangle 2"/>
          <p:cNvSpPr>
            <a:spLocks noGrp="1" noChangeArrowheads="1"/>
          </p:cNvSpPr>
          <p:nvPr>
            <p:ph type="body" idx="1"/>
          </p:nvPr>
        </p:nvSpPr>
        <p:spPr>
          <a:xfrm>
            <a:off x="374848" y="1700808"/>
            <a:ext cx="8373616" cy="5157192"/>
          </a:xfrm>
        </p:spPr>
        <p:txBody>
          <a:bodyPr>
            <a:normAutofit/>
          </a:bodyPr>
          <a:lstStyle/>
          <a:p>
            <a:pPr lvl="1" eaLnBrk="1" hangingPunct="1">
              <a:lnSpc>
                <a:spcPct val="120000"/>
              </a:lnSpc>
              <a:defRPr/>
            </a:pPr>
            <a:r>
              <a:rPr lang="en-US" altLang="zh-CN" sz="2000" b="1" dirty="0" err="1">
                <a:solidFill>
                  <a:srgbClr val="FF0000"/>
                </a:solidFill>
                <a:latin typeface="Arial Unicode MS" pitchFamily="34" charset="-122"/>
                <a:ea typeface="Arial Unicode MS" pitchFamily="34" charset="-122"/>
                <a:cs typeface="Arial Unicode MS" pitchFamily="34" charset="-122"/>
              </a:rPr>
              <a:t>setHint</a:t>
            </a:r>
            <a:r>
              <a:rPr lang="en-US" altLang="zh-CN" sz="2000" b="1" dirty="0">
                <a:solidFill>
                  <a:srgbClr val="FF0000"/>
                </a:solidFill>
                <a:latin typeface="Arial Unicode MS" pitchFamily="34" charset="-122"/>
                <a:ea typeface="Arial Unicode MS" pitchFamily="34" charset="-122"/>
                <a:cs typeface="Arial Unicode MS" pitchFamily="34" charset="-122"/>
              </a:rPr>
              <a:t>(String </a:t>
            </a:r>
            <a:r>
              <a:rPr lang="en-US" altLang="zh-CN" sz="2000" b="1" dirty="0" err="1">
                <a:solidFill>
                  <a:srgbClr val="FF0000"/>
                </a:solidFill>
                <a:latin typeface="Arial Unicode MS" pitchFamily="34" charset="-122"/>
                <a:ea typeface="Arial Unicode MS" pitchFamily="34" charset="-122"/>
                <a:cs typeface="Arial Unicode MS" pitchFamily="34" charset="-122"/>
              </a:rPr>
              <a:t>hintName</a:t>
            </a:r>
            <a:r>
              <a:rPr lang="en-US" altLang="zh-CN" sz="2000" b="1" dirty="0">
                <a:solidFill>
                  <a:srgbClr val="FF0000"/>
                </a:solidFill>
                <a:latin typeface="Arial Unicode MS" pitchFamily="34" charset="-122"/>
                <a:ea typeface="Arial Unicode MS" pitchFamily="34" charset="-122"/>
                <a:cs typeface="Arial Unicode MS" pitchFamily="34" charset="-122"/>
              </a:rPr>
              <a:t>, Object value) </a:t>
            </a:r>
          </a:p>
          <a:p>
            <a:pPr lvl="2" eaLnBrk="1" hangingPunct="1">
              <a:lnSpc>
                <a:spcPct val="120000"/>
              </a:lnSpc>
              <a:defRPr/>
            </a:pPr>
            <a:r>
              <a:rPr lang="zh-CN" altLang="en-US" sz="1800" b="1" dirty="0">
                <a:solidFill>
                  <a:srgbClr val="FF0000"/>
                </a:solidFill>
                <a:latin typeface="Arial Unicode MS" pitchFamily="34" charset="-122"/>
                <a:ea typeface="Arial Unicode MS" pitchFamily="34" charset="-122"/>
                <a:cs typeface="Arial Unicode MS" pitchFamily="34" charset="-122"/>
              </a:rPr>
              <a:t>设置与查询对象相关的特定供应商参数或提示信息</a:t>
            </a:r>
            <a:r>
              <a:rPr lang="zh-CN" altLang="en-US" sz="1800" dirty="0">
                <a:latin typeface="Arial Unicode MS" pitchFamily="34" charset="-122"/>
                <a:ea typeface="Arial Unicode MS" pitchFamily="34" charset="-122"/>
                <a:cs typeface="Arial Unicode MS" pitchFamily="34" charset="-122"/>
              </a:rPr>
              <a:t>。参数名及其取值需要参考特定 </a:t>
            </a:r>
            <a:r>
              <a:rPr lang="en-US" altLang="zh-CN" sz="1800" dirty="0">
                <a:latin typeface="Arial Unicode MS" pitchFamily="34" charset="-122"/>
                <a:ea typeface="Arial Unicode MS" pitchFamily="34" charset="-122"/>
                <a:cs typeface="Arial Unicode MS" pitchFamily="34" charset="-122"/>
              </a:rPr>
              <a:t>JPA </a:t>
            </a:r>
            <a:r>
              <a:rPr lang="zh-CN" altLang="en-US" sz="1800" dirty="0">
                <a:latin typeface="Arial Unicode MS" pitchFamily="34" charset="-122"/>
                <a:ea typeface="Arial Unicode MS" pitchFamily="34" charset="-122"/>
                <a:cs typeface="Arial Unicode MS" pitchFamily="34" charset="-122"/>
              </a:rPr>
              <a:t>实现库提供商的文档。如果第二个参数无效将抛出</a:t>
            </a:r>
            <a:r>
              <a:rPr lang="en-US" altLang="zh-CN" sz="1800" dirty="0" err="1">
                <a:latin typeface="Arial Unicode MS" pitchFamily="34" charset="-122"/>
                <a:ea typeface="Arial Unicode MS" pitchFamily="34" charset="-122"/>
                <a:cs typeface="Arial Unicode MS" pitchFamily="34" charset="-122"/>
              </a:rPr>
              <a:t>IllegalArgumentException</a:t>
            </a:r>
            <a:r>
              <a:rPr lang="zh-CN" altLang="en-US" sz="1800" dirty="0">
                <a:latin typeface="Arial Unicode MS" pitchFamily="34" charset="-122"/>
                <a:ea typeface="Arial Unicode MS" pitchFamily="34" charset="-122"/>
                <a:cs typeface="Arial Unicode MS" pitchFamily="34" charset="-122"/>
              </a:rPr>
              <a:t>异常。</a:t>
            </a:r>
          </a:p>
          <a:p>
            <a:pPr lvl="1" eaLnBrk="1" hangingPunct="1">
              <a:lnSpc>
                <a:spcPct val="120000"/>
              </a:lnSpc>
              <a:defRPr/>
            </a:pPr>
            <a:r>
              <a:rPr lang="en-US" altLang="zh-CN" sz="2000" b="1" dirty="0" err="1">
                <a:solidFill>
                  <a:srgbClr val="0000FF"/>
                </a:solidFill>
                <a:latin typeface="Arial Unicode MS" pitchFamily="34" charset="-122"/>
                <a:ea typeface="Arial Unicode MS" pitchFamily="34" charset="-122"/>
                <a:cs typeface="Arial Unicode MS" pitchFamily="34" charset="-122"/>
              </a:rPr>
              <a:t>setParameter</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en-US" altLang="zh-CN" sz="2000" dirty="0" err="1">
                <a:solidFill>
                  <a:srgbClr val="0000FF"/>
                </a:solidFill>
                <a:latin typeface="Arial Unicode MS" pitchFamily="34" charset="-122"/>
                <a:ea typeface="Arial Unicode MS" pitchFamily="34" charset="-122"/>
                <a:cs typeface="Arial Unicode MS" pitchFamily="34" charset="-122"/>
              </a:rPr>
              <a:t>int</a:t>
            </a:r>
            <a:r>
              <a:rPr lang="en-US" altLang="zh-CN" sz="2000" dirty="0">
                <a:solidFill>
                  <a:srgbClr val="0000FF"/>
                </a:solidFill>
                <a:latin typeface="Arial Unicode MS" pitchFamily="34" charset="-122"/>
                <a:ea typeface="Arial Unicode MS" pitchFamily="34" charset="-122"/>
                <a:cs typeface="Arial Unicode MS" pitchFamily="34" charset="-122"/>
              </a:rPr>
              <a:t> position, Object value) </a:t>
            </a:r>
          </a:p>
          <a:p>
            <a:pPr lvl="2" eaLnBrk="1" hangingPunct="1">
              <a:lnSpc>
                <a:spcPct val="120000"/>
              </a:lnSpc>
              <a:defRPr/>
            </a:pPr>
            <a:r>
              <a:rPr lang="zh-CN" altLang="en-US" sz="1800" dirty="0">
                <a:latin typeface="Arial Unicode MS" pitchFamily="34" charset="-122"/>
                <a:ea typeface="Arial Unicode MS" pitchFamily="34" charset="-122"/>
                <a:cs typeface="Arial Unicode MS" pitchFamily="34" charset="-122"/>
              </a:rPr>
              <a:t>为查询语句的指定位置参数赋值。</a:t>
            </a:r>
            <a:r>
              <a:rPr lang="en-US" altLang="zh-CN" sz="1800" dirty="0">
                <a:latin typeface="Arial Unicode MS" pitchFamily="34" charset="-122"/>
                <a:ea typeface="Arial Unicode MS" pitchFamily="34" charset="-122"/>
                <a:cs typeface="Arial Unicode MS" pitchFamily="34" charset="-122"/>
              </a:rPr>
              <a:t>Position </a:t>
            </a:r>
            <a:r>
              <a:rPr lang="zh-CN" altLang="en-US" sz="1800" dirty="0">
                <a:latin typeface="Arial Unicode MS" pitchFamily="34" charset="-122"/>
                <a:ea typeface="Arial Unicode MS" pitchFamily="34" charset="-122"/>
                <a:cs typeface="Arial Unicode MS" pitchFamily="34" charset="-122"/>
              </a:rPr>
              <a:t>指定参数序号，</a:t>
            </a:r>
            <a:r>
              <a:rPr lang="en-US" altLang="zh-CN" sz="1800" dirty="0">
                <a:latin typeface="Arial Unicode MS" pitchFamily="34" charset="-122"/>
                <a:ea typeface="Arial Unicode MS" pitchFamily="34" charset="-122"/>
                <a:cs typeface="Arial Unicode MS" pitchFamily="34" charset="-122"/>
              </a:rPr>
              <a:t>value </a:t>
            </a:r>
            <a:r>
              <a:rPr lang="zh-CN" altLang="en-US" sz="1800" dirty="0">
                <a:latin typeface="Arial Unicode MS" pitchFamily="34" charset="-122"/>
                <a:ea typeface="Arial Unicode MS" pitchFamily="34" charset="-122"/>
                <a:cs typeface="Arial Unicode MS" pitchFamily="34" charset="-122"/>
              </a:rPr>
              <a:t>为赋给参数的值。</a:t>
            </a:r>
          </a:p>
          <a:p>
            <a:pPr lvl="1" eaLnBrk="1" hangingPunct="1">
              <a:lnSpc>
                <a:spcPct val="120000"/>
              </a:lnSpc>
              <a:defRPr/>
            </a:pPr>
            <a:r>
              <a:rPr lang="en-US" altLang="zh-CN" sz="2000" dirty="0" err="1">
                <a:solidFill>
                  <a:srgbClr val="0000FF"/>
                </a:solidFill>
                <a:latin typeface="Arial Unicode MS" pitchFamily="34" charset="-122"/>
                <a:ea typeface="Arial Unicode MS" pitchFamily="34" charset="-122"/>
                <a:cs typeface="Arial Unicode MS" pitchFamily="34" charset="-122"/>
              </a:rPr>
              <a:t>setParameter</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en-US" altLang="zh-CN" sz="2000" dirty="0" err="1">
                <a:solidFill>
                  <a:srgbClr val="0000FF"/>
                </a:solidFill>
                <a:latin typeface="Arial Unicode MS" pitchFamily="34" charset="-122"/>
                <a:ea typeface="Arial Unicode MS" pitchFamily="34" charset="-122"/>
                <a:cs typeface="Arial Unicode MS" pitchFamily="34" charset="-122"/>
              </a:rPr>
              <a:t>int</a:t>
            </a:r>
            <a:r>
              <a:rPr lang="en-US" altLang="zh-CN" sz="2000" dirty="0">
                <a:solidFill>
                  <a:srgbClr val="0000FF"/>
                </a:solidFill>
                <a:latin typeface="Arial Unicode MS" pitchFamily="34" charset="-122"/>
                <a:ea typeface="Arial Unicode MS" pitchFamily="34" charset="-122"/>
                <a:cs typeface="Arial Unicode MS" pitchFamily="34" charset="-122"/>
              </a:rPr>
              <a:t> position, Date d, </a:t>
            </a:r>
            <a:r>
              <a:rPr lang="en-US" altLang="zh-CN" sz="2000" dirty="0" err="1">
                <a:solidFill>
                  <a:srgbClr val="0000FF"/>
                </a:solidFill>
                <a:latin typeface="Arial Unicode MS" pitchFamily="34" charset="-122"/>
                <a:ea typeface="Arial Unicode MS" pitchFamily="34" charset="-122"/>
                <a:cs typeface="Arial Unicode MS" pitchFamily="34" charset="-122"/>
              </a:rPr>
              <a:t>TemporalType</a:t>
            </a:r>
            <a:r>
              <a:rPr lang="en-US" altLang="zh-CN" sz="2000" dirty="0">
                <a:solidFill>
                  <a:srgbClr val="0000FF"/>
                </a:solidFill>
                <a:latin typeface="Arial Unicode MS" pitchFamily="34" charset="-122"/>
                <a:ea typeface="Arial Unicode MS" pitchFamily="34" charset="-122"/>
                <a:cs typeface="Arial Unicode MS" pitchFamily="34" charset="-122"/>
              </a:rPr>
              <a:t> type) </a:t>
            </a:r>
          </a:p>
          <a:p>
            <a:pPr lvl="2" eaLnBrk="1" hangingPunct="1">
              <a:lnSpc>
                <a:spcPct val="120000"/>
              </a:lnSpc>
              <a:defRPr/>
            </a:pPr>
            <a:r>
              <a:rPr lang="zh-CN" altLang="en-US" sz="1800" dirty="0">
                <a:latin typeface="Arial Unicode MS" pitchFamily="34" charset="-122"/>
                <a:ea typeface="Arial Unicode MS" pitchFamily="34" charset="-122"/>
                <a:cs typeface="Arial Unicode MS" pitchFamily="34" charset="-122"/>
              </a:rPr>
              <a:t>为查询语句的指定位置参数赋 </a:t>
            </a:r>
            <a:r>
              <a:rPr lang="en-US" altLang="zh-CN" sz="1800" dirty="0">
                <a:latin typeface="Arial Unicode MS" pitchFamily="34" charset="-122"/>
                <a:ea typeface="Arial Unicode MS" pitchFamily="34" charset="-122"/>
                <a:cs typeface="Arial Unicode MS" pitchFamily="34" charset="-122"/>
              </a:rPr>
              <a:t>Date </a:t>
            </a:r>
            <a:r>
              <a:rPr lang="zh-CN" altLang="en-US" sz="1800" dirty="0">
                <a:latin typeface="Arial Unicode MS" pitchFamily="34" charset="-122"/>
                <a:ea typeface="Arial Unicode MS" pitchFamily="34" charset="-122"/>
                <a:cs typeface="Arial Unicode MS" pitchFamily="34" charset="-122"/>
              </a:rPr>
              <a:t>值。</a:t>
            </a:r>
            <a:r>
              <a:rPr lang="en-US" altLang="zh-CN" sz="1800" dirty="0">
                <a:latin typeface="Arial Unicode MS" pitchFamily="34" charset="-122"/>
                <a:ea typeface="Arial Unicode MS" pitchFamily="34" charset="-122"/>
                <a:cs typeface="Arial Unicode MS" pitchFamily="34" charset="-122"/>
              </a:rPr>
              <a:t>Position </a:t>
            </a:r>
            <a:r>
              <a:rPr lang="zh-CN" altLang="en-US" sz="1800" dirty="0">
                <a:latin typeface="Arial Unicode MS" pitchFamily="34" charset="-122"/>
                <a:ea typeface="Arial Unicode MS" pitchFamily="34" charset="-122"/>
                <a:cs typeface="Arial Unicode MS" pitchFamily="34" charset="-122"/>
              </a:rPr>
              <a:t>指定参数序号，</a:t>
            </a:r>
            <a:r>
              <a:rPr lang="en-US" altLang="zh-CN" sz="1800" dirty="0">
                <a:latin typeface="Arial Unicode MS" pitchFamily="34" charset="-122"/>
                <a:ea typeface="Arial Unicode MS" pitchFamily="34" charset="-122"/>
                <a:cs typeface="Arial Unicode MS" pitchFamily="34" charset="-122"/>
              </a:rPr>
              <a:t>value </a:t>
            </a:r>
            <a:r>
              <a:rPr lang="zh-CN" altLang="en-US" sz="1800" dirty="0">
                <a:latin typeface="Arial Unicode MS" pitchFamily="34" charset="-122"/>
                <a:ea typeface="Arial Unicode MS" pitchFamily="34" charset="-122"/>
                <a:cs typeface="Arial Unicode MS" pitchFamily="34" charset="-122"/>
              </a:rPr>
              <a:t>为赋给参数的值，</a:t>
            </a:r>
            <a:r>
              <a:rPr lang="en-US" altLang="zh-CN" sz="1800" dirty="0" err="1">
                <a:latin typeface="Arial Unicode MS" pitchFamily="34" charset="-122"/>
                <a:ea typeface="Arial Unicode MS" pitchFamily="34" charset="-122"/>
                <a:cs typeface="Arial Unicode MS" pitchFamily="34" charset="-122"/>
              </a:rPr>
              <a:t>temporalType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取 </a:t>
            </a:r>
            <a:r>
              <a:rPr lang="en-US" altLang="zh-CN" sz="1800" dirty="0" err="1">
                <a:latin typeface="Arial Unicode MS" pitchFamily="34" charset="-122"/>
                <a:ea typeface="Arial Unicode MS" pitchFamily="34" charset="-122"/>
                <a:cs typeface="Arial Unicode MS" pitchFamily="34" charset="-122"/>
              </a:rPr>
              <a:t>TemporalType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的枚举常量，包括 </a:t>
            </a:r>
            <a:r>
              <a:rPr lang="en-US" altLang="zh-CN" sz="1800" dirty="0">
                <a:latin typeface="Arial Unicode MS" pitchFamily="34" charset="-122"/>
                <a:ea typeface="Arial Unicode MS" pitchFamily="34" charset="-122"/>
                <a:cs typeface="Arial Unicode MS" pitchFamily="34" charset="-122"/>
              </a:rPr>
              <a:t>DATE</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TIME </a:t>
            </a:r>
            <a:r>
              <a:rPr lang="zh-CN" altLang="en-US" sz="1800" dirty="0">
                <a:latin typeface="Arial Unicode MS" pitchFamily="34" charset="-122"/>
                <a:ea typeface="Arial Unicode MS" pitchFamily="34" charset="-122"/>
                <a:cs typeface="Arial Unicode MS" pitchFamily="34" charset="-122"/>
              </a:rPr>
              <a:t>及 </a:t>
            </a:r>
            <a:r>
              <a:rPr lang="en-US" altLang="zh-CN" sz="1800" dirty="0">
                <a:latin typeface="Arial Unicode MS" pitchFamily="34" charset="-122"/>
                <a:ea typeface="Arial Unicode MS" pitchFamily="34" charset="-122"/>
                <a:cs typeface="Arial Unicode MS" pitchFamily="34" charset="-122"/>
              </a:rPr>
              <a:t>TIMESTAMP </a:t>
            </a:r>
            <a:r>
              <a:rPr lang="zh-CN" altLang="en-US" sz="1800" dirty="0">
                <a:latin typeface="Arial Unicode MS" pitchFamily="34" charset="-122"/>
                <a:ea typeface="Arial Unicode MS" pitchFamily="34" charset="-122"/>
                <a:cs typeface="Arial Unicode MS" pitchFamily="34" charset="-122"/>
              </a:rPr>
              <a:t>三个，，用于将 </a:t>
            </a:r>
            <a:r>
              <a:rPr lang="en-US" altLang="zh-CN" sz="1800" dirty="0">
                <a:latin typeface="Arial Unicode MS" pitchFamily="34" charset="-122"/>
                <a:ea typeface="Arial Unicode MS" pitchFamily="34" charset="-122"/>
                <a:cs typeface="Arial Unicode MS" pitchFamily="34" charset="-122"/>
              </a:rPr>
              <a:t>Java </a:t>
            </a:r>
            <a:r>
              <a:rPr lang="zh-CN" altLang="en-US" sz="1800" dirty="0">
                <a:latin typeface="Arial Unicode MS" pitchFamily="34" charset="-122"/>
                <a:ea typeface="Arial Unicode MS" pitchFamily="34" charset="-122"/>
                <a:cs typeface="Arial Unicode MS" pitchFamily="34" charset="-122"/>
              </a:rPr>
              <a:t>的 </a:t>
            </a:r>
            <a:r>
              <a:rPr lang="en-US" altLang="zh-CN" sz="1800" dirty="0">
                <a:latin typeface="Arial Unicode MS" pitchFamily="34" charset="-122"/>
                <a:ea typeface="Arial Unicode MS" pitchFamily="34" charset="-122"/>
                <a:cs typeface="Arial Unicode MS" pitchFamily="34" charset="-122"/>
              </a:rPr>
              <a:t>Date </a:t>
            </a:r>
            <a:r>
              <a:rPr lang="zh-CN" altLang="en-US" sz="1800" dirty="0">
                <a:latin typeface="Arial Unicode MS" pitchFamily="34" charset="-122"/>
                <a:ea typeface="Arial Unicode MS" pitchFamily="34" charset="-122"/>
                <a:cs typeface="Arial Unicode MS" pitchFamily="34" charset="-122"/>
              </a:rPr>
              <a:t>型值临时转换为数据库支持的日期时间类型（</a:t>
            </a:r>
            <a:r>
              <a:rPr lang="en-US" altLang="zh-CN" sz="1800" dirty="0" err="1">
                <a:latin typeface="Arial Unicode MS" pitchFamily="34" charset="-122"/>
                <a:ea typeface="Arial Unicode MS" pitchFamily="34" charset="-122"/>
                <a:cs typeface="Arial Unicode MS" pitchFamily="34" charset="-122"/>
              </a:rPr>
              <a:t>java.sql.Date</a:t>
            </a:r>
            <a:r>
              <a:rPr lang="zh-CN" altLang="en-US"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java.sql.Time</a:t>
            </a:r>
            <a:r>
              <a:rPr lang="zh-CN" altLang="en-US" sz="1800" dirty="0">
                <a:latin typeface="Arial Unicode MS" pitchFamily="34" charset="-122"/>
                <a:ea typeface="Arial Unicode MS" pitchFamily="34" charset="-122"/>
                <a:cs typeface="Arial Unicode MS" pitchFamily="34" charset="-122"/>
              </a:rPr>
              <a:t>及</a:t>
            </a:r>
            <a:r>
              <a:rPr lang="en-US" altLang="zh-CN" sz="1800" dirty="0" err="1">
                <a:latin typeface="Arial Unicode MS" pitchFamily="34" charset="-122"/>
                <a:ea typeface="Arial Unicode MS" pitchFamily="34" charset="-122"/>
                <a:cs typeface="Arial Unicode MS" pitchFamily="34" charset="-122"/>
              </a:rPr>
              <a:t>java.sql.Timestamp</a:t>
            </a:r>
            <a:r>
              <a:rPr lang="zh-CN" altLang="en-US" sz="1800" dirty="0">
                <a:latin typeface="Arial Unicode MS" pitchFamily="34" charset="-122"/>
                <a:ea typeface="Arial Unicode MS" pitchFamily="34" charset="-122"/>
                <a:cs typeface="Arial Unicode MS" pitchFamily="34" charset="-122"/>
              </a:rPr>
              <a:t>）。</a:t>
            </a:r>
          </a:p>
        </p:txBody>
      </p:sp>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a:latin typeface="Arial Unicode MS" pitchFamily="34" charset="-122"/>
                <a:ea typeface="Arial Unicode MS" pitchFamily="34" charset="-122"/>
                <a:cs typeface="Arial Unicode MS" pitchFamily="34" charset="-122"/>
              </a:rPr>
              <a:t>javax.persistence.Query</a:t>
            </a:r>
            <a:endParaRPr lang="en-US" altLang="zh-CN"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9470284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1087F7C0-A0FB-4A89-BFC7-E5127D207584}" type="slidenum">
              <a:rPr lang="en-US" altLang="zh-CN"/>
              <a:pPr>
                <a:defRPr/>
              </a:pPr>
              <a:t>53</a:t>
            </a:fld>
            <a:endParaRPr lang="en-US" altLang="zh-CN"/>
          </a:p>
        </p:txBody>
      </p:sp>
      <p:sp>
        <p:nvSpPr>
          <p:cNvPr id="778242" name="Rectangle 2"/>
          <p:cNvSpPr>
            <a:spLocks noGrp="1" noChangeArrowheads="1"/>
          </p:cNvSpPr>
          <p:nvPr>
            <p:ph type="body" idx="1"/>
          </p:nvPr>
        </p:nvSpPr>
        <p:spPr>
          <a:xfrm>
            <a:off x="374848" y="1772816"/>
            <a:ext cx="8445624" cy="4525963"/>
          </a:xfrm>
        </p:spPr>
        <p:txBody>
          <a:bodyPr>
            <a:normAutofit/>
          </a:bodyPr>
          <a:lstStyle/>
          <a:p>
            <a:pPr lvl="1" eaLnBrk="1" hangingPunct="1">
              <a:lnSpc>
                <a:spcPct val="130000"/>
              </a:lnSpc>
              <a:defRPr/>
            </a:pPr>
            <a:r>
              <a:rPr lang="en-US" altLang="zh-CN" sz="1800" dirty="0" err="1">
                <a:solidFill>
                  <a:srgbClr val="0000FF"/>
                </a:solidFill>
                <a:latin typeface="Arial Unicode MS" pitchFamily="34" charset="-122"/>
                <a:ea typeface="Arial Unicode MS" pitchFamily="34" charset="-122"/>
                <a:cs typeface="Arial Unicode MS" pitchFamily="34" charset="-122"/>
              </a:rPr>
              <a:t>setParameter</a:t>
            </a:r>
            <a:r>
              <a:rPr lang="en-US" altLang="zh-CN" sz="1800" dirty="0">
                <a:solidFill>
                  <a:srgbClr val="0000FF"/>
                </a:solidFill>
                <a:latin typeface="Arial Unicode MS" pitchFamily="34" charset="-122"/>
                <a:ea typeface="Arial Unicode MS" pitchFamily="34" charset="-122"/>
                <a:cs typeface="Arial Unicode MS" pitchFamily="34" charset="-122"/>
              </a:rPr>
              <a:t>(</a:t>
            </a:r>
            <a:r>
              <a:rPr lang="en-US" altLang="zh-CN" sz="1800" dirty="0" err="1">
                <a:solidFill>
                  <a:srgbClr val="0000FF"/>
                </a:solidFill>
                <a:latin typeface="Arial Unicode MS" pitchFamily="34" charset="-122"/>
                <a:ea typeface="Arial Unicode MS" pitchFamily="34" charset="-122"/>
                <a:cs typeface="Arial Unicode MS" pitchFamily="34" charset="-122"/>
              </a:rPr>
              <a:t>int</a:t>
            </a:r>
            <a:r>
              <a:rPr lang="en-US" altLang="zh-CN" sz="1800" dirty="0">
                <a:solidFill>
                  <a:srgbClr val="0000FF"/>
                </a:solidFill>
                <a:latin typeface="Arial Unicode MS" pitchFamily="34" charset="-122"/>
                <a:ea typeface="Arial Unicode MS" pitchFamily="34" charset="-122"/>
                <a:cs typeface="Arial Unicode MS" pitchFamily="34" charset="-122"/>
              </a:rPr>
              <a:t> position, Calendar c, </a:t>
            </a:r>
            <a:r>
              <a:rPr lang="en-US" altLang="zh-CN" sz="1800" dirty="0" err="1">
                <a:solidFill>
                  <a:srgbClr val="0000FF"/>
                </a:solidFill>
                <a:latin typeface="Arial Unicode MS" pitchFamily="34" charset="-122"/>
                <a:ea typeface="Arial Unicode MS" pitchFamily="34" charset="-122"/>
                <a:cs typeface="Arial Unicode MS" pitchFamily="34" charset="-122"/>
              </a:rPr>
              <a:t>TemporalType</a:t>
            </a:r>
            <a:r>
              <a:rPr lang="en-US" altLang="zh-CN" sz="1800" dirty="0">
                <a:solidFill>
                  <a:srgbClr val="0000FF"/>
                </a:solidFill>
                <a:latin typeface="Arial Unicode MS" pitchFamily="34" charset="-122"/>
                <a:ea typeface="Arial Unicode MS" pitchFamily="34" charset="-122"/>
                <a:cs typeface="Arial Unicode MS" pitchFamily="34" charset="-122"/>
              </a:rPr>
              <a:t> type) </a:t>
            </a:r>
          </a:p>
          <a:p>
            <a:pPr lvl="2" eaLnBrk="1" hangingPunct="1">
              <a:lnSpc>
                <a:spcPct val="130000"/>
              </a:lnSpc>
              <a:defRPr/>
            </a:pPr>
            <a:r>
              <a:rPr lang="zh-CN" altLang="en-US" sz="1800" dirty="0">
                <a:latin typeface="Arial Unicode MS" pitchFamily="34" charset="-122"/>
                <a:ea typeface="Arial Unicode MS" pitchFamily="34" charset="-122"/>
                <a:cs typeface="Arial Unicode MS" pitchFamily="34" charset="-122"/>
              </a:rPr>
              <a:t>为查询语句的指定位置参数赋 </a:t>
            </a:r>
            <a:r>
              <a:rPr lang="en-US" altLang="zh-CN" sz="1800" dirty="0" err="1">
                <a:latin typeface="Arial Unicode MS" pitchFamily="34" charset="-122"/>
                <a:ea typeface="Arial Unicode MS" pitchFamily="34" charset="-122"/>
                <a:cs typeface="Arial Unicode MS" pitchFamily="34" charset="-122"/>
              </a:rPr>
              <a:t>Calenda</a:t>
            </a:r>
            <a:r>
              <a:rPr lang="en-US" altLang="zh-CN" sz="1800" dirty="0">
                <a:latin typeface="Arial Unicode MS" pitchFamily="34" charset="-122"/>
                <a:ea typeface="Arial Unicode MS" pitchFamily="34" charset="-122"/>
                <a:cs typeface="Arial Unicode MS" pitchFamily="34" charset="-122"/>
              </a:rPr>
              <a:t> r</a:t>
            </a:r>
            <a:r>
              <a:rPr lang="zh-CN" altLang="en-US" sz="1800" dirty="0">
                <a:latin typeface="Arial Unicode MS" pitchFamily="34" charset="-122"/>
                <a:ea typeface="Arial Unicode MS" pitchFamily="34" charset="-122"/>
                <a:cs typeface="Arial Unicode MS" pitchFamily="34" charset="-122"/>
              </a:rPr>
              <a:t>值。</a:t>
            </a:r>
            <a:r>
              <a:rPr lang="en-US" altLang="zh-CN" sz="1800" dirty="0">
                <a:latin typeface="Arial Unicode MS" pitchFamily="34" charset="-122"/>
                <a:ea typeface="Arial Unicode MS" pitchFamily="34" charset="-122"/>
                <a:cs typeface="Arial Unicode MS" pitchFamily="34" charset="-122"/>
              </a:rPr>
              <a:t>position </a:t>
            </a:r>
            <a:r>
              <a:rPr lang="zh-CN" altLang="en-US" sz="1800" dirty="0">
                <a:latin typeface="Arial Unicode MS" pitchFamily="34" charset="-122"/>
                <a:ea typeface="Arial Unicode MS" pitchFamily="34" charset="-122"/>
                <a:cs typeface="Arial Unicode MS" pitchFamily="34" charset="-122"/>
              </a:rPr>
              <a:t>指定参数序号，</a:t>
            </a:r>
            <a:r>
              <a:rPr lang="en-US" altLang="zh-CN" sz="1800" dirty="0">
                <a:latin typeface="Arial Unicode MS" pitchFamily="34" charset="-122"/>
                <a:ea typeface="Arial Unicode MS" pitchFamily="34" charset="-122"/>
                <a:cs typeface="Arial Unicode MS" pitchFamily="34" charset="-122"/>
              </a:rPr>
              <a:t>value </a:t>
            </a:r>
            <a:r>
              <a:rPr lang="zh-CN" altLang="en-US" sz="1800" dirty="0">
                <a:latin typeface="Arial Unicode MS" pitchFamily="34" charset="-122"/>
                <a:ea typeface="Arial Unicode MS" pitchFamily="34" charset="-122"/>
                <a:cs typeface="Arial Unicode MS" pitchFamily="34" charset="-122"/>
              </a:rPr>
              <a:t>为赋给参数的值，</a:t>
            </a:r>
            <a:r>
              <a:rPr lang="en-US" altLang="zh-CN" sz="1800" dirty="0" err="1">
                <a:latin typeface="Arial Unicode MS" pitchFamily="34" charset="-122"/>
                <a:ea typeface="Arial Unicode MS" pitchFamily="34" charset="-122"/>
                <a:cs typeface="Arial Unicode MS" pitchFamily="34" charset="-122"/>
              </a:rPr>
              <a:t>temporalType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的含义及取舍同前。</a:t>
            </a:r>
          </a:p>
          <a:p>
            <a:pPr lvl="1" eaLnBrk="1" hangingPunct="1">
              <a:lnSpc>
                <a:spcPct val="130000"/>
              </a:lnSpc>
              <a:defRPr/>
            </a:pPr>
            <a:r>
              <a:rPr lang="en-US" altLang="zh-CN" sz="1800" dirty="0" err="1">
                <a:solidFill>
                  <a:srgbClr val="0000FF"/>
                </a:solidFill>
                <a:latin typeface="Arial Unicode MS" pitchFamily="34" charset="-122"/>
                <a:ea typeface="Arial Unicode MS" pitchFamily="34" charset="-122"/>
                <a:cs typeface="Arial Unicode MS" pitchFamily="34" charset="-122"/>
              </a:rPr>
              <a:t>setParameter</a:t>
            </a:r>
            <a:r>
              <a:rPr lang="en-US" altLang="zh-CN" sz="1800" dirty="0">
                <a:solidFill>
                  <a:srgbClr val="0000FF"/>
                </a:solidFill>
                <a:latin typeface="Arial Unicode MS" pitchFamily="34" charset="-122"/>
                <a:ea typeface="Arial Unicode MS" pitchFamily="34" charset="-122"/>
                <a:cs typeface="Arial Unicode MS" pitchFamily="34" charset="-122"/>
              </a:rPr>
              <a:t>(String name, Object value) </a:t>
            </a:r>
          </a:p>
          <a:p>
            <a:pPr lvl="2" eaLnBrk="1" hangingPunct="1">
              <a:lnSpc>
                <a:spcPct val="130000"/>
              </a:lnSpc>
              <a:defRPr/>
            </a:pPr>
            <a:r>
              <a:rPr lang="zh-CN" altLang="en-US" sz="1800" dirty="0">
                <a:latin typeface="Arial Unicode MS" pitchFamily="34" charset="-122"/>
                <a:ea typeface="Arial Unicode MS" pitchFamily="34" charset="-122"/>
                <a:cs typeface="Arial Unicode MS" pitchFamily="34" charset="-122"/>
              </a:rPr>
              <a:t>为查询语句的指定名称参数赋值。</a:t>
            </a:r>
          </a:p>
          <a:p>
            <a:pPr lvl="1" eaLnBrk="1" hangingPunct="1">
              <a:lnSpc>
                <a:spcPct val="130000"/>
              </a:lnSpc>
              <a:defRPr/>
            </a:pPr>
            <a:r>
              <a:rPr lang="en-US" altLang="zh-CN" sz="1800" dirty="0" err="1">
                <a:solidFill>
                  <a:srgbClr val="0000FF"/>
                </a:solidFill>
                <a:latin typeface="Arial Unicode MS" pitchFamily="34" charset="-122"/>
                <a:ea typeface="Arial Unicode MS" pitchFamily="34" charset="-122"/>
                <a:cs typeface="Arial Unicode MS" pitchFamily="34" charset="-122"/>
              </a:rPr>
              <a:t>setParameter</a:t>
            </a:r>
            <a:r>
              <a:rPr lang="en-US" altLang="zh-CN" sz="1800" dirty="0">
                <a:solidFill>
                  <a:srgbClr val="0000FF"/>
                </a:solidFill>
                <a:latin typeface="Arial Unicode MS" pitchFamily="34" charset="-122"/>
                <a:ea typeface="Arial Unicode MS" pitchFamily="34" charset="-122"/>
                <a:cs typeface="Arial Unicode MS" pitchFamily="34" charset="-122"/>
              </a:rPr>
              <a:t>(String name, Date d, </a:t>
            </a:r>
            <a:r>
              <a:rPr lang="en-US" altLang="zh-CN" sz="1800" dirty="0" err="1">
                <a:solidFill>
                  <a:srgbClr val="0000FF"/>
                </a:solidFill>
                <a:latin typeface="Arial Unicode MS" pitchFamily="34" charset="-122"/>
                <a:ea typeface="Arial Unicode MS" pitchFamily="34" charset="-122"/>
                <a:cs typeface="Arial Unicode MS" pitchFamily="34" charset="-122"/>
              </a:rPr>
              <a:t>TemporalType</a:t>
            </a:r>
            <a:r>
              <a:rPr lang="en-US" altLang="zh-CN" sz="1800" dirty="0">
                <a:solidFill>
                  <a:srgbClr val="0000FF"/>
                </a:solidFill>
                <a:latin typeface="Arial Unicode MS" pitchFamily="34" charset="-122"/>
                <a:ea typeface="Arial Unicode MS" pitchFamily="34" charset="-122"/>
                <a:cs typeface="Arial Unicode MS" pitchFamily="34" charset="-122"/>
              </a:rPr>
              <a:t> type) </a:t>
            </a:r>
          </a:p>
          <a:p>
            <a:pPr lvl="2" eaLnBrk="1" hangingPunct="1">
              <a:lnSpc>
                <a:spcPct val="130000"/>
              </a:lnSpc>
              <a:defRPr/>
            </a:pPr>
            <a:r>
              <a:rPr lang="zh-CN" altLang="en-US" sz="1800" i="1" dirty="0">
                <a:latin typeface="Arial Unicode MS" pitchFamily="34" charset="-122"/>
                <a:ea typeface="Arial Unicode MS" pitchFamily="34" charset="-122"/>
                <a:cs typeface="Arial Unicode MS" pitchFamily="34" charset="-122"/>
              </a:rPr>
              <a:t>为查询语句的指定名称参数赋 </a:t>
            </a:r>
            <a:r>
              <a:rPr lang="en-US" altLang="zh-CN" sz="1800" i="1" dirty="0">
                <a:latin typeface="Arial Unicode MS" pitchFamily="34" charset="-122"/>
                <a:ea typeface="Arial Unicode MS" pitchFamily="34" charset="-122"/>
                <a:cs typeface="Arial Unicode MS" pitchFamily="34" charset="-122"/>
              </a:rPr>
              <a:t>Date </a:t>
            </a:r>
            <a:r>
              <a:rPr lang="zh-CN" altLang="en-US" sz="1800" i="1" dirty="0">
                <a:latin typeface="Arial Unicode MS" pitchFamily="34" charset="-122"/>
                <a:ea typeface="Arial Unicode MS" pitchFamily="34" charset="-122"/>
                <a:cs typeface="Arial Unicode MS" pitchFamily="34" charset="-122"/>
              </a:rPr>
              <a:t>值。用法同前。</a:t>
            </a:r>
          </a:p>
          <a:p>
            <a:pPr lvl="1" eaLnBrk="1" hangingPunct="1">
              <a:lnSpc>
                <a:spcPct val="130000"/>
              </a:lnSpc>
              <a:defRPr/>
            </a:pPr>
            <a:r>
              <a:rPr lang="en-US" altLang="zh-CN" sz="1800" dirty="0" err="1">
                <a:solidFill>
                  <a:srgbClr val="0000FF"/>
                </a:solidFill>
                <a:latin typeface="Arial Unicode MS" pitchFamily="34" charset="-122"/>
                <a:ea typeface="Arial Unicode MS" pitchFamily="34" charset="-122"/>
                <a:cs typeface="Arial Unicode MS" pitchFamily="34" charset="-122"/>
              </a:rPr>
              <a:t>setParameter</a:t>
            </a:r>
            <a:r>
              <a:rPr lang="en-US" altLang="zh-CN" sz="1800" dirty="0">
                <a:solidFill>
                  <a:srgbClr val="0000FF"/>
                </a:solidFill>
                <a:latin typeface="Arial Unicode MS" pitchFamily="34" charset="-122"/>
                <a:ea typeface="Arial Unicode MS" pitchFamily="34" charset="-122"/>
                <a:cs typeface="Arial Unicode MS" pitchFamily="34" charset="-122"/>
              </a:rPr>
              <a:t>(String name, Calendar c, </a:t>
            </a:r>
            <a:r>
              <a:rPr lang="en-US" altLang="zh-CN" sz="1800" dirty="0" err="1">
                <a:solidFill>
                  <a:srgbClr val="0000FF"/>
                </a:solidFill>
                <a:latin typeface="Arial Unicode MS" pitchFamily="34" charset="-122"/>
                <a:ea typeface="Arial Unicode MS" pitchFamily="34" charset="-122"/>
                <a:cs typeface="Arial Unicode MS" pitchFamily="34" charset="-122"/>
              </a:rPr>
              <a:t>TemporalType</a:t>
            </a:r>
            <a:r>
              <a:rPr lang="en-US" altLang="zh-CN" sz="1800" dirty="0">
                <a:solidFill>
                  <a:srgbClr val="0000FF"/>
                </a:solidFill>
                <a:latin typeface="Arial Unicode MS" pitchFamily="34" charset="-122"/>
                <a:ea typeface="Arial Unicode MS" pitchFamily="34" charset="-122"/>
                <a:cs typeface="Arial Unicode MS" pitchFamily="34" charset="-122"/>
              </a:rPr>
              <a:t> type) </a:t>
            </a:r>
          </a:p>
          <a:p>
            <a:pPr lvl="2" eaLnBrk="1" hangingPunct="1">
              <a:lnSpc>
                <a:spcPct val="130000"/>
              </a:lnSpc>
              <a:defRPr/>
            </a:pPr>
            <a:r>
              <a:rPr lang="zh-CN" altLang="en-US" sz="1800" dirty="0">
                <a:latin typeface="Arial Unicode MS" pitchFamily="34" charset="-122"/>
                <a:ea typeface="Arial Unicode MS" pitchFamily="34" charset="-122"/>
                <a:cs typeface="Arial Unicode MS" pitchFamily="34" charset="-122"/>
              </a:rPr>
              <a:t>为查询语句的指定名称参数设置</a:t>
            </a:r>
            <a:r>
              <a:rPr lang="en-US" altLang="zh-CN" sz="1800" dirty="0">
                <a:latin typeface="Arial Unicode MS" pitchFamily="34" charset="-122"/>
                <a:ea typeface="Arial Unicode MS" pitchFamily="34" charset="-122"/>
                <a:cs typeface="Arial Unicode MS" pitchFamily="34" charset="-122"/>
              </a:rPr>
              <a:t>Calendar</a:t>
            </a:r>
            <a:r>
              <a:rPr lang="zh-CN" altLang="en-US" sz="1800" dirty="0">
                <a:latin typeface="Arial Unicode MS" pitchFamily="34" charset="-122"/>
                <a:ea typeface="Arial Unicode MS" pitchFamily="34" charset="-122"/>
                <a:cs typeface="Arial Unicode MS" pitchFamily="34" charset="-122"/>
              </a:rPr>
              <a:t>值。</a:t>
            </a:r>
            <a:r>
              <a:rPr lang="en-US" altLang="zh-CN" sz="1800" dirty="0">
                <a:latin typeface="Arial Unicode MS" pitchFamily="34" charset="-122"/>
                <a:ea typeface="Arial Unicode MS" pitchFamily="34" charset="-122"/>
                <a:cs typeface="Arial Unicode MS" pitchFamily="34" charset="-122"/>
              </a:rPr>
              <a:t>name</a:t>
            </a:r>
            <a:r>
              <a:rPr lang="zh-CN" altLang="en-US" sz="1800" dirty="0">
                <a:latin typeface="Arial Unicode MS" pitchFamily="34" charset="-122"/>
                <a:ea typeface="Arial Unicode MS" pitchFamily="34" charset="-122"/>
                <a:cs typeface="Arial Unicode MS" pitchFamily="34" charset="-122"/>
              </a:rPr>
              <a:t>为参数名，其它同前。该方法调用时如果参数位置或参数名不正确，或者所赋的参数值类型不匹配，将抛出 </a:t>
            </a:r>
            <a:r>
              <a:rPr lang="en-US" altLang="zh-CN" sz="1800" dirty="0" err="1">
                <a:latin typeface="Arial Unicode MS" pitchFamily="34" charset="-122"/>
                <a:ea typeface="Arial Unicode MS" pitchFamily="34" charset="-122"/>
                <a:cs typeface="Arial Unicode MS" pitchFamily="34" charset="-122"/>
              </a:rPr>
              <a:t>IllegalArgumentException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异常。</a:t>
            </a:r>
          </a:p>
        </p:txBody>
      </p:sp>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a:latin typeface="Arial Unicode MS" pitchFamily="34" charset="-122"/>
                <a:ea typeface="Arial Unicode MS" pitchFamily="34" charset="-122"/>
                <a:cs typeface="Arial Unicode MS" pitchFamily="34" charset="-122"/>
              </a:rPr>
              <a:t>javax.persistence.Query</a:t>
            </a:r>
            <a:endParaRPr lang="en-US" altLang="zh-CN"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06215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457200" y="654571"/>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select</a:t>
            </a:r>
            <a:r>
              <a:rPr lang="zh-CN" altLang="en-US" dirty="0">
                <a:latin typeface="Arial Unicode MS" pitchFamily="34" charset="-122"/>
                <a:ea typeface="Arial Unicode MS" pitchFamily="34" charset="-122"/>
                <a:cs typeface="Arial Unicode MS" pitchFamily="34" charset="-122"/>
              </a:rPr>
              <a:t>语句</a:t>
            </a:r>
          </a:p>
        </p:txBody>
      </p:sp>
      <p:sp>
        <p:nvSpPr>
          <p:cNvPr id="724995" name="Rectangle 3"/>
          <p:cNvSpPr>
            <a:spLocks noGrp="1" noChangeArrowheads="1"/>
          </p:cNvSpPr>
          <p:nvPr>
            <p:ph type="body" idx="1"/>
          </p:nvPr>
        </p:nvSpPr>
        <p:spPr>
          <a:xfrm>
            <a:off x="457200" y="1844824"/>
            <a:ext cx="8229600" cy="4525963"/>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select</a:t>
            </a:r>
            <a:r>
              <a:rPr lang="zh-CN" altLang="en-US" dirty="0">
                <a:latin typeface="Arial Unicode MS" pitchFamily="34" charset="-122"/>
                <a:ea typeface="Arial Unicode MS" pitchFamily="34" charset="-122"/>
                <a:cs typeface="Arial Unicode MS" pitchFamily="34" charset="-122"/>
              </a:rPr>
              <a:t>语句用于执行查询。其</a:t>
            </a:r>
            <a:r>
              <a:rPr lang="zh-CN" altLang="en-US" dirty="0">
                <a:solidFill>
                  <a:srgbClr val="0000FF"/>
                </a:solidFill>
                <a:latin typeface="Arial Unicode MS" pitchFamily="34" charset="-122"/>
                <a:ea typeface="Arial Unicode MS" pitchFamily="34" charset="-122"/>
                <a:cs typeface="Arial Unicode MS" pitchFamily="34" charset="-122"/>
              </a:rPr>
              <a:t>语法</a:t>
            </a:r>
            <a:r>
              <a:rPr lang="zh-CN" altLang="en-US" dirty="0">
                <a:latin typeface="Arial Unicode MS" pitchFamily="34" charset="-122"/>
                <a:ea typeface="Arial Unicode MS" pitchFamily="34" charset="-122"/>
                <a:cs typeface="Arial Unicode MS" pitchFamily="34" charset="-122"/>
              </a:rPr>
              <a:t>可表示为：</a:t>
            </a:r>
          </a:p>
          <a:p>
            <a:pPr lvl="1" eaLnBrk="1" hangingPunct="1">
              <a:buFont typeface="Wingdings 2" pitchFamily="18" charset="2"/>
              <a:buNone/>
              <a:defRPr/>
            </a:pPr>
            <a:r>
              <a:rPr lang="en-US" altLang="zh-CN" dirty="0" err="1">
                <a:solidFill>
                  <a:srgbClr val="0000FF"/>
                </a:solidFill>
                <a:latin typeface="Arial Unicode MS" pitchFamily="34" charset="-122"/>
                <a:ea typeface="Arial Unicode MS" pitchFamily="34" charset="-122"/>
                <a:cs typeface="Arial Unicode MS" pitchFamily="34" charset="-122"/>
              </a:rPr>
              <a:t>select_clause</a:t>
            </a:r>
            <a:r>
              <a:rPr lang="en-US" altLang="zh-CN" dirty="0">
                <a:solidFill>
                  <a:srgbClr val="0000FF"/>
                </a:solidFill>
                <a:latin typeface="Arial Unicode MS" pitchFamily="34" charset="-122"/>
                <a:ea typeface="Arial Unicode MS" pitchFamily="34" charset="-122"/>
                <a:cs typeface="Arial Unicode MS" pitchFamily="34" charset="-122"/>
              </a:rPr>
              <a:t> </a:t>
            </a:r>
          </a:p>
          <a:p>
            <a:pPr lvl="1" eaLnBrk="1" hangingPunct="1">
              <a:buFont typeface="Wingdings 2" pitchFamily="18" charset="2"/>
              <a:buNone/>
              <a:defRPr/>
            </a:pPr>
            <a:r>
              <a:rPr lang="en-US" altLang="zh-CN" dirty="0" err="1">
                <a:solidFill>
                  <a:srgbClr val="0000FF"/>
                </a:solidFill>
                <a:latin typeface="Arial Unicode MS" pitchFamily="34" charset="-122"/>
                <a:ea typeface="Arial Unicode MS" pitchFamily="34" charset="-122"/>
                <a:cs typeface="Arial Unicode MS" pitchFamily="34" charset="-122"/>
              </a:rPr>
              <a:t>form_clause</a:t>
            </a:r>
            <a:r>
              <a:rPr lang="en-US" altLang="zh-CN" dirty="0">
                <a:solidFill>
                  <a:srgbClr val="0000FF"/>
                </a:solidFill>
                <a:latin typeface="Arial Unicode MS" pitchFamily="34" charset="-122"/>
                <a:ea typeface="Arial Unicode MS" pitchFamily="34" charset="-122"/>
                <a:cs typeface="Arial Unicode MS" pitchFamily="34" charset="-122"/>
              </a:rPr>
              <a:t> </a:t>
            </a:r>
          </a:p>
          <a:p>
            <a:pPr lvl="1" eaLnBrk="1" hangingPunct="1">
              <a:buFont typeface="Wingdings 2" pitchFamily="18" charset="2"/>
              <a:buNone/>
              <a:defRPr/>
            </a:pPr>
            <a:r>
              <a:rPr lang="en-US" altLang="zh-CN" dirty="0">
                <a:solidFill>
                  <a:srgbClr val="0000FF"/>
                </a:solidFill>
                <a:latin typeface="Arial Unicode MS" pitchFamily="34" charset="-122"/>
                <a:ea typeface="Arial Unicode MS" pitchFamily="34" charset="-122"/>
                <a:cs typeface="Arial Unicode MS" pitchFamily="34" charset="-122"/>
              </a:rPr>
              <a:t>[</a:t>
            </a:r>
            <a:r>
              <a:rPr lang="en-US" altLang="zh-CN" dirty="0" err="1">
                <a:solidFill>
                  <a:srgbClr val="0000FF"/>
                </a:solidFill>
                <a:latin typeface="Arial Unicode MS" pitchFamily="34" charset="-122"/>
                <a:ea typeface="Arial Unicode MS" pitchFamily="34" charset="-122"/>
                <a:cs typeface="Arial Unicode MS" pitchFamily="34" charset="-122"/>
              </a:rPr>
              <a:t>where_clause</a:t>
            </a:r>
            <a:r>
              <a:rPr lang="en-US" altLang="zh-CN" dirty="0">
                <a:solidFill>
                  <a:srgbClr val="0000FF"/>
                </a:solidFill>
                <a:latin typeface="Arial Unicode MS" pitchFamily="34" charset="-122"/>
                <a:ea typeface="Arial Unicode MS" pitchFamily="34" charset="-122"/>
                <a:cs typeface="Arial Unicode MS" pitchFamily="34" charset="-122"/>
              </a:rPr>
              <a:t>] </a:t>
            </a:r>
          </a:p>
          <a:p>
            <a:pPr lvl="1" eaLnBrk="1" hangingPunct="1">
              <a:buFont typeface="Wingdings 2" pitchFamily="18" charset="2"/>
              <a:buNone/>
              <a:defRPr/>
            </a:pPr>
            <a:r>
              <a:rPr lang="en-US" altLang="zh-CN" dirty="0">
                <a:solidFill>
                  <a:srgbClr val="0000FF"/>
                </a:solidFill>
                <a:latin typeface="Arial Unicode MS" pitchFamily="34" charset="-122"/>
                <a:ea typeface="Arial Unicode MS" pitchFamily="34" charset="-122"/>
                <a:cs typeface="Arial Unicode MS" pitchFamily="34" charset="-122"/>
              </a:rPr>
              <a:t>[</a:t>
            </a:r>
            <a:r>
              <a:rPr lang="en-US" altLang="zh-CN" dirty="0" err="1">
                <a:solidFill>
                  <a:srgbClr val="0000FF"/>
                </a:solidFill>
                <a:latin typeface="Arial Unicode MS" pitchFamily="34" charset="-122"/>
                <a:ea typeface="Arial Unicode MS" pitchFamily="34" charset="-122"/>
                <a:cs typeface="Arial Unicode MS" pitchFamily="34" charset="-122"/>
              </a:rPr>
              <a:t>groupby_clause</a:t>
            </a:r>
            <a:r>
              <a:rPr lang="en-US" altLang="zh-CN" dirty="0">
                <a:solidFill>
                  <a:srgbClr val="0000FF"/>
                </a:solidFill>
                <a:latin typeface="Arial Unicode MS" pitchFamily="34" charset="-122"/>
                <a:ea typeface="Arial Unicode MS" pitchFamily="34" charset="-122"/>
                <a:cs typeface="Arial Unicode MS" pitchFamily="34" charset="-122"/>
              </a:rPr>
              <a:t>] </a:t>
            </a:r>
          </a:p>
          <a:p>
            <a:pPr lvl="1" eaLnBrk="1" hangingPunct="1">
              <a:buFont typeface="Wingdings 2" pitchFamily="18" charset="2"/>
              <a:buNone/>
              <a:defRPr/>
            </a:pPr>
            <a:r>
              <a:rPr lang="en-US" altLang="zh-CN" dirty="0">
                <a:solidFill>
                  <a:srgbClr val="0000FF"/>
                </a:solidFill>
                <a:latin typeface="Arial Unicode MS" pitchFamily="34" charset="-122"/>
                <a:ea typeface="Arial Unicode MS" pitchFamily="34" charset="-122"/>
                <a:cs typeface="Arial Unicode MS" pitchFamily="34" charset="-122"/>
              </a:rPr>
              <a:t>[</a:t>
            </a:r>
            <a:r>
              <a:rPr lang="en-US" altLang="zh-CN" dirty="0" err="1">
                <a:solidFill>
                  <a:srgbClr val="0000FF"/>
                </a:solidFill>
                <a:latin typeface="Arial Unicode MS" pitchFamily="34" charset="-122"/>
                <a:ea typeface="Arial Unicode MS" pitchFamily="34" charset="-122"/>
                <a:cs typeface="Arial Unicode MS" pitchFamily="34" charset="-122"/>
              </a:rPr>
              <a:t>having_clause</a:t>
            </a:r>
            <a:r>
              <a:rPr lang="en-US" altLang="zh-CN" dirty="0">
                <a:solidFill>
                  <a:srgbClr val="0000FF"/>
                </a:solidFill>
                <a:latin typeface="Arial Unicode MS" pitchFamily="34" charset="-122"/>
                <a:ea typeface="Arial Unicode MS" pitchFamily="34" charset="-122"/>
                <a:cs typeface="Arial Unicode MS" pitchFamily="34" charset="-122"/>
              </a:rPr>
              <a:t>]</a:t>
            </a:r>
          </a:p>
          <a:p>
            <a:pPr lvl="1" eaLnBrk="1" hangingPunct="1">
              <a:buFont typeface="Wingdings 2" pitchFamily="18" charset="2"/>
              <a:buNone/>
              <a:defRPr/>
            </a:pPr>
            <a:r>
              <a:rPr lang="en-US" altLang="zh-CN" dirty="0">
                <a:solidFill>
                  <a:srgbClr val="0000FF"/>
                </a:solidFill>
                <a:latin typeface="Arial Unicode MS" pitchFamily="34" charset="-122"/>
                <a:ea typeface="Arial Unicode MS" pitchFamily="34" charset="-122"/>
                <a:cs typeface="Arial Unicode MS" pitchFamily="34" charset="-122"/>
              </a:rPr>
              <a:t>[</a:t>
            </a:r>
            <a:r>
              <a:rPr lang="en-US" altLang="zh-CN" dirty="0" err="1">
                <a:solidFill>
                  <a:srgbClr val="0000FF"/>
                </a:solidFill>
                <a:latin typeface="Arial Unicode MS" pitchFamily="34" charset="-122"/>
                <a:ea typeface="Arial Unicode MS" pitchFamily="34" charset="-122"/>
                <a:cs typeface="Arial Unicode MS" pitchFamily="34" charset="-122"/>
              </a:rPr>
              <a:t>orderby_clause</a:t>
            </a:r>
            <a:r>
              <a:rPr lang="en-US" altLang="zh-CN"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962066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body" idx="1"/>
          </p:nvPr>
        </p:nvSpPr>
        <p:spPr>
          <a:xfrm>
            <a:off x="323528" y="1985934"/>
            <a:ext cx="8568952" cy="4525963"/>
          </a:xfrm>
        </p:spPr>
        <p:txBody>
          <a:bodyPr>
            <a:normAutofit/>
          </a:bodyPr>
          <a:lstStyle/>
          <a:p>
            <a:pPr eaLnBrk="1" hangingPunct="1">
              <a:defRPr/>
            </a:pPr>
            <a:r>
              <a:rPr lang="en-US" altLang="zh-CN" sz="2800" dirty="0">
                <a:latin typeface="Arial Unicode MS" pitchFamily="34" charset="-122"/>
                <a:ea typeface="Arial Unicode MS" pitchFamily="34" charset="-122"/>
                <a:cs typeface="Arial Unicode MS" pitchFamily="34" charset="-122"/>
              </a:rPr>
              <a:t>from </a:t>
            </a:r>
            <a:r>
              <a:rPr lang="zh-CN" altLang="en-US" sz="2800" dirty="0">
                <a:latin typeface="Arial Unicode MS" pitchFamily="34" charset="-122"/>
                <a:ea typeface="Arial Unicode MS" pitchFamily="34" charset="-122"/>
                <a:cs typeface="Arial Unicode MS" pitchFamily="34" charset="-122"/>
              </a:rPr>
              <a:t>子句是查询语句的必选子句。</a:t>
            </a:r>
            <a:endParaRPr lang="en-US" altLang="zh-CN" sz="2800" dirty="0">
              <a:latin typeface="Arial Unicode MS" pitchFamily="34" charset="-122"/>
              <a:ea typeface="Arial Unicode MS" pitchFamily="34" charset="-122"/>
              <a:cs typeface="Arial Unicode MS" pitchFamily="34" charset="-122"/>
            </a:endParaRPr>
          </a:p>
          <a:p>
            <a:pPr lvl="1">
              <a:defRPr/>
            </a:pPr>
            <a:r>
              <a:rPr lang="en-US" altLang="zh-CN" sz="2400" dirty="0">
                <a:latin typeface="Arial Unicode MS" pitchFamily="34" charset="-122"/>
                <a:ea typeface="Arial Unicode MS" pitchFamily="34" charset="-122"/>
                <a:cs typeface="Arial Unicode MS" pitchFamily="34" charset="-122"/>
              </a:rPr>
              <a:t>Select </a:t>
            </a:r>
            <a:r>
              <a:rPr lang="zh-CN" altLang="en-US" sz="2400" dirty="0">
                <a:latin typeface="Arial Unicode MS" pitchFamily="34" charset="-122"/>
                <a:ea typeface="Arial Unicode MS" pitchFamily="34" charset="-122"/>
                <a:cs typeface="Arial Unicode MS" pitchFamily="34" charset="-122"/>
              </a:rPr>
              <a:t>用来指定查询返回的结果实体或实体的某些属性</a:t>
            </a:r>
            <a:endParaRPr lang="en-US" altLang="zh-CN" sz="2400" dirty="0">
              <a:latin typeface="Arial Unicode MS" pitchFamily="34" charset="-122"/>
              <a:ea typeface="Arial Unicode MS" pitchFamily="34" charset="-122"/>
              <a:cs typeface="Arial Unicode MS" pitchFamily="34" charset="-122"/>
            </a:endParaRPr>
          </a:p>
          <a:p>
            <a:pPr lvl="1">
              <a:defRPr/>
            </a:pPr>
            <a:r>
              <a:rPr lang="en-US" altLang="zh-CN" sz="2400" dirty="0">
                <a:latin typeface="Arial Unicode MS" pitchFamily="34" charset="-122"/>
                <a:ea typeface="Arial Unicode MS" pitchFamily="34" charset="-122"/>
                <a:cs typeface="Arial Unicode MS" pitchFamily="34" charset="-122"/>
              </a:rPr>
              <a:t>From </a:t>
            </a:r>
            <a:r>
              <a:rPr lang="zh-CN" altLang="en-US" sz="2400" dirty="0">
                <a:latin typeface="Arial Unicode MS" pitchFamily="34" charset="-122"/>
                <a:ea typeface="Arial Unicode MS" pitchFamily="34" charset="-122"/>
                <a:cs typeface="Arial Unicode MS" pitchFamily="34" charset="-122"/>
              </a:rPr>
              <a:t>子句声明查询源实体类，并指定</a:t>
            </a:r>
            <a:r>
              <a:rPr lang="zh-CN" altLang="en-US" sz="2400" dirty="0">
                <a:solidFill>
                  <a:srgbClr val="0000FF"/>
                </a:solidFill>
                <a:latin typeface="Arial Unicode MS" pitchFamily="34" charset="-122"/>
                <a:ea typeface="Arial Unicode MS" pitchFamily="34" charset="-122"/>
                <a:cs typeface="Arial Unicode MS" pitchFamily="34" charset="-122"/>
              </a:rPr>
              <a:t>标识符变量</a:t>
            </a:r>
            <a:r>
              <a:rPr lang="zh-CN" altLang="en-US" sz="2400" dirty="0">
                <a:latin typeface="Arial Unicode MS" pitchFamily="34" charset="-122"/>
                <a:ea typeface="Arial Unicode MS" pitchFamily="34" charset="-122"/>
                <a:cs typeface="Arial Unicode MS" pitchFamily="34" charset="-122"/>
              </a:rPr>
              <a:t>（相当于</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表的别名）。</a:t>
            </a:r>
          </a:p>
          <a:p>
            <a:pPr eaLnBrk="1" hangingPunct="1">
              <a:defRPr/>
            </a:pPr>
            <a:r>
              <a:rPr lang="zh-CN" altLang="en-US" sz="2800" dirty="0">
                <a:latin typeface="Arial Unicode MS" pitchFamily="34" charset="-122"/>
                <a:ea typeface="Arial Unicode MS" pitchFamily="34" charset="-122"/>
                <a:cs typeface="Arial Unicode MS" pitchFamily="34" charset="-122"/>
              </a:rPr>
              <a:t>如果不希望返回重复实体，可使用关键字 </a:t>
            </a:r>
            <a:r>
              <a:rPr lang="en-US" altLang="zh-CN" sz="2800" dirty="0">
                <a:solidFill>
                  <a:srgbClr val="0000FF"/>
                </a:solidFill>
                <a:latin typeface="Arial Unicode MS" pitchFamily="34" charset="-122"/>
                <a:ea typeface="Arial Unicode MS" pitchFamily="34" charset="-122"/>
                <a:cs typeface="Arial Unicode MS" pitchFamily="34" charset="-122"/>
              </a:rPr>
              <a:t>distinct </a:t>
            </a:r>
            <a:r>
              <a:rPr lang="zh-CN" altLang="en-US" sz="2800" dirty="0">
                <a:latin typeface="Arial Unicode MS" pitchFamily="34" charset="-122"/>
                <a:ea typeface="Arial Unicode MS" pitchFamily="34" charset="-122"/>
                <a:cs typeface="Arial Unicode MS" pitchFamily="34" charset="-122"/>
              </a:rPr>
              <a:t>修饰。</a:t>
            </a:r>
            <a:r>
              <a:rPr lang="en-US" altLang="zh-CN" sz="2800" dirty="0">
                <a:latin typeface="Arial Unicode MS" pitchFamily="34" charset="-122"/>
                <a:ea typeface="Arial Unicode MS" pitchFamily="34" charset="-122"/>
                <a:cs typeface="Arial Unicode MS" pitchFamily="34" charset="-122"/>
              </a:rPr>
              <a:t>select</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from </a:t>
            </a:r>
            <a:r>
              <a:rPr lang="zh-CN" altLang="en-US" sz="2800" dirty="0">
                <a:latin typeface="Arial Unicode MS" pitchFamily="34" charset="-122"/>
                <a:ea typeface="Arial Unicode MS" pitchFamily="34" charset="-122"/>
                <a:cs typeface="Arial Unicode MS" pitchFamily="34" charset="-122"/>
              </a:rPr>
              <a:t>都是 </a:t>
            </a:r>
            <a:r>
              <a:rPr lang="en-US" altLang="zh-CN" sz="2800" dirty="0">
                <a:latin typeface="Arial Unicode MS" pitchFamily="34" charset="-122"/>
                <a:ea typeface="Arial Unicode MS" pitchFamily="34" charset="-122"/>
                <a:cs typeface="Arial Unicode MS" pitchFamily="34" charset="-122"/>
              </a:rPr>
              <a:t>JPQL </a:t>
            </a:r>
            <a:r>
              <a:rPr lang="zh-CN" altLang="en-US" sz="2800" dirty="0">
                <a:latin typeface="Arial Unicode MS" pitchFamily="34" charset="-122"/>
                <a:ea typeface="Arial Unicode MS" pitchFamily="34" charset="-122"/>
                <a:cs typeface="Arial Unicode MS" pitchFamily="34" charset="-122"/>
              </a:rPr>
              <a:t>的关键字，通常全大写或全小写，建议不要大小写混用。</a:t>
            </a:r>
          </a:p>
        </p:txBody>
      </p:sp>
      <p:sp>
        <p:nvSpPr>
          <p:cNvPr id="726019" name="Rectangle 3"/>
          <p:cNvSpPr>
            <a:spLocks noGrp="1" noChangeArrowheads="1"/>
          </p:cNvSpPr>
          <p:nvPr>
            <p:ph type="title"/>
          </p:nvPr>
        </p:nvSpPr>
        <p:spPr>
          <a:xfrm>
            <a:off x="457200" y="660372"/>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select-from </a:t>
            </a:r>
            <a:r>
              <a:rPr lang="zh-CN" altLang="en-US" dirty="0">
                <a:latin typeface="Arial Unicode MS" pitchFamily="34" charset="-122"/>
                <a:ea typeface="Arial Unicode MS" pitchFamily="34" charset="-122"/>
                <a:cs typeface="Arial Unicode MS" pitchFamily="34" charset="-122"/>
              </a:rPr>
              <a:t>子句</a:t>
            </a:r>
          </a:p>
        </p:txBody>
      </p:sp>
    </p:spTree>
    <p:extLst>
      <p:ext uri="{BB962C8B-B14F-4D97-AF65-F5344CB8AC3E}">
        <p14:creationId xmlns:p14="http://schemas.microsoft.com/office/powerpoint/2010/main" val="11513478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body" idx="1"/>
          </p:nvPr>
        </p:nvSpPr>
        <p:spPr>
          <a:xfrm>
            <a:off x="457200" y="1874242"/>
            <a:ext cx="8229600" cy="3931022"/>
          </a:xfrm>
        </p:spPr>
        <p:txBody>
          <a:bodyPr>
            <a:noAutofit/>
          </a:bodyPr>
          <a:lstStyle/>
          <a:p>
            <a:pPr eaLnBrk="1" hangingPunct="1">
              <a:defRPr/>
            </a:pPr>
            <a:r>
              <a:rPr lang="zh-CN" altLang="en-US" sz="2400" dirty="0">
                <a:latin typeface="Arial Unicode MS" pitchFamily="34" charset="-122"/>
                <a:ea typeface="Arial Unicode MS" pitchFamily="34" charset="-122"/>
                <a:cs typeface="Arial Unicode MS" pitchFamily="34" charset="-122"/>
              </a:rPr>
              <a:t>查询所有实体的 </a:t>
            </a:r>
            <a:r>
              <a:rPr lang="en-US" altLang="zh-CN" sz="2400" dirty="0">
                <a:latin typeface="Arial Unicode MS" pitchFamily="34" charset="-122"/>
                <a:ea typeface="Arial Unicode MS" pitchFamily="34" charset="-122"/>
                <a:cs typeface="Arial Unicode MS" pitchFamily="34" charset="-122"/>
              </a:rPr>
              <a:t>JPQL </a:t>
            </a:r>
            <a:r>
              <a:rPr lang="zh-CN" altLang="en-US" sz="2400" dirty="0">
                <a:latin typeface="Arial Unicode MS" pitchFamily="34" charset="-122"/>
                <a:ea typeface="Arial Unicode MS" pitchFamily="34" charset="-122"/>
                <a:cs typeface="Arial Unicode MS" pitchFamily="34" charset="-122"/>
              </a:rPr>
              <a:t>查询字串很简单，例如：</a:t>
            </a:r>
          </a:p>
          <a:p>
            <a:pPr eaLnBrk="1" hangingPunct="1">
              <a:buFont typeface="Wingdings" pitchFamily="2" charset="2"/>
              <a:buNone/>
              <a:defRPr/>
            </a:pPr>
            <a:r>
              <a:rPr lang="zh-CN" altLang="en-US" sz="2400" dirty="0">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select o from Order o</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  </a:t>
            </a:r>
            <a:r>
              <a:rPr lang="en-US" altLang="zh-CN" sz="2400" dirty="0">
                <a:solidFill>
                  <a:srgbClr val="0000FF"/>
                </a:solidFill>
                <a:latin typeface="Arial Unicode MS" pitchFamily="34" charset="-122"/>
                <a:ea typeface="Arial Unicode MS" pitchFamily="34" charset="-122"/>
                <a:cs typeface="Arial Unicode MS" pitchFamily="34" charset="-122"/>
              </a:rPr>
              <a:t>select o from Order as o</a:t>
            </a:r>
          </a:p>
          <a:p>
            <a:pPr eaLnBrk="1" hangingPunct="1">
              <a:defRPr/>
            </a:pPr>
            <a:r>
              <a:rPr lang="zh-CN" altLang="en-US" sz="2400" dirty="0">
                <a:latin typeface="Arial Unicode MS" pitchFamily="34" charset="-122"/>
                <a:ea typeface="Arial Unicode MS" pitchFamily="34" charset="-122"/>
                <a:cs typeface="Arial Unicode MS" pitchFamily="34" charset="-122"/>
              </a:rPr>
              <a:t>关键字 </a:t>
            </a:r>
            <a:r>
              <a:rPr lang="en-US" altLang="zh-CN" sz="2400" dirty="0">
                <a:solidFill>
                  <a:srgbClr val="0000FF"/>
                </a:solidFill>
                <a:latin typeface="Arial Unicode MS" pitchFamily="34" charset="-122"/>
                <a:ea typeface="Arial Unicode MS" pitchFamily="34" charset="-122"/>
                <a:cs typeface="Arial Unicode MS" pitchFamily="34" charset="-122"/>
              </a:rPr>
              <a:t>as </a:t>
            </a:r>
            <a:r>
              <a:rPr lang="zh-CN" altLang="en-US" sz="2400" dirty="0">
                <a:latin typeface="Arial Unicode MS" pitchFamily="34" charset="-122"/>
                <a:ea typeface="Arial Unicode MS" pitchFamily="34" charset="-122"/>
                <a:cs typeface="Arial Unicode MS" pitchFamily="34" charset="-122"/>
              </a:rPr>
              <a:t>可以省去。</a:t>
            </a:r>
          </a:p>
          <a:p>
            <a:pPr eaLnBrk="1" hangingPunct="1">
              <a:defRPr/>
            </a:pPr>
            <a:r>
              <a:rPr lang="zh-CN" altLang="en-US" sz="2400" dirty="0">
                <a:latin typeface="Arial Unicode MS" pitchFamily="34" charset="-122"/>
                <a:ea typeface="Arial Unicode MS" pitchFamily="34" charset="-122"/>
                <a:cs typeface="Arial Unicode MS" pitchFamily="34" charset="-122"/>
              </a:rPr>
              <a:t>标识符变量的命名规范与 </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标识符相同，且区分大小写。</a:t>
            </a:r>
          </a:p>
        </p:txBody>
      </p:sp>
      <p:sp>
        <p:nvSpPr>
          <p:cNvPr id="727043"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a:latin typeface="Arial Unicode MS" pitchFamily="34" charset="-122"/>
                <a:ea typeface="Arial Unicode MS" pitchFamily="34" charset="-122"/>
                <a:cs typeface="Arial Unicode MS" pitchFamily="34" charset="-122"/>
              </a:rPr>
              <a:t>查询所有实体</a:t>
            </a:r>
          </a:p>
        </p:txBody>
      </p:sp>
    </p:spTree>
    <p:extLst>
      <p:ext uri="{BB962C8B-B14F-4D97-AF65-F5344CB8AC3E}">
        <p14:creationId xmlns:p14="http://schemas.microsoft.com/office/powerpoint/2010/main" val="1902082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AAD4A0BE-094F-44EE-B4B5-57D0C7E0E4E9}" type="slidenum">
              <a:rPr lang="en-US" altLang="zh-CN"/>
              <a:pPr>
                <a:defRPr/>
              </a:pPr>
              <a:t>57</a:t>
            </a:fld>
            <a:endParaRPr lang="en-US" altLang="zh-CN"/>
          </a:p>
        </p:txBody>
      </p:sp>
      <p:sp>
        <p:nvSpPr>
          <p:cNvPr id="728066" name="Rectangle 2"/>
          <p:cNvSpPr>
            <a:spLocks noGrp="1" noChangeArrowheads="1"/>
          </p:cNvSpPr>
          <p:nvPr>
            <p:ph type="body" idx="1"/>
          </p:nvPr>
        </p:nvSpPr>
        <p:spPr>
          <a:xfrm>
            <a:off x="457200" y="1711349"/>
            <a:ext cx="8229600" cy="4525963"/>
          </a:xfrm>
        </p:spPr>
        <p:txBody>
          <a:bodyPr>
            <a:normAutofit/>
          </a:bodyPr>
          <a:lstStyle/>
          <a:p>
            <a:pPr eaLnBrk="1" hangingPunct="1">
              <a:defRPr/>
            </a:pPr>
            <a:r>
              <a:rPr lang="zh-CN" altLang="en-US" sz="2400" dirty="0">
                <a:latin typeface="Arial Unicode MS" pitchFamily="34" charset="-122"/>
                <a:ea typeface="Arial Unicode MS" pitchFamily="34" charset="-122"/>
                <a:cs typeface="Arial Unicode MS" pitchFamily="34" charset="-122"/>
              </a:rPr>
              <a:t>调用 </a:t>
            </a:r>
            <a:r>
              <a:rPr lang="en-US" altLang="zh-CN" sz="2400" dirty="0" err="1">
                <a:latin typeface="Arial Unicode MS" pitchFamily="34" charset="-122"/>
                <a:ea typeface="Arial Unicode MS" pitchFamily="34" charset="-122"/>
                <a:cs typeface="Arial Unicode MS" pitchFamily="34" charset="-122"/>
              </a:rPr>
              <a:t>EntityManager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createQuery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方法可创建查询对象，接着调用 </a:t>
            </a:r>
            <a:r>
              <a:rPr lang="en-US" altLang="zh-CN" sz="2400" dirty="0">
                <a:latin typeface="Arial Unicode MS" pitchFamily="34" charset="-122"/>
                <a:ea typeface="Arial Unicode MS" pitchFamily="34" charset="-122"/>
                <a:cs typeface="Arial Unicode MS" pitchFamily="34" charset="-122"/>
              </a:rPr>
              <a:t>Query </a:t>
            </a:r>
            <a:r>
              <a:rPr lang="zh-CN" altLang="en-US" sz="2400" dirty="0">
                <a:latin typeface="Arial Unicode MS" pitchFamily="34" charset="-122"/>
                <a:ea typeface="Arial Unicode MS" pitchFamily="34" charset="-122"/>
                <a:cs typeface="Arial Unicode MS" pitchFamily="34" charset="-122"/>
              </a:rPr>
              <a:t>接口的 </a:t>
            </a:r>
            <a:r>
              <a:rPr lang="en-US" altLang="zh-CN" sz="2400" dirty="0" err="1">
                <a:latin typeface="Arial Unicode MS" pitchFamily="34" charset="-122"/>
                <a:ea typeface="Arial Unicode MS" pitchFamily="34" charset="-122"/>
                <a:cs typeface="Arial Unicode MS" pitchFamily="34" charset="-122"/>
              </a:rPr>
              <a:t>getResultList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方法就可获得查询结果集。例如：</a:t>
            </a:r>
            <a:endParaRPr lang="en-US" altLang="zh-CN" sz="2400" dirty="0">
              <a:latin typeface="Arial Unicode MS" pitchFamily="34" charset="-122"/>
              <a:ea typeface="Arial Unicode MS" pitchFamily="34" charset="-122"/>
              <a:cs typeface="Arial Unicode MS" pitchFamily="34" charset="-122"/>
            </a:endParaRPr>
          </a:p>
          <a:p>
            <a:pPr eaLnBrk="1" hangingPunct="1">
              <a:defRPr/>
            </a:pPr>
            <a:r>
              <a:rPr lang="en-US" altLang="zh-CN" sz="2400" dirty="0">
                <a:solidFill>
                  <a:srgbClr val="0000FF"/>
                </a:solidFill>
                <a:latin typeface="Arial Unicode MS" pitchFamily="34" charset="-122"/>
                <a:ea typeface="Arial Unicode MS" pitchFamily="34" charset="-122"/>
                <a:cs typeface="Arial Unicode MS" pitchFamily="34" charset="-122"/>
              </a:rPr>
              <a:t>Query </a:t>
            </a:r>
            <a:r>
              <a:rPr lang="en-US" altLang="zh-CN" sz="2400" dirty="0" err="1">
                <a:solidFill>
                  <a:srgbClr val="0000FF"/>
                </a:solidFill>
                <a:latin typeface="Arial Unicode MS" pitchFamily="34" charset="-122"/>
                <a:ea typeface="Arial Unicode MS" pitchFamily="34" charset="-122"/>
                <a:cs typeface="Arial Unicode MS" pitchFamily="34" charset="-122"/>
              </a:rPr>
              <a:t>query</a:t>
            </a:r>
            <a:r>
              <a:rPr lang="en-US" altLang="zh-CN" sz="2400" dirty="0">
                <a:solidFill>
                  <a:srgbClr val="0000FF"/>
                </a:solidFill>
                <a:latin typeface="Arial Unicode MS" pitchFamily="34" charset="-122"/>
                <a:ea typeface="Arial Unicode MS" pitchFamily="34" charset="-122"/>
                <a:cs typeface="Arial Unicode MS" pitchFamily="34" charset="-122"/>
              </a:rPr>
              <a:t> = </a:t>
            </a:r>
            <a:r>
              <a:rPr lang="en-US" altLang="zh-CN" sz="2400" dirty="0" err="1">
                <a:solidFill>
                  <a:srgbClr val="0000FF"/>
                </a:solidFill>
                <a:latin typeface="Arial Unicode MS" pitchFamily="34" charset="-122"/>
                <a:ea typeface="Arial Unicode MS" pitchFamily="34" charset="-122"/>
                <a:cs typeface="Arial Unicode MS" pitchFamily="34" charset="-122"/>
              </a:rPr>
              <a:t>entityManager.createQuery</a:t>
            </a:r>
            <a:r>
              <a:rPr lang="en-US" altLang="zh-CN" sz="2400" dirty="0">
                <a:solidFill>
                  <a:srgbClr val="0000FF"/>
                </a:solidFill>
                <a:latin typeface="Arial Unicode MS" pitchFamily="34" charset="-122"/>
                <a:ea typeface="Arial Unicode MS" pitchFamily="34" charset="-122"/>
                <a:cs typeface="Arial Unicode MS" pitchFamily="34" charset="-122"/>
              </a:rPr>
              <a:t>( "select o from Order o"); </a:t>
            </a:r>
          </a:p>
          <a:p>
            <a:pPr eaLnBrk="1" hangingPunct="1">
              <a:defRPr/>
            </a:pPr>
            <a:r>
              <a:rPr lang="en-US" altLang="zh-CN" sz="2400" dirty="0">
                <a:solidFill>
                  <a:srgbClr val="0000FF"/>
                </a:solidFill>
                <a:latin typeface="Arial Unicode MS" pitchFamily="34" charset="-122"/>
                <a:ea typeface="Arial Unicode MS" pitchFamily="34" charset="-122"/>
                <a:cs typeface="Arial Unicode MS" pitchFamily="34" charset="-122"/>
              </a:rPr>
              <a:t>List orders = </a:t>
            </a:r>
            <a:r>
              <a:rPr lang="en-US" altLang="zh-CN" sz="2400" dirty="0" err="1">
                <a:solidFill>
                  <a:srgbClr val="0000FF"/>
                </a:solidFill>
                <a:latin typeface="Arial Unicode MS" pitchFamily="34" charset="-122"/>
                <a:ea typeface="Arial Unicode MS" pitchFamily="34" charset="-122"/>
                <a:cs typeface="Arial Unicode MS" pitchFamily="34" charset="-122"/>
              </a:rPr>
              <a:t>query.getResultList</a:t>
            </a:r>
            <a:r>
              <a:rPr lang="en-US" altLang="zh-CN" sz="2400" dirty="0">
                <a:solidFill>
                  <a:srgbClr val="0000FF"/>
                </a:solidFill>
                <a:latin typeface="Arial Unicode MS" pitchFamily="34" charset="-122"/>
                <a:ea typeface="Arial Unicode MS" pitchFamily="34" charset="-122"/>
                <a:cs typeface="Arial Unicode MS" pitchFamily="34" charset="-122"/>
              </a:rPr>
              <a:t>();</a:t>
            </a:r>
          </a:p>
          <a:p>
            <a:pPr eaLnBrk="1" hangingPunct="1">
              <a:defRPr/>
            </a:pPr>
            <a:r>
              <a:rPr lang="en-US" altLang="zh-CN" sz="2400" dirty="0">
                <a:solidFill>
                  <a:srgbClr val="0000FF"/>
                </a:solidFill>
                <a:latin typeface="Arial Unicode MS" pitchFamily="34" charset="-122"/>
                <a:ea typeface="Arial Unicode MS" pitchFamily="34" charset="-122"/>
                <a:cs typeface="Arial Unicode MS" pitchFamily="34" charset="-122"/>
              </a:rPr>
              <a:t>Iterator </a:t>
            </a:r>
            <a:r>
              <a:rPr lang="en-US" altLang="zh-CN" sz="2400" dirty="0" err="1">
                <a:solidFill>
                  <a:srgbClr val="0000FF"/>
                </a:solidFill>
                <a:latin typeface="Arial Unicode MS" pitchFamily="34" charset="-122"/>
                <a:ea typeface="Arial Unicode MS" pitchFamily="34" charset="-122"/>
                <a:cs typeface="Arial Unicode MS" pitchFamily="34" charset="-122"/>
              </a:rPr>
              <a:t>iterator</a:t>
            </a:r>
            <a:r>
              <a:rPr lang="en-US" altLang="zh-CN" sz="2400" dirty="0">
                <a:solidFill>
                  <a:srgbClr val="0000FF"/>
                </a:solidFill>
                <a:latin typeface="Arial Unicode MS" pitchFamily="34" charset="-122"/>
                <a:ea typeface="Arial Unicode MS" pitchFamily="34" charset="-122"/>
                <a:cs typeface="Arial Unicode MS" pitchFamily="34" charset="-122"/>
              </a:rPr>
              <a:t> = </a:t>
            </a:r>
            <a:r>
              <a:rPr lang="en-US" altLang="zh-CN" sz="2400" dirty="0" err="1">
                <a:solidFill>
                  <a:srgbClr val="0000FF"/>
                </a:solidFill>
                <a:latin typeface="Arial Unicode MS" pitchFamily="34" charset="-122"/>
                <a:ea typeface="Arial Unicode MS" pitchFamily="34" charset="-122"/>
                <a:cs typeface="Arial Unicode MS" pitchFamily="34" charset="-122"/>
              </a:rPr>
              <a:t>orders.iterator</a:t>
            </a:r>
            <a:r>
              <a:rPr lang="en-US" altLang="zh-CN" sz="2400" dirty="0">
                <a:solidFill>
                  <a:srgbClr val="0000FF"/>
                </a:solidFill>
                <a:latin typeface="Arial Unicode MS" pitchFamily="34" charset="-122"/>
                <a:ea typeface="Arial Unicode MS" pitchFamily="34" charset="-122"/>
                <a:cs typeface="Arial Unicode MS" pitchFamily="34" charset="-122"/>
              </a:rPr>
              <a:t>();</a:t>
            </a:r>
          </a:p>
          <a:p>
            <a:pPr eaLnBrk="1" hangingPunct="1">
              <a:defRPr/>
            </a:pPr>
            <a:r>
              <a:rPr lang="en-US" altLang="zh-CN" sz="2400" dirty="0">
                <a:solidFill>
                  <a:srgbClr val="0000FF"/>
                </a:solidFill>
                <a:latin typeface="Arial Unicode MS" pitchFamily="34" charset="-122"/>
                <a:ea typeface="Arial Unicode MS" pitchFamily="34" charset="-122"/>
                <a:cs typeface="Arial Unicode MS" pitchFamily="34" charset="-122"/>
              </a:rPr>
              <a:t>while( </a:t>
            </a:r>
            <a:r>
              <a:rPr lang="en-US" altLang="zh-CN" sz="2400" dirty="0" err="1">
                <a:solidFill>
                  <a:srgbClr val="0000FF"/>
                </a:solidFill>
                <a:latin typeface="Arial Unicode MS" pitchFamily="34" charset="-122"/>
                <a:ea typeface="Arial Unicode MS" pitchFamily="34" charset="-122"/>
                <a:cs typeface="Arial Unicode MS" pitchFamily="34" charset="-122"/>
              </a:rPr>
              <a:t>iterator.hasNext</a:t>
            </a:r>
            <a:r>
              <a:rPr lang="en-US" altLang="zh-CN" sz="2400" dirty="0">
                <a:solidFill>
                  <a:srgbClr val="0000FF"/>
                </a:solidFill>
                <a:latin typeface="Arial Unicode MS" pitchFamily="34" charset="-122"/>
                <a:ea typeface="Arial Unicode MS" pitchFamily="34" charset="-122"/>
                <a:cs typeface="Arial Unicode MS" pitchFamily="34" charset="-122"/>
              </a:rPr>
              <a:t>() ) {</a:t>
            </a:r>
          </a:p>
          <a:p>
            <a:pPr lvl="1" eaLnBrk="1" hangingPunct="1">
              <a:buFont typeface="Wingdings 2" pitchFamily="18" charset="2"/>
              <a:buNone/>
              <a:defRPr/>
            </a:pPr>
            <a:r>
              <a:rPr lang="en-US" altLang="zh-CN" sz="2400" dirty="0">
                <a:solidFill>
                  <a:schemeClr val="hlink"/>
                </a:solidFill>
                <a:latin typeface="Arial Unicode MS" pitchFamily="34" charset="-122"/>
                <a:ea typeface="Arial Unicode MS" pitchFamily="34" charset="-122"/>
                <a:cs typeface="Arial Unicode MS" pitchFamily="34" charset="-122"/>
              </a:rPr>
              <a:t>	// </a:t>
            </a:r>
            <a:r>
              <a:rPr lang="zh-CN" altLang="en-US" sz="2400" dirty="0">
                <a:solidFill>
                  <a:schemeClr val="hlink"/>
                </a:solidFill>
                <a:latin typeface="Arial Unicode MS" pitchFamily="34" charset="-122"/>
                <a:ea typeface="Arial Unicode MS" pitchFamily="34" charset="-122"/>
                <a:cs typeface="Arial Unicode MS" pitchFamily="34" charset="-122"/>
              </a:rPr>
              <a:t>处理</a:t>
            </a:r>
            <a:r>
              <a:rPr lang="en-US" altLang="zh-CN" sz="2400" dirty="0">
                <a:solidFill>
                  <a:schemeClr val="hlink"/>
                </a:solidFill>
                <a:latin typeface="Arial Unicode MS" pitchFamily="34" charset="-122"/>
                <a:ea typeface="Arial Unicode MS" pitchFamily="34" charset="-122"/>
                <a:cs typeface="Arial Unicode MS" pitchFamily="34" charset="-122"/>
              </a:rPr>
              <a:t>Order</a:t>
            </a:r>
          </a:p>
          <a:p>
            <a:pPr lvl="1" eaLnBrk="1" hangingPunct="1">
              <a:buFont typeface="Wingdings 2" pitchFamily="18" charset="2"/>
              <a:buNone/>
              <a:defRPr/>
            </a:pPr>
            <a:r>
              <a:rPr lang="en-US" altLang="zh-CN" sz="2400" dirty="0">
                <a:solidFill>
                  <a:srgbClr val="0000FF"/>
                </a:solidFill>
                <a:latin typeface="Arial Unicode MS" pitchFamily="34" charset="-122"/>
                <a:ea typeface="Arial Unicode MS" pitchFamily="34" charset="-122"/>
                <a:cs typeface="Arial Unicode MS" pitchFamily="34" charset="-122"/>
              </a:rPr>
              <a:t>}</a:t>
            </a:r>
          </a:p>
        </p:txBody>
      </p:sp>
      <p:sp>
        <p:nvSpPr>
          <p:cNvPr id="4"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a:latin typeface="Arial Unicode MS" pitchFamily="34" charset="-122"/>
                <a:ea typeface="Arial Unicode MS" pitchFamily="34" charset="-122"/>
                <a:cs typeface="Arial Unicode MS" pitchFamily="34" charset="-122"/>
              </a:rPr>
              <a:t>查询所有实体</a:t>
            </a:r>
          </a:p>
        </p:txBody>
      </p:sp>
    </p:spTree>
    <p:extLst>
      <p:ext uri="{BB962C8B-B14F-4D97-AF65-F5344CB8AC3E}">
        <p14:creationId xmlns:p14="http://schemas.microsoft.com/office/powerpoint/2010/main" val="19741736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C9DCD0C-DA02-49BA-AF56-A07598D8C23D}" type="slidenum">
              <a:rPr lang="en-US" altLang="zh-CN">
                <a:latin typeface="Arial Unicode MS" pitchFamily="34" charset="-122"/>
                <a:ea typeface="Arial Unicode MS" pitchFamily="34" charset="-122"/>
                <a:cs typeface="Arial Unicode MS" pitchFamily="34" charset="-122"/>
              </a:rPr>
              <a:pPr>
                <a:defRPr/>
              </a:pPr>
              <a:t>58</a:t>
            </a:fld>
            <a:endParaRPr lang="en-US" altLang="zh-CN">
              <a:latin typeface="Arial Unicode MS" pitchFamily="34" charset="-122"/>
              <a:ea typeface="Arial Unicode MS" pitchFamily="34" charset="-122"/>
              <a:cs typeface="Arial Unicode MS" pitchFamily="34" charset="-122"/>
            </a:endParaRPr>
          </a:p>
        </p:txBody>
      </p:sp>
      <p:sp>
        <p:nvSpPr>
          <p:cNvPr id="733186"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where</a:t>
            </a:r>
            <a:r>
              <a:rPr lang="zh-CN" altLang="en-US" dirty="0">
                <a:latin typeface="Arial Unicode MS" pitchFamily="34" charset="-122"/>
                <a:ea typeface="Arial Unicode MS" pitchFamily="34" charset="-122"/>
                <a:cs typeface="Arial Unicode MS" pitchFamily="34" charset="-122"/>
              </a:rPr>
              <a:t>子句</a:t>
            </a:r>
          </a:p>
        </p:txBody>
      </p:sp>
      <p:sp>
        <p:nvSpPr>
          <p:cNvPr id="733187" name="Rectangle 3"/>
          <p:cNvSpPr>
            <a:spLocks noGrp="1" noChangeArrowheads="1"/>
          </p:cNvSpPr>
          <p:nvPr>
            <p:ph type="body" idx="1"/>
          </p:nvPr>
        </p:nvSpPr>
        <p:spPr>
          <a:xfrm>
            <a:off x="323528" y="1600200"/>
            <a:ext cx="8496944" cy="4525963"/>
          </a:xfrm>
        </p:spPr>
        <p:txBody>
          <a:bodyPr>
            <a:normAutofit/>
          </a:bodyPr>
          <a:lstStyle/>
          <a:p>
            <a:pPr eaLnBrk="1" hangingPunct="1">
              <a:lnSpc>
                <a:spcPct val="110000"/>
              </a:lnSpc>
              <a:defRPr/>
            </a:pPr>
            <a:r>
              <a:rPr lang="en-US" altLang="zh-CN" sz="2600" dirty="0">
                <a:latin typeface="Arial Unicode MS" pitchFamily="34" charset="-122"/>
                <a:ea typeface="Arial Unicode MS" pitchFamily="34" charset="-122"/>
                <a:cs typeface="Arial Unicode MS" pitchFamily="34" charset="-122"/>
              </a:rPr>
              <a:t>where</a:t>
            </a:r>
            <a:r>
              <a:rPr lang="zh-CN" altLang="en-US" sz="2600" dirty="0">
                <a:latin typeface="Arial Unicode MS" pitchFamily="34" charset="-122"/>
                <a:ea typeface="Arial Unicode MS" pitchFamily="34" charset="-122"/>
                <a:cs typeface="Arial Unicode MS" pitchFamily="34" charset="-122"/>
              </a:rPr>
              <a:t>子句用于指定查询条件，</a:t>
            </a:r>
            <a:r>
              <a:rPr lang="en-US" altLang="zh-CN" sz="2600" dirty="0">
                <a:latin typeface="Arial Unicode MS" pitchFamily="34" charset="-122"/>
                <a:ea typeface="Arial Unicode MS" pitchFamily="34" charset="-122"/>
                <a:cs typeface="Arial Unicode MS" pitchFamily="34" charset="-122"/>
              </a:rPr>
              <a:t>where</a:t>
            </a:r>
            <a:r>
              <a:rPr lang="zh-CN" altLang="en-US" sz="2600" dirty="0">
                <a:latin typeface="Arial Unicode MS" pitchFamily="34" charset="-122"/>
                <a:ea typeface="Arial Unicode MS" pitchFamily="34" charset="-122"/>
                <a:cs typeface="Arial Unicode MS" pitchFamily="34" charset="-122"/>
              </a:rPr>
              <a:t>跟条件表达式。例：</a:t>
            </a:r>
          </a:p>
          <a:p>
            <a:pPr eaLnBrk="1" hangingPunct="1">
              <a:lnSpc>
                <a:spcPct val="110000"/>
              </a:lnSpc>
              <a:buFont typeface="Wingdings" pitchFamily="2" charset="2"/>
              <a:buNone/>
              <a:defRPr/>
            </a:pPr>
            <a:r>
              <a:rPr lang="zh-CN" altLang="en-US" sz="1800" dirty="0">
                <a:solidFill>
                  <a:srgbClr val="0000FF"/>
                </a:solidFill>
                <a:latin typeface="Arial Unicode MS" pitchFamily="34" charset="-122"/>
                <a:ea typeface="Arial Unicode MS" pitchFamily="34" charset="-122"/>
                <a:cs typeface="Arial Unicode MS" pitchFamily="34" charset="-122"/>
              </a:rPr>
              <a:t>	</a:t>
            </a:r>
            <a:r>
              <a:rPr lang="en-US" altLang="zh-CN" sz="1800" dirty="0">
                <a:solidFill>
                  <a:srgbClr val="0000FF"/>
                </a:solidFill>
                <a:latin typeface="Arial Unicode MS" pitchFamily="34" charset="-122"/>
                <a:ea typeface="Arial Unicode MS" pitchFamily="34" charset="-122"/>
                <a:cs typeface="Arial Unicode MS" pitchFamily="34" charset="-122"/>
              </a:rPr>
              <a:t>select o from Orders o where o.id = 1</a:t>
            </a:r>
          </a:p>
          <a:p>
            <a:pPr eaLnBrk="1" hangingPunct="1">
              <a:lnSpc>
                <a:spcPct val="110000"/>
              </a:lnSpc>
              <a:buFont typeface="Wingdings" pitchFamily="2"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	select o from Orders o where o.id &gt; 3 and </a:t>
            </a:r>
            <a:r>
              <a:rPr lang="en-US" altLang="zh-CN" sz="1800" dirty="0" err="1">
                <a:solidFill>
                  <a:srgbClr val="0000FF"/>
                </a:solidFill>
                <a:latin typeface="Arial Unicode MS" pitchFamily="34" charset="-122"/>
                <a:ea typeface="Arial Unicode MS" pitchFamily="34" charset="-122"/>
                <a:cs typeface="Arial Unicode MS" pitchFamily="34" charset="-122"/>
              </a:rPr>
              <a:t>o.confirm</a:t>
            </a:r>
            <a:r>
              <a:rPr lang="en-US" altLang="zh-CN" sz="1800" dirty="0">
                <a:solidFill>
                  <a:srgbClr val="0000FF"/>
                </a:solidFill>
                <a:latin typeface="Arial Unicode MS" pitchFamily="34" charset="-122"/>
                <a:ea typeface="Arial Unicode MS" pitchFamily="34" charset="-122"/>
                <a:cs typeface="Arial Unicode MS" pitchFamily="34" charset="-122"/>
              </a:rPr>
              <a:t> = 'true'	</a:t>
            </a:r>
          </a:p>
          <a:p>
            <a:pPr eaLnBrk="1" hangingPunct="1">
              <a:lnSpc>
                <a:spcPct val="110000"/>
              </a:lnSpc>
              <a:buFont typeface="Wingdings" pitchFamily="2"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	select o from Orders o where </a:t>
            </a:r>
            <a:r>
              <a:rPr lang="en-US" altLang="zh-CN" sz="1800" dirty="0" err="1">
                <a:solidFill>
                  <a:srgbClr val="0000FF"/>
                </a:solidFill>
                <a:latin typeface="Arial Unicode MS" pitchFamily="34" charset="-122"/>
                <a:ea typeface="Arial Unicode MS" pitchFamily="34" charset="-122"/>
                <a:cs typeface="Arial Unicode MS" pitchFamily="34" charset="-122"/>
              </a:rPr>
              <a:t>o.address.streetNumber</a:t>
            </a:r>
            <a:r>
              <a:rPr lang="en-US" altLang="zh-CN" sz="1800" dirty="0">
                <a:solidFill>
                  <a:srgbClr val="0000FF"/>
                </a:solidFill>
                <a:latin typeface="Arial Unicode MS" pitchFamily="34" charset="-122"/>
                <a:ea typeface="Arial Unicode MS" pitchFamily="34" charset="-122"/>
                <a:cs typeface="Arial Unicode MS" pitchFamily="34" charset="-122"/>
              </a:rPr>
              <a:t> &gt;= 123</a:t>
            </a:r>
          </a:p>
          <a:p>
            <a:pPr eaLnBrk="1" hangingPunct="1">
              <a:lnSpc>
                <a:spcPct val="110000"/>
              </a:lnSpc>
              <a:defRPr/>
            </a:pPr>
            <a:r>
              <a:rPr lang="en-US" altLang="zh-CN" sz="2400" dirty="0">
                <a:latin typeface="Arial Unicode MS" pitchFamily="34" charset="-122"/>
                <a:ea typeface="Arial Unicode MS" pitchFamily="34" charset="-122"/>
                <a:cs typeface="Arial Unicode MS" pitchFamily="34" charset="-122"/>
              </a:rPr>
              <a:t>JPQL</a:t>
            </a:r>
            <a:r>
              <a:rPr lang="zh-CN" altLang="en-US" sz="2400" dirty="0">
                <a:latin typeface="Arial Unicode MS" pitchFamily="34" charset="-122"/>
                <a:ea typeface="Arial Unicode MS" pitchFamily="34" charset="-122"/>
                <a:cs typeface="Arial Unicode MS" pitchFamily="34" charset="-122"/>
              </a:rPr>
              <a:t>也支持包含参数的查询，例如：</a:t>
            </a:r>
          </a:p>
          <a:p>
            <a:pPr eaLnBrk="1" hangingPunct="1">
              <a:lnSpc>
                <a:spcPct val="110000"/>
              </a:lnSpc>
              <a:buFont typeface="Wingdings" pitchFamily="2" charset="2"/>
              <a:buNone/>
              <a:defRPr/>
            </a:pPr>
            <a:r>
              <a:rPr lang="zh-CN" altLang="en-US" sz="1800" dirty="0">
                <a:solidFill>
                  <a:srgbClr val="0000FF"/>
                </a:solidFill>
                <a:latin typeface="Arial Unicode MS" pitchFamily="34" charset="-122"/>
                <a:ea typeface="Arial Unicode MS" pitchFamily="34" charset="-122"/>
                <a:cs typeface="Arial Unicode MS" pitchFamily="34" charset="-122"/>
              </a:rPr>
              <a:t>	</a:t>
            </a:r>
            <a:r>
              <a:rPr lang="en-US" altLang="zh-CN" sz="1800" dirty="0">
                <a:solidFill>
                  <a:srgbClr val="0000FF"/>
                </a:solidFill>
                <a:latin typeface="Arial Unicode MS" pitchFamily="34" charset="-122"/>
                <a:ea typeface="Arial Unicode MS" pitchFamily="34" charset="-122"/>
                <a:cs typeface="Arial Unicode MS" pitchFamily="34" charset="-122"/>
              </a:rPr>
              <a:t>select o from Orders o where o.id = :</a:t>
            </a:r>
            <a:r>
              <a:rPr lang="en-US" altLang="zh-CN" sz="1800" dirty="0" err="1">
                <a:solidFill>
                  <a:srgbClr val="0000FF"/>
                </a:solidFill>
                <a:latin typeface="Arial Unicode MS" pitchFamily="34" charset="-122"/>
                <a:ea typeface="Arial Unicode MS" pitchFamily="34" charset="-122"/>
                <a:cs typeface="Arial Unicode MS" pitchFamily="34" charset="-122"/>
              </a:rPr>
              <a:t>myId</a:t>
            </a:r>
            <a:endParaRPr lang="en-US" altLang="zh-CN" sz="1800" dirty="0">
              <a:solidFill>
                <a:srgbClr val="0000FF"/>
              </a:solidFill>
              <a:latin typeface="Arial Unicode MS" pitchFamily="34" charset="-122"/>
              <a:ea typeface="Arial Unicode MS" pitchFamily="34" charset="-122"/>
              <a:cs typeface="Arial Unicode MS" pitchFamily="34" charset="-122"/>
            </a:endParaRPr>
          </a:p>
          <a:p>
            <a:pPr eaLnBrk="1" hangingPunct="1">
              <a:lnSpc>
                <a:spcPct val="110000"/>
              </a:lnSpc>
              <a:buFont typeface="Wingdings" pitchFamily="2"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	select o from Orders o where o.id = :</a:t>
            </a:r>
            <a:r>
              <a:rPr lang="en-US" altLang="zh-CN" sz="1800" dirty="0" err="1">
                <a:solidFill>
                  <a:srgbClr val="0000FF"/>
                </a:solidFill>
                <a:latin typeface="Arial Unicode MS" pitchFamily="34" charset="-122"/>
                <a:ea typeface="Arial Unicode MS" pitchFamily="34" charset="-122"/>
                <a:cs typeface="Arial Unicode MS" pitchFamily="34" charset="-122"/>
              </a:rPr>
              <a:t>myId</a:t>
            </a:r>
            <a:r>
              <a:rPr lang="en-US" altLang="zh-CN" sz="1800" dirty="0">
                <a:solidFill>
                  <a:srgbClr val="0000FF"/>
                </a:solidFill>
                <a:latin typeface="Arial Unicode MS" pitchFamily="34" charset="-122"/>
                <a:ea typeface="Arial Unicode MS" pitchFamily="34" charset="-122"/>
                <a:cs typeface="Arial Unicode MS" pitchFamily="34" charset="-122"/>
              </a:rPr>
              <a:t> and </a:t>
            </a:r>
            <a:r>
              <a:rPr lang="en-US" altLang="zh-CN" sz="1800" dirty="0" err="1">
                <a:solidFill>
                  <a:srgbClr val="0000FF"/>
                </a:solidFill>
                <a:latin typeface="Arial Unicode MS" pitchFamily="34" charset="-122"/>
                <a:ea typeface="Arial Unicode MS" pitchFamily="34" charset="-122"/>
                <a:cs typeface="Arial Unicode MS" pitchFamily="34" charset="-122"/>
              </a:rPr>
              <a:t>o.customer</a:t>
            </a:r>
            <a:r>
              <a:rPr lang="en-US" altLang="zh-CN" sz="1800" dirty="0">
                <a:solidFill>
                  <a:srgbClr val="0000FF"/>
                </a:solidFill>
                <a:latin typeface="Arial Unicode MS" pitchFamily="34" charset="-122"/>
                <a:ea typeface="Arial Unicode MS" pitchFamily="34" charset="-122"/>
                <a:cs typeface="Arial Unicode MS" pitchFamily="34" charset="-122"/>
              </a:rPr>
              <a:t> = :</a:t>
            </a:r>
            <a:r>
              <a:rPr lang="en-US" altLang="zh-CN" sz="1800" dirty="0" err="1">
                <a:solidFill>
                  <a:srgbClr val="0000FF"/>
                </a:solidFill>
                <a:latin typeface="Arial Unicode MS" pitchFamily="34" charset="-122"/>
                <a:ea typeface="Arial Unicode MS" pitchFamily="34" charset="-122"/>
                <a:cs typeface="Arial Unicode MS" pitchFamily="34" charset="-122"/>
              </a:rPr>
              <a:t>customerName</a:t>
            </a:r>
            <a:endParaRPr lang="en-US" altLang="zh-CN" dirty="0">
              <a:solidFill>
                <a:srgbClr val="FF0000"/>
              </a:solidFill>
              <a:latin typeface="Arial Unicode MS" pitchFamily="34" charset="-122"/>
              <a:ea typeface="Arial Unicode MS" pitchFamily="34" charset="-122"/>
              <a:cs typeface="Arial Unicode MS" pitchFamily="34" charset="-122"/>
            </a:endParaRPr>
          </a:p>
          <a:p>
            <a:pPr eaLnBrk="1" hangingPunct="1">
              <a:lnSpc>
                <a:spcPct val="110000"/>
              </a:lnSpc>
              <a:buFont typeface="Wingdings" pitchFamily="2" charset="2"/>
              <a:buNone/>
              <a:defRPr/>
            </a:pPr>
            <a:r>
              <a:rPr lang="zh-CN" altLang="en-US" dirty="0">
                <a:solidFill>
                  <a:srgbClr val="FF0000"/>
                </a:solidFill>
                <a:latin typeface="Arial Unicode MS" pitchFamily="34" charset="-122"/>
                <a:ea typeface="Arial Unicode MS" pitchFamily="34" charset="-122"/>
                <a:cs typeface="Arial Unicode MS" pitchFamily="34" charset="-122"/>
              </a:rPr>
              <a:t>　</a:t>
            </a:r>
            <a:r>
              <a:rPr lang="zh-CN" altLang="en-US" sz="2400" dirty="0">
                <a:solidFill>
                  <a:srgbClr val="FF0000"/>
                </a:solidFill>
                <a:latin typeface="Arial Unicode MS" pitchFamily="34" charset="-122"/>
                <a:ea typeface="Arial Unicode MS" pitchFamily="34" charset="-122"/>
                <a:cs typeface="Arial Unicode MS" pitchFamily="34" charset="-122"/>
              </a:rPr>
              <a:t>注意</a:t>
            </a:r>
            <a:r>
              <a:rPr lang="zh-CN" altLang="en-US" sz="2400" dirty="0">
                <a:latin typeface="Arial Unicode MS" pitchFamily="34" charset="-122"/>
                <a:ea typeface="Arial Unicode MS" pitchFamily="34" charset="-122"/>
                <a:cs typeface="Arial Unicode MS" pitchFamily="34" charset="-122"/>
              </a:rPr>
              <a:t>：参数名前必须冠以</a:t>
            </a:r>
            <a:r>
              <a:rPr lang="zh-CN" altLang="en-US" sz="2400" dirty="0">
                <a:solidFill>
                  <a:srgbClr val="0000FF"/>
                </a:solidFill>
                <a:latin typeface="Arial Unicode MS" pitchFamily="34" charset="-122"/>
                <a:ea typeface="Arial Unicode MS" pitchFamily="34" charset="-122"/>
                <a:cs typeface="Arial Unicode MS" pitchFamily="34" charset="-122"/>
              </a:rPr>
              <a:t>冒号</a:t>
            </a:r>
            <a:r>
              <a:rPr lang="en-US" altLang="zh-CN" sz="2400" dirty="0">
                <a:latin typeface="Arial Unicode MS" pitchFamily="34" charset="-122"/>
                <a:ea typeface="Arial Unicode MS" pitchFamily="34" charset="-122"/>
                <a:cs typeface="Arial Unicode MS" pitchFamily="34" charset="-122"/>
              </a:rPr>
              <a:t>(</a:t>
            </a:r>
            <a:r>
              <a:rPr lang="en-US" altLang="zh-CN" sz="2400" dirty="0">
                <a:solidFill>
                  <a:srgbClr val="FF0000"/>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，执行查询前须使用</a:t>
            </a:r>
            <a:r>
              <a:rPr lang="en-US" altLang="zh-CN" sz="2400" dirty="0" err="1">
                <a:latin typeface="Arial Unicode MS" pitchFamily="34" charset="-122"/>
                <a:ea typeface="Arial Unicode MS" pitchFamily="34" charset="-122"/>
                <a:cs typeface="Arial Unicode MS" pitchFamily="34" charset="-122"/>
              </a:rPr>
              <a:t>Query.setParameter</a:t>
            </a:r>
            <a:r>
              <a:rPr lang="en-US" altLang="zh-CN" sz="2400" dirty="0">
                <a:latin typeface="Arial Unicode MS" pitchFamily="34" charset="-122"/>
                <a:ea typeface="Arial Unicode MS" pitchFamily="34" charset="-122"/>
                <a:cs typeface="Arial Unicode MS" pitchFamily="34" charset="-122"/>
              </a:rPr>
              <a:t>(name, value)</a:t>
            </a:r>
            <a:r>
              <a:rPr lang="zh-CN" altLang="en-US" sz="2400" dirty="0">
                <a:latin typeface="Arial Unicode MS" pitchFamily="34" charset="-122"/>
                <a:ea typeface="Arial Unicode MS" pitchFamily="34" charset="-122"/>
                <a:cs typeface="Arial Unicode MS" pitchFamily="34" charset="-122"/>
              </a:rPr>
              <a:t>方法给参数赋值。</a:t>
            </a:r>
          </a:p>
        </p:txBody>
      </p:sp>
    </p:spTree>
    <p:extLst>
      <p:ext uri="{BB962C8B-B14F-4D97-AF65-F5344CB8AC3E}">
        <p14:creationId xmlns:p14="http://schemas.microsoft.com/office/powerpoint/2010/main" val="4153101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A2DB0A3C-A654-4335-9A96-DA669AEBE0A8}" type="slidenum">
              <a:rPr lang="en-US" altLang="zh-CN"/>
              <a:pPr>
                <a:defRPr/>
              </a:pPr>
              <a:t>59</a:t>
            </a:fld>
            <a:endParaRPr lang="en-US" altLang="zh-CN"/>
          </a:p>
        </p:txBody>
      </p:sp>
      <p:sp>
        <p:nvSpPr>
          <p:cNvPr id="734211" name="Rectangle 3"/>
          <p:cNvSpPr>
            <a:spLocks noGrp="1" noChangeArrowheads="1"/>
          </p:cNvSpPr>
          <p:nvPr>
            <p:ph type="body" idx="1"/>
          </p:nvPr>
        </p:nvSpPr>
        <p:spPr>
          <a:xfrm>
            <a:off x="457200" y="1600200"/>
            <a:ext cx="8229600" cy="5141168"/>
          </a:xfrm>
        </p:spPr>
        <p:txBody>
          <a:bodyPr>
            <a:normAutofit/>
          </a:bodyPr>
          <a:lstStyle/>
          <a:p>
            <a:pPr eaLnBrk="1" hangingPunct="1">
              <a:lnSpc>
                <a:spcPct val="120000"/>
              </a:lnSpc>
              <a:defRPr/>
            </a:pPr>
            <a:r>
              <a:rPr lang="zh-CN" altLang="en-US" sz="2400" dirty="0">
                <a:latin typeface="Arial Unicode MS" pitchFamily="34" charset="-122"/>
                <a:ea typeface="Arial Unicode MS" pitchFamily="34" charset="-122"/>
                <a:cs typeface="Arial Unicode MS" pitchFamily="34" charset="-122"/>
              </a:rPr>
              <a:t>也可以不使用参数名而使用参数的</a:t>
            </a:r>
            <a:r>
              <a:rPr lang="zh-CN" altLang="en-US" sz="2400" dirty="0">
                <a:solidFill>
                  <a:srgbClr val="0000FF"/>
                </a:solidFill>
                <a:latin typeface="Arial Unicode MS" pitchFamily="34" charset="-122"/>
                <a:ea typeface="Arial Unicode MS" pitchFamily="34" charset="-122"/>
                <a:cs typeface="Arial Unicode MS" pitchFamily="34" charset="-122"/>
              </a:rPr>
              <a:t>序号</a:t>
            </a:r>
            <a:r>
              <a:rPr lang="zh-CN" altLang="en-US" sz="2400" dirty="0">
                <a:latin typeface="Arial Unicode MS" pitchFamily="34" charset="-122"/>
                <a:ea typeface="Arial Unicode MS" pitchFamily="34" charset="-122"/>
                <a:cs typeface="Arial Unicode MS" pitchFamily="34" charset="-122"/>
              </a:rPr>
              <a:t>，例如：</a:t>
            </a:r>
          </a:p>
          <a:p>
            <a:pPr lvl="1" eaLnBrk="1" hangingPunct="1">
              <a:lnSpc>
                <a:spcPct val="12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o from Order o where o.id = </a:t>
            </a:r>
            <a:r>
              <a:rPr lang="en-US" altLang="zh-CN" sz="2000" dirty="0">
                <a:solidFill>
                  <a:srgbClr val="FF0000"/>
                </a:solidFill>
                <a:latin typeface="Arial Unicode MS" pitchFamily="34" charset="-122"/>
                <a:ea typeface="Arial Unicode MS" pitchFamily="34" charset="-122"/>
                <a:cs typeface="Arial Unicode MS" pitchFamily="34" charset="-122"/>
              </a:rPr>
              <a:t>?1</a:t>
            </a:r>
            <a:r>
              <a:rPr lang="en-US" altLang="zh-CN" sz="2000" dirty="0">
                <a:solidFill>
                  <a:srgbClr val="0000FF"/>
                </a:solidFill>
                <a:latin typeface="Arial Unicode MS" pitchFamily="34" charset="-122"/>
                <a:ea typeface="Arial Unicode MS" pitchFamily="34" charset="-122"/>
                <a:cs typeface="Arial Unicode MS" pitchFamily="34" charset="-122"/>
              </a:rPr>
              <a:t> and </a:t>
            </a:r>
            <a:r>
              <a:rPr lang="en-US" altLang="zh-CN" sz="2000" dirty="0" err="1">
                <a:solidFill>
                  <a:srgbClr val="0000FF"/>
                </a:solidFill>
                <a:latin typeface="Arial Unicode MS" pitchFamily="34" charset="-122"/>
                <a:ea typeface="Arial Unicode MS" pitchFamily="34" charset="-122"/>
                <a:cs typeface="Arial Unicode MS" pitchFamily="34" charset="-122"/>
              </a:rPr>
              <a:t>o.customer</a:t>
            </a:r>
            <a:r>
              <a:rPr lang="en-US" altLang="zh-CN" sz="2000" dirty="0">
                <a:solidFill>
                  <a:srgbClr val="0000FF"/>
                </a:solidFill>
                <a:latin typeface="Arial Unicode MS" pitchFamily="34" charset="-122"/>
                <a:ea typeface="Arial Unicode MS" pitchFamily="34" charset="-122"/>
                <a:cs typeface="Arial Unicode MS" pitchFamily="34" charset="-122"/>
              </a:rPr>
              <a:t> = </a:t>
            </a:r>
            <a:r>
              <a:rPr lang="en-US" altLang="zh-CN" sz="2000" dirty="0">
                <a:solidFill>
                  <a:srgbClr val="FF0000"/>
                </a:solidFill>
                <a:latin typeface="Arial Unicode MS" pitchFamily="34" charset="-122"/>
                <a:ea typeface="Arial Unicode MS" pitchFamily="34" charset="-122"/>
                <a:cs typeface="Arial Unicode MS" pitchFamily="34" charset="-122"/>
              </a:rPr>
              <a:t>?2</a:t>
            </a:r>
          </a:p>
          <a:p>
            <a:pPr lvl="1" eaLnBrk="1" hangingPunct="1">
              <a:lnSpc>
                <a:spcPct val="120000"/>
              </a:lnSpc>
              <a:defRPr/>
            </a:pPr>
            <a:r>
              <a:rPr lang="zh-CN" altLang="en-US" sz="2000" dirty="0">
                <a:latin typeface="Arial Unicode MS" pitchFamily="34" charset="-122"/>
                <a:ea typeface="Arial Unicode MS" pitchFamily="34" charset="-122"/>
                <a:cs typeface="Arial Unicode MS" pitchFamily="34" charset="-122"/>
              </a:rPr>
              <a:t>其中 </a:t>
            </a:r>
            <a:r>
              <a:rPr lang="en-US" altLang="zh-CN" sz="2000" dirty="0">
                <a:solidFill>
                  <a:srgbClr val="0000FF"/>
                </a:solidFill>
                <a:latin typeface="Arial Unicode MS" pitchFamily="34" charset="-122"/>
                <a:ea typeface="Arial Unicode MS" pitchFamily="34" charset="-122"/>
                <a:cs typeface="Arial Unicode MS" pitchFamily="34" charset="-122"/>
              </a:rPr>
              <a:t>?1 </a:t>
            </a:r>
            <a:r>
              <a:rPr lang="zh-CN" altLang="en-US" sz="2000" dirty="0">
                <a:latin typeface="Arial Unicode MS" pitchFamily="34" charset="-122"/>
                <a:ea typeface="Arial Unicode MS" pitchFamily="34" charset="-122"/>
                <a:cs typeface="Arial Unicode MS" pitchFamily="34" charset="-122"/>
              </a:rPr>
              <a:t>代表第一个参数，</a:t>
            </a:r>
            <a:r>
              <a:rPr lang="en-US" altLang="zh-CN" sz="2000" dirty="0">
                <a:solidFill>
                  <a:srgbClr val="0000FF"/>
                </a:solidFill>
                <a:latin typeface="Arial Unicode MS" pitchFamily="34" charset="-122"/>
                <a:ea typeface="Arial Unicode MS" pitchFamily="34" charset="-122"/>
                <a:cs typeface="Arial Unicode MS" pitchFamily="34" charset="-122"/>
              </a:rPr>
              <a:t>?2 </a:t>
            </a:r>
            <a:r>
              <a:rPr lang="zh-CN" altLang="en-US" sz="2000" dirty="0">
                <a:latin typeface="Arial Unicode MS" pitchFamily="34" charset="-122"/>
                <a:ea typeface="Arial Unicode MS" pitchFamily="34" charset="-122"/>
                <a:cs typeface="Arial Unicode MS" pitchFamily="34" charset="-122"/>
              </a:rPr>
              <a:t>代表第一个参数。在执行查询之前需要使用重载方法</a:t>
            </a:r>
            <a:r>
              <a:rPr lang="en-US" altLang="zh-CN" sz="2000" dirty="0" err="1">
                <a:latin typeface="Arial Unicode MS" pitchFamily="34" charset="-122"/>
                <a:ea typeface="Arial Unicode MS" pitchFamily="34" charset="-122"/>
                <a:cs typeface="Arial Unicode MS" pitchFamily="34" charset="-122"/>
              </a:rPr>
              <a:t>Query.setParameter</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pos</a:t>
            </a:r>
            <a:r>
              <a:rPr lang="en-US" altLang="zh-CN" sz="2000" dirty="0">
                <a:latin typeface="Arial Unicode MS" pitchFamily="34" charset="-122"/>
                <a:ea typeface="Arial Unicode MS" pitchFamily="34" charset="-122"/>
                <a:cs typeface="Arial Unicode MS" pitchFamily="34" charset="-122"/>
              </a:rPr>
              <a:t>, value) </a:t>
            </a:r>
            <a:r>
              <a:rPr lang="zh-CN" altLang="en-US" sz="2000" dirty="0">
                <a:latin typeface="Arial Unicode MS" pitchFamily="34" charset="-122"/>
                <a:ea typeface="Arial Unicode MS" pitchFamily="34" charset="-122"/>
                <a:cs typeface="Arial Unicode MS" pitchFamily="34" charset="-122"/>
              </a:rPr>
              <a:t>提供参数值。</a:t>
            </a:r>
          </a:p>
          <a:p>
            <a:pPr lvl="2" eaLnBrk="1" hangingPunct="1">
              <a:lnSpc>
                <a:spcPct val="120000"/>
              </a:lnSpc>
              <a:buFont typeface="Wingdings" pitchFamily="2" charset="2"/>
              <a:buNone/>
              <a:defRPr/>
            </a:pPr>
            <a:r>
              <a:rPr lang="en-US" altLang="zh-CN" sz="1800" b="1" dirty="0">
                <a:solidFill>
                  <a:srgbClr val="0000FF"/>
                </a:solidFill>
                <a:latin typeface="Arial Unicode MS" pitchFamily="34" charset="-122"/>
                <a:ea typeface="Arial Unicode MS" pitchFamily="34" charset="-122"/>
                <a:cs typeface="Arial Unicode MS" pitchFamily="34" charset="-122"/>
              </a:rPr>
              <a:t>Query </a:t>
            </a:r>
            <a:r>
              <a:rPr lang="en-US" altLang="zh-CN" sz="1800" b="1" dirty="0" err="1">
                <a:solidFill>
                  <a:srgbClr val="0000FF"/>
                </a:solidFill>
                <a:latin typeface="Arial Unicode MS" pitchFamily="34" charset="-122"/>
                <a:ea typeface="Arial Unicode MS" pitchFamily="34" charset="-122"/>
                <a:cs typeface="Arial Unicode MS" pitchFamily="34" charset="-122"/>
              </a:rPr>
              <a:t>query</a:t>
            </a:r>
            <a:r>
              <a:rPr lang="en-US" altLang="zh-CN" sz="1800" b="1" dirty="0">
                <a:solidFill>
                  <a:srgbClr val="0000FF"/>
                </a:solidFill>
                <a:latin typeface="Arial Unicode MS" pitchFamily="34" charset="-122"/>
                <a:ea typeface="Arial Unicode MS" pitchFamily="34" charset="-122"/>
                <a:cs typeface="Arial Unicode MS" pitchFamily="34" charset="-122"/>
              </a:rPr>
              <a:t> = </a:t>
            </a:r>
            <a:r>
              <a:rPr lang="en-US" altLang="zh-CN" sz="1800" b="1" dirty="0" err="1">
                <a:solidFill>
                  <a:srgbClr val="0000FF"/>
                </a:solidFill>
                <a:latin typeface="Arial Unicode MS" pitchFamily="34" charset="-122"/>
                <a:ea typeface="Arial Unicode MS" pitchFamily="34" charset="-122"/>
                <a:cs typeface="Arial Unicode MS" pitchFamily="34" charset="-122"/>
              </a:rPr>
              <a:t>entityManager.createQuery</a:t>
            </a:r>
            <a:r>
              <a:rPr lang="en-US" altLang="zh-CN" sz="1800" b="1" dirty="0">
                <a:solidFill>
                  <a:srgbClr val="0000FF"/>
                </a:solidFill>
                <a:latin typeface="Arial Unicode MS" pitchFamily="34" charset="-122"/>
                <a:ea typeface="Arial Unicode MS" pitchFamily="34" charset="-122"/>
                <a:cs typeface="Arial Unicode MS" pitchFamily="34" charset="-122"/>
              </a:rPr>
              <a:t>( "select o from </a:t>
            </a:r>
            <a:r>
              <a:rPr lang="zh-CN" altLang="en-US"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a:solidFill>
                  <a:srgbClr val="0000FF"/>
                </a:solidFill>
                <a:latin typeface="Arial Unicode MS" pitchFamily="34" charset="-122"/>
                <a:ea typeface="Arial Unicode MS" pitchFamily="34" charset="-122"/>
                <a:cs typeface="Arial Unicode MS" pitchFamily="34" charset="-122"/>
              </a:rPr>
              <a:t>Orders o where o.id = ?1 and </a:t>
            </a:r>
            <a:r>
              <a:rPr lang="en-US" altLang="zh-CN" sz="1800" b="1" dirty="0" err="1">
                <a:solidFill>
                  <a:srgbClr val="0000FF"/>
                </a:solidFill>
                <a:latin typeface="Arial Unicode MS" pitchFamily="34" charset="-122"/>
                <a:ea typeface="Arial Unicode MS" pitchFamily="34" charset="-122"/>
                <a:cs typeface="Arial Unicode MS" pitchFamily="34" charset="-122"/>
              </a:rPr>
              <a:t>o.customer</a:t>
            </a:r>
            <a:r>
              <a:rPr lang="en-US" altLang="zh-CN" sz="1800" b="1" dirty="0">
                <a:solidFill>
                  <a:srgbClr val="0000FF"/>
                </a:solidFill>
                <a:latin typeface="Arial Unicode MS" pitchFamily="34" charset="-122"/>
                <a:ea typeface="Arial Unicode MS" pitchFamily="34" charset="-122"/>
                <a:cs typeface="Arial Unicode MS" pitchFamily="34" charset="-122"/>
              </a:rPr>
              <a:t> = ?2" );</a:t>
            </a:r>
          </a:p>
          <a:p>
            <a:pPr lvl="2" eaLnBrk="1" hangingPunct="1">
              <a:lnSpc>
                <a:spcPct val="120000"/>
              </a:lnSpc>
              <a:buFont typeface="Wingdings" pitchFamily="2" charset="2"/>
              <a:buNone/>
              <a:defRPr/>
            </a:pPr>
            <a:r>
              <a:rPr lang="en-US" altLang="zh-CN" sz="1800" b="1" dirty="0" err="1">
                <a:solidFill>
                  <a:srgbClr val="0000FF"/>
                </a:solidFill>
                <a:latin typeface="Arial Unicode MS" pitchFamily="34" charset="-122"/>
                <a:ea typeface="Arial Unicode MS" pitchFamily="34" charset="-122"/>
                <a:cs typeface="Arial Unicode MS" pitchFamily="34" charset="-122"/>
              </a:rPr>
              <a:t>query.setParameter</a:t>
            </a:r>
            <a:r>
              <a:rPr lang="en-US" altLang="zh-CN" sz="1800" b="1" dirty="0">
                <a:solidFill>
                  <a:srgbClr val="0000FF"/>
                </a:solidFill>
                <a:latin typeface="Arial Unicode MS" pitchFamily="34" charset="-122"/>
                <a:ea typeface="Arial Unicode MS" pitchFamily="34" charset="-122"/>
                <a:cs typeface="Arial Unicode MS" pitchFamily="34" charset="-122"/>
              </a:rPr>
              <a:t>( 1, 2 );</a:t>
            </a:r>
          </a:p>
          <a:p>
            <a:pPr lvl="2" eaLnBrk="1" hangingPunct="1">
              <a:lnSpc>
                <a:spcPct val="120000"/>
              </a:lnSpc>
              <a:buFont typeface="Wingdings" pitchFamily="2" charset="2"/>
              <a:buNone/>
              <a:defRPr/>
            </a:pPr>
            <a:r>
              <a:rPr lang="en-US" altLang="zh-CN" sz="1800" b="1" dirty="0" err="1">
                <a:solidFill>
                  <a:srgbClr val="0000FF"/>
                </a:solidFill>
                <a:latin typeface="Arial Unicode MS" pitchFamily="34" charset="-122"/>
                <a:ea typeface="Arial Unicode MS" pitchFamily="34" charset="-122"/>
                <a:cs typeface="Arial Unicode MS" pitchFamily="34" charset="-122"/>
              </a:rPr>
              <a:t>query.setParameter</a:t>
            </a:r>
            <a:r>
              <a:rPr lang="en-US" altLang="zh-CN" sz="1800" b="1" dirty="0">
                <a:solidFill>
                  <a:srgbClr val="0000FF"/>
                </a:solidFill>
                <a:latin typeface="Arial Unicode MS" pitchFamily="34" charset="-122"/>
                <a:ea typeface="Arial Unicode MS" pitchFamily="34" charset="-122"/>
                <a:cs typeface="Arial Unicode MS" pitchFamily="34" charset="-122"/>
              </a:rPr>
              <a:t>( 2, "John" );</a:t>
            </a:r>
          </a:p>
          <a:p>
            <a:pPr lvl="2" eaLnBrk="1" hangingPunct="1">
              <a:lnSpc>
                <a:spcPct val="120000"/>
              </a:lnSpc>
              <a:buFont typeface="Wingdings" pitchFamily="2" charset="2"/>
              <a:buNone/>
              <a:defRPr/>
            </a:pPr>
            <a:r>
              <a:rPr lang="en-US" altLang="zh-CN" sz="1800" b="1" dirty="0">
                <a:solidFill>
                  <a:srgbClr val="0000FF"/>
                </a:solidFill>
                <a:latin typeface="Arial Unicode MS" pitchFamily="34" charset="-122"/>
                <a:ea typeface="Arial Unicode MS" pitchFamily="34" charset="-122"/>
                <a:cs typeface="Arial Unicode MS" pitchFamily="34" charset="-122"/>
              </a:rPr>
              <a:t>List orders = </a:t>
            </a:r>
            <a:r>
              <a:rPr lang="en-US" altLang="zh-CN" sz="1800" b="1" dirty="0" err="1">
                <a:solidFill>
                  <a:srgbClr val="0000FF"/>
                </a:solidFill>
                <a:latin typeface="Arial Unicode MS" pitchFamily="34" charset="-122"/>
                <a:ea typeface="Arial Unicode MS" pitchFamily="34" charset="-122"/>
                <a:cs typeface="Arial Unicode MS" pitchFamily="34" charset="-122"/>
              </a:rPr>
              <a:t>query.getResultList</a:t>
            </a:r>
            <a:r>
              <a:rPr lang="en-US" altLang="zh-CN" sz="1800" b="1" dirty="0">
                <a:solidFill>
                  <a:srgbClr val="0000FF"/>
                </a:solidFill>
                <a:latin typeface="Arial Unicode MS" pitchFamily="34" charset="-122"/>
                <a:ea typeface="Arial Unicode MS" pitchFamily="34" charset="-122"/>
                <a:cs typeface="Arial Unicode MS" pitchFamily="34" charset="-122"/>
              </a:rPr>
              <a:t>();</a:t>
            </a:r>
          </a:p>
          <a:p>
            <a:pPr lvl="2" eaLnBrk="1" hangingPunct="1">
              <a:lnSpc>
                <a:spcPct val="120000"/>
              </a:lnSpc>
              <a:buFont typeface="Wingdings" pitchFamily="2"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 …</a:t>
            </a:r>
          </a:p>
        </p:txBody>
      </p:sp>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where</a:t>
            </a:r>
            <a:r>
              <a:rPr lang="zh-CN" altLang="en-US" dirty="0">
                <a:latin typeface="Arial Unicode MS" pitchFamily="34" charset="-122"/>
                <a:ea typeface="Arial Unicode MS" pitchFamily="34" charset="-122"/>
                <a:cs typeface="Arial Unicode MS" pitchFamily="34" charset="-122"/>
              </a:rPr>
              <a:t>子句</a:t>
            </a:r>
          </a:p>
        </p:txBody>
      </p:sp>
    </p:spTree>
    <p:extLst>
      <p:ext uri="{BB962C8B-B14F-4D97-AF65-F5344CB8AC3E}">
        <p14:creationId xmlns:p14="http://schemas.microsoft.com/office/powerpoint/2010/main" val="247078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zh-CN" dirty="0">
                <a:latin typeface="Arial Unicode MS" pitchFamily="34" charset="-122"/>
                <a:ea typeface="Arial Unicode MS" pitchFamily="34" charset="-122"/>
                <a:cs typeface="Arial Unicode MS" pitchFamily="34" charset="-122"/>
              </a:rPr>
              <a:t>的供应商</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772816"/>
            <a:ext cx="8424936" cy="4824536"/>
          </a:xfrm>
        </p:spPr>
        <p:txBody>
          <a:bodyPr>
            <a:noAutofit/>
          </a:bodyPr>
          <a:lstStyle/>
          <a:p>
            <a:r>
              <a:rPr lang="en-US" altLang="zh-CN" sz="2800" dirty="0">
                <a:latin typeface="Arial Unicode MS" pitchFamily="34" charset="-122"/>
                <a:ea typeface="Arial Unicode MS" pitchFamily="34" charset="-122"/>
                <a:cs typeface="Arial Unicode MS" pitchFamily="34" charset="-122"/>
              </a:rPr>
              <a:t>JPA </a:t>
            </a:r>
            <a:r>
              <a:rPr lang="zh-CN" altLang="zh-CN" sz="2800" dirty="0">
                <a:latin typeface="Arial Unicode MS" pitchFamily="34" charset="-122"/>
                <a:ea typeface="Arial Unicode MS" pitchFamily="34" charset="-122"/>
                <a:cs typeface="Arial Unicode MS" pitchFamily="34" charset="-122"/>
              </a:rPr>
              <a:t>的目标之一是</a:t>
            </a:r>
            <a:r>
              <a:rPr lang="zh-CN" altLang="zh-CN" sz="2800" b="1" dirty="0">
                <a:solidFill>
                  <a:srgbClr val="FF0000"/>
                </a:solidFill>
                <a:latin typeface="Arial Unicode MS" pitchFamily="34" charset="-122"/>
                <a:ea typeface="Arial Unicode MS" pitchFamily="34" charset="-122"/>
                <a:cs typeface="Arial Unicode MS" pitchFamily="34" charset="-122"/>
              </a:rPr>
              <a:t>制定一个可以由很多供应商实现的</a:t>
            </a:r>
            <a:r>
              <a:rPr lang="en-US" altLang="zh-CN" sz="2800" b="1" dirty="0">
                <a:solidFill>
                  <a:srgbClr val="FF0000"/>
                </a:solidFill>
                <a:latin typeface="Arial Unicode MS" pitchFamily="34" charset="-122"/>
                <a:ea typeface="Arial Unicode MS" pitchFamily="34" charset="-122"/>
                <a:cs typeface="Arial Unicode MS" pitchFamily="34" charset="-122"/>
              </a:rPr>
              <a:t> API</a:t>
            </a:r>
            <a:r>
              <a:rPr lang="zh-CN" altLang="zh-CN" sz="2800" dirty="0">
                <a:latin typeface="Arial Unicode MS" pitchFamily="34" charset="-122"/>
                <a:ea typeface="Arial Unicode MS" pitchFamily="34" charset="-122"/>
                <a:cs typeface="Arial Unicode MS" pitchFamily="34" charset="-122"/>
              </a:rPr>
              <a:t>，目前</a:t>
            </a:r>
            <a:r>
              <a:rPr lang="en-US" altLang="zh-CN" sz="2800" dirty="0">
                <a:latin typeface="Arial Unicode MS" pitchFamily="34" charset="-122"/>
                <a:ea typeface="Arial Unicode MS" pitchFamily="34" charset="-122"/>
                <a:cs typeface="Arial Unicode MS" pitchFamily="34" charset="-122"/>
              </a:rPr>
              <a:t>Hibernate 3.2+</a:t>
            </a:r>
            <a:r>
              <a:rPr lang="zh-CN" altLang="zh-CN" sz="2800" dirty="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TopLink</a:t>
            </a:r>
            <a:r>
              <a:rPr lang="en-US" altLang="zh-CN" sz="2800" dirty="0">
                <a:latin typeface="Arial Unicode MS" pitchFamily="34" charset="-122"/>
                <a:ea typeface="Arial Unicode MS" pitchFamily="34" charset="-122"/>
                <a:cs typeface="Arial Unicode MS" pitchFamily="34" charset="-122"/>
              </a:rPr>
              <a:t> 10.1+ </a:t>
            </a:r>
            <a:r>
              <a:rPr lang="zh-CN" altLang="zh-CN" sz="2800" dirty="0">
                <a:latin typeface="Arial Unicode MS" pitchFamily="34" charset="-122"/>
                <a:ea typeface="Arial Unicode MS" pitchFamily="34" charset="-122"/>
                <a:cs typeface="Arial Unicode MS" pitchFamily="34" charset="-122"/>
              </a:rPr>
              <a:t>以及</a:t>
            </a:r>
            <a:r>
              <a:rPr lang="en-US" altLang="zh-CN" sz="2800" dirty="0">
                <a:latin typeface="Arial Unicode MS" pitchFamily="34" charset="-122"/>
                <a:ea typeface="Arial Unicode MS" pitchFamily="34" charset="-122"/>
                <a:cs typeface="Arial Unicode MS" pitchFamily="34" charset="-122"/>
              </a:rPr>
              <a:t> </a:t>
            </a:r>
            <a:r>
              <a:rPr lang="en-US" altLang="zh-CN" sz="2800" dirty="0" err="1">
                <a:latin typeface="Arial Unicode MS" pitchFamily="34" charset="-122"/>
                <a:ea typeface="Arial Unicode MS" pitchFamily="34" charset="-122"/>
                <a:cs typeface="Arial Unicode MS" pitchFamily="34" charset="-122"/>
              </a:rPr>
              <a:t>OpenJPA</a:t>
            </a:r>
            <a:r>
              <a:rPr lang="en-US" altLang="zh-CN" sz="2800" dirty="0">
                <a:latin typeface="Arial Unicode MS" pitchFamily="34" charset="-122"/>
                <a:ea typeface="Arial Unicode MS" pitchFamily="34" charset="-122"/>
                <a:cs typeface="Arial Unicode MS" pitchFamily="34" charset="-122"/>
              </a:rPr>
              <a:t> </a:t>
            </a:r>
            <a:r>
              <a:rPr lang="zh-CN" altLang="zh-CN" sz="2800" dirty="0">
                <a:latin typeface="Arial Unicode MS" pitchFamily="34" charset="-122"/>
                <a:ea typeface="Arial Unicode MS" pitchFamily="34" charset="-122"/>
                <a:cs typeface="Arial Unicode MS" pitchFamily="34" charset="-122"/>
              </a:rPr>
              <a:t>都提供了</a:t>
            </a:r>
            <a:r>
              <a:rPr lang="en-US" altLang="zh-CN" sz="2800" dirty="0">
                <a:latin typeface="Arial Unicode MS" pitchFamily="34" charset="-122"/>
                <a:ea typeface="Arial Unicode MS" pitchFamily="34" charset="-122"/>
                <a:cs typeface="Arial Unicode MS" pitchFamily="34" charset="-122"/>
              </a:rPr>
              <a:t> JPA </a:t>
            </a:r>
            <a:r>
              <a:rPr lang="zh-CN" altLang="zh-CN" sz="2800" dirty="0">
                <a:latin typeface="Arial Unicode MS" pitchFamily="34" charset="-122"/>
                <a:ea typeface="Arial Unicode MS" pitchFamily="34" charset="-122"/>
                <a:cs typeface="Arial Unicode MS" pitchFamily="34" charset="-122"/>
              </a:rPr>
              <a:t>的实现</a:t>
            </a:r>
            <a:endParaRPr lang="en-US" altLang="zh-CN" sz="2800" dirty="0">
              <a:latin typeface="Arial Unicode MS" pitchFamily="34" charset="-122"/>
              <a:ea typeface="Arial Unicode MS" pitchFamily="34" charset="-122"/>
              <a:cs typeface="Arial Unicode MS" pitchFamily="34" charset="-122"/>
            </a:endParaRPr>
          </a:p>
          <a:p>
            <a:r>
              <a:rPr lang="en-US" altLang="zh-CN" sz="2800" b="1" dirty="0">
                <a:latin typeface="Arial Unicode MS" pitchFamily="34" charset="-122"/>
                <a:ea typeface="Arial Unicode MS" pitchFamily="34" charset="-122"/>
                <a:cs typeface="Arial Unicode MS" pitchFamily="34" charset="-122"/>
              </a:rPr>
              <a:t>Hibernate</a:t>
            </a:r>
          </a:p>
          <a:p>
            <a:pPr lvl="1"/>
            <a:r>
              <a:rPr lang="en-US" altLang="zh-CN" sz="2400" dirty="0">
                <a:latin typeface="Arial Unicode MS" pitchFamily="34" charset="-122"/>
                <a:ea typeface="Arial Unicode MS" pitchFamily="34" charset="-122"/>
                <a:cs typeface="Arial Unicode MS" pitchFamily="34" charset="-122"/>
              </a:rPr>
              <a:t>JPA </a:t>
            </a:r>
            <a:r>
              <a:rPr lang="zh-CN" altLang="zh-CN" sz="2400" dirty="0">
                <a:latin typeface="Arial Unicode MS" pitchFamily="34" charset="-122"/>
                <a:ea typeface="Arial Unicode MS" pitchFamily="34" charset="-122"/>
                <a:cs typeface="Arial Unicode MS" pitchFamily="34" charset="-122"/>
              </a:rPr>
              <a:t>的始作俑者就是</a:t>
            </a:r>
            <a:r>
              <a:rPr lang="en-US" altLang="zh-CN" sz="2400" dirty="0">
                <a:latin typeface="Arial Unicode MS" pitchFamily="34" charset="-122"/>
                <a:ea typeface="Arial Unicode MS" pitchFamily="34" charset="-122"/>
                <a:cs typeface="Arial Unicode MS" pitchFamily="34" charset="-122"/>
              </a:rPr>
              <a:t> Hibernate </a:t>
            </a:r>
            <a:r>
              <a:rPr lang="zh-CN" altLang="zh-CN" sz="2400" dirty="0">
                <a:latin typeface="Arial Unicode MS" pitchFamily="34" charset="-122"/>
                <a:ea typeface="Arial Unicode MS" pitchFamily="34" charset="-122"/>
                <a:cs typeface="Arial Unicode MS" pitchFamily="34" charset="-122"/>
              </a:rPr>
              <a:t>的作者</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dirty="0">
                <a:latin typeface="Arial Unicode MS" pitchFamily="34" charset="-122"/>
                <a:ea typeface="Arial Unicode MS" pitchFamily="34" charset="-122"/>
                <a:cs typeface="Arial Unicode MS" pitchFamily="34" charset="-122"/>
              </a:rPr>
              <a:t>Hibernate </a:t>
            </a:r>
            <a:r>
              <a:rPr lang="zh-CN" altLang="zh-CN" sz="2400" dirty="0">
                <a:latin typeface="Arial Unicode MS" pitchFamily="34" charset="-122"/>
                <a:ea typeface="Arial Unicode MS" pitchFamily="34" charset="-122"/>
                <a:cs typeface="Arial Unicode MS" pitchFamily="34" charset="-122"/>
              </a:rPr>
              <a:t>从</a:t>
            </a:r>
            <a:r>
              <a:rPr lang="en-US" altLang="zh-CN" sz="2400" dirty="0">
                <a:latin typeface="Arial Unicode MS" pitchFamily="34" charset="-122"/>
                <a:ea typeface="Arial Unicode MS" pitchFamily="34" charset="-122"/>
                <a:cs typeface="Arial Unicode MS" pitchFamily="34" charset="-122"/>
              </a:rPr>
              <a:t> 3.2 </a:t>
            </a:r>
            <a:r>
              <a:rPr lang="zh-CN" altLang="zh-CN" sz="2400" dirty="0">
                <a:latin typeface="Arial Unicode MS" pitchFamily="34" charset="-122"/>
                <a:ea typeface="Arial Unicode MS" pitchFamily="34" charset="-122"/>
                <a:cs typeface="Arial Unicode MS" pitchFamily="34" charset="-122"/>
              </a:rPr>
              <a:t>开始兼容</a:t>
            </a:r>
            <a:r>
              <a:rPr lang="en-US" altLang="zh-CN" sz="2400" dirty="0">
                <a:latin typeface="Arial Unicode MS" pitchFamily="34" charset="-122"/>
                <a:ea typeface="Arial Unicode MS" pitchFamily="34" charset="-122"/>
                <a:cs typeface="Arial Unicode MS" pitchFamily="34" charset="-122"/>
              </a:rPr>
              <a:t> JPA</a:t>
            </a:r>
          </a:p>
          <a:p>
            <a:r>
              <a:rPr lang="en-US" altLang="zh-CN" sz="2800" dirty="0" err="1">
                <a:latin typeface="Arial Unicode MS" pitchFamily="34" charset="-122"/>
                <a:ea typeface="Arial Unicode MS" pitchFamily="34" charset="-122"/>
                <a:cs typeface="Arial Unicode MS" pitchFamily="34" charset="-122"/>
              </a:rPr>
              <a:t>OpenJPA</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dirty="0" err="1">
                <a:latin typeface="Arial Unicode MS" pitchFamily="34" charset="-122"/>
                <a:ea typeface="Arial Unicode MS" pitchFamily="34" charset="-122"/>
                <a:cs typeface="Arial Unicode MS" pitchFamily="34" charset="-122"/>
              </a:rPr>
              <a:t>OpenJPA</a:t>
            </a:r>
            <a:r>
              <a:rPr lang="en-US" altLang="zh-CN" sz="2400" dirty="0">
                <a:latin typeface="Arial Unicode MS" pitchFamily="34" charset="-122"/>
                <a:ea typeface="Arial Unicode MS" pitchFamily="34" charset="-122"/>
                <a:cs typeface="Arial Unicode MS" pitchFamily="34" charset="-122"/>
              </a:rPr>
              <a:t>  </a:t>
            </a:r>
            <a:r>
              <a:rPr lang="zh-CN" altLang="zh-CN" sz="2400" dirty="0">
                <a:latin typeface="Arial Unicode MS" pitchFamily="34" charset="-122"/>
                <a:ea typeface="Arial Unicode MS" pitchFamily="34" charset="-122"/>
                <a:cs typeface="Arial Unicode MS" pitchFamily="34" charset="-122"/>
              </a:rPr>
              <a:t>是</a:t>
            </a:r>
            <a:r>
              <a:rPr lang="en-US" altLang="zh-CN" sz="2400" dirty="0">
                <a:latin typeface="Arial Unicode MS" pitchFamily="34" charset="-122"/>
                <a:ea typeface="Arial Unicode MS" pitchFamily="34" charset="-122"/>
                <a:cs typeface="Arial Unicode MS" pitchFamily="34" charset="-122"/>
              </a:rPr>
              <a:t> Apache </a:t>
            </a:r>
            <a:r>
              <a:rPr lang="zh-CN" altLang="zh-CN" sz="2400" dirty="0">
                <a:latin typeface="Arial Unicode MS" pitchFamily="34" charset="-122"/>
                <a:ea typeface="Arial Unicode MS" pitchFamily="34" charset="-122"/>
                <a:cs typeface="Arial Unicode MS" pitchFamily="34" charset="-122"/>
              </a:rPr>
              <a:t>组织提供的开源项目</a:t>
            </a:r>
            <a:endParaRPr lang="en-US" altLang="zh-CN" sz="2400" dirty="0">
              <a:latin typeface="Arial Unicode MS" pitchFamily="34" charset="-122"/>
              <a:ea typeface="Arial Unicode MS" pitchFamily="34" charset="-122"/>
              <a:cs typeface="Arial Unicode MS" pitchFamily="34" charset="-122"/>
            </a:endParaRPr>
          </a:p>
          <a:p>
            <a:r>
              <a:rPr lang="en-US" altLang="zh-CN" sz="2800" dirty="0" err="1">
                <a:latin typeface="Arial Unicode MS" pitchFamily="34" charset="-122"/>
                <a:ea typeface="Arial Unicode MS" pitchFamily="34" charset="-122"/>
                <a:cs typeface="Arial Unicode MS" pitchFamily="34" charset="-122"/>
              </a:rPr>
              <a:t>TopLink</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dirty="0" err="1">
                <a:latin typeface="Arial Unicode MS" pitchFamily="34" charset="-122"/>
                <a:ea typeface="Arial Unicode MS" pitchFamily="34" charset="-122"/>
                <a:cs typeface="Arial Unicode MS" pitchFamily="34" charset="-122"/>
              </a:rPr>
              <a:t>TopLink</a:t>
            </a:r>
            <a:r>
              <a:rPr lang="en-US" altLang="zh-CN" sz="2400" dirty="0">
                <a:latin typeface="Arial Unicode MS" pitchFamily="34" charset="-122"/>
                <a:ea typeface="Arial Unicode MS" pitchFamily="34" charset="-122"/>
                <a:cs typeface="Arial Unicode MS" pitchFamily="34" charset="-122"/>
              </a:rPr>
              <a:t> </a:t>
            </a:r>
            <a:r>
              <a:rPr lang="zh-CN" altLang="zh-CN" sz="2400" dirty="0">
                <a:latin typeface="Arial Unicode MS" pitchFamily="34" charset="-122"/>
                <a:ea typeface="Arial Unicode MS" pitchFamily="34" charset="-122"/>
                <a:cs typeface="Arial Unicode MS" pitchFamily="34" charset="-122"/>
              </a:rPr>
              <a:t>以前需要收费，如今开源了</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72842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15C62CC2-36B4-4F9B-B71E-2244E2318E8A}" type="slidenum">
              <a:rPr lang="en-US" altLang="zh-CN"/>
              <a:pPr>
                <a:defRPr/>
              </a:pPr>
              <a:t>60</a:t>
            </a:fld>
            <a:endParaRPr lang="en-US" altLang="zh-CN"/>
          </a:p>
        </p:txBody>
      </p:sp>
      <p:sp>
        <p:nvSpPr>
          <p:cNvPr id="735235" name="Rectangle 3"/>
          <p:cNvSpPr>
            <a:spLocks noGrp="1" noChangeArrowheads="1"/>
          </p:cNvSpPr>
          <p:nvPr>
            <p:ph type="body" idx="1"/>
          </p:nvPr>
        </p:nvSpPr>
        <p:spPr>
          <a:xfrm>
            <a:off x="457200" y="1672208"/>
            <a:ext cx="8229600" cy="3268960"/>
          </a:xfrm>
        </p:spPr>
        <p:txBody>
          <a:bodyPr>
            <a:normAutofit/>
          </a:bodyPr>
          <a:lstStyle/>
          <a:p>
            <a:pPr eaLnBrk="1" hangingPunct="1">
              <a:defRPr/>
            </a:pPr>
            <a:r>
              <a:rPr lang="en-US" altLang="zh-CN" sz="2800" dirty="0">
                <a:latin typeface="Arial Unicode MS" pitchFamily="34" charset="-122"/>
                <a:ea typeface="Arial Unicode MS" pitchFamily="34" charset="-122"/>
                <a:cs typeface="Arial Unicode MS" pitchFamily="34" charset="-122"/>
              </a:rPr>
              <a:t>where</a:t>
            </a:r>
            <a:r>
              <a:rPr lang="zh-CN" altLang="en-US" sz="2800" dirty="0">
                <a:latin typeface="Arial Unicode MS" pitchFamily="34" charset="-122"/>
                <a:ea typeface="Arial Unicode MS" pitchFamily="34" charset="-122"/>
                <a:cs typeface="Arial Unicode MS" pitchFamily="34" charset="-122"/>
              </a:rPr>
              <a:t>条件表达式中可用的运算符基本上与</a:t>
            </a:r>
            <a:r>
              <a:rPr lang="en-US" altLang="zh-CN" sz="2800" dirty="0">
                <a:latin typeface="Arial Unicode MS" pitchFamily="34" charset="-122"/>
                <a:ea typeface="Arial Unicode MS" pitchFamily="34" charset="-122"/>
                <a:cs typeface="Arial Unicode MS" pitchFamily="34" charset="-122"/>
              </a:rPr>
              <a:t>SQL</a:t>
            </a:r>
            <a:r>
              <a:rPr lang="zh-CN" altLang="en-US" sz="2800" dirty="0">
                <a:latin typeface="Arial Unicode MS" pitchFamily="34" charset="-122"/>
                <a:ea typeface="Arial Unicode MS" pitchFamily="34" charset="-122"/>
                <a:cs typeface="Arial Unicode MS" pitchFamily="34" charset="-122"/>
              </a:rPr>
              <a:t>一致，包括：</a:t>
            </a:r>
          </a:p>
          <a:p>
            <a:pPr lvl="1" eaLnBrk="1" hangingPunct="1">
              <a:defRPr/>
            </a:pPr>
            <a:r>
              <a:rPr lang="zh-CN" altLang="en-US" sz="2400" dirty="0">
                <a:latin typeface="Arial Unicode MS" pitchFamily="34" charset="-122"/>
                <a:ea typeface="Arial Unicode MS" pitchFamily="34" charset="-122"/>
                <a:cs typeface="Arial Unicode MS" pitchFamily="34" charset="-122"/>
              </a:rPr>
              <a:t>算术运算符：</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　*　</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正</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负</a:t>
            </a:r>
            <a:r>
              <a:rPr lang="en-US" altLang="zh-CN" sz="2400" dirty="0">
                <a:latin typeface="Arial Unicode MS" pitchFamily="34" charset="-122"/>
                <a:ea typeface="Arial Unicode MS" pitchFamily="34" charset="-122"/>
                <a:cs typeface="Arial Unicode MS" pitchFamily="34" charset="-122"/>
              </a:rPr>
              <a:t>)</a:t>
            </a:r>
          </a:p>
          <a:p>
            <a:pPr lvl="1" eaLnBrk="1" hangingPunct="1">
              <a:defRPr/>
            </a:pPr>
            <a:r>
              <a:rPr lang="zh-CN" altLang="en-US" sz="2400" dirty="0">
                <a:latin typeface="Arial Unicode MS" pitchFamily="34" charset="-122"/>
                <a:ea typeface="Arial Unicode MS" pitchFamily="34" charset="-122"/>
                <a:cs typeface="Arial Unicode MS" pitchFamily="34" charset="-122"/>
              </a:rPr>
              <a:t>关系运算符：</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&lt;&gt;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&gt;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&gt;=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&lt;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&lt;=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between…and</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like</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in</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is null </a:t>
            </a:r>
            <a:r>
              <a:rPr lang="zh-CN" altLang="en-US" sz="2400" dirty="0">
                <a:latin typeface="Arial Unicode MS" pitchFamily="34" charset="-122"/>
                <a:ea typeface="Arial Unicode MS" pitchFamily="34" charset="-122"/>
                <a:cs typeface="Arial Unicode MS" pitchFamily="34" charset="-122"/>
              </a:rPr>
              <a:t>等</a:t>
            </a:r>
            <a:endParaRPr lang="en-US" altLang="zh-CN" sz="2400" dirty="0">
              <a:latin typeface="Arial Unicode MS" pitchFamily="34" charset="-122"/>
              <a:ea typeface="Arial Unicode MS" pitchFamily="34" charset="-122"/>
              <a:cs typeface="Arial Unicode MS" pitchFamily="34" charset="-122"/>
            </a:endParaRPr>
          </a:p>
          <a:p>
            <a:pPr lvl="1" eaLnBrk="1" hangingPunct="1">
              <a:defRPr/>
            </a:pPr>
            <a:r>
              <a:rPr lang="zh-CN" altLang="en-US" sz="2400" dirty="0">
                <a:latin typeface="Arial Unicode MS" pitchFamily="34" charset="-122"/>
                <a:ea typeface="Arial Unicode MS" pitchFamily="34" charset="-122"/>
                <a:cs typeface="Arial Unicode MS" pitchFamily="34" charset="-122"/>
              </a:rPr>
              <a:t>逻辑运算符： </a:t>
            </a:r>
            <a:r>
              <a:rPr lang="en-US" altLang="zh-CN" sz="2400" dirty="0">
                <a:solidFill>
                  <a:srgbClr val="0000FF"/>
                </a:solidFill>
                <a:latin typeface="Arial Unicode MS" pitchFamily="34" charset="-122"/>
                <a:ea typeface="Arial Unicode MS" pitchFamily="34" charset="-122"/>
                <a:cs typeface="Arial Unicode MS" pitchFamily="34" charset="-122"/>
              </a:rPr>
              <a:t>and</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or </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not</a:t>
            </a:r>
          </a:p>
        </p:txBody>
      </p:sp>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where</a:t>
            </a:r>
            <a:r>
              <a:rPr lang="zh-CN" altLang="en-US" dirty="0">
                <a:latin typeface="Arial Unicode MS" pitchFamily="34" charset="-122"/>
                <a:ea typeface="Arial Unicode MS" pitchFamily="34" charset="-122"/>
                <a:cs typeface="Arial Unicode MS" pitchFamily="34" charset="-122"/>
              </a:rPr>
              <a:t>子句</a:t>
            </a:r>
          </a:p>
        </p:txBody>
      </p:sp>
    </p:spTree>
    <p:extLst>
      <p:ext uri="{BB962C8B-B14F-4D97-AF65-F5344CB8AC3E}">
        <p14:creationId xmlns:p14="http://schemas.microsoft.com/office/powerpoint/2010/main" val="2284992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Rectangle 3"/>
          <p:cNvSpPr>
            <a:spLocks noGrp="1" noChangeArrowheads="1"/>
          </p:cNvSpPr>
          <p:nvPr>
            <p:ph type="body" idx="1"/>
          </p:nvPr>
        </p:nvSpPr>
        <p:spPr>
          <a:xfrm>
            <a:off x="457200" y="1600200"/>
            <a:ext cx="8229600" cy="5069160"/>
          </a:xfrm>
        </p:spPr>
        <p:txBody>
          <a:bodyPr>
            <a:noAutofit/>
          </a:bodyPr>
          <a:lstStyle/>
          <a:p>
            <a:pPr eaLnBrk="1" hangingPunct="1">
              <a:defRPr/>
            </a:pPr>
            <a:r>
              <a:rPr lang="zh-CN" altLang="en-US" sz="2200" dirty="0">
                <a:latin typeface="Arial Unicode MS" pitchFamily="34" charset="-122"/>
                <a:ea typeface="Arial Unicode MS" pitchFamily="34" charset="-122"/>
                <a:cs typeface="Arial Unicode MS" pitchFamily="34" charset="-122"/>
              </a:rPr>
              <a:t>下面是一些</a:t>
            </a:r>
            <a:r>
              <a:rPr lang="zh-CN" altLang="en-US" sz="2200" dirty="0">
                <a:solidFill>
                  <a:srgbClr val="6600CC"/>
                </a:solidFill>
                <a:latin typeface="Arial Unicode MS" pitchFamily="34" charset="-122"/>
                <a:ea typeface="Arial Unicode MS" pitchFamily="34" charset="-122"/>
                <a:cs typeface="Arial Unicode MS" pitchFamily="34" charset="-122"/>
              </a:rPr>
              <a:t>常见查询表达式</a:t>
            </a:r>
            <a:r>
              <a:rPr lang="zh-CN" altLang="en-US" sz="2200" dirty="0">
                <a:latin typeface="Arial Unicode MS" pitchFamily="34" charset="-122"/>
                <a:ea typeface="Arial Unicode MS" pitchFamily="34" charset="-122"/>
                <a:cs typeface="Arial Unicode MS" pitchFamily="34" charset="-122"/>
              </a:rPr>
              <a:t>示例：</a:t>
            </a:r>
          </a:p>
          <a:p>
            <a:pPr lvl="1" eaLnBrk="1" hangingPunct="1">
              <a:buFont typeface="Wingdings 2" pitchFamily="18" charset="2"/>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 </a:t>
            </a:r>
            <a:r>
              <a:rPr lang="en-US" altLang="zh-CN" sz="1800" dirty="0">
                <a:latin typeface="Arial Unicode MS" pitchFamily="34" charset="-122"/>
                <a:ea typeface="Arial Unicode MS" pitchFamily="34" charset="-122"/>
                <a:cs typeface="Arial Unicode MS" pitchFamily="34" charset="-122"/>
              </a:rPr>
              <a:t>Id </a:t>
            </a:r>
            <a:r>
              <a:rPr lang="zh-CN" altLang="en-US" sz="1800" dirty="0">
                <a:latin typeface="Arial Unicode MS" pitchFamily="34" charset="-122"/>
                <a:ea typeface="Arial Unicode MS" pitchFamily="34" charset="-122"/>
                <a:cs typeface="Arial Unicode MS" pitchFamily="34" charset="-122"/>
              </a:rPr>
              <a:t>介于 </a:t>
            </a:r>
            <a:r>
              <a:rPr lang="en-US" altLang="zh-CN" sz="1800" dirty="0">
                <a:latin typeface="Arial Unicode MS" pitchFamily="34" charset="-122"/>
                <a:ea typeface="Arial Unicode MS" pitchFamily="34" charset="-122"/>
                <a:cs typeface="Arial Unicode MS" pitchFamily="34" charset="-122"/>
              </a:rPr>
              <a:t>100 </a:t>
            </a:r>
            <a:r>
              <a:rPr lang="zh-CN" altLang="en-US" sz="1800" dirty="0">
                <a:latin typeface="Arial Unicode MS" pitchFamily="34" charset="-122"/>
                <a:ea typeface="Arial Unicode MS" pitchFamily="34" charset="-122"/>
                <a:cs typeface="Arial Unicode MS" pitchFamily="34" charset="-122"/>
              </a:rPr>
              <a:t>至 </a:t>
            </a:r>
            <a:r>
              <a:rPr lang="en-US" altLang="zh-CN" sz="1800" dirty="0">
                <a:latin typeface="Arial Unicode MS" pitchFamily="34" charset="-122"/>
                <a:ea typeface="Arial Unicode MS" pitchFamily="34" charset="-122"/>
                <a:cs typeface="Arial Unicode MS" pitchFamily="34" charset="-122"/>
              </a:rPr>
              <a:t>200 </a:t>
            </a:r>
            <a:r>
              <a:rPr lang="zh-CN" altLang="en-US" sz="1800" dirty="0">
                <a:latin typeface="Arial Unicode MS" pitchFamily="34" charset="-122"/>
                <a:ea typeface="Arial Unicode MS" pitchFamily="34" charset="-122"/>
                <a:cs typeface="Arial Unicode MS" pitchFamily="34" charset="-122"/>
              </a:rPr>
              <a:t>之间的订单。</a:t>
            </a:r>
          </a:p>
          <a:p>
            <a:pPr lvl="1" eaLnBrk="1" hangingPunct="1">
              <a:buFont typeface="Wingdings 2" pitchFamily="18"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o from Orders o where o.id between 100 and 200</a:t>
            </a:r>
          </a:p>
          <a:p>
            <a:pPr lvl="1" eaLnBrk="1" hangingPunct="1">
              <a:buFont typeface="Wingdings 2" pitchFamily="18" charset="2"/>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以下语句查询国籍为的 </a:t>
            </a:r>
            <a:r>
              <a:rPr lang="en-US" altLang="zh-CN" sz="1800" dirty="0">
                <a:latin typeface="Arial Unicode MS" pitchFamily="34" charset="-122"/>
                <a:ea typeface="Arial Unicode MS" pitchFamily="34" charset="-122"/>
                <a:cs typeface="Arial Unicode MS" pitchFamily="34" charset="-122"/>
              </a:rPr>
              <a:t>'US'</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'CN'</a:t>
            </a:r>
            <a:r>
              <a:rPr lang="zh-CN" altLang="en-US" sz="1800" dirty="0">
                <a:latin typeface="Arial Unicode MS" pitchFamily="34" charset="-122"/>
                <a:ea typeface="Arial Unicode MS" pitchFamily="34" charset="-122"/>
                <a:cs typeface="Arial Unicode MS" pitchFamily="34" charset="-122"/>
              </a:rPr>
              <a:t>或</a:t>
            </a:r>
            <a:r>
              <a:rPr lang="en-US" altLang="zh-CN" sz="1800" dirty="0">
                <a:latin typeface="Arial Unicode MS" pitchFamily="34" charset="-122"/>
                <a:ea typeface="Arial Unicode MS" pitchFamily="34" charset="-122"/>
                <a:cs typeface="Arial Unicode MS" pitchFamily="34" charset="-122"/>
              </a:rPr>
              <a:t>'JP' </a:t>
            </a:r>
            <a:r>
              <a:rPr lang="zh-CN" altLang="en-US" sz="1800" dirty="0">
                <a:latin typeface="Arial Unicode MS" pitchFamily="34" charset="-122"/>
                <a:ea typeface="Arial Unicode MS" pitchFamily="34" charset="-122"/>
                <a:cs typeface="Arial Unicode MS" pitchFamily="34" charset="-122"/>
              </a:rPr>
              <a:t>的客户。</a:t>
            </a:r>
          </a:p>
          <a:p>
            <a:pPr lvl="1" eaLnBrk="1" hangingPunct="1">
              <a:buFont typeface="Wingdings 2" pitchFamily="18"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a:solidFill>
                  <a:srgbClr val="0000FF"/>
                </a:solidFill>
                <a:latin typeface="Arial Unicode MS" pitchFamily="34" charset="-122"/>
                <a:ea typeface="Arial Unicode MS" pitchFamily="34" charset="-122"/>
                <a:cs typeface="Arial Unicode MS" pitchFamily="34" charset="-122"/>
              </a:rPr>
              <a:t>c.county</a:t>
            </a:r>
            <a:r>
              <a:rPr lang="en-US" altLang="zh-CN" sz="1800" dirty="0">
                <a:solidFill>
                  <a:srgbClr val="0000FF"/>
                </a:solidFill>
                <a:latin typeface="Arial Unicode MS" pitchFamily="34" charset="-122"/>
                <a:ea typeface="Arial Unicode MS" pitchFamily="34" charset="-122"/>
                <a:cs typeface="Arial Unicode MS" pitchFamily="34" charset="-122"/>
              </a:rPr>
              <a:t> in ('US','CN','JP')</a:t>
            </a:r>
          </a:p>
          <a:p>
            <a:pPr lvl="1" eaLnBrk="1" hangingPunct="1">
              <a:buFont typeface="Wingdings 2" pitchFamily="18" charset="2"/>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以下语句查询手机号以</a:t>
            </a:r>
            <a:r>
              <a:rPr lang="en-US" altLang="zh-CN" sz="1800" dirty="0">
                <a:latin typeface="Arial Unicode MS" pitchFamily="34" charset="-122"/>
                <a:ea typeface="Arial Unicode MS" pitchFamily="34" charset="-122"/>
                <a:cs typeface="Arial Unicode MS" pitchFamily="34" charset="-122"/>
              </a:rPr>
              <a:t>139</a:t>
            </a:r>
            <a:r>
              <a:rPr lang="zh-CN" altLang="en-US" sz="1800" dirty="0">
                <a:latin typeface="Arial Unicode MS" pitchFamily="34" charset="-122"/>
                <a:ea typeface="Arial Unicode MS" pitchFamily="34" charset="-122"/>
                <a:cs typeface="Arial Unicode MS" pitchFamily="34" charset="-122"/>
              </a:rPr>
              <a:t>开头的客户。</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表示任意多个字符序列，包括</a:t>
            </a:r>
            <a:r>
              <a:rPr lang="en-US" altLang="zh-CN" sz="1800" dirty="0">
                <a:latin typeface="Arial Unicode MS" pitchFamily="34" charset="-122"/>
                <a:ea typeface="Arial Unicode MS" pitchFamily="34" charset="-122"/>
                <a:cs typeface="Arial Unicode MS" pitchFamily="34" charset="-122"/>
              </a:rPr>
              <a:t>0</a:t>
            </a:r>
            <a:r>
              <a:rPr lang="zh-CN" altLang="en-US" sz="1800" dirty="0">
                <a:latin typeface="Arial Unicode MS" pitchFamily="34" charset="-122"/>
                <a:ea typeface="Arial Unicode MS" pitchFamily="34" charset="-122"/>
                <a:cs typeface="Arial Unicode MS" pitchFamily="34" charset="-122"/>
              </a:rPr>
              <a:t>个。</a:t>
            </a:r>
          </a:p>
          <a:p>
            <a:pPr lvl="1" eaLnBrk="1" hangingPunct="1">
              <a:buFont typeface="Wingdings 2" pitchFamily="18"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a:solidFill>
                  <a:srgbClr val="0000FF"/>
                </a:solidFill>
                <a:latin typeface="Arial Unicode MS" pitchFamily="34" charset="-122"/>
                <a:ea typeface="Arial Unicode MS" pitchFamily="34" charset="-122"/>
                <a:cs typeface="Arial Unicode MS" pitchFamily="34" charset="-122"/>
              </a:rPr>
              <a:t>c.phone</a:t>
            </a:r>
            <a:r>
              <a:rPr lang="en-US" altLang="zh-CN" sz="1800" dirty="0">
                <a:solidFill>
                  <a:srgbClr val="0000FF"/>
                </a:solidFill>
                <a:latin typeface="Arial Unicode MS" pitchFamily="34" charset="-122"/>
                <a:ea typeface="Arial Unicode MS" pitchFamily="34" charset="-122"/>
                <a:cs typeface="Arial Unicode MS" pitchFamily="34" charset="-122"/>
              </a:rPr>
              <a:t> like '139%'</a:t>
            </a:r>
          </a:p>
          <a:p>
            <a:pPr lvl="1" eaLnBrk="1" hangingPunct="1">
              <a:buFont typeface="Wingdings 2" pitchFamily="18" charset="2"/>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以下语句查询名字包含</a:t>
            </a:r>
            <a:r>
              <a:rPr lang="en-US" altLang="zh-CN" sz="1800" dirty="0">
                <a:latin typeface="Arial Unicode MS" pitchFamily="34" charset="-122"/>
                <a:ea typeface="Arial Unicode MS" pitchFamily="34" charset="-122"/>
                <a:cs typeface="Arial Unicode MS" pitchFamily="34" charset="-122"/>
              </a:rPr>
              <a:t>4</a:t>
            </a:r>
            <a:r>
              <a:rPr lang="zh-CN" altLang="en-US" sz="1800" dirty="0">
                <a:latin typeface="Arial Unicode MS" pitchFamily="34" charset="-122"/>
                <a:ea typeface="Arial Unicode MS" pitchFamily="34" charset="-122"/>
                <a:cs typeface="Arial Unicode MS" pitchFamily="34" charset="-122"/>
              </a:rPr>
              <a:t>个字符，且</a:t>
            </a:r>
            <a:r>
              <a:rPr lang="en-US" altLang="zh-CN" sz="1800" dirty="0">
                <a:latin typeface="Arial Unicode MS" pitchFamily="34" charset="-122"/>
                <a:ea typeface="Arial Unicode MS" pitchFamily="34" charset="-122"/>
                <a:cs typeface="Arial Unicode MS" pitchFamily="34" charset="-122"/>
              </a:rPr>
              <a:t>234</a:t>
            </a:r>
            <a:r>
              <a:rPr lang="zh-CN" altLang="en-US" sz="1800" dirty="0">
                <a:latin typeface="Arial Unicode MS" pitchFamily="34" charset="-122"/>
                <a:ea typeface="Arial Unicode MS" pitchFamily="34" charset="-122"/>
                <a:cs typeface="Arial Unicode MS" pitchFamily="34" charset="-122"/>
              </a:rPr>
              <a:t>位为</a:t>
            </a:r>
            <a:r>
              <a:rPr lang="en-US" altLang="zh-CN" sz="1800" dirty="0" err="1">
                <a:latin typeface="Arial Unicode MS" pitchFamily="34" charset="-122"/>
                <a:ea typeface="Arial Unicode MS" pitchFamily="34" charset="-122"/>
                <a:cs typeface="Arial Unicode MS" pitchFamily="34" charset="-122"/>
              </a:rPr>
              <a:t>ose</a:t>
            </a:r>
            <a:r>
              <a:rPr lang="zh-CN" altLang="en-US" sz="1800" dirty="0">
                <a:latin typeface="Arial Unicode MS" pitchFamily="34" charset="-122"/>
                <a:ea typeface="Arial Unicode MS" pitchFamily="34" charset="-122"/>
                <a:cs typeface="Arial Unicode MS" pitchFamily="34" charset="-122"/>
              </a:rPr>
              <a:t>的客户。</a:t>
            </a:r>
            <a:r>
              <a:rPr lang="en-US" altLang="zh-CN" sz="1800" dirty="0">
                <a:latin typeface="Arial Unicode MS" pitchFamily="34" charset="-122"/>
                <a:ea typeface="Arial Unicode MS" pitchFamily="34" charset="-122"/>
                <a:cs typeface="Arial Unicode MS" pitchFamily="34" charset="-122"/>
              </a:rPr>
              <a:t>_</a:t>
            </a:r>
            <a:r>
              <a:rPr lang="zh-CN" altLang="en-US" sz="1800" dirty="0">
                <a:latin typeface="Arial Unicode MS" pitchFamily="34" charset="-122"/>
                <a:ea typeface="Arial Unicode MS" pitchFamily="34" charset="-122"/>
                <a:cs typeface="Arial Unicode MS" pitchFamily="34" charset="-122"/>
              </a:rPr>
              <a:t>表示任意单个字符。</a:t>
            </a:r>
          </a:p>
          <a:p>
            <a:pPr lvl="1" eaLnBrk="1" hangingPunct="1">
              <a:buFont typeface="Wingdings 2" pitchFamily="18"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a:solidFill>
                  <a:srgbClr val="0000FF"/>
                </a:solidFill>
                <a:latin typeface="Arial Unicode MS" pitchFamily="34" charset="-122"/>
                <a:ea typeface="Arial Unicode MS" pitchFamily="34" charset="-122"/>
                <a:cs typeface="Arial Unicode MS" pitchFamily="34" charset="-122"/>
              </a:rPr>
              <a:t>c.lname</a:t>
            </a:r>
            <a:r>
              <a:rPr lang="en-US" altLang="zh-CN" sz="1800" dirty="0">
                <a:solidFill>
                  <a:srgbClr val="0000FF"/>
                </a:solidFill>
                <a:latin typeface="Arial Unicode MS" pitchFamily="34" charset="-122"/>
                <a:ea typeface="Arial Unicode MS" pitchFamily="34" charset="-122"/>
                <a:cs typeface="Arial Unicode MS" pitchFamily="34" charset="-122"/>
              </a:rPr>
              <a:t> like '_</a:t>
            </a:r>
            <a:r>
              <a:rPr lang="en-US" altLang="zh-CN" sz="1800" dirty="0" err="1">
                <a:solidFill>
                  <a:srgbClr val="0000FF"/>
                </a:solidFill>
                <a:latin typeface="Arial Unicode MS" pitchFamily="34" charset="-122"/>
                <a:ea typeface="Arial Unicode MS" pitchFamily="34" charset="-122"/>
                <a:cs typeface="Arial Unicode MS" pitchFamily="34" charset="-122"/>
              </a:rPr>
              <a:t>ose</a:t>
            </a:r>
            <a:r>
              <a:rPr lang="en-US" altLang="zh-CN" sz="1800" dirty="0">
                <a:solidFill>
                  <a:srgbClr val="0000FF"/>
                </a:solidFill>
                <a:latin typeface="Arial Unicode MS" pitchFamily="34" charset="-122"/>
                <a:ea typeface="Arial Unicode MS" pitchFamily="34" charset="-122"/>
                <a:cs typeface="Arial Unicode MS" pitchFamily="34" charset="-122"/>
              </a:rPr>
              <a:t>' </a:t>
            </a:r>
          </a:p>
          <a:p>
            <a:pPr lvl="1">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以下语句查询电话号码未知的客户。</a:t>
            </a:r>
            <a:r>
              <a:rPr lang="en-US" altLang="zh-CN" sz="1800" dirty="0" err="1">
                <a:latin typeface="Arial Unicode MS" pitchFamily="34" charset="-122"/>
                <a:ea typeface="Arial Unicode MS" pitchFamily="34" charset="-122"/>
                <a:cs typeface="Arial Unicode MS" pitchFamily="34" charset="-122"/>
              </a:rPr>
              <a:t>Nul</a:t>
            </a:r>
            <a:r>
              <a:rPr lang="en-US" altLang="zh-CN" sz="1800" dirty="0">
                <a:latin typeface="Arial Unicode MS" pitchFamily="34" charset="-122"/>
                <a:ea typeface="Arial Unicode MS" pitchFamily="34" charset="-122"/>
                <a:cs typeface="Arial Unicode MS" pitchFamily="34" charset="-122"/>
              </a:rPr>
              <a:t> l</a:t>
            </a:r>
            <a:r>
              <a:rPr lang="zh-CN" altLang="en-US" sz="1800" dirty="0">
                <a:latin typeface="Arial Unicode MS" pitchFamily="34" charset="-122"/>
                <a:ea typeface="Arial Unicode MS" pitchFamily="34" charset="-122"/>
                <a:cs typeface="Arial Unicode MS" pitchFamily="34" charset="-122"/>
              </a:rPr>
              <a:t>用于测试单值是否为空。</a:t>
            </a:r>
          </a:p>
          <a:p>
            <a:pPr lvl="1">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a:solidFill>
                  <a:srgbClr val="0000FF"/>
                </a:solidFill>
                <a:latin typeface="Arial Unicode MS" pitchFamily="34" charset="-122"/>
                <a:ea typeface="Arial Unicode MS" pitchFamily="34" charset="-122"/>
                <a:cs typeface="Arial Unicode MS" pitchFamily="34" charset="-122"/>
              </a:rPr>
              <a:t>c.phone</a:t>
            </a:r>
            <a:r>
              <a:rPr lang="en-US" altLang="zh-CN" sz="1800" dirty="0">
                <a:solidFill>
                  <a:srgbClr val="0000FF"/>
                </a:solidFill>
                <a:latin typeface="Arial Unicode MS" pitchFamily="34" charset="-122"/>
                <a:ea typeface="Arial Unicode MS" pitchFamily="34" charset="-122"/>
                <a:cs typeface="Arial Unicode MS" pitchFamily="34" charset="-122"/>
              </a:rPr>
              <a:t> is null</a:t>
            </a:r>
          </a:p>
          <a:p>
            <a:pPr lvl="1">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以下语句查询尚未输入订单项的订单。</a:t>
            </a:r>
            <a:r>
              <a:rPr lang="en-US" altLang="zh-CN" sz="1800" dirty="0">
                <a:latin typeface="Arial Unicode MS" pitchFamily="34" charset="-122"/>
                <a:ea typeface="Arial Unicode MS" pitchFamily="34" charset="-122"/>
                <a:cs typeface="Arial Unicode MS" pitchFamily="34" charset="-122"/>
              </a:rPr>
              <a:t>empty</a:t>
            </a:r>
            <a:r>
              <a:rPr lang="zh-CN" altLang="en-US" sz="1800" dirty="0">
                <a:latin typeface="Arial Unicode MS" pitchFamily="34" charset="-122"/>
                <a:ea typeface="Arial Unicode MS" pitchFamily="34" charset="-122"/>
                <a:cs typeface="Arial Unicode MS" pitchFamily="34" charset="-122"/>
              </a:rPr>
              <a:t>用于测试集合是否为空。</a:t>
            </a:r>
          </a:p>
          <a:p>
            <a:pPr lvl="1">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o from Orders o where </a:t>
            </a:r>
            <a:r>
              <a:rPr lang="en-US" altLang="zh-CN" sz="1800" dirty="0" err="1">
                <a:solidFill>
                  <a:srgbClr val="0000FF"/>
                </a:solidFill>
                <a:latin typeface="Arial Unicode MS" pitchFamily="34" charset="-122"/>
                <a:ea typeface="Arial Unicode MS" pitchFamily="34" charset="-122"/>
                <a:cs typeface="Arial Unicode MS" pitchFamily="34" charset="-122"/>
              </a:rPr>
              <a:t>o.orderItems</a:t>
            </a:r>
            <a:r>
              <a:rPr lang="en-US" altLang="zh-CN" sz="1800" dirty="0">
                <a:solidFill>
                  <a:srgbClr val="0000FF"/>
                </a:solidFill>
                <a:latin typeface="Arial Unicode MS" pitchFamily="34" charset="-122"/>
                <a:ea typeface="Arial Unicode MS" pitchFamily="34" charset="-122"/>
                <a:cs typeface="Arial Unicode MS" pitchFamily="34" charset="-122"/>
              </a:rPr>
              <a:t> is empty</a:t>
            </a:r>
          </a:p>
          <a:p>
            <a:pPr lvl="1" eaLnBrk="1" hangingPunct="1">
              <a:buFont typeface="Wingdings 2" pitchFamily="18" charset="2"/>
              <a:buNone/>
              <a:defRPr/>
            </a:pP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where</a:t>
            </a:r>
            <a:r>
              <a:rPr lang="zh-CN" altLang="en-US" dirty="0">
                <a:latin typeface="Arial Unicode MS" pitchFamily="34" charset="-122"/>
                <a:ea typeface="Arial Unicode MS" pitchFamily="34" charset="-122"/>
                <a:cs typeface="Arial Unicode MS" pitchFamily="34" charset="-122"/>
              </a:rPr>
              <a:t>子句示例</a:t>
            </a:r>
          </a:p>
        </p:txBody>
      </p:sp>
    </p:spTree>
    <p:extLst>
      <p:ext uri="{BB962C8B-B14F-4D97-AF65-F5344CB8AC3E}">
        <p14:creationId xmlns:p14="http://schemas.microsoft.com/office/powerpoint/2010/main" val="2841184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1F6B69F-61D9-45D4-942C-BBEDBA402512}" type="slidenum">
              <a:rPr lang="en-US" altLang="zh-CN"/>
              <a:pPr>
                <a:defRPr/>
              </a:pPr>
              <a:t>62</a:t>
            </a:fld>
            <a:endParaRPr lang="en-US" altLang="zh-CN"/>
          </a:p>
        </p:txBody>
      </p:sp>
      <p:sp>
        <p:nvSpPr>
          <p:cNvPr id="731138" name="Rectangle 2"/>
          <p:cNvSpPr>
            <a:spLocks noGrp="1" noChangeArrowheads="1"/>
          </p:cNvSpPr>
          <p:nvPr>
            <p:ph type="title"/>
          </p:nvPr>
        </p:nvSpPr>
        <p:spPr>
          <a:xfrm>
            <a:off x="457200" y="692696"/>
            <a:ext cx="8229600" cy="1143000"/>
          </a:xfrm>
        </p:spPr>
        <p:txBody>
          <a:bodyPr>
            <a:normAutofit/>
          </a:bodyPr>
          <a:lstStyle/>
          <a:p>
            <a:pPr eaLnBrk="1" hangingPunct="1">
              <a:defRPr/>
            </a:pPr>
            <a:r>
              <a:rPr lang="zh-CN" altLang="en-US" b="1" dirty="0">
                <a:latin typeface="Arial Unicode MS" pitchFamily="34" charset="-122"/>
                <a:ea typeface="Arial Unicode MS" pitchFamily="34" charset="-122"/>
                <a:cs typeface="Arial Unicode MS" pitchFamily="34" charset="-122"/>
              </a:rPr>
              <a:t>查询部分属性</a:t>
            </a:r>
          </a:p>
        </p:txBody>
      </p:sp>
      <p:sp>
        <p:nvSpPr>
          <p:cNvPr id="731139" name="Rectangle 3"/>
          <p:cNvSpPr>
            <a:spLocks noGrp="1" noChangeArrowheads="1"/>
          </p:cNvSpPr>
          <p:nvPr>
            <p:ph type="body" idx="1"/>
          </p:nvPr>
        </p:nvSpPr>
        <p:spPr>
          <a:xfrm>
            <a:off x="323528" y="2018259"/>
            <a:ext cx="8496944" cy="2778894"/>
          </a:xfrm>
        </p:spPr>
        <p:txBody>
          <a:bodyPr>
            <a:normAutofit/>
          </a:bodyPr>
          <a:lstStyle/>
          <a:p>
            <a:pPr eaLnBrk="1" hangingPunct="1">
              <a:defRPr/>
            </a:pPr>
            <a:r>
              <a:rPr lang="zh-CN" altLang="en-US" sz="2400" dirty="0">
                <a:latin typeface="Arial Unicode MS" pitchFamily="34" charset="-122"/>
                <a:ea typeface="Arial Unicode MS" pitchFamily="34" charset="-122"/>
                <a:cs typeface="Arial Unicode MS" pitchFamily="34" charset="-122"/>
              </a:rPr>
              <a:t>如果只须查询实体的部分属性而不需要返回整个实体。例如：</a:t>
            </a:r>
          </a:p>
          <a:p>
            <a:pPr marL="522288" lvl="1" indent="19050" algn="l" eaLnBrk="1" hangingPunct="1">
              <a:buFont typeface="Wingdings 2" pitchFamily="18" charset="2"/>
              <a:buNone/>
              <a:defRPr/>
            </a:pPr>
            <a:r>
              <a:rPr lang="en-US" altLang="zh-CN" sz="2400" dirty="0">
                <a:solidFill>
                  <a:srgbClr val="0000FF"/>
                </a:solidFill>
                <a:latin typeface="Arial Unicode MS" pitchFamily="34" charset="-122"/>
                <a:ea typeface="Arial Unicode MS" pitchFamily="34" charset="-122"/>
                <a:cs typeface="Arial Unicode MS" pitchFamily="34" charset="-122"/>
              </a:rPr>
              <a:t>select o.id, </a:t>
            </a:r>
            <a:r>
              <a:rPr lang="en-US" altLang="zh-CN" sz="2400" dirty="0" err="1">
                <a:solidFill>
                  <a:srgbClr val="0000FF"/>
                </a:solidFill>
                <a:latin typeface="Arial Unicode MS" pitchFamily="34" charset="-122"/>
                <a:ea typeface="Arial Unicode MS" pitchFamily="34" charset="-122"/>
                <a:cs typeface="Arial Unicode MS" pitchFamily="34" charset="-122"/>
              </a:rPr>
              <a:t>o.customerName</a:t>
            </a:r>
            <a:r>
              <a:rPr lang="en-US" altLang="zh-CN" sz="2400" dirty="0">
                <a:solidFill>
                  <a:srgbClr val="0000FF"/>
                </a:solidFill>
                <a:latin typeface="Arial Unicode MS" pitchFamily="34" charset="-122"/>
                <a:ea typeface="Arial Unicode MS" pitchFamily="34" charset="-122"/>
                <a:cs typeface="Arial Unicode MS" pitchFamily="34" charset="-122"/>
              </a:rPr>
              <a:t>, </a:t>
            </a:r>
            <a:r>
              <a:rPr lang="en-US" altLang="zh-CN" sz="2400" dirty="0" err="1">
                <a:solidFill>
                  <a:srgbClr val="0000FF"/>
                </a:solidFill>
                <a:latin typeface="Arial Unicode MS" pitchFamily="34" charset="-122"/>
                <a:ea typeface="Arial Unicode MS" pitchFamily="34" charset="-122"/>
                <a:cs typeface="Arial Unicode MS" pitchFamily="34" charset="-122"/>
              </a:rPr>
              <a:t>o.address.streetNumber</a:t>
            </a:r>
            <a:r>
              <a:rPr lang="en-US" altLang="zh-CN" sz="2400" dirty="0">
                <a:solidFill>
                  <a:srgbClr val="0000FF"/>
                </a:solidFill>
                <a:latin typeface="Arial Unicode MS" pitchFamily="34" charset="-122"/>
                <a:ea typeface="Arial Unicode MS" pitchFamily="34" charset="-122"/>
                <a:cs typeface="Arial Unicode MS" pitchFamily="34" charset="-122"/>
              </a:rPr>
              <a:t> from Order o order by o.id</a:t>
            </a:r>
          </a:p>
          <a:p>
            <a:pPr eaLnBrk="1" hangingPunct="1">
              <a:defRPr/>
            </a:pPr>
            <a:r>
              <a:rPr lang="zh-CN" altLang="en-US" sz="2400" dirty="0">
                <a:latin typeface="Arial Unicode MS" pitchFamily="34" charset="-122"/>
                <a:ea typeface="Arial Unicode MS" pitchFamily="34" charset="-122"/>
                <a:cs typeface="Arial Unicode MS" pitchFamily="34" charset="-122"/>
              </a:rPr>
              <a:t>执行该查询返回的不再是</a:t>
            </a:r>
            <a:r>
              <a:rPr lang="en-US" altLang="zh-CN" sz="2400" dirty="0">
                <a:latin typeface="Arial Unicode MS" pitchFamily="34" charset="-122"/>
                <a:ea typeface="Arial Unicode MS" pitchFamily="34" charset="-122"/>
                <a:cs typeface="Arial Unicode MS" pitchFamily="34" charset="-122"/>
              </a:rPr>
              <a:t>Orders</a:t>
            </a:r>
            <a:r>
              <a:rPr lang="zh-CN" altLang="en-US" sz="2400" dirty="0">
                <a:latin typeface="Arial Unicode MS" pitchFamily="34" charset="-122"/>
                <a:ea typeface="Arial Unicode MS" pitchFamily="34" charset="-122"/>
                <a:cs typeface="Arial Unicode MS" pitchFamily="34" charset="-122"/>
              </a:rPr>
              <a:t>实体集合，而是一个</a:t>
            </a:r>
            <a:r>
              <a:rPr lang="zh-CN" altLang="en-US" sz="2400" dirty="0">
                <a:solidFill>
                  <a:srgbClr val="0000FF"/>
                </a:solidFill>
                <a:latin typeface="Arial Unicode MS" pitchFamily="34" charset="-122"/>
                <a:ea typeface="Arial Unicode MS" pitchFamily="34" charset="-122"/>
                <a:cs typeface="Arial Unicode MS" pitchFamily="34" charset="-122"/>
              </a:rPr>
              <a:t>对象数组的集合</a:t>
            </a:r>
            <a:r>
              <a:rPr lang="en-US" altLang="zh-CN" sz="2400" dirty="0">
                <a:solidFill>
                  <a:srgbClr val="0000FF"/>
                </a:solidFill>
                <a:latin typeface="Arial Unicode MS" pitchFamily="34" charset="-122"/>
                <a:ea typeface="Arial Unicode MS" pitchFamily="34" charset="-122"/>
                <a:cs typeface="Arial Unicode MS" pitchFamily="34" charset="-122"/>
              </a:rPr>
              <a:t>(Object[])</a:t>
            </a:r>
            <a:r>
              <a:rPr lang="zh-CN" altLang="en-US" sz="2400" dirty="0">
                <a:latin typeface="Arial Unicode MS" pitchFamily="34" charset="-122"/>
                <a:ea typeface="Arial Unicode MS" pitchFamily="34" charset="-122"/>
                <a:cs typeface="Arial Unicode MS" pitchFamily="34" charset="-122"/>
              </a:rPr>
              <a:t>，集合的每个成员为一个对象数组，可通过数组元素访问各个属性。</a:t>
            </a:r>
          </a:p>
        </p:txBody>
      </p:sp>
    </p:spTree>
    <p:extLst>
      <p:ext uri="{BB962C8B-B14F-4D97-AF65-F5344CB8AC3E}">
        <p14:creationId xmlns:p14="http://schemas.microsoft.com/office/powerpoint/2010/main" val="778534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9F0D9B5F-AA74-4E03-AA05-E548ACD0A09B}" type="slidenum">
              <a:rPr lang="en-US" altLang="zh-CN"/>
              <a:pPr>
                <a:defRPr/>
              </a:pPr>
              <a:t>63</a:t>
            </a:fld>
            <a:endParaRPr lang="en-US" altLang="zh-CN"/>
          </a:p>
        </p:txBody>
      </p:sp>
      <p:sp>
        <p:nvSpPr>
          <p:cNvPr id="4"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的查询缓存</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8" y="2060848"/>
            <a:ext cx="7120589"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0087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590872" y="692696"/>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order by</a:t>
            </a:r>
            <a:r>
              <a:rPr lang="zh-CN" altLang="en-US" dirty="0">
                <a:latin typeface="Arial Unicode MS" pitchFamily="34" charset="-122"/>
                <a:ea typeface="Arial Unicode MS" pitchFamily="34" charset="-122"/>
                <a:cs typeface="Arial Unicode MS" pitchFamily="34" charset="-122"/>
              </a:rPr>
              <a:t>子句</a:t>
            </a:r>
          </a:p>
        </p:txBody>
      </p:sp>
      <p:sp>
        <p:nvSpPr>
          <p:cNvPr id="737283" name="Rectangle 3"/>
          <p:cNvSpPr>
            <a:spLocks noGrp="1" noChangeArrowheads="1"/>
          </p:cNvSpPr>
          <p:nvPr>
            <p:ph type="body" idx="1"/>
          </p:nvPr>
        </p:nvSpPr>
        <p:spPr>
          <a:xfrm>
            <a:off x="518864" y="1783357"/>
            <a:ext cx="8229600" cy="4525963"/>
          </a:xfrm>
        </p:spPr>
        <p:txBody>
          <a:bodyPr/>
          <a:lstStyle/>
          <a:p>
            <a:pPr eaLnBrk="1" hangingPunct="1">
              <a:defRPr/>
            </a:pPr>
            <a:r>
              <a:rPr lang="en-US" altLang="zh-CN" sz="2800" dirty="0">
                <a:latin typeface="Arial Unicode MS" pitchFamily="34" charset="-122"/>
                <a:ea typeface="Arial Unicode MS" pitchFamily="34" charset="-122"/>
                <a:cs typeface="Arial Unicode MS" pitchFamily="34" charset="-122"/>
              </a:rPr>
              <a:t>order by</a:t>
            </a:r>
            <a:r>
              <a:rPr lang="zh-CN" altLang="en-US" sz="2800" dirty="0">
                <a:latin typeface="Arial Unicode MS" pitchFamily="34" charset="-122"/>
                <a:ea typeface="Arial Unicode MS" pitchFamily="34" charset="-122"/>
                <a:cs typeface="Arial Unicode MS" pitchFamily="34" charset="-122"/>
              </a:rPr>
              <a:t>子句用于对查询结果集进行排序。和</a:t>
            </a:r>
            <a:r>
              <a:rPr lang="en-US" altLang="zh-CN" sz="2800" dirty="0">
                <a:latin typeface="Arial Unicode MS" pitchFamily="34" charset="-122"/>
                <a:ea typeface="Arial Unicode MS" pitchFamily="34" charset="-122"/>
                <a:cs typeface="Arial Unicode MS" pitchFamily="34" charset="-122"/>
              </a:rPr>
              <a:t>SQL</a:t>
            </a:r>
            <a:r>
              <a:rPr lang="zh-CN" altLang="en-US" sz="2800" dirty="0">
                <a:latin typeface="Arial Unicode MS" pitchFamily="34" charset="-122"/>
                <a:ea typeface="Arial Unicode MS" pitchFamily="34" charset="-122"/>
                <a:cs typeface="Arial Unicode MS" pitchFamily="34" charset="-122"/>
              </a:rPr>
              <a:t>的用法类似，可以用 </a:t>
            </a:r>
            <a:r>
              <a:rPr lang="en-US" altLang="zh-CN" sz="2800" dirty="0">
                <a:latin typeface="Arial Unicode MS" pitchFamily="34" charset="-122"/>
                <a:ea typeface="Arial Unicode MS" pitchFamily="34" charset="-122"/>
                <a:cs typeface="Arial Unicode MS" pitchFamily="34" charset="-122"/>
              </a:rPr>
              <a:t>“</a:t>
            </a:r>
            <a:r>
              <a:rPr lang="en-US" altLang="zh-CN" sz="2800" dirty="0" err="1">
                <a:solidFill>
                  <a:srgbClr val="0000FF"/>
                </a:solidFill>
                <a:latin typeface="Arial Unicode MS" pitchFamily="34" charset="-122"/>
                <a:ea typeface="Arial Unicode MS" pitchFamily="34" charset="-122"/>
                <a:cs typeface="Arial Unicode MS" pitchFamily="34" charset="-122"/>
              </a:rPr>
              <a:t>asc</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和 </a:t>
            </a:r>
            <a:r>
              <a:rPr lang="en-US" altLang="zh-CN" sz="2800" dirty="0">
                <a:latin typeface="Arial Unicode MS" pitchFamily="34" charset="-122"/>
                <a:ea typeface="Arial Unicode MS" pitchFamily="34" charset="-122"/>
                <a:cs typeface="Arial Unicode MS" pitchFamily="34" charset="-122"/>
              </a:rPr>
              <a:t>"</a:t>
            </a:r>
            <a:r>
              <a:rPr lang="en-US" altLang="zh-CN" sz="2800" dirty="0" err="1">
                <a:solidFill>
                  <a:srgbClr val="0000FF"/>
                </a:solidFill>
                <a:latin typeface="Arial Unicode MS" pitchFamily="34" charset="-122"/>
                <a:ea typeface="Arial Unicode MS" pitchFamily="34" charset="-122"/>
                <a:cs typeface="Arial Unicode MS" pitchFamily="34" charset="-122"/>
              </a:rPr>
              <a:t>desc</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指定升降序。如果不显式注明，默认为升序。</a:t>
            </a:r>
          </a:p>
          <a:p>
            <a:pPr lvl="1" eaLnBrk="1" hangingPunct="1">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o from Orders o order by o.id</a:t>
            </a:r>
          </a:p>
          <a:p>
            <a:pPr lvl="1" eaLnBrk="1" hangingPunct="1">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o from Orders o order by </a:t>
            </a:r>
            <a:r>
              <a:rPr lang="en-US" altLang="zh-CN" sz="2000" dirty="0" err="1">
                <a:solidFill>
                  <a:srgbClr val="0000FF"/>
                </a:solidFill>
                <a:latin typeface="Arial Unicode MS" pitchFamily="34" charset="-122"/>
                <a:ea typeface="Arial Unicode MS" pitchFamily="34" charset="-122"/>
                <a:cs typeface="Arial Unicode MS" pitchFamily="34" charset="-122"/>
              </a:rPr>
              <a:t>o.address.streetNumber</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desc</a:t>
            </a:r>
            <a:endParaRPr lang="en-US" altLang="zh-CN" sz="2000" dirty="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o from Orders o order by </a:t>
            </a:r>
            <a:r>
              <a:rPr lang="en-US" altLang="zh-CN" sz="2000" dirty="0" err="1">
                <a:solidFill>
                  <a:srgbClr val="0000FF"/>
                </a:solidFill>
                <a:latin typeface="Arial Unicode MS" pitchFamily="34" charset="-122"/>
                <a:ea typeface="Arial Unicode MS" pitchFamily="34" charset="-122"/>
                <a:cs typeface="Arial Unicode MS" pitchFamily="34" charset="-122"/>
              </a:rPr>
              <a:t>o.customer</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asc</a:t>
            </a:r>
            <a:r>
              <a:rPr lang="en-US" altLang="zh-CN" sz="2000" dirty="0">
                <a:solidFill>
                  <a:srgbClr val="0000FF"/>
                </a:solidFill>
                <a:latin typeface="Arial Unicode MS" pitchFamily="34" charset="-122"/>
                <a:ea typeface="Arial Unicode MS" pitchFamily="34" charset="-122"/>
                <a:cs typeface="Arial Unicode MS" pitchFamily="34" charset="-122"/>
              </a:rPr>
              <a:t>, o.id </a:t>
            </a:r>
            <a:r>
              <a:rPr lang="en-US" altLang="zh-CN" sz="2000" dirty="0" err="1">
                <a:solidFill>
                  <a:srgbClr val="0000FF"/>
                </a:solidFill>
                <a:latin typeface="Arial Unicode MS" pitchFamily="34" charset="-122"/>
                <a:ea typeface="Arial Unicode MS" pitchFamily="34" charset="-122"/>
                <a:cs typeface="Arial Unicode MS" pitchFamily="34" charset="-122"/>
              </a:rPr>
              <a:t>desc</a:t>
            </a:r>
            <a:endParaRPr lang="en-US" altLang="zh-CN" sz="2000"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920897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518864" y="629816"/>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group by</a:t>
            </a:r>
            <a:r>
              <a:rPr lang="zh-CN" altLang="en-US" dirty="0">
                <a:latin typeface="Arial Unicode MS" pitchFamily="34" charset="-122"/>
                <a:ea typeface="Arial Unicode MS" pitchFamily="34" charset="-122"/>
                <a:cs typeface="Arial Unicode MS" pitchFamily="34" charset="-122"/>
              </a:rPr>
              <a:t>子句与聚合查询</a:t>
            </a:r>
          </a:p>
        </p:txBody>
      </p:sp>
      <p:sp>
        <p:nvSpPr>
          <p:cNvPr id="738307" name="Rectangle 3"/>
          <p:cNvSpPr>
            <a:spLocks noGrp="1" noChangeArrowheads="1"/>
          </p:cNvSpPr>
          <p:nvPr>
            <p:ph type="body" idx="1"/>
          </p:nvPr>
        </p:nvSpPr>
        <p:spPr>
          <a:xfrm>
            <a:off x="518864" y="1844824"/>
            <a:ext cx="8229600" cy="5184576"/>
          </a:xfrm>
        </p:spPr>
        <p:txBody>
          <a:bodyPr>
            <a:normAutofit/>
          </a:bodyPr>
          <a:lstStyle/>
          <a:p>
            <a:pPr eaLnBrk="1" hangingPunct="1">
              <a:lnSpc>
                <a:spcPct val="120000"/>
              </a:lnSpc>
              <a:defRPr/>
            </a:pPr>
            <a:r>
              <a:rPr lang="en-US" altLang="zh-CN" sz="2400" dirty="0">
                <a:latin typeface="Arial Unicode MS" pitchFamily="34" charset="-122"/>
                <a:ea typeface="Arial Unicode MS" pitchFamily="34" charset="-122"/>
                <a:cs typeface="Arial Unicode MS" pitchFamily="34" charset="-122"/>
              </a:rPr>
              <a:t>group by </a:t>
            </a:r>
            <a:r>
              <a:rPr lang="zh-CN" altLang="en-US" sz="2400" dirty="0">
                <a:latin typeface="Arial Unicode MS" pitchFamily="34" charset="-122"/>
                <a:ea typeface="Arial Unicode MS" pitchFamily="34" charset="-122"/>
                <a:cs typeface="Arial Unicode MS" pitchFamily="34" charset="-122"/>
              </a:rPr>
              <a:t>子句用于对查询结果分组统计，通常需要使用</a:t>
            </a:r>
            <a:r>
              <a:rPr lang="zh-CN" altLang="en-US" sz="2400" dirty="0">
                <a:solidFill>
                  <a:srgbClr val="0000FF"/>
                </a:solidFill>
                <a:latin typeface="Arial Unicode MS" pitchFamily="34" charset="-122"/>
                <a:ea typeface="Arial Unicode MS" pitchFamily="34" charset="-122"/>
                <a:cs typeface="Arial Unicode MS" pitchFamily="34" charset="-122"/>
              </a:rPr>
              <a:t>聚合函数</a:t>
            </a:r>
            <a:r>
              <a:rPr lang="zh-CN" altLang="en-US" sz="2400" dirty="0">
                <a:latin typeface="Arial Unicode MS" pitchFamily="34" charset="-122"/>
                <a:ea typeface="Arial Unicode MS" pitchFamily="34" charset="-122"/>
                <a:cs typeface="Arial Unicode MS" pitchFamily="34" charset="-122"/>
              </a:rPr>
              <a:t>。常用的聚合函数主要有 </a:t>
            </a:r>
            <a:r>
              <a:rPr lang="en-US" altLang="zh-CN" sz="2400" dirty="0">
                <a:solidFill>
                  <a:srgbClr val="0000FF"/>
                </a:solidFill>
                <a:latin typeface="Arial Unicode MS" pitchFamily="34" charset="-122"/>
                <a:ea typeface="Arial Unicode MS" pitchFamily="34" charset="-122"/>
                <a:cs typeface="Arial Unicode MS" pitchFamily="34" charset="-122"/>
              </a:rPr>
              <a:t>AVG</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en-US" altLang="zh-CN" sz="2400" dirty="0">
                <a:solidFill>
                  <a:srgbClr val="0000FF"/>
                </a:solidFill>
                <a:latin typeface="Arial Unicode MS" pitchFamily="34" charset="-122"/>
                <a:ea typeface="Arial Unicode MS" pitchFamily="34" charset="-122"/>
                <a:cs typeface="Arial Unicode MS" pitchFamily="34" charset="-122"/>
              </a:rPr>
              <a:t>SUM</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en-US" altLang="zh-CN" sz="2400" dirty="0">
                <a:solidFill>
                  <a:srgbClr val="0000FF"/>
                </a:solidFill>
                <a:latin typeface="Arial Unicode MS" pitchFamily="34" charset="-122"/>
                <a:ea typeface="Arial Unicode MS" pitchFamily="34" charset="-122"/>
                <a:cs typeface="Arial Unicode MS" pitchFamily="34" charset="-122"/>
              </a:rPr>
              <a:t>COUNT</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en-US" altLang="zh-CN" sz="2400" dirty="0">
                <a:solidFill>
                  <a:srgbClr val="0000FF"/>
                </a:solidFill>
                <a:latin typeface="Arial Unicode MS" pitchFamily="34" charset="-122"/>
                <a:ea typeface="Arial Unicode MS" pitchFamily="34" charset="-122"/>
                <a:cs typeface="Arial Unicode MS" pitchFamily="34" charset="-122"/>
              </a:rPr>
              <a:t>MAX</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en-US" altLang="zh-CN" sz="2400" dirty="0">
                <a:solidFill>
                  <a:srgbClr val="0000FF"/>
                </a:solidFill>
                <a:latin typeface="Arial Unicode MS" pitchFamily="34" charset="-122"/>
                <a:ea typeface="Arial Unicode MS" pitchFamily="34" charset="-122"/>
                <a:cs typeface="Arial Unicode MS" pitchFamily="34" charset="-122"/>
              </a:rPr>
              <a:t>MIN </a:t>
            </a:r>
            <a:r>
              <a:rPr lang="zh-CN" altLang="en-US" sz="2400" dirty="0">
                <a:latin typeface="Arial Unicode MS" pitchFamily="34" charset="-122"/>
                <a:ea typeface="Arial Unicode MS" pitchFamily="34" charset="-122"/>
                <a:cs typeface="Arial Unicode MS" pitchFamily="34" charset="-122"/>
              </a:rPr>
              <a:t>等，它们的含义与</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相同。例如：</a:t>
            </a:r>
          </a:p>
          <a:p>
            <a:pPr lvl="1" eaLnBrk="1" hangingPunct="1">
              <a:lnSpc>
                <a:spcPct val="12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max(o.id) from Orders o</a:t>
            </a:r>
          </a:p>
          <a:p>
            <a:pPr eaLnBrk="1" hangingPunct="1">
              <a:lnSpc>
                <a:spcPct val="120000"/>
              </a:lnSpc>
              <a:defRPr/>
            </a:pPr>
            <a:r>
              <a:rPr lang="zh-CN" altLang="en-US" sz="2400" dirty="0">
                <a:latin typeface="Arial Unicode MS" pitchFamily="34" charset="-122"/>
                <a:ea typeface="Arial Unicode MS" pitchFamily="34" charset="-122"/>
                <a:cs typeface="Arial Unicode MS" pitchFamily="34" charset="-122"/>
              </a:rPr>
              <a:t>没有 </a:t>
            </a:r>
            <a:r>
              <a:rPr lang="en-US" altLang="zh-CN" sz="2400" dirty="0">
                <a:latin typeface="Arial Unicode MS" pitchFamily="34" charset="-122"/>
                <a:ea typeface="Arial Unicode MS" pitchFamily="34" charset="-122"/>
                <a:cs typeface="Arial Unicode MS" pitchFamily="34" charset="-122"/>
              </a:rPr>
              <a:t>group by </a:t>
            </a:r>
            <a:r>
              <a:rPr lang="zh-CN" altLang="en-US" sz="2400" dirty="0">
                <a:latin typeface="Arial Unicode MS" pitchFamily="34" charset="-122"/>
                <a:ea typeface="Arial Unicode MS" pitchFamily="34" charset="-122"/>
                <a:cs typeface="Arial Unicode MS" pitchFamily="34" charset="-122"/>
              </a:rPr>
              <a:t>子句的查询是基于整个实体类的，使用聚合函数将返回单个结果值，可以使用</a:t>
            </a:r>
            <a:r>
              <a:rPr lang="en-US" altLang="zh-CN" sz="2400" dirty="0" err="1">
                <a:latin typeface="Arial Unicode MS" pitchFamily="34" charset="-122"/>
                <a:ea typeface="Arial Unicode MS" pitchFamily="34" charset="-122"/>
                <a:cs typeface="Arial Unicode MS" pitchFamily="34" charset="-122"/>
              </a:rPr>
              <a:t>Query.getSingleResult</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得到查询结果。例如：</a:t>
            </a:r>
          </a:p>
          <a:p>
            <a:pPr lvl="1" eaLnBrk="1" hangingPunct="1">
              <a:lnSpc>
                <a:spcPct val="120000"/>
              </a:lnSpc>
              <a:spcBef>
                <a:spcPct val="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Query </a:t>
            </a:r>
            <a:r>
              <a:rPr lang="en-US" altLang="zh-CN" sz="2000" dirty="0" err="1">
                <a:solidFill>
                  <a:srgbClr val="0000FF"/>
                </a:solidFill>
                <a:latin typeface="Arial Unicode MS" pitchFamily="34" charset="-122"/>
                <a:ea typeface="Arial Unicode MS" pitchFamily="34" charset="-122"/>
                <a:cs typeface="Arial Unicode MS" pitchFamily="34" charset="-122"/>
              </a:rPr>
              <a:t>query</a:t>
            </a:r>
            <a:r>
              <a:rPr lang="en-US" altLang="zh-CN" sz="2000" dirty="0">
                <a:solidFill>
                  <a:srgbClr val="0000FF"/>
                </a:solidFill>
                <a:latin typeface="Arial Unicode MS" pitchFamily="34" charset="-122"/>
                <a:ea typeface="Arial Unicode MS" pitchFamily="34" charset="-122"/>
                <a:cs typeface="Arial Unicode MS" pitchFamily="34" charset="-122"/>
              </a:rPr>
              <a:t> = </a:t>
            </a:r>
            <a:r>
              <a:rPr lang="en-US" altLang="zh-CN" sz="2000" dirty="0" err="1">
                <a:solidFill>
                  <a:srgbClr val="0000FF"/>
                </a:solidFill>
                <a:latin typeface="Arial Unicode MS" pitchFamily="34" charset="-122"/>
                <a:ea typeface="Arial Unicode MS" pitchFamily="34" charset="-122"/>
                <a:cs typeface="Arial Unicode MS" pitchFamily="34" charset="-122"/>
              </a:rPr>
              <a:t>entityManager.createQuery</a:t>
            </a:r>
            <a:r>
              <a:rPr lang="en-US" altLang="zh-CN" sz="2000" dirty="0">
                <a:solidFill>
                  <a:srgbClr val="0000FF"/>
                </a:solidFill>
                <a:latin typeface="Arial Unicode MS" pitchFamily="34" charset="-122"/>
                <a:ea typeface="Arial Unicode MS" pitchFamily="34" charset="-122"/>
                <a:cs typeface="Arial Unicode MS" pitchFamily="34" charset="-122"/>
              </a:rPr>
              <a:t>(</a:t>
            </a:r>
          </a:p>
          <a:p>
            <a:pPr lvl="1" eaLnBrk="1" hangingPunct="1">
              <a:lnSpc>
                <a:spcPct val="120000"/>
              </a:lnSpc>
              <a:spcBef>
                <a:spcPct val="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					"select max(o.id) from Orders o");</a:t>
            </a:r>
          </a:p>
          <a:p>
            <a:pPr lvl="1" eaLnBrk="1" hangingPunct="1">
              <a:lnSpc>
                <a:spcPct val="120000"/>
              </a:lnSpc>
              <a:spcBef>
                <a:spcPct val="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Object result = </a:t>
            </a:r>
            <a:r>
              <a:rPr lang="en-US" altLang="zh-CN" sz="2000" dirty="0" err="1">
                <a:solidFill>
                  <a:srgbClr val="0000FF"/>
                </a:solidFill>
                <a:latin typeface="Arial Unicode MS" pitchFamily="34" charset="-122"/>
                <a:ea typeface="Arial Unicode MS" pitchFamily="34" charset="-122"/>
                <a:cs typeface="Arial Unicode MS" pitchFamily="34" charset="-122"/>
              </a:rPr>
              <a:t>query.getSingleResult</a:t>
            </a:r>
            <a:r>
              <a:rPr lang="en-US" altLang="zh-CN" sz="2000" dirty="0">
                <a:solidFill>
                  <a:srgbClr val="0000FF"/>
                </a:solidFill>
                <a:latin typeface="Arial Unicode MS" pitchFamily="34" charset="-122"/>
                <a:ea typeface="Arial Unicode MS" pitchFamily="34" charset="-122"/>
                <a:cs typeface="Arial Unicode MS" pitchFamily="34" charset="-122"/>
              </a:rPr>
              <a:t>();</a:t>
            </a:r>
          </a:p>
          <a:p>
            <a:pPr lvl="1" eaLnBrk="1" hangingPunct="1">
              <a:lnSpc>
                <a:spcPct val="120000"/>
              </a:lnSpc>
              <a:spcBef>
                <a:spcPct val="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Long max = (Long)result;</a:t>
            </a:r>
          </a:p>
          <a:p>
            <a:pPr lvl="1" eaLnBrk="1" hangingPunct="1">
              <a:lnSpc>
                <a:spcPct val="120000"/>
              </a:lnSpc>
              <a:spcBef>
                <a:spcPct val="0"/>
              </a:spcBef>
              <a:buFont typeface="Wingdings 2" pitchFamily="18" charset="2"/>
              <a:buNone/>
              <a:defRPr/>
            </a:pPr>
            <a:r>
              <a:rPr lang="en-US" altLang="zh-CN" sz="1200" dirty="0">
                <a:solidFill>
                  <a:srgbClr val="0000FF"/>
                </a:solidFill>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41856027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45720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having</a:t>
            </a:r>
            <a:r>
              <a:rPr lang="zh-CN" altLang="en-US" dirty="0">
                <a:latin typeface="Arial Unicode MS" pitchFamily="34" charset="-122"/>
                <a:ea typeface="Arial Unicode MS" pitchFamily="34" charset="-122"/>
                <a:cs typeface="Arial Unicode MS" pitchFamily="34" charset="-122"/>
              </a:rPr>
              <a:t>子句</a:t>
            </a:r>
          </a:p>
        </p:txBody>
      </p:sp>
      <p:sp>
        <p:nvSpPr>
          <p:cNvPr id="740355" name="Rectangle 3"/>
          <p:cNvSpPr>
            <a:spLocks noGrp="1" noChangeArrowheads="1"/>
          </p:cNvSpPr>
          <p:nvPr>
            <p:ph type="body" idx="1"/>
          </p:nvPr>
        </p:nvSpPr>
        <p:spPr>
          <a:xfrm>
            <a:off x="467544" y="1628800"/>
            <a:ext cx="8229600" cy="4752528"/>
          </a:xfrm>
        </p:spPr>
        <p:txBody>
          <a:bodyPr>
            <a:normAutofit/>
          </a:bodyPr>
          <a:lstStyle/>
          <a:p>
            <a:pPr eaLnBrk="1" hangingPunct="1">
              <a:lnSpc>
                <a:spcPct val="120000"/>
              </a:lnSpc>
              <a:defRPr/>
            </a:pPr>
            <a:r>
              <a:rPr lang="en-US" altLang="zh-CN" sz="2400" dirty="0">
                <a:latin typeface="Arial Unicode MS" pitchFamily="34" charset="-122"/>
                <a:ea typeface="Arial Unicode MS" pitchFamily="34" charset="-122"/>
                <a:cs typeface="Arial Unicode MS" pitchFamily="34" charset="-122"/>
              </a:rPr>
              <a:t>Having </a:t>
            </a:r>
            <a:r>
              <a:rPr lang="zh-CN" altLang="en-US" sz="2400" dirty="0">
                <a:latin typeface="Arial Unicode MS" pitchFamily="34" charset="-122"/>
                <a:ea typeface="Arial Unicode MS" pitchFamily="34" charset="-122"/>
                <a:cs typeface="Arial Unicode MS" pitchFamily="34" charset="-122"/>
              </a:rPr>
              <a:t>子句用于对 </a:t>
            </a:r>
            <a:r>
              <a:rPr lang="en-US" altLang="zh-CN" sz="2400" dirty="0">
                <a:latin typeface="Arial Unicode MS" pitchFamily="34" charset="-122"/>
                <a:ea typeface="Arial Unicode MS" pitchFamily="34" charset="-122"/>
                <a:cs typeface="Arial Unicode MS" pitchFamily="34" charset="-122"/>
              </a:rPr>
              <a:t>group by </a:t>
            </a:r>
            <a:r>
              <a:rPr lang="zh-CN" altLang="en-US" sz="2400" dirty="0">
                <a:latin typeface="Arial Unicode MS" pitchFamily="34" charset="-122"/>
                <a:ea typeface="Arial Unicode MS" pitchFamily="34" charset="-122"/>
                <a:cs typeface="Arial Unicode MS" pitchFamily="34" charset="-122"/>
              </a:rPr>
              <a:t>分组设置约束条件，用法与</a:t>
            </a:r>
            <a:r>
              <a:rPr lang="en-US" altLang="zh-CN" sz="2400" dirty="0">
                <a:latin typeface="Arial Unicode MS" pitchFamily="34" charset="-122"/>
                <a:ea typeface="Arial Unicode MS" pitchFamily="34" charset="-122"/>
                <a:cs typeface="Arial Unicode MS" pitchFamily="34" charset="-122"/>
              </a:rPr>
              <a:t>where </a:t>
            </a:r>
            <a:r>
              <a:rPr lang="zh-CN" altLang="en-US" sz="2400" dirty="0">
                <a:latin typeface="Arial Unicode MS" pitchFamily="34" charset="-122"/>
                <a:ea typeface="Arial Unicode MS" pitchFamily="34" charset="-122"/>
                <a:cs typeface="Arial Unicode MS" pitchFamily="34" charset="-122"/>
              </a:rPr>
              <a:t>子句基本相同，不同是 </a:t>
            </a:r>
            <a:r>
              <a:rPr lang="en-US" altLang="zh-CN" sz="2400" dirty="0">
                <a:latin typeface="Arial Unicode MS" pitchFamily="34" charset="-122"/>
                <a:ea typeface="Arial Unicode MS" pitchFamily="34" charset="-122"/>
                <a:cs typeface="Arial Unicode MS" pitchFamily="34" charset="-122"/>
              </a:rPr>
              <a:t>where </a:t>
            </a:r>
            <a:r>
              <a:rPr lang="zh-CN" altLang="en-US" sz="2400" dirty="0">
                <a:latin typeface="Arial Unicode MS" pitchFamily="34" charset="-122"/>
                <a:ea typeface="Arial Unicode MS" pitchFamily="34" charset="-122"/>
                <a:cs typeface="Arial Unicode MS" pitchFamily="34" charset="-122"/>
              </a:rPr>
              <a:t>子句作用于基表或视图，以便从中选择满足条件的记录；</a:t>
            </a:r>
            <a:r>
              <a:rPr lang="en-US" altLang="zh-CN" sz="2400" dirty="0">
                <a:latin typeface="Arial Unicode MS" pitchFamily="34" charset="-122"/>
                <a:ea typeface="Arial Unicode MS" pitchFamily="34" charset="-122"/>
                <a:cs typeface="Arial Unicode MS" pitchFamily="34" charset="-122"/>
              </a:rPr>
              <a:t>having </a:t>
            </a:r>
            <a:r>
              <a:rPr lang="zh-CN" altLang="en-US" sz="2400" dirty="0">
                <a:latin typeface="Arial Unicode MS" pitchFamily="34" charset="-122"/>
                <a:ea typeface="Arial Unicode MS" pitchFamily="34" charset="-122"/>
                <a:cs typeface="Arial Unicode MS" pitchFamily="34" charset="-122"/>
              </a:rPr>
              <a:t>子句则作用于分组，</a:t>
            </a:r>
            <a:r>
              <a:rPr lang="zh-CN" altLang="en-US" sz="2400" dirty="0">
                <a:solidFill>
                  <a:srgbClr val="0000FF"/>
                </a:solidFill>
                <a:latin typeface="Arial Unicode MS" pitchFamily="34" charset="-122"/>
                <a:ea typeface="Arial Unicode MS" pitchFamily="34" charset="-122"/>
                <a:cs typeface="Arial Unicode MS" pitchFamily="34" charset="-122"/>
              </a:rPr>
              <a:t>用于选择满足条件的组，其条件表达式中通常会使用聚合函数</a:t>
            </a:r>
            <a:r>
              <a:rPr lang="zh-CN" altLang="en-US" sz="2400" dirty="0">
                <a:latin typeface="Arial Unicode MS" pitchFamily="34" charset="-122"/>
                <a:ea typeface="Arial Unicode MS" pitchFamily="34" charset="-122"/>
                <a:cs typeface="Arial Unicode MS" pitchFamily="34" charset="-122"/>
              </a:rPr>
              <a:t>。</a:t>
            </a:r>
          </a:p>
          <a:p>
            <a:pPr eaLnBrk="1" hangingPunct="1">
              <a:lnSpc>
                <a:spcPct val="120000"/>
              </a:lnSpc>
              <a:defRPr/>
            </a:pPr>
            <a:r>
              <a:rPr lang="zh-CN" altLang="en-US" sz="2400" dirty="0">
                <a:latin typeface="Arial Unicode MS" pitchFamily="34" charset="-122"/>
                <a:ea typeface="Arial Unicode MS" pitchFamily="34" charset="-122"/>
                <a:cs typeface="Arial Unicode MS" pitchFamily="34" charset="-122"/>
              </a:rPr>
              <a:t>例如，以下语句用于查询订购总数大于</a:t>
            </a:r>
            <a:r>
              <a:rPr lang="en-US" altLang="zh-CN" sz="2400" dirty="0">
                <a:latin typeface="Arial Unicode MS" pitchFamily="34" charset="-122"/>
                <a:ea typeface="Arial Unicode MS" pitchFamily="34" charset="-122"/>
                <a:cs typeface="Arial Unicode MS" pitchFamily="34" charset="-122"/>
              </a:rPr>
              <a:t>100</a:t>
            </a:r>
            <a:r>
              <a:rPr lang="zh-CN" altLang="en-US" sz="2400" dirty="0">
                <a:latin typeface="Arial Unicode MS" pitchFamily="34" charset="-122"/>
                <a:ea typeface="Arial Unicode MS" pitchFamily="34" charset="-122"/>
                <a:cs typeface="Arial Unicode MS" pitchFamily="34" charset="-122"/>
              </a:rPr>
              <a:t>的商家所售商品及数量：</a:t>
            </a:r>
          </a:p>
          <a:p>
            <a:pPr lvl="1" eaLnBrk="1" hangingPunct="1">
              <a:lnSpc>
                <a:spcPct val="12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a:t>
            </a:r>
            <a:r>
              <a:rPr lang="en-US" altLang="zh-CN" sz="2000" dirty="0" err="1">
                <a:solidFill>
                  <a:srgbClr val="0000FF"/>
                </a:solidFill>
                <a:latin typeface="Arial Unicode MS" pitchFamily="34" charset="-122"/>
                <a:ea typeface="Arial Unicode MS" pitchFamily="34" charset="-122"/>
                <a:cs typeface="Arial Unicode MS" pitchFamily="34" charset="-122"/>
              </a:rPr>
              <a:t>o.seller</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o.goodId</a:t>
            </a:r>
            <a:r>
              <a:rPr lang="en-US" altLang="zh-CN" sz="2000" dirty="0">
                <a:solidFill>
                  <a:srgbClr val="0000FF"/>
                </a:solidFill>
                <a:latin typeface="Arial Unicode MS" pitchFamily="34" charset="-122"/>
                <a:ea typeface="Arial Unicode MS" pitchFamily="34" charset="-122"/>
                <a:cs typeface="Arial Unicode MS" pitchFamily="34" charset="-122"/>
              </a:rPr>
              <a:t>, sum(</a:t>
            </a:r>
            <a:r>
              <a:rPr lang="en-US" altLang="zh-CN" sz="2000" dirty="0" err="1">
                <a:solidFill>
                  <a:srgbClr val="0000FF"/>
                </a:solidFill>
                <a:latin typeface="Arial Unicode MS" pitchFamily="34" charset="-122"/>
                <a:ea typeface="Arial Unicode MS" pitchFamily="34" charset="-122"/>
                <a:cs typeface="Arial Unicode MS" pitchFamily="34" charset="-122"/>
              </a:rPr>
              <a:t>o.amount</a:t>
            </a:r>
            <a:r>
              <a:rPr lang="en-US" altLang="zh-CN" sz="2000" dirty="0">
                <a:solidFill>
                  <a:srgbClr val="0000FF"/>
                </a:solidFill>
                <a:latin typeface="Arial Unicode MS" pitchFamily="34" charset="-122"/>
                <a:ea typeface="Arial Unicode MS" pitchFamily="34" charset="-122"/>
                <a:cs typeface="Arial Unicode MS" pitchFamily="34" charset="-122"/>
              </a:rPr>
              <a:t>) from </a:t>
            </a:r>
            <a:r>
              <a:rPr lang="en-US" altLang="zh-CN" sz="2000" dirty="0" err="1">
                <a:solidFill>
                  <a:srgbClr val="0000FF"/>
                </a:solidFill>
                <a:latin typeface="Arial Unicode MS" pitchFamily="34" charset="-122"/>
                <a:ea typeface="Arial Unicode MS" pitchFamily="34" charset="-122"/>
                <a:cs typeface="Arial Unicode MS" pitchFamily="34" charset="-122"/>
              </a:rPr>
              <a:t>V_Orders</a:t>
            </a:r>
            <a:r>
              <a:rPr lang="en-US" altLang="zh-CN" sz="2000" dirty="0">
                <a:solidFill>
                  <a:srgbClr val="0000FF"/>
                </a:solidFill>
                <a:latin typeface="Arial Unicode MS" pitchFamily="34" charset="-122"/>
                <a:ea typeface="Arial Unicode MS" pitchFamily="34" charset="-122"/>
                <a:cs typeface="Arial Unicode MS" pitchFamily="34" charset="-122"/>
              </a:rPr>
              <a:t> o group by </a:t>
            </a:r>
          </a:p>
          <a:p>
            <a:pPr lvl="1" eaLnBrk="1" hangingPunct="1">
              <a:lnSpc>
                <a:spcPct val="120000"/>
              </a:lnSpc>
              <a:buFont typeface="Wingdings 2" pitchFamily="18" charset="2"/>
              <a:buNone/>
              <a:defRPr/>
            </a:pPr>
            <a:r>
              <a:rPr lang="en-US" altLang="zh-CN" sz="2000" dirty="0" err="1">
                <a:solidFill>
                  <a:srgbClr val="0000FF"/>
                </a:solidFill>
                <a:latin typeface="Arial Unicode MS" pitchFamily="34" charset="-122"/>
                <a:ea typeface="Arial Unicode MS" pitchFamily="34" charset="-122"/>
                <a:cs typeface="Arial Unicode MS" pitchFamily="34" charset="-122"/>
              </a:rPr>
              <a:t>o.seller</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o.goodId</a:t>
            </a:r>
            <a:r>
              <a:rPr lang="en-US" altLang="zh-CN" sz="2000" dirty="0">
                <a:solidFill>
                  <a:srgbClr val="0000FF"/>
                </a:solidFill>
                <a:latin typeface="Arial Unicode MS" pitchFamily="34" charset="-122"/>
                <a:ea typeface="Arial Unicode MS" pitchFamily="34" charset="-122"/>
                <a:cs typeface="Arial Unicode MS" pitchFamily="34" charset="-122"/>
              </a:rPr>
              <a:t> having sum(</a:t>
            </a:r>
            <a:r>
              <a:rPr lang="en-US" altLang="zh-CN" sz="2000" dirty="0" err="1">
                <a:solidFill>
                  <a:srgbClr val="0000FF"/>
                </a:solidFill>
                <a:latin typeface="Arial Unicode MS" pitchFamily="34" charset="-122"/>
                <a:ea typeface="Arial Unicode MS" pitchFamily="34" charset="-122"/>
                <a:cs typeface="Arial Unicode MS" pitchFamily="34" charset="-122"/>
              </a:rPr>
              <a:t>o.amount</a:t>
            </a:r>
            <a:r>
              <a:rPr lang="en-US" altLang="zh-CN" sz="2000" dirty="0">
                <a:solidFill>
                  <a:srgbClr val="0000FF"/>
                </a:solidFill>
                <a:latin typeface="Arial Unicode MS" pitchFamily="34" charset="-122"/>
                <a:ea typeface="Arial Unicode MS" pitchFamily="34" charset="-122"/>
                <a:cs typeface="Arial Unicode MS" pitchFamily="34" charset="-122"/>
              </a:rPr>
              <a:t>) &gt; 100</a:t>
            </a:r>
          </a:p>
          <a:p>
            <a:pPr eaLnBrk="1" hangingPunct="1">
              <a:lnSpc>
                <a:spcPct val="120000"/>
              </a:lnSpc>
              <a:defRPr/>
            </a:pPr>
            <a:r>
              <a:rPr lang="en-US" altLang="zh-CN" sz="2400" dirty="0">
                <a:latin typeface="Arial Unicode MS" pitchFamily="34" charset="-122"/>
                <a:ea typeface="Arial Unicode MS" pitchFamily="34" charset="-122"/>
                <a:cs typeface="Arial Unicode MS" pitchFamily="34" charset="-122"/>
              </a:rPr>
              <a:t>having</a:t>
            </a:r>
            <a:r>
              <a:rPr lang="zh-CN" altLang="en-US" sz="2400" dirty="0">
                <a:latin typeface="Arial Unicode MS" pitchFamily="34" charset="-122"/>
                <a:ea typeface="Arial Unicode MS" pitchFamily="34" charset="-122"/>
                <a:cs typeface="Arial Unicode MS" pitchFamily="34" charset="-122"/>
              </a:rPr>
              <a:t>子句与</a:t>
            </a:r>
            <a:r>
              <a:rPr lang="en-US" altLang="zh-CN" sz="2400" dirty="0">
                <a:latin typeface="Arial Unicode MS" pitchFamily="34" charset="-122"/>
                <a:ea typeface="Arial Unicode MS" pitchFamily="34" charset="-122"/>
                <a:cs typeface="Arial Unicode MS" pitchFamily="34" charset="-122"/>
              </a:rPr>
              <a:t>where</a:t>
            </a:r>
            <a:r>
              <a:rPr lang="zh-CN" altLang="en-US" sz="2400" dirty="0">
                <a:latin typeface="Arial Unicode MS" pitchFamily="34" charset="-122"/>
                <a:ea typeface="Arial Unicode MS" pitchFamily="34" charset="-122"/>
                <a:cs typeface="Arial Unicode MS" pitchFamily="34" charset="-122"/>
              </a:rPr>
              <a:t>子句一样都可以使用参数。</a:t>
            </a:r>
          </a:p>
        </p:txBody>
      </p:sp>
    </p:spTree>
    <p:extLst>
      <p:ext uri="{BB962C8B-B14F-4D97-AF65-F5344CB8AC3E}">
        <p14:creationId xmlns:p14="http://schemas.microsoft.com/office/powerpoint/2010/main" val="244454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72100E01-8A99-4711-B654-DE841BED5D6C}" type="slidenum">
              <a:rPr lang="en-US" altLang="zh-CN">
                <a:latin typeface="Arial Unicode MS" pitchFamily="34" charset="-122"/>
                <a:ea typeface="Arial Unicode MS" pitchFamily="34" charset="-122"/>
                <a:cs typeface="Arial Unicode MS" pitchFamily="34" charset="-122"/>
              </a:rPr>
              <a:pPr>
                <a:defRPr/>
              </a:pPr>
              <a:t>67</a:t>
            </a:fld>
            <a:endParaRPr lang="en-US" altLang="zh-CN">
              <a:latin typeface="Arial Unicode MS" pitchFamily="34" charset="-122"/>
              <a:ea typeface="Arial Unicode MS" pitchFamily="34" charset="-122"/>
              <a:cs typeface="Arial Unicode MS" pitchFamily="34" charset="-122"/>
            </a:endParaRPr>
          </a:p>
        </p:txBody>
      </p:sp>
      <p:sp>
        <p:nvSpPr>
          <p:cNvPr id="741378" name="Rectangle 2"/>
          <p:cNvSpPr>
            <a:spLocks noGrp="1" noChangeArrowheads="1"/>
          </p:cNvSpPr>
          <p:nvPr>
            <p:ph type="title"/>
          </p:nvPr>
        </p:nvSpPr>
        <p:spPr>
          <a:xfrm>
            <a:off x="590872" y="557808"/>
            <a:ext cx="8229600" cy="1143000"/>
          </a:xfrm>
        </p:spPr>
        <p:txBody>
          <a:bodyPr/>
          <a:lstStyle/>
          <a:p>
            <a:pPr eaLnBrk="1" hangingPunct="1">
              <a:defRPr/>
            </a:pPr>
            <a:r>
              <a:rPr lang="zh-CN" altLang="en-US" dirty="0">
                <a:latin typeface="Arial Unicode MS" pitchFamily="34" charset="-122"/>
                <a:ea typeface="Arial Unicode MS" pitchFamily="34" charset="-122"/>
                <a:cs typeface="Arial Unicode MS" pitchFamily="34" charset="-122"/>
              </a:rPr>
              <a:t>关联查询</a:t>
            </a:r>
          </a:p>
        </p:txBody>
      </p:sp>
      <p:sp>
        <p:nvSpPr>
          <p:cNvPr id="741379" name="Rectangle 3"/>
          <p:cNvSpPr>
            <a:spLocks noGrp="1" noChangeArrowheads="1"/>
          </p:cNvSpPr>
          <p:nvPr>
            <p:ph type="body" idx="1"/>
          </p:nvPr>
        </p:nvSpPr>
        <p:spPr>
          <a:xfrm>
            <a:off x="457200" y="1672208"/>
            <a:ext cx="8229600" cy="4565104"/>
          </a:xfrm>
        </p:spPr>
        <p:txBody>
          <a:bodyPr>
            <a:noAutofit/>
          </a:bodyPr>
          <a:lstStyle/>
          <a:p>
            <a:pPr eaLnBrk="1" hangingPunct="1">
              <a:spcBef>
                <a:spcPct val="10000"/>
              </a:spcBef>
              <a:defRPr/>
            </a:pPr>
            <a:r>
              <a:rPr lang="zh-CN" altLang="en-US" sz="2400" dirty="0">
                <a:latin typeface="Arial Unicode MS" pitchFamily="34" charset="-122"/>
                <a:ea typeface="Arial Unicode MS" pitchFamily="34" charset="-122"/>
                <a:cs typeface="Arial Unicode MS" pitchFamily="34" charset="-122"/>
              </a:rPr>
              <a:t>在</a:t>
            </a:r>
            <a:r>
              <a:rPr lang="en-US" altLang="zh-CN" sz="2400" dirty="0">
                <a:latin typeface="Arial Unicode MS" pitchFamily="34" charset="-122"/>
                <a:ea typeface="Arial Unicode MS" pitchFamily="34" charset="-122"/>
                <a:cs typeface="Arial Unicode MS" pitchFamily="34" charset="-122"/>
              </a:rPr>
              <a:t>JPQL</a:t>
            </a:r>
            <a:r>
              <a:rPr lang="zh-CN" altLang="en-US" sz="2400" dirty="0">
                <a:latin typeface="Arial Unicode MS" pitchFamily="34" charset="-122"/>
                <a:ea typeface="Arial Unicode MS" pitchFamily="34" charset="-122"/>
                <a:cs typeface="Arial Unicode MS" pitchFamily="34" charset="-122"/>
              </a:rPr>
              <a:t>中，很多时候都是通过在实体类中配置实体关联的类属性来实现隐含的关联</a:t>
            </a:r>
            <a:r>
              <a:rPr lang="en-US" altLang="zh-CN" sz="2400" dirty="0">
                <a:latin typeface="Arial Unicode MS" pitchFamily="34" charset="-122"/>
                <a:ea typeface="Arial Unicode MS" pitchFamily="34" charset="-122"/>
                <a:cs typeface="Arial Unicode MS" pitchFamily="34" charset="-122"/>
              </a:rPr>
              <a:t>(join)</a:t>
            </a:r>
            <a:r>
              <a:rPr lang="zh-CN" altLang="en-US" sz="2400" dirty="0">
                <a:latin typeface="Arial Unicode MS" pitchFamily="34" charset="-122"/>
                <a:ea typeface="Arial Unicode MS" pitchFamily="34" charset="-122"/>
                <a:cs typeface="Arial Unicode MS" pitchFamily="34" charset="-122"/>
              </a:rPr>
              <a:t>查询。例如：</a:t>
            </a:r>
          </a:p>
          <a:p>
            <a:pPr lvl="1" algn="l" eaLnBrk="1" hangingPunct="1">
              <a:spcBef>
                <a:spcPct val="1000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o from Orders o where </a:t>
            </a:r>
            <a:r>
              <a:rPr lang="en-US" altLang="zh-CN" sz="2000" dirty="0" err="1">
                <a:solidFill>
                  <a:srgbClr val="0000FF"/>
                </a:solidFill>
                <a:latin typeface="Arial Unicode MS" pitchFamily="34" charset="-122"/>
                <a:ea typeface="Arial Unicode MS" pitchFamily="34" charset="-122"/>
                <a:cs typeface="Arial Unicode MS" pitchFamily="34" charset="-122"/>
              </a:rPr>
              <a:t>o.address.streetNumber</a:t>
            </a:r>
            <a:r>
              <a:rPr lang="en-US" altLang="zh-CN" sz="2000" dirty="0">
                <a:solidFill>
                  <a:srgbClr val="0000FF"/>
                </a:solidFill>
                <a:latin typeface="Arial Unicode MS" pitchFamily="34" charset="-122"/>
                <a:ea typeface="Arial Unicode MS" pitchFamily="34" charset="-122"/>
                <a:cs typeface="Arial Unicode MS" pitchFamily="34" charset="-122"/>
              </a:rPr>
              <a:t>=2000 </a:t>
            </a:r>
          </a:p>
          <a:p>
            <a:pPr eaLnBrk="1" hangingPunct="1">
              <a:spcBef>
                <a:spcPct val="10000"/>
              </a:spcBef>
              <a:defRPr/>
            </a:pPr>
            <a:r>
              <a:rPr lang="zh-CN" altLang="en-US" sz="2400" dirty="0">
                <a:latin typeface="Arial Unicode MS" pitchFamily="34" charset="-122"/>
                <a:ea typeface="Arial Unicode MS" pitchFamily="34" charset="-122"/>
                <a:cs typeface="Arial Unicode MS" pitchFamily="34" charset="-122"/>
              </a:rPr>
              <a:t>上述</a:t>
            </a:r>
            <a:r>
              <a:rPr lang="en-US" altLang="zh-CN" sz="2400" dirty="0">
                <a:latin typeface="Arial Unicode MS" pitchFamily="34" charset="-122"/>
                <a:ea typeface="Arial Unicode MS" pitchFamily="34" charset="-122"/>
                <a:cs typeface="Arial Unicode MS" pitchFamily="34" charset="-122"/>
              </a:rPr>
              <a:t>JPQL</a:t>
            </a:r>
            <a:r>
              <a:rPr lang="zh-CN" altLang="en-US" sz="2400" dirty="0">
                <a:latin typeface="Arial Unicode MS" pitchFamily="34" charset="-122"/>
                <a:ea typeface="Arial Unicode MS" pitchFamily="34" charset="-122"/>
                <a:cs typeface="Arial Unicode MS" pitchFamily="34" charset="-122"/>
              </a:rPr>
              <a:t>语句编译成以下</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时就会自动包含关联，默认为左关联。</a:t>
            </a:r>
          </a:p>
          <a:p>
            <a:pPr eaLnBrk="1" hangingPunct="1">
              <a:spcBef>
                <a:spcPct val="10000"/>
              </a:spcBef>
              <a:defRPr/>
            </a:pPr>
            <a:r>
              <a:rPr lang="zh-CN" altLang="en-US" sz="2400" dirty="0">
                <a:latin typeface="Arial Unicode MS" pitchFamily="34" charset="-122"/>
                <a:ea typeface="Arial Unicode MS" pitchFamily="34" charset="-122"/>
                <a:cs typeface="Arial Unicode MS" pitchFamily="34" charset="-122"/>
              </a:rPr>
              <a:t>在某些情况下可能仍然需要对关联做精确的控制。为此，</a:t>
            </a:r>
            <a:r>
              <a:rPr lang="en-US" altLang="zh-CN" sz="2400" dirty="0">
                <a:latin typeface="Arial Unicode MS" pitchFamily="34" charset="-122"/>
                <a:ea typeface="Arial Unicode MS" pitchFamily="34" charset="-122"/>
                <a:cs typeface="Arial Unicode MS" pitchFamily="34" charset="-122"/>
              </a:rPr>
              <a:t>JPQL </a:t>
            </a:r>
            <a:r>
              <a:rPr lang="zh-CN" altLang="en-US" sz="2400" dirty="0">
                <a:latin typeface="Arial Unicode MS" pitchFamily="34" charset="-122"/>
                <a:ea typeface="Arial Unicode MS" pitchFamily="34" charset="-122"/>
                <a:cs typeface="Arial Unicode MS" pitchFamily="34" charset="-122"/>
              </a:rPr>
              <a:t>也支持和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中类似的关联语法。如：</a:t>
            </a:r>
          </a:p>
          <a:p>
            <a:pPr lvl="1" eaLnBrk="1" hangingPunct="1">
              <a:spcBef>
                <a:spcPct val="10000"/>
              </a:spcBef>
              <a:defRPr/>
            </a:pPr>
            <a:r>
              <a:rPr lang="en-US" altLang="zh-CN" sz="2000" dirty="0">
                <a:latin typeface="Arial Unicode MS" pitchFamily="34" charset="-122"/>
                <a:ea typeface="Arial Unicode MS" pitchFamily="34" charset="-122"/>
                <a:cs typeface="Arial Unicode MS" pitchFamily="34" charset="-122"/>
              </a:rPr>
              <a:t>left out join / left join </a:t>
            </a:r>
          </a:p>
          <a:p>
            <a:pPr lvl="1" eaLnBrk="1" hangingPunct="1">
              <a:spcBef>
                <a:spcPct val="10000"/>
              </a:spcBef>
              <a:defRPr/>
            </a:pPr>
            <a:r>
              <a:rPr lang="en-US" altLang="zh-CN" sz="2000" dirty="0">
                <a:latin typeface="Arial Unicode MS" pitchFamily="34" charset="-122"/>
                <a:ea typeface="Arial Unicode MS" pitchFamily="34" charset="-122"/>
                <a:cs typeface="Arial Unicode MS" pitchFamily="34" charset="-122"/>
              </a:rPr>
              <a:t>inner join </a:t>
            </a:r>
          </a:p>
          <a:p>
            <a:pPr lvl="1" eaLnBrk="1" hangingPunct="1">
              <a:spcBef>
                <a:spcPct val="10000"/>
              </a:spcBef>
              <a:defRPr/>
            </a:pPr>
            <a:r>
              <a:rPr lang="en-US" altLang="zh-CN" sz="2000" dirty="0">
                <a:latin typeface="Arial Unicode MS" pitchFamily="34" charset="-122"/>
                <a:ea typeface="Arial Unicode MS" pitchFamily="34" charset="-122"/>
                <a:cs typeface="Arial Unicode MS" pitchFamily="34" charset="-122"/>
              </a:rPr>
              <a:t>left join / inner join fetch </a:t>
            </a:r>
          </a:p>
          <a:p>
            <a:pPr lvl="1" eaLnBrk="1" hangingPunct="1">
              <a:spcBef>
                <a:spcPct val="10000"/>
              </a:spcBef>
              <a:defRPr/>
            </a:pPr>
            <a:r>
              <a:rPr lang="zh-CN" altLang="en-US" sz="2000" dirty="0">
                <a:latin typeface="Arial Unicode MS" pitchFamily="34" charset="-122"/>
                <a:ea typeface="Arial Unicode MS" pitchFamily="34" charset="-122"/>
                <a:cs typeface="Arial Unicode MS" pitchFamily="34" charset="-122"/>
              </a:rPr>
              <a:t>其中，</a:t>
            </a:r>
            <a:r>
              <a:rPr lang="en-US" altLang="zh-CN" sz="2000" dirty="0">
                <a:latin typeface="Arial Unicode MS" pitchFamily="34" charset="-122"/>
                <a:ea typeface="Arial Unicode MS" pitchFamily="34" charset="-122"/>
                <a:cs typeface="Arial Unicode MS" pitchFamily="34" charset="-122"/>
              </a:rPr>
              <a:t>left join</a:t>
            </a:r>
            <a:r>
              <a:rPr lang="zh-CN" altLang="en-US" sz="2000" dirty="0">
                <a:latin typeface="Arial Unicode MS" pitchFamily="34" charset="-122"/>
                <a:ea typeface="Arial Unicode MS" pitchFamily="34" charset="-122"/>
                <a:cs typeface="Arial Unicode MS" pitchFamily="34" charset="-122"/>
              </a:rPr>
              <a:t>和</a:t>
            </a:r>
            <a:r>
              <a:rPr lang="en-US" altLang="zh-CN" sz="2000" dirty="0">
                <a:latin typeface="Arial Unicode MS" pitchFamily="34" charset="-122"/>
                <a:ea typeface="Arial Unicode MS" pitchFamily="34" charset="-122"/>
                <a:cs typeface="Arial Unicode MS" pitchFamily="34" charset="-122"/>
              </a:rPr>
              <a:t>left out join</a:t>
            </a:r>
            <a:r>
              <a:rPr lang="zh-CN" altLang="en-US" sz="2000" dirty="0">
                <a:latin typeface="Arial Unicode MS" pitchFamily="34" charset="-122"/>
                <a:ea typeface="Arial Unicode MS" pitchFamily="34" charset="-122"/>
                <a:cs typeface="Arial Unicode MS" pitchFamily="34" charset="-122"/>
              </a:rPr>
              <a:t>等义，都是允许符合条件的右边表达式中的实体为空。</a:t>
            </a:r>
          </a:p>
        </p:txBody>
      </p:sp>
    </p:spTree>
    <p:extLst>
      <p:ext uri="{BB962C8B-B14F-4D97-AF65-F5344CB8AC3E}">
        <p14:creationId xmlns:p14="http://schemas.microsoft.com/office/powerpoint/2010/main" val="31169100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Rectangle 3"/>
          <p:cNvSpPr>
            <a:spLocks noGrp="1" noChangeArrowheads="1"/>
          </p:cNvSpPr>
          <p:nvPr>
            <p:ph type="body" idx="1"/>
          </p:nvPr>
        </p:nvSpPr>
        <p:spPr>
          <a:xfrm>
            <a:off x="457200" y="1600201"/>
            <a:ext cx="8229600" cy="4205064"/>
          </a:xfrm>
        </p:spPr>
        <p:txBody>
          <a:bodyPr>
            <a:normAutofit/>
          </a:bodyPr>
          <a:lstStyle/>
          <a:p>
            <a:pPr eaLnBrk="1" hangingPunct="1">
              <a:lnSpc>
                <a:spcPct val="130000"/>
              </a:lnSpc>
              <a:defRPr/>
            </a:pPr>
            <a:r>
              <a:rPr lang="zh-CN" altLang="en-US" sz="2400" dirty="0">
                <a:latin typeface="Arial Unicode MS" pitchFamily="34" charset="-122"/>
                <a:ea typeface="Arial Unicode MS" pitchFamily="34" charset="-122"/>
                <a:cs typeface="Arial Unicode MS" pitchFamily="34" charset="-122"/>
              </a:rPr>
              <a:t>例如，以下外关联查询可以找出所有客户实体记录，即使它未曾订货： </a:t>
            </a:r>
          </a:p>
          <a:p>
            <a:pPr lvl="1" eaLnBrk="1" hangingPunct="1">
              <a:lnSpc>
                <a:spcPct val="13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c from Customers c left join </a:t>
            </a:r>
            <a:r>
              <a:rPr lang="en-US" altLang="zh-CN" sz="2000" dirty="0" err="1">
                <a:solidFill>
                  <a:srgbClr val="0000FF"/>
                </a:solidFill>
                <a:latin typeface="Arial Unicode MS" pitchFamily="34" charset="-122"/>
                <a:ea typeface="Arial Unicode MS" pitchFamily="34" charset="-122"/>
                <a:cs typeface="Arial Unicode MS" pitchFamily="34" charset="-122"/>
              </a:rPr>
              <a:t>c.orders</a:t>
            </a:r>
            <a:r>
              <a:rPr lang="en-US" altLang="zh-CN" sz="2000" dirty="0">
                <a:solidFill>
                  <a:srgbClr val="0000FF"/>
                </a:solidFill>
                <a:latin typeface="Arial Unicode MS" pitchFamily="34" charset="-122"/>
                <a:ea typeface="Arial Unicode MS" pitchFamily="34" charset="-122"/>
                <a:cs typeface="Arial Unicode MS" pitchFamily="34" charset="-122"/>
              </a:rPr>
              <a:t> o</a:t>
            </a:r>
          </a:p>
          <a:p>
            <a:pPr eaLnBrk="1" hangingPunct="1">
              <a:lnSpc>
                <a:spcPct val="130000"/>
              </a:lnSpc>
              <a:defRPr/>
            </a:pPr>
            <a:r>
              <a:rPr lang="zh-CN" altLang="en-US" sz="2400" dirty="0">
                <a:latin typeface="Arial Unicode MS" pitchFamily="34" charset="-122"/>
                <a:ea typeface="Arial Unicode MS" pitchFamily="34" charset="-122"/>
                <a:cs typeface="Arial Unicode MS" pitchFamily="34" charset="-122"/>
              </a:rPr>
              <a:t>以下内关联查询只找出所有曾订过商品的客户实体记录：</a:t>
            </a:r>
          </a:p>
          <a:p>
            <a:pPr lvl="1" eaLnBrk="1" hangingPunct="1">
              <a:lnSpc>
                <a:spcPct val="13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c from Customers c inner join </a:t>
            </a:r>
            <a:r>
              <a:rPr lang="en-US" altLang="zh-CN" sz="2000" dirty="0" err="1">
                <a:solidFill>
                  <a:srgbClr val="0000FF"/>
                </a:solidFill>
                <a:latin typeface="Arial Unicode MS" pitchFamily="34" charset="-122"/>
                <a:ea typeface="Arial Unicode MS" pitchFamily="34" charset="-122"/>
                <a:cs typeface="Arial Unicode MS" pitchFamily="34" charset="-122"/>
              </a:rPr>
              <a:t>c.orders</a:t>
            </a:r>
            <a:r>
              <a:rPr lang="en-US" altLang="zh-CN" sz="2000" dirty="0">
                <a:solidFill>
                  <a:srgbClr val="0000FF"/>
                </a:solidFill>
                <a:latin typeface="Arial Unicode MS" pitchFamily="34" charset="-122"/>
                <a:ea typeface="Arial Unicode MS" pitchFamily="34" charset="-122"/>
                <a:cs typeface="Arial Unicode MS" pitchFamily="34" charset="-122"/>
              </a:rPr>
              <a:t> o</a:t>
            </a:r>
          </a:p>
          <a:p>
            <a:pPr eaLnBrk="1" hangingPunct="1">
              <a:lnSpc>
                <a:spcPct val="130000"/>
              </a:lnSpc>
              <a:defRPr/>
            </a:pPr>
            <a:r>
              <a:rPr lang="zh-CN" altLang="en-US" sz="2400" dirty="0">
                <a:latin typeface="Arial Unicode MS" pitchFamily="34" charset="-122"/>
                <a:ea typeface="Arial Unicode MS" pitchFamily="34" charset="-122"/>
                <a:cs typeface="Arial Unicode MS" pitchFamily="34" charset="-122"/>
              </a:rPr>
              <a:t>如果</a:t>
            </a:r>
            <a:r>
              <a:rPr lang="en-US" altLang="zh-CN" sz="2400" dirty="0">
                <a:latin typeface="Arial Unicode MS" pitchFamily="34" charset="-122"/>
                <a:ea typeface="Arial Unicode MS" pitchFamily="34" charset="-122"/>
                <a:cs typeface="Arial Unicode MS" pitchFamily="34" charset="-122"/>
              </a:rPr>
              <a:t>001</a:t>
            </a:r>
            <a:r>
              <a:rPr lang="zh-CN" altLang="en-US" sz="2400" dirty="0">
                <a:latin typeface="Arial Unicode MS" pitchFamily="34" charset="-122"/>
                <a:ea typeface="Arial Unicode MS" pitchFamily="34" charset="-122"/>
                <a:cs typeface="Arial Unicode MS" pitchFamily="34" charset="-122"/>
              </a:rPr>
              <a:t>号客户下过</a:t>
            </a:r>
            <a:r>
              <a:rPr lang="en-US" altLang="zh-CN" sz="2400" dirty="0">
                <a:latin typeface="Arial Unicode MS" pitchFamily="34" charset="-122"/>
                <a:ea typeface="Arial Unicode MS" pitchFamily="34" charset="-122"/>
                <a:cs typeface="Arial Unicode MS" pitchFamily="34" charset="-122"/>
              </a:rPr>
              <a:t>5</a:t>
            </a:r>
            <a:r>
              <a:rPr lang="zh-CN" altLang="en-US" sz="2400" dirty="0">
                <a:latin typeface="Arial Unicode MS" pitchFamily="34" charset="-122"/>
                <a:ea typeface="Arial Unicode MS" pitchFamily="34" charset="-122"/>
                <a:cs typeface="Arial Unicode MS" pitchFamily="34" charset="-122"/>
              </a:rPr>
              <a:t>次订单的话，以下</a:t>
            </a:r>
            <a:r>
              <a:rPr lang="en-US" altLang="zh-CN" sz="2400" dirty="0">
                <a:latin typeface="Arial Unicode MS" pitchFamily="34" charset="-122"/>
                <a:ea typeface="Arial Unicode MS" pitchFamily="34" charset="-122"/>
                <a:cs typeface="Arial Unicode MS" pitchFamily="34" charset="-122"/>
              </a:rPr>
              <a:t>fetch</a:t>
            </a:r>
            <a:r>
              <a:rPr lang="zh-CN" altLang="en-US" sz="2400" dirty="0">
                <a:latin typeface="Arial Unicode MS" pitchFamily="34" charset="-122"/>
                <a:ea typeface="Arial Unicode MS" pitchFamily="34" charset="-122"/>
                <a:cs typeface="Arial Unicode MS" pitchFamily="34" charset="-122"/>
              </a:rPr>
              <a:t>关联查询将得到 </a:t>
            </a:r>
            <a:r>
              <a:rPr lang="en-US" altLang="zh-CN" sz="2400" dirty="0">
                <a:latin typeface="Arial Unicode MS" pitchFamily="34" charset="-122"/>
                <a:ea typeface="Arial Unicode MS" pitchFamily="34" charset="-122"/>
                <a:cs typeface="Arial Unicode MS" pitchFamily="34" charset="-122"/>
              </a:rPr>
              <a:t>5</a:t>
            </a:r>
            <a:r>
              <a:rPr lang="zh-CN" altLang="en-US" sz="2400" dirty="0">
                <a:latin typeface="Arial Unicode MS" pitchFamily="34" charset="-122"/>
                <a:ea typeface="Arial Unicode MS" pitchFamily="34" charset="-122"/>
                <a:cs typeface="Arial Unicode MS" pitchFamily="34" charset="-122"/>
              </a:rPr>
              <a:t>个客户实体的引用，并且执行了 </a:t>
            </a:r>
            <a:r>
              <a:rPr lang="en-US" altLang="zh-CN" sz="2400" dirty="0">
                <a:latin typeface="Arial Unicode MS" pitchFamily="34" charset="-122"/>
                <a:ea typeface="Arial Unicode MS" pitchFamily="34" charset="-122"/>
                <a:cs typeface="Arial Unicode MS" pitchFamily="34" charset="-122"/>
              </a:rPr>
              <a:t>5 </a:t>
            </a:r>
            <a:r>
              <a:rPr lang="zh-CN" altLang="en-US" sz="2400" dirty="0">
                <a:latin typeface="Arial Unicode MS" pitchFamily="34" charset="-122"/>
                <a:ea typeface="Arial Unicode MS" pitchFamily="34" charset="-122"/>
                <a:cs typeface="Arial Unicode MS" pitchFamily="34" charset="-122"/>
              </a:rPr>
              <a:t>个订单的查询：</a:t>
            </a:r>
          </a:p>
          <a:p>
            <a:pPr lvl="1" eaLnBrk="1" hangingPunct="1">
              <a:lnSpc>
                <a:spcPct val="13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c from Customers c left join fetch </a:t>
            </a:r>
            <a:r>
              <a:rPr lang="en-US" altLang="zh-CN" sz="2000" dirty="0" err="1">
                <a:solidFill>
                  <a:srgbClr val="0000FF"/>
                </a:solidFill>
                <a:latin typeface="Arial Unicode MS" pitchFamily="34" charset="-122"/>
                <a:ea typeface="Arial Unicode MS" pitchFamily="34" charset="-122"/>
                <a:cs typeface="Arial Unicode MS" pitchFamily="34" charset="-122"/>
              </a:rPr>
              <a:t>c.orders</a:t>
            </a:r>
            <a:r>
              <a:rPr lang="en-US" altLang="zh-CN" sz="2000" dirty="0">
                <a:solidFill>
                  <a:srgbClr val="0000FF"/>
                </a:solidFill>
                <a:latin typeface="Arial Unicode MS" pitchFamily="34" charset="-122"/>
                <a:ea typeface="Arial Unicode MS" pitchFamily="34" charset="-122"/>
                <a:cs typeface="Arial Unicode MS" pitchFamily="34" charset="-122"/>
              </a:rPr>
              <a:t> o where c.id=001</a:t>
            </a:r>
          </a:p>
        </p:txBody>
      </p:sp>
      <p:sp>
        <p:nvSpPr>
          <p:cNvPr id="4" name="Rectangle 2"/>
          <p:cNvSpPr>
            <a:spLocks noGrp="1" noChangeArrowheads="1"/>
          </p:cNvSpPr>
          <p:nvPr>
            <p:ph type="title"/>
          </p:nvPr>
        </p:nvSpPr>
        <p:spPr>
          <a:xfrm>
            <a:off x="590872" y="557808"/>
            <a:ext cx="8229600" cy="1143000"/>
          </a:xfrm>
        </p:spPr>
        <p:txBody>
          <a:bodyPr/>
          <a:lstStyle/>
          <a:p>
            <a:pPr eaLnBrk="1" hangingPunct="1">
              <a:defRPr/>
            </a:pPr>
            <a:r>
              <a:rPr lang="zh-CN" altLang="en-US" dirty="0">
                <a:latin typeface="Arial Unicode MS" pitchFamily="34" charset="-122"/>
                <a:ea typeface="Arial Unicode MS" pitchFamily="34" charset="-122"/>
                <a:cs typeface="Arial Unicode MS" pitchFamily="34" charset="-122"/>
              </a:rPr>
              <a:t>关联查询</a:t>
            </a:r>
          </a:p>
        </p:txBody>
      </p:sp>
    </p:spTree>
    <p:extLst>
      <p:ext uri="{BB962C8B-B14F-4D97-AF65-F5344CB8AC3E}">
        <p14:creationId xmlns:p14="http://schemas.microsoft.com/office/powerpoint/2010/main" val="3790864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89DD12A3-AF6A-4B83-876C-7E0F6E096D08}" type="slidenum">
              <a:rPr lang="en-US" altLang="zh-CN"/>
              <a:pPr>
                <a:defRPr/>
              </a:pPr>
              <a:t>69</a:t>
            </a:fld>
            <a:endParaRPr lang="en-US" altLang="zh-CN"/>
          </a:p>
        </p:txBody>
      </p:sp>
      <p:sp>
        <p:nvSpPr>
          <p:cNvPr id="747522" name="Rectangle 2"/>
          <p:cNvSpPr>
            <a:spLocks noGrp="1" noChangeArrowheads="1"/>
          </p:cNvSpPr>
          <p:nvPr>
            <p:ph type="body" idx="1"/>
          </p:nvPr>
        </p:nvSpPr>
        <p:spPr>
          <a:xfrm>
            <a:off x="539552" y="1888232"/>
            <a:ext cx="8229600" cy="2980928"/>
          </a:xfrm>
        </p:spPr>
        <p:txBody>
          <a:bodyPr>
            <a:normAutofit/>
          </a:bodyPr>
          <a:lstStyle/>
          <a:p>
            <a:pPr eaLnBrk="1" hangingPunct="1">
              <a:defRPr/>
            </a:pPr>
            <a:r>
              <a:rPr lang="en-US" altLang="zh-CN" sz="2800" dirty="0">
                <a:latin typeface="Arial Unicode MS" pitchFamily="34" charset="-122"/>
                <a:ea typeface="Arial Unicode MS" pitchFamily="34" charset="-122"/>
                <a:cs typeface="Arial Unicode MS" pitchFamily="34" charset="-122"/>
              </a:rPr>
              <a:t>JPQL</a:t>
            </a:r>
            <a:r>
              <a:rPr lang="zh-CN" altLang="en-US" sz="2800" dirty="0">
                <a:latin typeface="Arial Unicode MS" pitchFamily="34" charset="-122"/>
                <a:ea typeface="Arial Unicode MS" pitchFamily="34" charset="-122"/>
                <a:cs typeface="Arial Unicode MS" pitchFamily="34" charset="-122"/>
              </a:rPr>
              <a:t>也支持</a:t>
            </a:r>
            <a:r>
              <a:rPr lang="zh-CN" altLang="en-US" sz="2800" dirty="0">
                <a:solidFill>
                  <a:srgbClr val="0000FF"/>
                </a:solidFill>
                <a:latin typeface="Arial Unicode MS" pitchFamily="34" charset="-122"/>
                <a:ea typeface="Arial Unicode MS" pitchFamily="34" charset="-122"/>
                <a:cs typeface="Arial Unicode MS" pitchFamily="34" charset="-122"/>
              </a:rPr>
              <a:t>子查询</a:t>
            </a:r>
            <a:r>
              <a:rPr lang="zh-CN" altLang="en-US" sz="2800" dirty="0">
                <a:latin typeface="Arial Unicode MS" pitchFamily="34" charset="-122"/>
                <a:ea typeface="Arial Unicode MS" pitchFamily="34" charset="-122"/>
                <a:cs typeface="Arial Unicode MS" pitchFamily="34" charset="-122"/>
              </a:rPr>
              <a:t>，在 </a:t>
            </a:r>
            <a:r>
              <a:rPr lang="en-US" altLang="zh-CN" sz="2800" dirty="0">
                <a:latin typeface="Arial Unicode MS" pitchFamily="34" charset="-122"/>
                <a:ea typeface="Arial Unicode MS" pitchFamily="34" charset="-122"/>
                <a:cs typeface="Arial Unicode MS" pitchFamily="34" charset="-122"/>
              </a:rPr>
              <a:t>where </a:t>
            </a:r>
            <a:r>
              <a:rPr lang="zh-CN" altLang="en-US" sz="2800" dirty="0">
                <a:latin typeface="Arial Unicode MS" pitchFamily="34" charset="-122"/>
                <a:ea typeface="Arial Unicode MS" pitchFamily="34" charset="-122"/>
                <a:cs typeface="Arial Unicode MS" pitchFamily="34" charset="-122"/>
              </a:rPr>
              <a:t>或 </a:t>
            </a:r>
            <a:r>
              <a:rPr lang="en-US" altLang="zh-CN" sz="2800" dirty="0">
                <a:latin typeface="Arial Unicode MS" pitchFamily="34" charset="-122"/>
                <a:ea typeface="Arial Unicode MS" pitchFamily="34" charset="-122"/>
                <a:cs typeface="Arial Unicode MS" pitchFamily="34" charset="-122"/>
              </a:rPr>
              <a:t>having </a:t>
            </a:r>
            <a:r>
              <a:rPr lang="zh-CN" altLang="en-US" sz="2800" dirty="0">
                <a:latin typeface="Arial Unicode MS" pitchFamily="34" charset="-122"/>
                <a:ea typeface="Arial Unicode MS" pitchFamily="34" charset="-122"/>
                <a:cs typeface="Arial Unicode MS" pitchFamily="34" charset="-122"/>
              </a:rPr>
              <a:t>子句中可以包含另一个查询。当子查询返回多于 </a:t>
            </a:r>
            <a:r>
              <a:rPr lang="en-US" altLang="zh-CN" sz="2800" dirty="0">
                <a:latin typeface="Arial Unicode MS" pitchFamily="34" charset="-122"/>
                <a:ea typeface="Arial Unicode MS" pitchFamily="34" charset="-122"/>
                <a:cs typeface="Arial Unicode MS" pitchFamily="34" charset="-122"/>
              </a:rPr>
              <a:t>1 </a:t>
            </a:r>
            <a:r>
              <a:rPr lang="zh-CN" altLang="en-US" sz="2800" dirty="0">
                <a:latin typeface="Arial Unicode MS" pitchFamily="34" charset="-122"/>
                <a:ea typeface="Arial Unicode MS" pitchFamily="34" charset="-122"/>
                <a:cs typeface="Arial Unicode MS" pitchFamily="34" charset="-122"/>
              </a:rPr>
              <a:t>个结果集时，它常出现在 </a:t>
            </a:r>
            <a:r>
              <a:rPr lang="en-US" altLang="zh-CN" sz="2800" dirty="0">
                <a:latin typeface="Arial Unicode MS" pitchFamily="34" charset="-122"/>
                <a:ea typeface="Arial Unicode MS" pitchFamily="34" charset="-122"/>
                <a:cs typeface="Arial Unicode MS" pitchFamily="34" charset="-122"/>
              </a:rPr>
              <a:t>any</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all</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exist s</a:t>
            </a:r>
            <a:r>
              <a:rPr lang="zh-CN" altLang="en-US" sz="2800" dirty="0">
                <a:latin typeface="Arial Unicode MS" pitchFamily="34" charset="-122"/>
                <a:ea typeface="Arial Unicode MS" pitchFamily="34" charset="-122"/>
                <a:cs typeface="Arial Unicode MS" pitchFamily="34" charset="-122"/>
              </a:rPr>
              <a:t>表达式中用于集合匹配查询。它们的用法与</a:t>
            </a:r>
            <a:r>
              <a:rPr lang="en-US" altLang="zh-CN" sz="2800" dirty="0">
                <a:latin typeface="Arial Unicode MS" pitchFamily="34" charset="-122"/>
                <a:ea typeface="Arial Unicode MS" pitchFamily="34" charset="-122"/>
                <a:cs typeface="Arial Unicode MS" pitchFamily="34" charset="-122"/>
              </a:rPr>
              <a:t>SQL</a:t>
            </a:r>
            <a:r>
              <a:rPr lang="zh-CN" altLang="en-US" sz="2800" dirty="0">
                <a:latin typeface="Arial Unicode MS" pitchFamily="34" charset="-122"/>
                <a:ea typeface="Arial Unicode MS" pitchFamily="34" charset="-122"/>
                <a:cs typeface="Arial Unicode MS" pitchFamily="34" charset="-122"/>
              </a:rPr>
              <a:t>语句基本相同。</a:t>
            </a:r>
          </a:p>
        </p:txBody>
      </p:sp>
      <p:sp>
        <p:nvSpPr>
          <p:cNvPr id="4" name="Rectangle 2"/>
          <p:cNvSpPr>
            <a:spLocks noGrp="1" noChangeArrowheads="1"/>
          </p:cNvSpPr>
          <p:nvPr>
            <p:ph type="title"/>
          </p:nvPr>
        </p:nvSpPr>
        <p:spPr>
          <a:xfrm>
            <a:off x="560240" y="620688"/>
            <a:ext cx="8229600" cy="1143000"/>
          </a:xfrm>
        </p:spPr>
        <p:txBody>
          <a:bodyPr/>
          <a:lstStyle/>
          <a:p>
            <a:pPr eaLnBrk="1" hangingPunct="1">
              <a:defRPr/>
            </a:pPr>
            <a:r>
              <a:rPr lang="zh-CN" altLang="en-US" dirty="0">
                <a:latin typeface="Arial Unicode MS" pitchFamily="34" charset="-122"/>
                <a:ea typeface="Arial Unicode MS" pitchFamily="34" charset="-122"/>
                <a:cs typeface="Arial Unicode MS" pitchFamily="34" charset="-122"/>
              </a:rPr>
              <a:t>子查询</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149080"/>
            <a:ext cx="88773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828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的</a:t>
            </a:r>
            <a:r>
              <a:rPr lang="zh-CN" altLang="zh-CN" dirty="0">
                <a:latin typeface="Arial Unicode MS" pitchFamily="34" charset="-122"/>
                <a:ea typeface="Arial Unicode MS" pitchFamily="34" charset="-122"/>
                <a:cs typeface="Arial Unicode MS" pitchFamily="34" charset="-122"/>
              </a:rPr>
              <a:t>优势</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44824"/>
            <a:ext cx="8568952" cy="4752528"/>
          </a:xfrm>
        </p:spPr>
        <p:txBody>
          <a:bodyPr>
            <a:noAutofit/>
          </a:bodyPr>
          <a:lstStyle/>
          <a:p>
            <a:r>
              <a:rPr lang="zh-CN" altLang="zh-CN" sz="2000" b="1" dirty="0">
                <a:solidFill>
                  <a:srgbClr val="FF0000"/>
                </a:solidFill>
                <a:latin typeface="Arial Unicode MS" pitchFamily="34" charset="-122"/>
                <a:ea typeface="Arial Unicode MS" pitchFamily="34" charset="-122"/>
                <a:cs typeface="Arial Unicode MS" pitchFamily="34" charset="-122"/>
              </a:rPr>
              <a:t>标准化</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提供相同的 </a:t>
            </a:r>
            <a:r>
              <a:rPr lang="en-US" altLang="zh-CN" sz="2000" dirty="0">
                <a:latin typeface="Arial Unicode MS" pitchFamily="34" charset="-122"/>
                <a:ea typeface="Arial Unicode MS" pitchFamily="34" charset="-122"/>
                <a:cs typeface="Arial Unicode MS" pitchFamily="34" charset="-122"/>
              </a:rPr>
              <a:t>API</a:t>
            </a:r>
            <a:r>
              <a:rPr lang="zh-CN" altLang="en-US" sz="2000" dirty="0">
                <a:latin typeface="Arial Unicode MS" pitchFamily="34" charset="-122"/>
                <a:ea typeface="Arial Unicode MS" pitchFamily="34" charset="-122"/>
                <a:cs typeface="Arial Unicode MS" pitchFamily="34" charset="-122"/>
              </a:rPr>
              <a:t>，这保证了基于</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开发的企业应用能够经过少量的修改就能够在不同的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框架下运行。</a:t>
            </a:r>
            <a:endParaRPr lang="en-US" altLang="zh-CN" sz="2000" dirty="0">
              <a:latin typeface="Arial Unicode MS" pitchFamily="34" charset="-122"/>
              <a:ea typeface="Arial Unicode MS" pitchFamily="34" charset="-122"/>
              <a:cs typeface="Arial Unicode MS" pitchFamily="34" charset="-122"/>
            </a:endParaRPr>
          </a:p>
          <a:p>
            <a:r>
              <a:rPr lang="zh-CN" altLang="zh-CN" sz="2000" b="1" dirty="0">
                <a:solidFill>
                  <a:srgbClr val="FF0000"/>
                </a:solidFill>
                <a:latin typeface="Arial Unicode MS" pitchFamily="34" charset="-122"/>
                <a:ea typeface="Arial Unicode MS" pitchFamily="34" charset="-122"/>
                <a:cs typeface="Arial Unicode MS" pitchFamily="34" charset="-122"/>
              </a:rPr>
              <a:t>简单易用，集成方便</a:t>
            </a:r>
            <a:r>
              <a:rPr lang="en-US" altLang="zh-CN" sz="2000" dirty="0">
                <a:latin typeface="Arial Unicode MS" pitchFamily="34" charset="-122"/>
                <a:ea typeface="Arial Unicode MS" pitchFamily="34" charset="-122"/>
                <a:cs typeface="Arial Unicode MS" pitchFamily="34" charset="-122"/>
              </a:rPr>
              <a:t>:  JPA </a:t>
            </a:r>
            <a:r>
              <a:rPr lang="zh-CN" altLang="zh-CN" sz="2000" dirty="0">
                <a:latin typeface="Arial Unicode MS" pitchFamily="34" charset="-122"/>
                <a:ea typeface="Arial Unicode MS" pitchFamily="34" charset="-122"/>
                <a:cs typeface="Arial Unicode MS" pitchFamily="34" charset="-122"/>
              </a:rPr>
              <a:t>的主要目标之一就是提供更加简单的编程模型</a:t>
            </a:r>
            <a:r>
              <a:rPr lang="zh-CN" altLang="en-US" sz="2000" dirty="0">
                <a:latin typeface="Arial Unicode MS" pitchFamily="34" charset="-122"/>
                <a:ea typeface="Arial Unicode MS" pitchFamily="34" charset="-122"/>
                <a:cs typeface="Arial Unicode MS" pitchFamily="34" charset="-122"/>
              </a:rPr>
              <a:t>，</a:t>
            </a:r>
            <a:r>
              <a:rPr lang="zh-CN" altLang="zh-CN" sz="2000" dirty="0">
                <a:latin typeface="Arial Unicode MS" pitchFamily="34" charset="-122"/>
                <a:ea typeface="Arial Unicode MS" pitchFamily="34" charset="-122"/>
                <a:cs typeface="Arial Unicode MS" pitchFamily="34" charset="-122"/>
              </a:rPr>
              <a:t>在</a:t>
            </a:r>
            <a:r>
              <a:rPr lang="en-US" altLang="zh-CN" sz="2000" dirty="0">
                <a:latin typeface="Arial Unicode MS" pitchFamily="34" charset="-122"/>
                <a:ea typeface="Arial Unicode MS" pitchFamily="34" charset="-122"/>
                <a:cs typeface="Arial Unicode MS" pitchFamily="34" charset="-122"/>
              </a:rPr>
              <a:t> JPA </a:t>
            </a:r>
            <a:r>
              <a:rPr lang="zh-CN" altLang="zh-CN" sz="2000" dirty="0">
                <a:latin typeface="Arial Unicode MS" pitchFamily="34" charset="-122"/>
                <a:ea typeface="Arial Unicode MS" pitchFamily="34" charset="-122"/>
                <a:cs typeface="Arial Unicode MS" pitchFamily="34" charset="-122"/>
              </a:rPr>
              <a:t>框架下创建实体和创建</a:t>
            </a:r>
            <a:r>
              <a:rPr lang="en-US" altLang="zh-CN" sz="2000" dirty="0">
                <a:latin typeface="Arial Unicode MS" pitchFamily="34" charset="-122"/>
                <a:ea typeface="Arial Unicode MS" pitchFamily="34" charset="-122"/>
                <a:cs typeface="Arial Unicode MS" pitchFamily="34" charset="-122"/>
              </a:rPr>
              <a:t> Java  </a:t>
            </a:r>
            <a:r>
              <a:rPr lang="zh-CN" altLang="zh-CN" sz="2000" dirty="0">
                <a:latin typeface="Arial Unicode MS" pitchFamily="34" charset="-122"/>
                <a:ea typeface="Arial Unicode MS" pitchFamily="34" charset="-122"/>
                <a:cs typeface="Arial Unicode MS" pitchFamily="34" charset="-122"/>
              </a:rPr>
              <a:t>类一样简单，只需要使用</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javax.persistence.Entity</a:t>
            </a:r>
            <a:r>
              <a:rPr lang="en-US" altLang="zh-CN" sz="2000" dirty="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进行注释；</a:t>
            </a:r>
            <a:r>
              <a:rPr lang="en-US" altLang="zh-CN" sz="2000" dirty="0">
                <a:latin typeface="Arial Unicode MS" pitchFamily="34" charset="-122"/>
                <a:ea typeface="Arial Unicode MS" pitchFamily="34" charset="-122"/>
                <a:cs typeface="Arial Unicode MS" pitchFamily="34" charset="-122"/>
              </a:rPr>
              <a:t>JPA </a:t>
            </a:r>
            <a:r>
              <a:rPr lang="zh-CN" altLang="zh-CN" sz="2000" dirty="0">
                <a:latin typeface="Arial Unicode MS" pitchFamily="34" charset="-122"/>
                <a:ea typeface="Arial Unicode MS" pitchFamily="34" charset="-122"/>
                <a:cs typeface="Arial Unicode MS" pitchFamily="34" charset="-122"/>
              </a:rPr>
              <a:t>的框架和接口也都非常简单，</a:t>
            </a:r>
            <a:endParaRPr lang="en-US" altLang="zh-CN" sz="2000" dirty="0">
              <a:latin typeface="Arial Unicode MS" pitchFamily="34" charset="-122"/>
              <a:ea typeface="Arial Unicode MS" pitchFamily="34" charset="-122"/>
              <a:cs typeface="Arial Unicode MS" pitchFamily="34" charset="-122"/>
            </a:endParaRPr>
          </a:p>
          <a:p>
            <a:r>
              <a:rPr lang="zh-CN" altLang="zh-CN" sz="2000" b="1" dirty="0">
                <a:solidFill>
                  <a:srgbClr val="FF0000"/>
                </a:solidFill>
                <a:latin typeface="Arial Unicode MS" pitchFamily="34" charset="-122"/>
                <a:ea typeface="Arial Unicode MS" pitchFamily="34" charset="-122"/>
                <a:cs typeface="Arial Unicode MS" pitchFamily="34" charset="-122"/>
              </a:rPr>
              <a:t>可媲美</a:t>
            </a:r>
            <a:r>
              <a:rPr lang="en-US" altLang="zh-CN" sz="2000" b="1" dirty="0">
                <a:solidFill>
                  <a:srgbClr val="FF0000"/>
                </a:solidFill>
                <a:latin typeface="Arial Unicode MS" pitchFamily="34" charset="-122"/>
                <a:ea typeface="Arial Unicode MS" pitchFamily="34" charset="-122"/>
                <a:cs typeface="Arial Unicode MS" pitchFamily="34" charset="-122"/>
              </a:rPr>
              <a:t>JDBC</a:t>
            </a:r>
            <a:r>
              <a:rPr lang="zh-CN" altLang="zh-CN" sz="2000" b="1" dirty="0">
                <a:solidFill>
                  <a:srgbClr val="FF0000"/>
                </a:solidFill>
                <a:latin typeface="Arial Unicode MS" pitchFamily="34" charset="-122"/>
                <a:ea typeface="Arial Unicode MS" pitchFamily="34" charset="-122"/>
                <a:cs typeface="Arial Unicode MS" pitchFamily="34" charset="-122"/>
              </a:rPr>
              <a:t>的查询能力</a:t>
            </a:r>
            <a:r>
              <a:rPr lang="en-US" altLang="zh-CN" sz="2000" dirty="0">
                <a:latin typeface="Arial Unicode MS" pitchFamily="34" charset="-122"/>
                <a:ea typeface="Arial Unicode MS" pitchFamily="34" charset="-122"/>
                <a:cs typeface="Arial Unicode MS" pitchFamily="34" charset="-122"/>
              </a:rPr>
              <a:t>:  JPA</a:t>
            </a:r>
            <a:r>
              <a:rPr lang="zh-CN" altLang="zh-CN" sz="2000" dirty="0">
                <a:latin typeface="Arial Unicode MS" pitchFamily="34" charset="-122"/>
                <a:ea typeface="Arial Unicode MS" pitchFamily="34" charset="-122"/>
                <a:cs typeface="Arial Unicode MS" pitchFamily="34" charset="-122"/>
              </a:rPr>
              <a:t>的查询语言是面向对象的</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JPA</a:t>
            </a:r>
            <a:r>
              <a:rPr lang="zh-CN" altLang="zh-CN" sz="2000" dirty="0">
                <a:latin typeface="Arial Unicode MS" pitchFamily="34" charset="-122"/>
                <a:ea typeface="Arial Unicode MS" pitchFamily="34" charset="-122"/>
                <a:cs typeface="Arial Unicode MS" pitchFamily="34" charset="-122"/>
              </a:rPr>
              <a:t>定义了独特的</a:t>
            </a:r>
            <a:r>
              <a:rPr lang="en-US" altLang="zh-CN" sz="2000" b="1" dirty="0">
                <a:solidFill>
                  <a:srgbClr val="0000FF"/>
                </a:solidFill>
                <a:latin typeface="Arial Unicode MS" pitchFamily="34" charset="-122"/>
                <a:ea typeface="Arial Unicode MS" pitchFamily="34" charset="-122"/>
                <a:cs typeface="Arial Unicode MS" pitchFamily="34" charset="-122"/>
              </a:rPr>
              <a:t>JPQL</a:t>
            </a:r>
            <a:r>
              <a:rPr lang="zh-CN" altLang="en-US" sz="2000" dirty="0">
                <a:latin typeface="Arial Unicode MS" pitchFamily="34" charset="-122"/>
                <a:ea typeface="Arial Unicode MS" pitchFamily="34" charset="-122"/>
                <a:cs typeface="Arial Unicode MS" pitchFamily="34" charset="-122"/>
              </a:rPr>
              <a:t>，</a:t>
            </a:r>
            <a:r>
              <a:rPr lang="zh-CN" altLang="zh-CN" sz="2000" dirty="0">
                <a:latin typeface="Arial Unicode MS" pitchFamily="34" charset="-122"/>
                <a:ea typeface="Arial Unicode MS" pitchFamily="34" charset="-122"/>
                <a:cs typeface="Arial Unicode MS" pitchFamily="34" charset="-122"/>
              </a:rPr>
              <a:t>而且能够支持批量更新和修改、</a:t>
            </a:r>
            <a:r>
              <a:rPr lang="en-US" altLang="zh-CN" sz="2000" dirty="0">
                <a:latin typeface="Arial Unicode MS" pitchFamily="34" charset="-122"/>
                <a:ea typeface="Arial Unicode MS" pitchFamily="34" charset="-122"/>
                <a:cs typeface="Arial Unicode MS" pitchFamily="34" charset="-122"/>
              </a:rPr>
              <a:t>JOIN</a:t>
            </a:r>
            <a:r>
              <a:rPr lang="zh-CN" altLang="zh-CN"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GROUP BY</a:t>
            </a:r>
            <a:r>
              <a:rPr lang="zh-CN" altLang="zh-CN"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HAVING </a:t>
            </a:r>
            <a:r>
              <a:rPr lang="zh-CN" altLang="zh-CN" sz="2000" dirty="0">
                <a:latin typeface="Arial Unicode MS" pitchFamily="34" charset="-122"/>
                <a:ea typeface="Arial Unicode MS" pitchFamily="34" charset="-122"/>
                <a:cs typeface="Arial Unicode MS" pitchFamily="34" charset="-122"/>
              </a:rPr>
              <a:t>等通常只有</a:t>
            </a:r>
            <a:r>
              <a:rPr lang="en-US" altLang="zh-CN" sz="2000" dirty="0">
                <a:latin typeface="Arial Unicode MS" pitchFamily="34" charset="-122"/>
                <a:ea typeface="Arial Unicode MS" pitchFamily="34" charset="-122"/>
                <a:cs typeface="Arial Unicode MS" pitchFamily="34" charset="-122"/>
              </a:rPr>
              <a:t> SQL </a:t>
            </a:r>
            <a:r>
              <a:rPr lang="zh-CN" altLang="zh-CN" sz="2000" dirty="0">
                <a:latin typeface="Arial Unicode MS" pitchFamily="34" charset="-122"/>
                <a:ea typeface="Arial Unicode MS" pitchFamily="34" charset="-122"/>
                <a:cs typeface="Arial Unicode MS" pitchFamily="34" charset="-122"/>
              </a:rPr>
              <a:t>才能够提供的高级查询特性，甚至还能够支持子查询。</a:t>
            </a:r>
            <a:endParaRPr lang="en-US" altLang="zh-CN" sz="2000" dirty="0">
              <a:latin typeface="Arial Unicode MS" pitchFamily="34" charset="-122"/>
              <a:ea typeface="Arial Unicode MS" pitchFamily="34" charset="-122"/>
              <a:cs typeface="Arial Unicode MS" pitchFamily="34" charset="-122"/>
            </a:endParaRPr>
          </a:p>
          <a:p>
            <a:r>
              <a:rPr lang="zh-CN" altLang="zh-CN" sz="2000" b="1" dirty="0">
                <a:solidFill>
                  <a:srgbClr val="FF0000"/>
                </a:solidFill>
                <a:latin typeface="Arial Unicode MS" pitchFamily="34" charset="-122"/>
                <a:ea typeface="Arial Unicode MS" pitchFamily="34" charset="-122"/>
                <a:cs typeface="Arial Unicode MS" pitchFamily="34" charset="-122"/>
              </a:rPr>
              <a:t>支持面向对象的高级特性</a:t>
            </a:r>
            <a:r>
              <a:rPr lang="en-US" altLang="zh-CN" sz="2000" dirty="0">
                <a:latin typeface="Arial Unicode MS" pitchFamily="34" charset="-122"/>
                <a:ea typeface="Arial Unicode MS" pitchFamily="34" charset="-122"/>
                <a:cs typeface="Arial Unicode MS" pitchFamily="34" charset="-122"/>
              </a:rPr>
              <a:t>: JPA </a:t>
            </a:r>
            <a:r>
              <a:rPr lang="zh-CN" altLang="zh-CN" sz="2000" dirty="0">
                <a:latin typeface="Arial Unicode MS" pitchFamily="34" charset="-122"/>
                <a:ea typeface="Arial Unicode MS" pitchFamily="34" charset="-122"/>
                <a:cs typeface="Arial Unicode MS" pitchFamily="34" charset="-122"/>
              </a:rPr>
              <a:t>中能够支持面向对象的高级特性，如类之间的继承、多态和类之间的复杂关系</a:t>
            </a:r>
            <a:r>
              <a:rPr lang="zh-CN" altLang="en-US" sz="2000" dirty="0">
                <a:latin typeface="Arial Unicode MS" pitchFamily="34" charset="-122"/>
                <a:ea typeface="Arial Unicode MS" pitchFamily="34" charset="-122"/>
                <a:cs typeface="Arial Unicode MS" pitchFamily="34" charset="-122"/>
              </a:rPr>
              <a:t>，</a:t>
            </a:r>
            <a:r>
              <a:rPr lang="zh-CN" altLang="zh-CN" sz="2000" dirty="0">
                <a:latin typeface="Arial Unicode MS" pitchFamily="34" charset="-122"/>
                <a:ea typeface="Arial Unicode MS" pitchFamily="34" charset="-122"/>
                <a:cs typeface="Arial Unicode MS" pitchFamily="34" charset="-122"/>
              </a:rPr>
              <a:t>最大限度的使用面向对象的模型</a:t>
            </a:r>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931742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446856" y="620688"/>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JPQL</a:t>
            </a:r>
            <a:r>
              <a:rPr lang="zh-CN" altLang="en-US" dirty="0">
                <a:latin typeface="Arial Unicode MS" pitchFamily="34" charset="-122"/>
                <a:ea typeface="Arial Unicode MS" pitchFamily="34" charset="-122"/>
                <a:cs typeface="Arial Unicode MS" pitchFamily="34" charset="-122"/>
              </a:rPr>
              <a:t>函数</a:t>
            </a:r>
          </a:p>
        </p:txBody>
      </p:sp>
      <p:sp>
        <p:nvSpPr>
          <p:cNvPr id="743427" name="Rectangle 3"/>
          <p:cNvSpPr>
            <a:spLocks noGrp="1" noChangeArrowheads="1"/>
          </p:cNvSpPr>
          <p:nvPr>
            <p:ph type="body" idx="1"/>
          </p:nvPr>
        </p:nvSpPr>
        <p:spPr>
          <a:xfrm>
            <a:off x="457200" y="1772816"/>
            <a:ext cx="8229600" cy="5069160"/>
          </a:xfrm>
        </p:spPr>
        <p:txBody>
          <a:bodyPr>
            <a:noAutofit/>
          </a:bodyPr>
          <a:lstStyle/>
          <a:p>
            <a:pPr eaLnBrk="1" hangingPunct="1">
              <a:lnSpc>
                <a:spcPct val="120000"/>
              </a:lnSpc>
              <a:defRPr/>
            </a:pPr>
            <a:r>
              <a:rPr lang="en-US" altLang="zh-CN" sz="2000" dirty="0">
                <a:latin typeface="Arial Unicode MS" pitchFamily="34" charset="-122"/>
                <a:ea typeface="Arial Unicode MS" pitchFamily="34" charset="-122"/>
                <a:cs typeface="Arial Unicode MS" pitchFamily="34" charset="-122"/>
              </a:rPr>
              <a:t>JPQL</a:t>
            </a:r>
            <a:r>
              <a:rPr lang="zh-CN" altLang="en-US" sz="2000" dirty="0">
                <a:latin typeface="Arial Unicode MS" pitchFamily="34" charset="-122"/>
                <a:ea typeface="Arial Unicode MS" pitchFamily="34" charset="-122"/>
                <a:cs typeface="Arial Unicode MS" pitchFamily="34" charset="-122"/>
              </a:rPr>
              <a:t>提供了以下一些内建函数，包括字符串处理函数、算术函数和日期函数。</a:t>
            </a:r>
          </a:p>
          <a:p>
            <a:pPr eaLnBrk="1" hangingPunct="1">
              <a:lnSpc>
                <a:spcPct val="120000"/>
              </a:lnSpc>
              <a:defRPr/>
            </a:pPr>
            <a:r>
              <a:rPr lang="zh-CN" altLang="en-US" sz="2000" b="1" dirty="0">
                <a:solidFill>
                  <a:srgbClr val="0000FF"/>
                </a:solidFill>
                <a:latin typeface="Arial Unicode MS" pitchFamily="34" charset="-122"/>
                <a:ea typeface="Arial Unicode MS" pitchFamily="34" charset="-122"/>
                <a:cs typeface="Arial Unicode MS" pitchFamily="34" charset="-122"/>
              </a:rPr>
              <a:t>字符串处理函数</a:t>
            </a:r>
            <a:r>
              <a:rPr lang="zh-CN" altLang="en-US" sz="2000" dirty="0">
                <a:latin typeface="Arial Unicode MS" pitchFamily="34" charset="-122"/>
                <a:ea typeface="Arial Unicode MS" pitchFamily="34" charset="-122"/>
                <a:cs typeface="Arial Unicode MS" pitchFamily="34" charset="-122"/>
              </a:rPr>
              <a:t>主要有：</a:t>
            </a:r>
          </a:p>
          <a:p>
            <a:pPr lvl="1" eaLnBrk="1" hangingPunct="1">
              <a:lnSpc>
                <a:spcPct val="120000"/>
              </a:lnSpc>
              <a:defRPr/>
            </a:pPr>
            <a:r>
              <a:rPr lang="en-US" altLang="zh-CN" sz="1800" dirty="0" err="1">
                <a:solidFill>
                  <a:srgbClr val="0000FF"/>
                </a:solidFill>
                <a:latin typeface="Arial Unicode MS" pitchFamily="34" charset="-122"/>
                <a:ea typeface="Arial Unicode MS" pitchFamily="34" charset="-122"/>
                <a:cs typeface="Arial Unicode MS" pitchFamily="34" charset="-122"/>
              </a:rPr>
              <a:t>concat</a:t>
            </a:r>
            <a:r>
              <a:rPr lang="en-US" altLang="zh-CN" sz="1800" dirty="0">
                <a:latin typeface="Arial Unicode MS" pitchFamily="34" charset="-122"/>
                <a:ea typeface="Arial Unicode MS" pitchFamily="34" charset="-122"/>
                <a:cs typeface="Arial Unicode MS" pitchFamily="34" charset="-122"/>
              </a:rPr>
              <a:t>(String s1, String s2)</a:t>
            </a:r>
            <a:r>
              <a:rPr lang="zh-CN" altLang="en-US" sz="1800" dirty="0">
                <a:latin typeface="Arial Unicode MS" pitchFamily="34" charset="-122"/>
                <a:ea typeface="Arial Unicode MS" pitchFamily="34" charset="-122"/>
                <a:cs typeface="Arial Unicode MS" pitchFamily="34" charset="-122"/>
              </a:rPr>
              <a:t>：字符串合并</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连接函数。</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substring</a:t>
            </a:r>
            <a:r>
              <a:rPr lang="en-US" altLang="zh-CN" sz="1800" dirty="0">
                <a:latin typeface="Arial Unicode MS" pitchFamily="34" charset="-122"/>
                <a:ea typeface="Arial Unicode MS" pitchFamily="34" charset="-122"/>
                <a:cs typeface="Arial Unicode MS" pitchFamily="34" charset="-122"/>
              </a:rPr>
              <a:t>(String s, </a:t>
            </a:r>
            <a:r>
              <a:rPr lang="en-US" altLang="zh-CN" sz="1800" dirty="0" err="1">
                <a:latin typeface="Arial Unicode MS" pitchFamily="34" charset="-122"/>
                <a:ea typeface="Arial Unicode MS" pitchFamily="34" charset="-122"/>
                <a:cs typeface="Arial Unicode MS" pitchFamily="34" charset="-122"/>
              </a:rPr>
              <a:t>int</a:t>
            </a:r>
            <a:r>
              <a:rPr lang="en-US" altLang="zh-CN" sz="1800" dirty="0">
                <a:latin typeface="Arial Unicode MS" pitchFamily="34" charset="-122"/>
                <a:ea typeface="Arial Unicode MS" pitchFamily="34" charset="-122"/>
                <a:cs typeface="Arial Unicode MS" pitchFamily="34" charset="-122"/>
              </a:rPr>
              <a:t> start, </a:t>
            </a:r>
            <a:r>
              <a:rPr lang="en-US" altLang="zh-CN" sz="1800" dirty="0" err="1">
                <a:latin typeface="Arial Unicode MS" pitchFamily="34" charset="-122"/>
                <a:ea typeface="Arial Unicode MS" pitchFamily="34" charset="-122"/>
                <a:cs typeface="Arial Unicode MS" pitchFamily="34" charset="-122"/>
              </a:rPr>
              <a:t>int</a:t>
            </a:r>
            <a:r>
              <a:rPr lang="en-US" altLang="zh-CN" sz="1800" dirty="0">
                <a:latin typeface="Arial Unicode MS" pitchFamily="34" charset="-122"/>
                <a:ea typeface="Arial Unicode MS" pitchFamily="34" charset="-122"/>
                <a:cs typeface="Arial Unicode MS" pitchFamily="34" charset="-122"/>
              </a:rPr>
              <a:t> length)</a:t>
            </a:r>
            <a:r>
              <a:rPr lang="zh-CN" altLang="en-US" sz="1800" dirty="0">
                <a:latin typeface="Arial Unicode MS" pitchFamily="34" charset="-122"/>
                <a:ea typeface="Arial Unicode MS" pitchFamily="34" charset="-122"/>
                <a:cs typeface="Arial Unicode MS" pitchFamily="34" charset="-122"/>
              </a:rPr>
              <a:t>：取字串函数。</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trim</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leading|trailing|both</a:t>
            </a:r>
            <a:r>
              <a:rPr lang="en-US" altLang="zh-CN" sz="1800" dirty="0">
                <a:latin typeface="Arial Unicode MS" pitchFamily="34" charset="-122"/>
                <a:ea typeface="Arial Unicode MS" pitchFamily="34" charset="-122"/>
                <a:cs typeface="Arial Unicode MS" pitchFamily="34" charset="-122"/>
              </a:rPr>
              <a:t>,] [char c,] String s)</a:t>
            </a:r>
            <a:r>
              <a:rPr lang="zh-CN" altLang="en-US" sz="1800" dirty="0">
                <a:latin typeface="Arial Unicode MS" pitchFamily="34" charset="-122"/>
                <a:ea typeface="Arial Unicode MS" pitchFamily="34" charset="-122"/>
                <a:cs typeface="Arial Unicode MS" pitchFamily="34" charset="-122"/>
              </a:rPr>
              <a:t>：从字符串中去掉首</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尾指定的字符或空格。</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lower</a:t>
            </a:r>
            <a:r>
              <a:rPr lang="en-US" altLang="zh-CN" sz="1800" dirty="0">
                <a:latin typeface="Arial Unicode MS" pitchFamily="34" charset="-122"/>
                <a:ea typeface="Arial Unicode MS" pitchFamily="34" charset="-122"/>
                <a:cs typeface="Arial Unicode MS" pitchFamily="34" charset="-122"/>
              </a:rPr>
              <a:t>(String s)</a:t>
            </a:r>
            <a:r>
              <a:rPr lang="zh-CN" altLang="en-US" sz="1800" dirty="0">
                <a:latin typeface="Arial Unicode MS" pitchFamily="34" charset="-122"/>
                <a:ea typeface="Arial Unicode MS" pitchFamily="34" charset="-122"/>
                <a:cs typeface="Arial Unicode MS" pitchFamily="34" charset="-122"/>
              </a:rPr>
              <a:t>：将字符串转换成小写形式。</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upper</a:t>
            </a:r>
            <a:r>
              <a:rPr lang="en-US" altLang="zh-CN" sz="1800" dirty="0">
                <a:latin typeface="Arial Unicode MS" pitchFamily="34" charset="-122"/>
                <a:ea typeface="Arial Unicode MS" pitchFamily="34" charset="-122"/>
                <a:cs typeface="Arial Unicode MS" pitchFamily="34" charset="-122"/>
              </a:rPr>
              <a:t>(String s)</a:t>
            </a:r>
            <a:r>
              <a:rPr lang="zh-CN" altLang="en-US" sz="1800" dirty="0">
                <a:latin typeface="Arial Unicode MS" pitchFamily="34" charset="-122"/>
                <a:ea typeface="Arial Unicode MS" pitchFamily="34" charset="-122"/>
                <a:cs typeface="Arial Unicode MS" pitchFamily="34" charset="-122"/>
              </a:rPr>
              <a:t>：将字符串转换成大写形式。</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length</a:t>
            </a:r>
            <a:r>
              <a:rPr lang="en-US" altLang="zh-CN" sz="1800" dirty="0">
                <a:latin typeface="Arial Unicode MS" pitchFamily="34" charset="-122"/>
                <a:ea typeface="Arial Unicode MS" pitchFamily="34" charset="-122"/>
                <a:cs typeface="Arial Unicode MS" pitchFamily="34" charset="-122"/>
              </a:rPr>
              <a:t>(String s)</a:t>
            </a:r>
            <a:r>
              <a:rPr lang="zh-CN" altLang="en-US" sz="1800" dirty="0">
                <a:latin typeface="Arial Unicode MS" pitchFamily="34" charset="-122"/>
                <a:ea typeface="Arial Unicode MS" pitchFamily="34" charset="-122"/>
                <a:cs typeface="Arial Unicode MS" pitchFamily="34" charset="-122"/>
              </a:rPr>
              <a:t>：求字符串的长度。</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locate</a:t>
            </a:r>
            <a:r>
              <a:rPr lang="en-US" altLang="zh-CN" sz="1800" dirty="0">
                <a:latin typeface="Arial Unicode MS" pitchFamily="34" charset="-122"/>
                <a:ea typeface="Arial Unicode MS" pitchFamily="34" charset="-122"/>
                <a:cs typeface="Arial Unicode MS" pitchFamily="34" charset="-122"/>
              </a:rPr>
              <a:t>(String s1, String s2[, </a:t>
            </a:r>
            <a:r>
              <a:rPr lang="en-US" altLang="zh-CN" sz="1800" dirty="0" err="1">
                <a:latin typeface="Arial Unicode MS" pitchFamily="34" charset="-122"/>
                <a:ea typeface="Arial Unicode MS" pitchFamily="34" charset="-122"/>
                <a:cs typeface="Arial Unicode MS" pitchFamily="34" charset="-122"/>
              </a:rPr>
              <a:t>int</a:t>
            </a:r>
            <a:r>
              <a:rPr lang="en-US" altLang="zh-CN" sz="1800" dirty="0">
                <a:latin typeface="Arial Unicode MS" pitchFamily="34" charset="-122"/>
                <a:ea typeface="Arial Unicode MS" pitchFamily="34" charset="-122"/>
                <a:cs typeface="Arial Unicode MS" pitchFamily="34" charset="-122"/>
              </a:rPr>
              <a:t> start])</a:t>
            </a:r>
            <a:r>
              <a:rPr lang="zh-CN" altLang="en-US" sz="1800" dirty="0">
                <a:latin typeface="Arial Unicode MS" pitchFamily="34" charset="-122"/>
                <a:ea typeface="Arial Unicode MS" pitchFamily="34" charset="-122"/>
                <a:cs typeface="Arial Unicode MS" pitchFamily="34" charset="-122"/>
              </a:rPr>
              <a:t>：从第一个字符串中查找第二个字符串</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子串</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出现的位置。若未找到则返回</a:t>
            </a:r>
            <a:r>
              <a:rPr lang="en-US" altLang="zh-CN" sz="1800" dirty="0">
                <a:latin typeface="Arial Unicode MS" pitchFamily="34" charset="-122"/>
                <a:ea typeface="Arial Unicode MS" pitchFamily="34" charset="-122"/>
                <a:cs typeface="Arial Unicode MS" pitchFamily="34" charset="-122"/>
              </a:rPr>
              <a:t>0</a:t>
            </a:r>
            <a:r>
              <a:rPr lang="zh-CN" altLang="en-US" sz="1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5056046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C561769C-F58B-4C7E-B171-4C56B82E16F4}" type="slidenum">
              <a:rPr lang="en-US" altLang="zh-CN"/>
              <a:pPr>
                <a:defRPr/>
              </a:pPr>
              <a:t>71</a:t>
            </a:fld>
            <a:endParaRPr lang="en-US" altLang="zh-CN"/>
          </a:p>
        </p:txBody>
      </p:sp>
      <p:sp>
        <p:nvSpPr>
          <p:cNvPr id="744451" name="Rectangle 3"/>
          <p:cNvSpPr>
            <a:spLocks noGrp="1" noChangeArrowheads="1"/>
          </p:cNvSpPr>
          <p:nvPr>
            <p:ph type="body" idx="1"/>
          </p:nvPr>
        </p:nvSpPr>
        <p:spPr>
          <a:xfrm>
            <a:off x="457200" y="1600201"/>
            <a:ext cx="8229600" cy="2620888"/>
          </a:xfrm>
        </p:spPr>
        <p:txBody>
          <a:bodyPr>
            <a:normAutofit/>
          </a:bodyPr>
          <a:lstStyle/>
          <a:p>
            <a:pPr eaLnBrk="1" hangingPunct="1">
              <a:defRPr/>
            </a:pPr>
            <a:r>
              <a:rPr lang="zh-CN" altLang="en-US" sz="2800" b="1" dirty="0">
                <a:solidFill>
                  <a:srgbClr val="0000FF"/>
                </a:solidFill>
                <a:latin typeface="Arial Unicode MS" pitchFamily="34" charset="-122"/>
                <a:ea typeface="Arial Unicode MS" pitchFamily="34" charset="-122"/>
                <a:cs typeface="Arial Unicode MS" pitchFamily="34" charset="-122"/>
              </a:rPr>
              <a:t>算术函数</a:t>
            </a:r>
            <a:r>
              <a:rPr lang="zh-CN" altLang="en-US" sz="2800" dirty="0">
                <a:latin typeface="Arial Unicode MS" pitchFamily="34" charset="-122"/>
                <a:ea typeface="Arial Unicode MS" pitchFamily="34" charset="-122"/>
                <a:cs typeface="Arial Unicode MS" pitchFamily="34" charset="-122"/>
              </a:rPr>
              <a:t>主要有 </a:t>
            </a:r>
            <a:r>
              <a:rPr lang="en-US" altLang="zh-CN" sz="2800" dirty="0">
                <a:latin typeface="Arial Unicode MS" pitchFamily="34" charset="-122"/>
                <a:ea typeface="Arial Unicode MS" pitchFamily="34" charset="-122"/>
                <a:cs typeface="Arial Unicode MS" pitchFamily="34" charset="-122"/>
              </a:rPr>
              <a:t>abs</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mod</a:t>
            </a:r>
            <a:r>
              <a:rPr lang="zh-CN" altLang="en-US" sz="2800" dirty="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sqrt</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size </a:t>
            </a:r>
            <a:r>
              <a:rPr lang="zh-CN" altLang="en-US" sz="2800" dirty="0">
                <a:latin typeface="Arial Unicode MS" pitchFamily="34" charset="-122"/>
                <a:ea typeface="Arial Unicode MS" pitchFamily="34" charset="-122"/>
                <a:cs typeface="Arial Unicode MS" pitchFamily="34" charset="-122"/>
              </a:rPr>
              <a:t>等。</a:t>
            </a:r>
            <a:r>
              <a:rPr lang="en-US" altLang="zh-CN" sz="2800" dirty="0">
                <a:latin typeface="Arial Unicode MS" pitchFamily="34" charset="-122"/>
                <a:ea typeface="Arial Unicode MS" pitchFamily="34" charset="-122"/>
                <a:cs typeface="Arial Unicode MS" pitchFamily="34" charset="-122"/>
              </a:rPr>
              <a:t>Size </a:t>
            </a:r>
            <a:r>
              <a:rPr lang="zh-CN" altLang="en-US" sz="2800" dirty="0">
                <a:latin typeface="Arial Unicode MS" pitchFamily="34" charset="-122"/>
                <a:ea typeface="Arial Unicode MS" pitchFamily="34" charset="-122"/>
                <a:cs typeface="Arial Unicode MS" pitchFamily="34" charset="-122"/>
              </a:rPr>
              <a:t>用于求集合的元素个数。</a:t>
            </a:r>
          </a:p>
          <a:p>
            <a:pPr eaLnBrk="1" hangingPunct="1">
              <a:defRPr/>
            </a:pPr>
            <a:r>
              <a:rPr lang="zh-CN" altLang="en-US" sz="2800" b="1" dirty="0">
                <a:solidFill>
                  <a:srgbClr val="0000FF"/>
                </a:solidFill>
                <a:latin typeface="Arial Unicode MS" pitchFamily="34" charset="-122"/>
                <a:ea typeface="Arial Unicode MS" pitchFamily="34" charset="-122"/>
                <a:cs typeface="Arial Unicode MS" pitchFamily="34" charset="-122"/>
              </a:rPr>
              <a:t>日期函数</a:t>
            </a:r>
            <a:r>
              <a:rPr lang="zh-CN" altLang="en-US" sz="2800" dirty="0">
                <a:latin typeface="Arial Unicode MS" pitchFamily="34" charset="-122"/>
                <a:ea typeface="Arial Unicode MS" pitchFamily="34" charset="-122"/>
                <a:cs typeface="Arial Unicode MS" pitchFamily="34" charset="-122"/>
              </a:rPr>
              <a:t>主要为三个，即 </a:t>
            </a:r>
            <a:r>
              <a:rPr lang="en-US" altLang="zh-CN" sz="2800" dirty="0" err="1">
                <a:latin typeface="Arial Unicode MS" pitchFamily="34" charset="-122"/>
                <a:ea typeface="Arial Unicode MS" pitchFamily="34" charset="-122"/>
                <a:cs typeface="Arial Unicode MS" pitchFamily="34" charset="-122"/>
              </a:rPr>
              <a:t>current_date</a:t>
            </a:r>
            <a:r>
              <a:rPr lang="zh-CN" altLang="en-US" sz="2800" dirty="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current_time</a:t>
            </a:r>
            <a:r>
              <a:rPr lang="zh-CN" altLang="en-US" sz="2800" dirty="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current_timestamp</a:t>
            </a:r>
            <a:r>
              <a:rPr lang="zh-CN" altLang="en-US" sz="2800" dirty="0">
                <a:latin typeface="Arial Unicode MS" pitchFamily="34" charset="-122"/>
                <a:ea typeface="Arial Unicode MS" pitchFamily="34" charset="-122"/>
                <a:cs typeface="Arial Unicode MS" pitchFamily="34" charset="-122"/>
              </a:rPr>
              <a:t>，它们不需要参数，返回服务器上的当前日期、时间和时戳。</a:t>
            </a:r>
          </a:p>
        </p:txBody>
      </p:sp>
      <p:sp>
        <p:nvSpPr>
          <p:cNvPr id="4" name="Rectangle 2"/>
          <p:cNvSpPr>
            <a:spLocks noGrp="1" noChangeArrowheads="1"/>
          </p:cNvSpPr>
          <p:nvPr>
            <p:ph type="title"/>
          </p:nvPr>
        </p:nvSpPr>
        <p:spPr>
          <a:xfrm>
            <a:off x="446856"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JPQL</a:t>
            </a:r>
            <a:r>
              <a:rPr lang="zh-CN" altLang="en-US" dirty="0">
                <a:latin typeface="Arial Unicode MS" pitchFamily="34" charset="-122"/>
                <a:ea typeface="Arial Unicode MS" pitchFamily="34" charset="-122"/>
                <a:cs typeface="Arial Unicode MS" pitchFamily="34" charset="-122"/>
              </a:rPr>
              <a:t>函数</a:t>
            </a:r>
          </a:p>
        </p:txBody>
      </p:sp>
    </p:spTree>
    <p:extLst>
      <p:ext uri="{BB962C8B-B14F-4D97-AF65-F5344CB8AC3E}">
        <p14:creationId xmlns:p14="http://schemas.microsoft.com/office/powerpoint/2010/main" val="26003985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518864"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update</a:t>
            </a:r>
            <a:r>
              <a:rPr lang="zh-CN" altLang="en-US" dirty="0">
                <a:latin typeface="Arial Unicode MS" pitchFamily="34" charset="-122"/>
                <a:ea typeface="Arial Unicode MS" pitchFamily="34" charset="-122"/>
                <a:cs typeface="Arial Unicode MS" pitchFamily="34" charset="-122"/>
              </a:rPr>
              <a:t>语句</a:t>
            </a:r>
          </a:p>
        </p:txBody>
      </p:sp>
      <p:sp>
        <p:nvSpPr>
          <p:cNvPr id="745475" name="Rectangle 3"/>
          <p:cNvSpPr>
            <a:spLocks noGrp="1" noChangeArrowheads="1"/>
          </p:cNvSpPr>
          <p:nvPr>
            <p:ph type="body" idx="1"/>
          </p:nvPr>
        </p:nvSpPr>
        <p:spPr>
          <a:xfrm>
            <a:off x="518864" y="1874242"/>
            <a:ext cx="8229600" cy="4651102"/>
          </a:xfrm>
        </p:spPr>
        <p:txBody>
          <a:bodyPr>
            <a:normAutofit/>
          </a:bodyPr>
          <a:lstStyle/>
          <a:p>
            <a:pPr eaLnBrk="1" hangingPunct="1">
              <a:spcBef>
                <a:spcPct val="10000"/>
              </a:spcBef>
              <a:defRPr/>
            </a:pPr>
            <a:r>
              <a:rPr lang="en-US" altLang="zh-CN" sz="2400" dirty="0">
                <a:latin typeface="Arial Unicode MS" pitchFamily="34" charset="-122"/>
                <a:ea typeface="Arial Unicode MS" pitchFamily="34" charset="-122"/>
                <a:cs typeface="Arial Unicode MS" pitchFamily="34" charset="-122"/>
              </a:rPr>
              <a:t>update</a:t>
            </a:r>
            <a:r>
              <a:rPr lang="zh-CN" altLang="en-US" sz="2400" dirty="0">
                <a:latin typeface="Arial Unicode MS" pitchFamily="34" charset="-122"/>
                <a:ea typeface="Arial Unicode MS" pitchFamily="34" charset="-122"/>
                <a:cs typeface="Arial Unicode MS" pitchFamily="34" charset="-122"/>
              </a:rPr>
              <a:t>语句用于执行数据更新操作。主要用于针对单个实体类的批量更新</a:t>
            </a:r>
            <a:endParaRPr lang="en-US" altLang="zh-CN" sz="2400" dirty="0">
              <a:latin typeface="Arial Unicode MS" pitchFamily="34" charset="-122"/>
              <a:ea typeface="Arial Unicode MS" pitchFamily="34" charset="-122"/>
              <a:cs typeface="Arial Unicode MS" pitchFamily="34" charset="-122"/>
            </a:endParaRPr>
          </a:p>
          <a:p>
            <a:pPr eaLnBrk="1" hangingPunct="1">
              <a:spcBef>
                <a:spcPct val="10000"/>
              </a:spcBef>
              <a:defRPr/>
            </a:pPr>
            <a:r>
              <a:rPr lang="zh-CN" altLang="en-US" sz="2400" dirty="0">
                <a:latin typeface="Arial Unicode MS" pitchFamily="34" charset="-122"/>
                <a:ea typeface="Arial Unicode MS" pitchFamily="34" charset="-122"/>
                <a:cs typeface="Arial Unicode MS" pitchFamily="34" charset="-122"/>
              </a:rPr>
              <a:t>以下语句将帐户余额不足万元的客户状态设置为未偿付：</a:t>
            </a:r>
          </a:p>
          <a:p>
            <a:pPr lvl="1" eaLnBrk="1" hangingPunct="1">
              <a:spcBef>
                <a:spcPct val="1000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update Customers c set </a:t>
            </a:r>
            <a:r>
              <a:rPr lang="en-US" altLang="zh-CN" sz="2000" dirty="0" err="1">
                <a:solidFill>
                  <a:srgbClr val="0000FF"/>
                </a:solidFill>
                <a:latin typeface="Arial Unicode MS" pitchFamily="34" charset="-122"/>
                <a:ea typeface="Arial Unicode MS" pitchFamily="34" charset="-122"/>
                <a:cs typeface="Arial Unicode MS" pitchFamily="34" charset="-122"/>
              </a:rPr>
              <a:t>c.status</a:t>
            </a:r>
            <a:r>
              <a:rPr lang="en-US" altLang="zh-CN" sz="2000" dirty="0">
                <a:solidFill>
                  <a:srgbClr val="0000FF"/>
                </a:solidFill>
                <a:latin typeface="Arial Unicode MS" pitchFamily="34" charset="-122"/>
                <a:ea typeface="Arial Unicode MS" pitchFamily="34" charset="-122"/>
                <a:cs typeface="Arial Unicode MS" pitchFamily="34" charset="-122"/>
              </a:rPr>
              <a:t> = '</a:t>
            </a:r>
            <a:r>
              <a:rPr lang="zh-CN" altLang="en-US" sz="2000" dirty="0">
                <a:solidFill>
                  <a:srgbClr val="0000FF"/>
                </a:solidFill>
                <a:latin typeface="Arial Unicode MS" pitchFamily="34" charset="-122"/>
                <a:ea typeface="Arial Unicode MS" pitchFamily="34" charset="-122"/>
                <a:cs typeface="Arial Unicode MS" pitchFamily="34" charset="-122"/>
              </a:rPr>
              <a:t>未偿付</a:t>
            </a:r>
            <a:r>
              <a:rPr lang="en-US" altLang="zh-CN" sz="2000" dirty="0">
                <a:solidFill>
                  <a:srgbClr val="0000FF"/>
                </a:solidFill>
                <a:latin typeface="Arial Unicode MS" pitchFamily="34" charset="-122"/>
                <a:ea typeface="Arial Unicode MS" pitchFamily="34" charset="-122"/>
                <a:cs typeface="Arial Unicode MS" pitchFamily="34" charset="-122"/>
              </a:rPr>
              <a:t>' where </a:t>
            </a:r>
            <a:r>
              <a:rPr lang="en-US" altLang="zh-CN" sz="2000" dirty="0" err="1">
                <a:solidFill>
                  <a:srgbClr val="0000FF"/>
                </a:solidFill>
                <a:latin typeface="Arial Unicode MS" pitchFamily="34" charset="-122"/>
                <a:ea typeface="Arial Unicode MS" pitchFamily="34" charset="-122"/>
                <a:cs typeface="Arial Unicode MS" pitchFamily="34" charset="-122"/>
              </a:rPr>
              <a:t>c.balance</a:t>
            </a:r>
            <a:r>
              <a:rPr lang="en-US" altLang="zh-CN" sz="2000" dirty="0">
                <a:solidFill>
                  <a:srgbClr val="0000FF"/>
                </a:solidFill>
                <a:latin typeface="Arial Unicode MS" pitchFamily="34" charset="-122"/>
                <a:ea typeface="Arial Unicode MS" pitchFamily="34" charset="-122"/>
                <a:cs typeface="Arial Unicode MS" pitchFamily="34" charset="-122"/>
              </a:rPr>
              <a:t> &lt; </a:t>
            </a:r>
          </a:p>
          <a:p>
            <a:pPr lvl="1" eaLnBrk="1" hangingPunct="1">
              <a:spcBef>
                <a:spcPct val="1000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10000</a:t>
            </a:r>
          </a:p>
        </p:txBody>
      </p:sp>
    </p:spTree>
    <p:extLst>
      <p:ext uri="{BB962C8B-B14F-4D97-AF65-F5344CB8AC3E}">
        <p14:creationId xmlns:p14="http://schemas.microsoft.com/office/powerpoint/2010/main" val="3989039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xfrm>
            <a:off x="539552" y="557808"/>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delete</a:t>
            </a:r>
            <a:r>
              <a:rPr lang="zh-CN" altLang="en-US" dirty="0">
                <a:latin typeface="Arial Unicode MS" pitchFamily="34" charset="-122"/>
                <a:ea typeface="Arial Unicode MS" pitchFamily="34" charset="-122"/>
                <a:cs typeface="Arial Unicode MS" pitchFamily="34" charset="-122"/>
              </a:rPr>
              <a:t>语句</a:t>
            </a:r>
          </a:p>
        </p:txBody>
      </p:sp>
      <p:sp>
        <p:nvSpPr>
          <p:cNvPr id="746499" name="Rectangle 3"/>
          <p:cNvSpPr>
            <a:spLocks noGrp="1" noChangeArrowheads="1"/>
          </p:cNvSpPr>
          <p:nvPr>
            <p:ph type="body" idx="1"/>
          </p:nvPr>
        </p:nvSpPr>
        <p:spPr>
          <a:xfrm>
            <a:off x="457200" y="1600201"/>
            <a:ext cx="8229600" cy="2332856"/>
          </a:xfrm>
        </p:spPr>
        <p:txBody>
          <a:bodyPr>
            <a:normAutofit/>
          </a:bodyPr>
          <a:lstStyle/>
          <a:p>
            <a:pPr eaLnBrk="1" hangingPunct="1">
              <a:defRPr/>
            </a:pPr>
            <a:r>
              <a:rPr lang="en-US" altLang="zh-CN" sz="2800" dirty="0">
                <a:latin typeface="Arial Unicode MS" pitchFamily="34" charset="-122"/>
                <a:ea typeface="Arial Unicode MS" pitchFamily="34" charset="-122"/>
                <a:cs typeface="Arial Unicode MS" pitchFamily="34" charset="-122"/>
              </a:rPr>
              <a:t>delete</a:t>
            </a:r>
            <a:r>
              <a:rPr lang="zh-CN" altLang="en-US" sz="2800" dirty="0">
                <a:latin typeface="Arial Unicode MS" pitchFamily="34" charset="-122"/>
                <a:ea typeface="Arial Unicode MS" pitchFamily="34" charset="-122"/>
                <a:cs typeface="Arial Unicode MS" pitchFamily="34" charset="-122"/>
              </a:rPr>
              <a:t>语句用于执行数据更新操作。</a:t>
            </a:r>
            <a:endParaRPr lang="en-US" altLang="zh-CN" sz="2800" dirty="0">
              <a:latin typeface="Arial Unicode MS" pitchFamily="34" charset="-122"/>
              <a:ea typeface="Arial Unicode MS" pitchFamily="34" charset="-122"/>
              <a:cs typeface="Arial Unicode MS" pitchFamily="34" charset="-122"/>
            </a:endParaRPr>
          </a:p>
          <a:p>
            <a:pPr eaLnBrk="1" hangingPunct="1">
              <a:defRPr/>
            </a:pPr>
            <a:r>
              <a:rPr lang="zh-CN" altLang="en-US" sz="2800" dirty="0">
                <a:latin typeface="Arial Unicode MS" pitchFamily="34" charset="-122"/>
                <a:ea typeface="Arial Unicode MS" pitchFamily="34" charset="-122"/>
                <a:cs typeface="Arial Unicode MS" pitchFamily="34" charset="-122"/>
              </a:rPr>
              <a:t>以下语句删除不活跃的、没有订单的客户：</a:t>
            </a:r>
          </a:p>
          <a:p>
            <a:pPr lvl="1" eaLnBrk="1" hangingPunct="1">
              <a:buFont typeface="Wingdings 2" pitchFamily="18" charset="2"/>
              <a:buNone/>
              <a:defRPr/>
            </a:pPr>
            <a:r>
              <a:rPr lang="en-US" altLang="zh-CN" sz="2400" dirty="0">
                <a:solidFill>
                  <a:srgbClr val="0000FF"/>
                </a:solidFill>
                <a:latin typeface="Arial Unicode MS" pitchFamily="34" charset="-122"/>
                <a:ea typeface="Arial Unicode MS" pitchFamily="34" charset="-122"/>
                <a:cs typeface="Arial Unicode MS" pitchFamily="34" charset="-122"/>
              </a:rPr>
              <a:t>delete from Customers c where </a:t>
            </a:r>
            <a:r>
              <a:rPr lang="en-US" altLang="zh-CN" sz="2400" dirty="0" err="1">
                <a:solidFill>
                  <a:srgbClr val="0000FF"/>
                </a:solidFill>
                <a:latin typeface="Arial Unicode MS" pitchFamily="34" charset="-122"/>
                <a:ea typeface="Arial Unicode MS" pitchFamily="34" charset="-122"/>
                <a:cs typeface="Arial Unicode MS" pitchFamily="34" charset="-122"/>
              </a:rPr>
              <a:t>c.status</a:t>
            </a:r>
            <a:r>
              <a:rPr lang="en-US" altLang="zh-CN" sz="2400" dirty="0">
                <a:solidFill>
                  <a:srgbClr val="0000FF"/>
                </a:solidFill>
                <a:latin typeface="Arial Unicode MS" pitchFamily="34" charset="-122"/>
                <a:ea typeface="Arial Unicode MS" pitchFamily="34" charset="-122"/>
                <a:cs typeface="Arial Unicode MS" pitchFamily="34" charset="-122"/>
              </a:rPr>
              <a:t> = </a:t>
            </a:r>
          </a:p>
          <a:p>
            <a:pPr lvl="1" eaLnBrk="1" hangingPunct="1">
              <a:buFont typeface="Wingdings 2" pitchFamily="18" charset="2"/>
              <a:buNone/>
              <a:defRPr/>
            </a:pPr>
            <a:r>
              <a:rPr lang="en-US" altLang="zh-CN" sz="2400" dirty="0">
                <a:solidFill>
                  <a:srgbClr val="0000FF"/>
                </a:solidFill>
                <a:latin typeface="Arial Unicode MS" pitchFamily="34" charset="-122"/>
                <a:ea typeface="Arial Unicode MS" pitchFamily="34" charset="-122"/>
                <a:cs typeface="Arial Unicode MS" pitchFamily="34" charset="-122"/>
              </a:rPr>
              <a:t>'inactive' and </a:t>
            </a:r>
            <a:r>
              <a:rPr lang="en-US" altLang="zh-CN" sz="2400" dirty="0" err="1">
                <a:solidFill>
                  <a:srgbClr val="0000FF"/>
                </a:solidFill>
                <a:latin typeface="Arial Unicode MS" pitchFamily="34" charset="-122"/>
                <a:ea typeface="Arial Unicode MS" pitchFamily="34" charset="-122"/>
                <a:cs typeface="Arial Unicode MS" pitchFamily="34" charset="-122"/>
              </a:rPr>
              <a:t>c.orders</a:t>
            </a:r>
            <a:r>
              <a:rPr lang="en-US" altLang="zh-CN" sz="2400" dirty="0">
                <a:solidFill>
                  <a:srgbClr val="0000FF"/>
                </a:solidFill>
                <a:latin typeface="Arial Unicode MS" pitchFamily="34" charset="-122"/>
                <a:ea typeface="Arial Unicode MS" pitchFamily="34" charset="-122"/>
                <a:cs typeface="Arial Unicode MS" pitchFamily="34" charset="-122"/>
              </a:rPr>
              <a:t> is empty</a:t>
            </a:r>
          </a:p>
        </p:txBody>
      </p:sp>
    </p:spTree>
    <p:extLst>
      <p:ext uri="{BB962C8B-B14F-4D97-AF65-F5344CB8AC3E}">
        <p14:creationId xmlns:p14="http://schemas.microsoft.com/office/powerpoint/2010/main" val="16392118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Spring</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173440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JPA</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91264" cy="4536504"/>
          </a:xfrm>
        </p:spPr>
        <p:txBody>
          <a:bodyPr>
            <a:normAutofit/>
          </a:bodyPr>
          <a:lstStyle/>
          <a:p>
            <a:r>
              <a:rPr lang="zh-CN" altLang="en-US" sz="2400" dirty="0">
                <a:latin typeface="Arial Unicode MS" pitchFamily="34" charset="-122"/>
                <a:ea typeface="Arial Unicode MS" pitchFamily="34" charset="-122"/>
                <a:cs typeface="Arial Unicode MS" pitchFamily="34" charset="-122"/>
              </a:rPr>
              <a:t>三种整合方式：</a:t>
            </a:r>
            <a:endParaRPr lang="en-US" altLang="zh-CN" sz="24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LocalEntityManagerFactoryBean</a:t>
            </a:r>
            <a:r>
              <a:rPr lang="zh-CN" altLang="en-US" sz="2000" dirty="0">
                <a:latin typeface="Arial Unicode MS" pitchFamily="34" charset="-122"/>
                <a:ea typeface="Arial Unicode MS" pitchFamily="34" charset="-122"/>
                <a:cs typeface="Arial Unicode MS" pitchFamily="34" charset="-122"/>
              </a:rPr>
              <a:t>：适用于那些仅使用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进行数据访问的项目，该 </a:t>
            </a:r>
            <a:r>
              <a:rPr lang="en-US" altLang="zh-CN" sz="2000" dirty="0" err="1">
                <a:latin typeface="Arial Unicode MS" pitchFamily="34" charset="-122"/>
                <a:ea typeface="Arial Unicode MS" pitchFamily="34" charset="-122"/>
                <a:cs typeface="Arial Unicode MS" pitchFamily="34" charset="-122"/>
              </a:rPr>
              <a:t>FactoryBean</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将根据</a:t>
            </a:r>
            <a:r>
              <a:rPr lang="en-US" altLang="zh-CN" sz="2000" dirty="0">
                <a:latin typeface="Arial Unicode MS" pitchFamily="34" charset="-122"/>
                <a:ea typeface="Arial Unicode MS" pitchFamily="34" charset="-122"/>
                <a:cs typeface="Arial Unicode MS" pitchFamily="34" charset="-122"/>
              </a:rPr>
              <a:t>JPA </a:t>
            </a:r>
            <a:r>
              <a:rPr lang="en-US" altLang="zh-CN" sz="2000" dirty="0" err="1">
                <a:latin typeface="Arial Unicode MS" pitchFamily="34" charset="-122"/>
                <a:ea typeface="Arial Unicode MS" pitchFamily="34" charset="-122"/>
                <a:cs typeface="Arial Unicode MS" pitchFamily="34" charset="-122"/>
              </a:rPr>
              <a:t>PersistenceProvider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自动检测配置文件进行工作，一般从“</a:t>
            </a:r>
            <a:r>
              <a:rPr lang="en-US" altLang="zh-CN" sz="2000" dirty="0">
                <a:latin typeface="Arial Unicode MS" pitchFamily="34" charset="-122"/>
                <a:ea typeface="Arial Unicode MS" pitchFamily="34" charset="-122"/>
                <a:cs typeface="Arial Unicode MS" pitchFamily="34" charset="-122"/>
              </a:rPr>
              <a:t>META-INF/persistence.xml”</a:t>
            </a:r>
            <a:r>
              <a:rPr lang="zh-CN" altLang="en-US" sz="2000" dirty="0">
                <a:latin typeface="Arial Unicode MS" pitchFamily="34" charset="-122"/>
                <a:ea typeface="Arial Unicode MS" pitchFamily="34" charset="-122"/>
                <a:cs typeface="Arial Unicode MS" pitchFamily="34" charset="-122"/>
              </a:rPr>
              <a:t>读取配置信息，这种方式最简单，但</a:t>
            </a:r>
            <a:r>
              <a:rPr lang="zh-CN" altLang="en-US" sz="2000" b="1" dirty="0">
                <a:latin typeface="Arial Unicode MS" pitchFamily="34" charset="-122"/>
                <a:ea typeface="Arial Unicode MS" pitchFamily="34" charset="-122"/>
                <a:cs typeface="Arial Unicode MS" pitchFamily="34" charset="-122"/>
              </a:rPr>
              <a:t>不能设置 </a:t>
            </a:r>
            <a:r>
              <a:rPr lang="en-US" altLang="zh-CN" sz="2000" b="1" dirty="0">
                <a:latin typeface="Arial Unicode MS" pitchFamily="34" charset="-122"/>
                <a:ea typeface="Arial Unicode MS" pitchFamily="34" charset="-122"/>
                <a:cs typeface="Arial Unicode MS" pitchFamily="34" charset="-122"/>
              </a:rPr>
              <a:t>Spring </a:t>
            </a:r>
            <a:r>
              <a:rPr lang="zh-CN" altLang="en-US" sz="2000" b="1" dirty="0">
                <a:latin typeface="Arial Unicode MS" pitchFamily="34" charset="-122"/>
                <a:ea typeface="Arial Unicode MS" pitchFamily="34" charset="-122"/>
                <a:cs typeface="Arial Unicode MS" pitchFamily="34" charset="-122"/>
              </a:rPr>
              <a:t>中定义的</a:t>
            </a:r>
            <a:r>
              <a:rPr lang="en-US" altLang="zh-CN" sz="2000" b="1" dirty="0" err="1">
                <a:latin typeface="Arial Unicode MS" pitchFamily="34" charset="-122"/>
                <a:ea typeface="Arial Unicode MS" pitchFamily="34" charset="-122"/>
                <a:cs typeface="Arial Unicode MS" pitchFamily="34" charset="-122"/>
              </a:rPr>
              <a:t>DataSource</a:t>
            </a:r>
            <a:r>
              <a:rPr lang="zh-CN" altLang="en-US" sz="2000" b="1" dirty="0">
                <a:latin typeface="Arial Unicode MS" pitchFamily="34" charset="-122"/>
                <a:ea typeface="Arial Unicode MS" pitchFamily="34" charset="-122"/>
                <a:cs typeface="Arial Unicode MS" pitchFamily="34" charset="-122"/>
              </a:rPr>
              <a:t>，且不支持 </a:t>
            </a:r>
            <a:r>
              <a:rPr lang="en-US" altLang="zh-CN" sz="2000" b="1" dirty="0">
                <a:latin typeface="Arial Unicode MS" pitchFamily="34" charset="-122"/>
                <a:ea typeface="Arial Unicode MS" pitchFamily="34" charset="-122"/>
                <a:cs typeface="Arial Unicode MS" pitchFamily="34" charset="-122"/>
              </a:rPr>
              <a:t>Spring </a:t>
            </a:r>
            <a:r>
              <a:rPr lang="zh-CN" altLang="en-US" sz="2000" b="1" dirty="0">
                <a:latin typeface="Arial Unicode MS" pitchFamily="34" charset="-122"/>
                <a:ea typeface="Arial Unicode MS" pitchFamily="34" charset="-122"/>
                <a:cs typeface="Arial Unicode MS" pitchFamily="34" charset="-122"/>
              </a:rPr>
              <a:t>管理的全局事务</a:t>
            </a:r>
            <a:endParaRPr lang="en-US" altLang="zh-CN" sz="2000" b="1"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从</a:t>
            </a:r>
            <a:r>
              <a:rPr lang="en-US" altLang="zh-CN" sz="2000" dirty="0">
                <a:latin typeface="Arial Unicode MS" pitchFamily="34" charset="-122"/>
                <a:ea typeface="Arial Unicode MS" pitchFamily="34" charset="-122"/>
                <a:cs typeface="Arial Unicode MS" pitchFamily="34" charset="-122"/>
              </a:rPr>
              <a:t>JNDI</a:t>
            </a:r>
            <a:r>
              <a:rPr lang="zh-CN" altLang="en-US" sz="2000" dirty="0">
                <a:latin typeface="Arial Unicode MS" pitchFamily="34" charset="-122"/>
                <a:ea typeface="Arial Unicode MS" pitchFamily="34" charset="-122"/>
                <a:cs typeface="Arial Unicode MS" pitchFamily="34" charset="-122"/>
              </a:rPr>
              <a:t>中获取：</a:t>
            </a:r>
            <a:r>
              <a:rPr lang="zh-CN" altLang="en-US" sz="2000" b="1" dirty="0">
                <a:latin typeface="Arial Unicode MS" pitchFamily="34" charset="-122"/>
                <a:ea typeface="Arial Unicode MS" pitchFamily="34" charset="-122"/>
                <a:cs typeface="Arial Unicode MS" pitchFamily="34" charset="-122"/>
              </a:rPr>
              <a:t>用于从 </a:t>
            </a:r>
            <a:r>
              <a:rPr lang="en-US" altLang="zh-CN" sz="2000" b="1" dirty="0">
                <a:latin typeface="Arial Unicode MS" pitchFamily="34" charset="-122"/>
                <a:ea typeface="Arial Unicode MS" pitchFamily="34" charset="-122"/>
                <a:cs typeface="Arial Unicode MS" pitchFamily="34" charset="-122"/>
              </a:rPr>
              <a:t>Java EE </a:t>
            </a:r>
            <a:r>
              <a:rPr lang="zh-CN" altLang="en-US" sz="2000" b="1" dirty="0">
                <a:latin typeface="Arial Unicode MS" pitchFamily="34" charset="-122"/>
                <a:ea typeface="Arial Unicode MS" pitchFamily="34" charset="-122"/>
                <a:cs typeface="Arial Unicode MS" pitchFamily="34" charset="-122"/>
              </a:rPr>
              <a:t>服务器获取指定的</a:t>
            </a:r>
            <a:r>
              <a:rPr lang="en-US" altLang="zh-CN" sz="2000" b="1" dirty="0" err="1">
                <a:latin typeface="Arial Unicode MS" pitchFamily="34" charset="-122"/>
                <a:ea typeface="Arial Unicode MS" pitchFamily="34" charset="-122"/>
                <a:cs typeface="Arial Unicode MS" pitchFamily="34" charset="-122"/>
              </a:rPr>
              <a:t>EntityManagerFactory</a:t>
            </a:r>
            <a:r>
              <a:rPr lang="zh-CN" altLang="en-US" sz="2000" dirty="0">
                <a:latin typeface="Arial Unicode MS" pitchFamily="34" charset="-122"/>
                <a:ea typeface="Arial Unicode MS" pitchFamily="34" charset="-122"/>
                <a:cs typeface="Arial Unicode MS" pitchFamily="34" charset="-122"/>
              </a:rPr>
              <a:t>，这种方式在进行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事务管理时一般要使用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事务管理</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b="1" dirty="0" err="1">
                <a:solidFill>
                  <a:srgbClr val="0000FF"/>
                </a:solidFill>
                <a:latin typeface="Arial Unicode MS" pitchFamily="34" charset="-122"/>
                <a:ea typeface="Arial Unicode MS" pitchFamily="34" charset="-122"/>
                <a:cs typeface="Arial Unicode MS" pitchFamily="34" charset="-122"/>
              </a:rPr>
              <a:t>LocalContainerEntityManagerFactoryBean</a:t>
            </a:r>
            <a:r>
              <a:rPr lang="zh-CN" altLang="en-US" sz="2000" dirty="0">
                <a:latin typeface="Arial Unicode MS" pitchFamily="34" charset="-122"/>
                <a:ea typeface="Arial Unicode MS" pitchFamily="34" charset="-122"/>
                <a:cs typeface="Arial Unicode MS" pitchFamily="34" charset="-122"/>
              </a:rPr>
              <a:t>：适用于所有环境的 </a:t>
            </a:r>
            <a:r>
              <a:rPr lang="en-US" altLang="zh-CN" sz="2000" dirty="0" err="1">
                <a:latin typeface="Arial Unicode MS" pitchFamily="34" charset="-122"/>
                <a:ea typeface="Arial Unicode MS" pitchFamily="34" charset="-122"/>
                <a:cs typeface="Arial Unicode MS" pitchFamily="34" charset="-122"/>
              </a:rPr>
              <a:t>FactoryBean</a:t>
            </a:r>
            <a:r>
              <a:rPr lang="zh-CN" altLang="en-US" sz="2000" dirty="0">
                <a:latin typeface="Arial Unicode MS" pitchFamily="34" charset="-122"/>
                <a:ea typeface="Arial Unicode MS" pitchFamily="34" charset="-122"/>
                <a:cs typeface="Arial Unicode MS" pitchFamily="34" charset="-122"/>
              </a:rPr>
              <a:t>，能全面控制 </a:t>
            </a:r>
            <a:r>
              <a:rPr lang="en-US" altLang="zh-CN" sz="2000" dirty="0" err="1">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配置</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如指定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定义的 </a:t>
            </a:r>
            <a:r>
              <a:rPr lang="en-US" altLang="zh-CN" sz="2000" dirty="0" err="1">
                <a:latin typeface="Arial Unicode MS" pitchFamily="34" charset="-122"/>
                <a:ea typeface="Arial Unicode MS" pitchFamily="34" charset="-122"/>
                <a:cs typeface="Arial Unicode MS" pitchFamily="34" charset="-122"/>
              </a:rPr>
              <a:t>DataSource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等等。</a:t>
            </a:r>
          </a:p>
        </p:txBody>
      </p:sp>
    </p:spTree>
    <p:extLst>
      <p:ext uri="{BB962C8B-B14F-4D97-AF65-F5344CB8AC3E}">
        <p14:creationId xmlns:p14="http://schemas.microsoft.com/office/powerpoint/2010/main" val="24637576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JPA</a:t>
            </a:r>
            <a:endParaRPr lang="zh-CN" altLang="en-US" dirty="0">
              <a:latin typeface="Arial Unicode MS" pitchFamily="34" charset="-122"/>
              <a:ea typeface="Arial Unicode MS" pitchFamily="34" charset="-122"/>
              <a:cs typeface="Arial Unicode MS" pitchFamily="34" charset="-122"/>
            </a:endParaRPr>
          </a:p>
        </p:txBody>
      </p:sp>
      <p:sp>
        <p:nvSpPr>
          <p:cNvPr id="2" name="矩形 1"/>
          <p:cNvSpPr/>
          <p:nvPr/>
        </p:nvSpPr>
        <p:spPr>
          <a:xfrm>
            <a:off x="228600" y="2244928"/>
            <a:ext cx="8663880" cy="2554545"/>
          </a:xfrm>
          <a:prstGeom prst="rect">
            <a:avLst/>
          </a:prstGeom>
        </p:spPr>
        <p:txBody>
          <a:bodyPr wrap="square">
            <a:spAutoFit/>
          </a:bodyPr>
          <a:lstStyle/>
          <a:p>
            <a:r>
              <a:rPr lang="en-US" altLang="zh-CN" sz="1600" dirty="0"/>
              <a:t>&lt;!-- </a:t>
            </a:r>
            <a:r>
              <a:rPr lang="zh-CN" altLang="en-US" sz="1600" dirty="0"/>
              <a:t>配置 </a:t>
            </a:r>
            <a:r>
              <a:rPr lang="en-US" altLang="zh-CN" sz="1600" dirty="0"/>
              <a:t>JPA </a:t>
            </a:r>
            <a:r>
              <a:rPr lang="zh-CN" altLang="en-US" sz="1600" dirty="0"/>
              <a:t>提供者的适配器 </a:t>
            </a:r>
            <a:r>
              <a:rPr lang="en-US" altLang="zh-CN" sz="1600" dirty="0"/>
              <a:t>--&gt;</a:t>
            </a:r>
          </a:p>
          <a:p>
            <a:r>
              <a:rPr lang="en-US" altLang="zh-CN" sz="1600" dirty="0"/>
              <a:t>&lt;bean id="</a:t>
            </a:r>
            <a:r>
              <a:rPr lang="en-US" altLang="zh-CN" sz="1600" dirty="0" err="1"/>
              <a:t>jpaVendorAdapter</a:t>
            </a:r>
            <a:r>
              <a:rPr lang="en-US" altLang="zh-CN" sz="1600" dirty="0"/>
              <a:t>"  	class="</a:t>
            </a:r>
            <a:r>
              <a:rPr lang="en-US" altLang="zh-CN" sz="1600" dirty="0" err="1"/>
              <a:t>org.springframework.orm.jpa.vendor.HibernateJpaVendorAdapter</a:t>
            </a:r>
            <a:r>
              <a:rPr lang="en-US" altLang="zh-CN" sz="1600" dirty="0"/>
              <a:t>"&gt;</a:t>
            </a:r>
          </a:p>
          <a:p>
            <a:r>
              <a:rPr lang="en-US" altLang="zh-CN" sz="1600" dirty="0"/>
              <a:t>	&lt;property name="</a:t>
            </a:r>
            <a:r>
              <a:rPr lang="en-US" altLang="zh-CN" sz="1600" dirty="0" err="1"/>
              <a:t>databasePlatform</a:t>
            </a:r>
            <a:r>
              <a:rPr lang="en-US" altLang="zh-CN" sz="1600" dirty="0"/>
              <a:t>"&gt;</a:t>
            </a:r>
          </a:p>
          <a:p>
            <a:r>
              <a:rPr lang="en-US" altLang="zh-CN" sz="1600" dirty="0"/>
              <a:t>		&lt;bean class="</a:t>
            </a:r>
            <a:r>
              <a:rPr lang="en-US" altLang="zh-CN" sz="1600" dirty="0" err="1"/>
              <a:t>com.atguigu.ssps.modules.persistence.Hibernates</a:t>
            </a:r>
            <a:r>
              <a:rPr lang="en-US" altLang="zh-CN" sz="1600" dirty="0"/>
              <a:t>" </a:t>
            </a:r>
          </a:p>
          <a:p>
            <a:r>
              <a:rPr lang="en-US" altLang="zh-CN" sz="1600" dirty="0"/>
              <a:t>			factory-method="</a:t>
            </a:r>
            <a:r>
              <a:rPr lang="en-US" altLang="zh-CN" sz="1600" dirty="0" err="1"/>
              <a:t>getDialect</a:t>
            </a:r>
            <a:r>
              <a:rPr lang="en-US" altLang="zh-CN" sz="1600" dirty="0"/>
              <a:t>"&gt;</a:t>
            </a:r>
          </a:p>
          <a:p>
            <a:r>
              <a:rPr lang="en-US" altLang="zh-CN" sz="1600" dirty="0"/>
              <a:t>				&lt;constructor-</a:t>
            </a:r>
            <a:r>
              <a:rPr lang="en-US" altLang="zh-CN" sz="1600" dirty="0" err="1"/>
              <a:t>arg</a:t>
            </a:r>
            <a:r>
              <a:rPr lang="en-US" altLang="zh-CN" sz="1600" dirty="0"/>
              <a:t> ref="</a:t>
            </a:r>
            <a:r>
              <a:rPr lang="en-US" altLang="zh-CN" sz="1600" dirty="0" err="1"/>
              <a:t>dataSource</a:t>
            </a:r>
            <a:r>
              <a:rPr lang="en-US" altLang="zh-CN" sz="1600" dirty="0"/>
              <a:t>"&gt;&lt;/constructor-</a:t>
            </a:r>
            <a:r>
              <a:rPr lang="en-US" altLang="zh-CN" sz="1600" dirty="0" err="1"/>
              <a:t>arg</a:t>
            </a:r>
            <a:r>
              <a:rPr lang="en-US" altLang="zh-CN" sz="1600" dirty="0"/>
              <a:t>&gt;</a:t>
            </a:r>
          </a:p>
          <a:p>
            <a:r>
              <a:rPr lang="en-US" altLang="zh-CN" sz="1600" dirty="0"/>
              <a:t>		&lt;/bean&gt;</a:t>
            </a:r>
          </a:p>
          <a:p>
            <a:r>
              <a:rPr lang="en-US" altLang="zh-CN" sz="1600" dirty="0"/>
              <a:t>	&lt;/property&gt;</a:t>
            </a:r>
          </a:p>
          <a:p>
            <a:r>
              <a:rPr lang="en-US" altLang="zh-CN" sz="1600" dirty="0"/>
              <a:t>&lt;/bean&gt;</a:t>
            </a:r>
            <a:endParaRPr lang="zh-CN" altLang="en-US" sz="1600" dirty="0"/>
          </a:p>
        </p:txBody>
      </p:sp>
      <p:sp>
        <p:nvSpPr>
          <p:cNvPr id="3" name="TextBox 2"/>
          <p:cNvSpPr txBox="1"/>
          <p:nvPr/>
        </p:nvSpPr>
        <p:spPr>
          <a:xfrm>
            <a:off x="284375" y="5733256"/>
            <a:ext cx="4392488" cy="369332"/>
          </a:xfrm>
          <a:prstGeom prst="rect">
            <a:avLst/>
          </a:prstGeom>
          <a:noFill/>
        </p:spPr>
        <p:txBody>
          <a:bodyPr wrap="square" rtlCol="0">
            <a:spAutoFit/>
          </a:bodyPr>
          <a:lstStyle/>
          <a:p>
            <a:r>
              <a:rPr lang="en-US" altLang="zh-CN" dirty="0"/>
              <a:t>Spring </a:t>
            </a:r>
            <a:r>
              <a:rPr lang="en-US" altLang="zh-CN" dirty="0" err="1"/>
              <a:t>SpringMVC</a:t>
            </a:r>
            <a:r>
              <a:rPr lang="en-US" altLang="zh-CN" dirty="0"/>
              <a:t> </a:t>
            </a:r>
            <a:r>
              <a:rPr lang="en-US" altLang="zh-CN" dirty="0" err="1"/>
              <a:t>SpringData</a:t>
            </a:r>
            <a:r>
              <a:rPr lang="en-US" altLang="zh-CN" dirty="0"/>
              <a:t> JPA SSSP</a:t>
            </a:r>
            <a:endParaRPr lang="zh-CN" altLang="en-US" dirty="0"/>
          </a:p>
        </p:txBody>
      </p:sp>
    </p:spTree>
    <p:extLst>
      <p:ext uri="{BB962C8B-B14F-4D97-AF65-F5344CB8AC3E}">
        <p14:creationId xmlns:p14="http://schemas.microsoft.com/office/powerpoint/2010/main" val="33988912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a:t>
            </a:r>
            <a:r>
              <a:rPr lang="en-US" altLang="zh-CN" dirty="0">
                <a:latin typeface="Arial Unicode MS" pitchFamily="34" charset="-122"/>
                <a:ea typeface="Arial Unicode MS" pitchFamily="34" charset="-122"/>
                <a:cs typeface="Arial Unicode MS" pitchFamily="34" charset="-122"/>
              </a:rPr>
              <a:t>2</a:t>
            </a:r>
            <a:r>
              <a:rPr lang="zh-CN" altLang="en-US" dirty="0">
                <a:latin typeface="Arial Unicode MS" pitchFamily="34" charset="-122"/>
                <a:ea typeface="Arial Unicode MS" pitchFamily="34" charset="-122"/>
                <a:cs typeface="Arial Unicode MS" pitchFamily="34" charset="-122"/>
              </a:rPr>
              <a:t>）</a:t>
            </a:r>
          </a:p>
        </p:txBody>
      </p:sp>
      <p:sp>
        <p:nvSpPr>
          <p:cNvPr id="3" name="矩形 2"/>
          <p:cNvSpPr/>
          <p:nvPr/>
        </p:nvSpPr>
        <p:spPr>
          <a:xfrm>
            <a:off x="179512" y="1772816"/>
            <a:ext cx="8784976" cy="4832092"/>
          </a:xfrm>
          <a:prstGeom prst="rect">
            <a:avLst/>
          </a:prstGeom>
        </p:spPr>
        <p:txBody>
          <a:bodyPr wrap="square">
            <a:spAutoFit/>
          </a:bodyPr>
          <a:lstStyle/>
          <a:p>
            <a:r>
              <a:rPr lang="en-US" altLang="zh-CN" sz="1400" dirty="0"/>
              <a:t>&lt;!-- </a:t>
            </a:r>
            <a:r>
              <a:rPr lang="zh-CN" altLang="en-US" sz="1400" dirty="0"/>
              <a:t>配置 </a:t>
            </a:r>
            <a:r>
              <a:rPr lang="en-US" altLang="zh-CN" sz="1400" dirty="0"/>
              <a:t>JPA </a:t>
            </a:r>
            <a:r>
              <a:rPr lang="zh-CN" altLang="en-US" sz="1400" dirty="0"/>
              <a:t>的 </a:t>
            </a:r>
            <a:r>
              <a:rPr lang="en-US" altLang="zh-CN" sz="1400" dirty="0" err="1"/>
              <a:t>EntityManager</a:t>
            </a:r>
            <a:r>
              <a:rPr lang="en-US" altLang="zh-CN" sz="1400" dirty="0"/>
              <a:t> --&gt;</a:t>
            </a:r>
          </a:p>
          <a:p>
            <a:r>
              <a:rPr lang="en-US" altLang="zh-CN" sz="1400" dirty="0"/>
              <a:t>&lt;bean id="</a:t>
            </a:r>
            <a:r>
              <a:rPr lang="en-US" altLang="zh-CN" sz="1400" dirty="0" err="1"/>
              <a:t>entityManagerFactory</a:t>
            </a:r>
            <a:r>
              <a:rPr lang="en-US" altLang="zh-CN" sz="1400" dirty="0"/>
              <a:t>" class="org.springframework.orm.jpa.LocalContainerEntityManagerFactoryBean"&gt;</a:t>
            </a:r>
          </a:p>
          <a:p>
            <a:r>
              <a:rPr lang="en-US" altLang="zh-CN" sz="1400" dirty="0"/>
              <a:t>	&lt;property name="</a:t>
            </a:r>
            <a:r>
              <a:rPr lang="en-US" altLang="zh-CN" sz="1400" b="1" dirty="0" err="1">
                <a:solidFill>
                  <a:srgbClr val="FF0000"/>
                </a:solidFill>
              </a:rPr>
              <a:t>dataSource</a:t>
            </a:r>
            <a:r>
              <a:rPr lang="en-US" altLang="zh-CN" sz="1400" dirty="0"/>
              <a:t>" ref="</a:t>
            </a:r>
            <a:r>
              <a:rPr lang="en-US" altLang="zh-CN" sz="1400" dirty="0" err="1"/>
              <a:t>dataSource</a:t>
            </a:r>
            <a:r>
              <a:rPr lang="en-US" altLang="zh-CN" sz="1400" dirty="0"/>
              <a:t>"&gt;&lt;/property&gt;</a:t>
            </a:r>
          </a:p>
          <a:p>
            <a:r>
              <a:rPr lang="en-US" altLang="zh-CN" sz="1400" dirty="0"/>
              <a:t>	&lt;property name="</a:t>
            </a:r>
            <a:r>
              <a:rPr lang="en-US" altLang="zh-CN" sz="1400" b="1" dirty="0" err="1">
                <a:solidFill>
                  <a:srgbClr val="FF0000"/>
                </a:solidFill>
              </a:rPr>
              <a:t>jpaVendorAdapter</a:t>
            </a:r>
            <a:r>
              <a:rPr lang="en-US" altLang="zh-CN" sz="1400" dirty="0"/>
              <a:t>" ref="</a:t>
            </a:r>
            <a:r>
              <a:rPr lang="en-US" altLang="zh-CN" sz="1400" dirty="0" err="1"/>
              <a:t>jpaVendorAdapter</a:t>
            </a:r>
            <a:r>
              <a:rPr lang="en-US" altLang="zh-CN" sz="1400" dirty="0"/>
              <a:t>"&gt;&lt;/property&gt;</a:t>
            </a:r>
          </a:p>
          <a:p>
            <a:r>
              <a:rPr lang="en-US" altLang="zh-CN" sz="1400" dirty="0"/>
              <a:t>	&lt;property name="</a:t>
            </a:r>
            <a:r>
              <a:rPr lang="en-US" altLang="zh-CN" sz="1400" b="1" dirty="0" err="1">
                <a:solidFill>
                  <a:srgbClr val="FF0000"/>
                </a:solidFill>
              </a:rPr>
              <a:t>packagesToScan</a:t>
            </a:r>
            <a:r>
              <a:rPr lang="en-US" altLang="zh-CN" sz="1400" dirty="0"/>
              <a:t>" value="</a:t>
            </a:r>
            <a:r>
              <a:rPr lang="en-US" altLang="zh-CN" sz="1400" dirty="0" err="1"/>
              <a:t>com.atuigu.crm</a:t>
            </a:r>
            <a:r>
              <a:rPr lang="en-US" altLang="zh-CN" sz="1400" dirty="0"/>
              <a:t>"&gt;&lt;/property&gt;</a:t>
            </a:r>
          </a:p>
          <a:p>
            <a:r>
              <a:rPr lang="en-US" altLang="zh-CN" sz="1400" dirty="0"/>
              <a:t>	&lt;property name="</a:t>
            </a:r>
            <a:r>
              <a:rPr lang="en-US" altLang="zh-CN" sz="1400" b="1" dirty="0" err="1">
                <a:solidFill>
                  <a:srgbClr val="FF0000"/>
                </a:solidFill>
              </a:rPr>
              <a:t>jpaProperties</a:t>
            </a:r>
            <a:r>
              <a:rPr lang="en-US" altLang="zh-CN" sz="1400" dirty="0"/>
              <a:t>"&gt;</a:t>
            </a:r>
          </a:p>
          <a:p>
            <a:r>
              <a:rPr lang="en-US" altLang="zh-CN" sz="1400" dirty="0"/>
              <a:t>		&lt;props&gt;</a:t>
            </a:r>
          </a:p>
          <a:p>
            <a:r>
              <a:rPr lang="en-US" altLang="zh-CN" sz="1400" dirty="0"/>
              <a:t>			&lt;!-- </a:t>
            </a:r>
            <a:r>
              <a:rPr lang="zh-CN" altLang="en-US" sz="1400" dirty="0"/>
              <a:t>二级缓存相关 </a:t>
            </a:r>
            <a:r>
              <a:rPr lang="en-US" altLang="zh-CN" sz="1400" dirty="0"/>
              <a:t>--&gt;</a:t>
            </a:r>
          </a:p>
          <a:p>
            <a:r>
              <a:rPr lang="en-US" altLang="zh-CN" sz="1400" dirty="0"/>
              <a:t>			&lt;prop key="</a:t>
            </a:r>
            <a:r>
              <a:rPr lang="en-US" altLang="zh-CN" sz="1400" dirty="0" err="1"/>
              <a:t>hibernate.cache.region.factory_class</a:t>
            </a:r>
            <a:r>
              <a:rPr lang="en-US" altLang="zh-CN" sz="1400" dirty="0"/>
              <a:t>"&gt;</a:t>
            </a:r>
          </a:p>
          <a:p>
            <a:r>
              <a:rPr lang="en-US" altLang="zh-CN" sz="1400" dirty="0"/>
              <a:t>				</a:t>
            </a:r>
            <a:r>
              <a:rPr lang="en-US" altLang="zh-CN" sz="1400" dirty="0" err="1"/>
              <a:t>org.hibernate.cache.ehcache.EhCacheRegionFactory</a:t>
            </a:r>
            <a:r>
              <a:rPr lang="en-US" altLang="zh-CN" sz="1400" dirty="0"/>
              <a:t>&lt;/prop&gt;</a:t>
            </a:r>
          </a:p>
          <a:p>
            <a:r>
              <a:rPr lang="en-US" altLang="zh-CN" sz="1400" dirty="0"/>
              <a:t>			&lt;prop key="</a:t>
            </a:r>
            <a:r>
              <a:rPr lang="en-US" altLang="zh-CN" sz="1400" b="1" dirty="0" err="1">
                <a:solidFill>
                  <a:srgbClr val="FF0000"/>
                </a:solidFill>
              </a:rPr>
              <a:t>net.sf.ehcache.configurationResourceName</a:t>
            </a:r>
            <a:r>
              <a:rPr lang="en-US" altLang="zh-CN" sz="1400" dirty="0"/>
              <a:t>"&gt;</a:t>
            </a:r>
          </a:p>
          <a:p>
            <a:r>
              <a:rPr lang="en-US" altLang="zh-CN" sz="1400" dirty="0"/>
              <a:t>				ehcache-hibernate.xml&lt;/prop&gt;</a:t>
            </a:r>
          </a:p>
          <a:p>
            <a:r>
              <a:rPr lang="en-US" altLang="zh-CN" sz="1400" dirty="0"/>
              <a:t>			&lt;!-- </a:t>
            </a:r>
            <a:r>
              <a:rPr lang="zh-CN" altLang="en-US" sz="1400" dirty="0"/>
              <a:t>生成的数据表的列的映射策略 </a:t>
            </a:r>
            <a:r>
              <a:rPr lang="en-US" altLang="zh-CN" sz="1400" dirty="0"/>
              <a:t>--&gt;</a:t>
            </a:r>
          </a:p>
          <a:p>
            <a:r>
              <a:rPr lang="en-US" altLang="zh-CN" sz="1400" dirty="0"/>
              <a:t>			&lt;prop key="</a:t>
            </a:r>
            <a:r>
              <a:rPr lang="en-US" altLang="zh-CN" sz="1400" b="1" dirty="0" err="1">
                <a:solidFill>
                  <a:srgbClr val="FF0000"/>
                </a:solidFill>
              </a:rPr>
              <a:t>hibernate.ejb.naming_strategy</a:t>
            </a:r>
            <a:r>
              <a:rPr lang="en-US" altLang="zh-CN" sz="1400" dirty="0"/>
              <a:t>"&gt;</a:t>
            </a:r>
          </a:p>
          <a:p>
            <a:r>
              <a:rPr lang="en-US" altLang="zh-CN" sz="1400" dirty="0"/>
              <a:t>				</a:t>
            </a:r>
            <a:r>
              <a:rPr lang="en-US" altLang="zh-CN" sz="1400" dirty="0" err="1"/>
              <a:t>org.hibernate.cfg.ImprovedNamingStrategy</a:t>
            </a:r>
            <a:r>
              <a:rPr lang="en-US" altLang="zh-CN" sz="1400" dirty="0"/>
              <a:t>&lt;/prop&gt;</a:t>
            </a:r>
          </a:p>
          <a:p>
            <a:r>
              <a:rPr lang="en-US" altLang="zh-CN" sz="1400" dirty="0"/>
              <a:t>			&lt;!-- hibernate </a:t>
            </a:r>
            <a:r>
              <a:rPr lang="zh-CN" altLang="en-US" sz="1400" dirty="0"/>
              <a:t>基本属性 </a:t>
            </a:r>
            <a:r>
              <a:rPr lang="en-US" altLang="zh-CN" sz="1400" dirty="0"/>
              <a:t>--&gt;</a:t>
            </a:r>
          </a:p>
          <a:p>
            <a:r>
              <a:rPr lang="en-US" altLang="zh-CN" sz="1400" dirty="0"/>
              <a:t>			&lt;prop key="</a:t>
            </a:r>
            <a:r>
              <a:rPr lang="en-US" altLang="zh-CN" sz="1400" dirty="0" err="1"/>
              <a:t>hibernate.show_sql</a:t>
            </a:r>
            <a:r>
              <a:rPr lang="en-US" altLang="zh-CN" sz="1400" dirty="0"/>
              <a:t>"&gt;true&lt;/prop&gt;</a:t>
            </a:r>
          </a:p>
          <a:p>
            <a:r>
              <a:rPr lang="en-US" altLang="zh-CN" sz="1400" dirty="0"/>
              <a:t>			&lt;prop key="</a:t>
            </a:r>
            <a:r>
              <a:rPr lang="en-US" altLang="zh-CN" sz="1400" dirty="0" err="1"/>
              <a:t>hibernate.format_sql</a:t>
            </a:r>
            <a:r>
              <a:rPr lang="en-US" altLang="zh-CN" sz="1400" dirty="0"/>
              <a:t>"&gt;true&lt;/prop&gt;</a:t>
            </a:r>
          </a:p>
          <a:p>
            <a:r>
              <a:rPr lang="en-US" altLang="zh-CN" sz="1400" dirty="0"/>
              <a:t>			&lt;prop key="hibernate.hbm2ddl.auto"&gt;update&lt;/prop&gt;</a:t>
            </a:r>
          </a:p>
          <a:p>
            <a:r>
              <a:rPr lang="en-US" altLang="zh-CN" sz="1400" dirty="0"/>
              <a:t>		&lt;/props&gt;</a:t>
            </a:r>
          </a:p>
          <a:p>
            <a:r>
              <a:rPr lang="en-US" altLang="zh-CN" sz="1400" dirty="0"/>
              <a:t>	&lt;/property&gt;</a:t>
            </a:r>
          </a:p>
          <a:p>
            <a:r>
              <a:rPr lang="en-US" altLang="zh-CN" sz="1400" dirty="0"/>
              <a:t>&lt;/bean&gt;</a:t>
            </a:r>
            <a:endParaRPr lang="zh-CN" altLang="en-US" sz="1400" dirty="0"/>
          </a:p>
        </p:txBody>
      </p:sp>
    </p:spTree>
    <p:extLst>
      <p:ext uri="{BB962C8B-B14F-4D97-AF65-F5344CB8AC3E}">
        <p14:creationId xmlns:p14="http://schemas.microsoft.com/office/powerpoint/2010/main" val="34070256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zh-CN" dirty="0">
                <a:latin typeface="Arial Unicode MS" pitchFamily="34" charset="-122"/>
                <a:ea typeface="Arial Unicode MS" pitchFamily="34" charset="-122"/>
                <a:cs typeface="Arial Unicode MS" pitchFamily="34" charset="-122"/>
              </a:rPr>
              <a:t>包括</a:t>
            </a:r>
            <a:r>
              <a:rPr lang="en-US" altLang="zh-CN" dirty="0">
                <a:latin typeface="Arial Unicode MS" pitchFamily="34" charset="-122"/>
                <a:ea typeface="Arial Unicode MS" pitchFamily="34" charset="-122"/>
                <a:cs typeface="Arial Unicode MS" pitchFamily="34" charset="-122"/>
              </a:rPr>
              <a:t> 3</a:t>
            </a:r>
            <a:r>
              <a:rPr lang="zh-CN" altLang="zh-CN" dirty="0">
                <a:latin typeface="Arial Unicode MS" pitchFamily="34" charset="-122"/>
                <a:ea typeface="Arial Unicode MS" pitchFamily="34" charset="-122"/>
                <a:cs typeface="Arial Unicode MS" pitchFamily="34" charset="-122"/>
              </a:rPr>
              <a:t>方面的技术</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44495"/>
            <a:ext cx="8229600" cy="3688761"/>
          </a:xfrm>
        </p:spPr>
        <p:txBody>
          <a:bodyPr>
            <a:norm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rPr>
              <a:t>ORM  </a:t>
            </a:r>
            <a:r>
              <a:rPr lang="zh-CN" altLang="en-US" sz="2400" b="1" dirty="0">
                <a:solidFill>
                  <a:srgbClr val="FF0000"/>
                </a:solidFill>
                <a:latin typeface="Arial Unicode MS" pitchFamily="34" charset="-122"/>
                <a:ea typeface="Arial Unicode MS" pitchFamily="34" charset="-122"/>
                <a:cs typeface="Arial Unicode MS" pitchFamily="34" charset="-122"/>
              </a:rPr>
              <a:t>映射元数据</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JPA </a:t>
            </a:r>
            <a:r>
              <a:rPr lang="zh-CN" altLang="en-US" sz="2400" dirty="0">
                <a:latin typeface="Arial Unicode MS" pitchFamily="34" charset="-122"/>
                <a:ea typeface="Arial Unicode MS" pitchFamily="34" charset="-122"/>
                <a:cs typeface="Arial Unicode MS" pitchFamily="34" charset="-122"/>
              </a:rPr>
              <a:t>支持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和  </a:t>
            </a:r>
            <a:r>
              <a:rPr lang="en-US" altLang="zh-CN" sz="2400" b="1" dirty="0">
                <a:solidFill>
                  <a:srgbClr val="0000FF"/>
                </a:solidFill>
                <a:latin typeface="Arial Unicode MS" pitchFamily="34" charset="-122"/>
                <a:ea typeface="Arial Unicode MS" pitchFamily="34" charset="-122"/>
                <a:cs typeface="Arial Unicode MS" pitchFamily="34" charset="-122"/>
              </a:rPr>
              <a:t>JDK 5.0 </a:t>
            </a:r>
            <a:r>
              <a:rPr lang="zh-CN" altLang="en-US" sz="2400" b="1" dirty="0">
                <a:solidFill>
                  <a:srgbClr val="0000FF"/>
                </a:solidFill>
                <a:latin typeface="Arial Unicode MS" pitchFamily="34" charset="-122"/>
                <a:ea typeface="Arial Unicode MS" pitchFamily="34" charset="-122"/>
                <a:cs typeface="Arial Unicode MS" pitchFamily="34" charset="-122"/>
              </a:rPr>
              <a:t>注解</a:t>
            </a:r>
            <a:r>
              <a:rPr lang="zh-CN" altLang="en-US" sz="2400" dirty="0">
                <a:latin typeface="Arial Unicode MS" pitchFamily="34" charset="-122"/>
                <a:ea typeface="Arial Unicode MS" pitchFamily="34" charset="-122"/>
                <a:cs typeface="Arial Unicode MS" pitchFamily="34" charset="-122"/>
              </a:rPr>
              <a:t>两种元数据的形式，元数据描述对象和表之间的映射关系，框架据此将实体对象持久化到数据库表中。  </a:t>
            </a:r>
          </a:p>
          <a:p>
            <a:r>
              <a:rPr lang="en-US" altLang="zh-CN" sz="2400" b="1" dirty="0">
                <a:solidFill>
                  <a:srgbClr val="FF0000"/>
                </a:solidFill>
                <a:latin typeface="Arial Unicode MS" pitchFamily="34" charset="-122"/>
                <a:ea typeface="Arial Unicode MS" pitchFamily="34" charset="-122"/>
                <a:cs typeface="Arial Unicode MS" pitchFamily="34" charset="-122"/>
              </a:rPr>
              <a:t>JPA </a:t>
            </a:r>
            <a:r>
              <a:rPr lang="zh-CN" altLang="en-US" sz="2400" b="1" dirty="0">
                <a:solidFill>
                  <a:srgbClr val="FF0000"/>
                </a:solidFill>
                <a:latin typeface="Arial Unicode MS" pitchFamily="34" charset="-122"/>
                <a:ea typeface="Arial Unicode MS" pitchFamily="34" charset="-122"/>
                <a:cs typeface="Arial Unicode MS" pitchFamily="34" charset="-122"/>
              </a:rPr>
              <a:t>的 </a:t>
            </a:r>
            <a:r>
              <a:rPr lang="en-US" altLang="zh-CN" sz="2400" b="1" dirty="0">
                <a:solidFill>
                  <a:srgbClr val="FF0000"/>
                </a:solidFill>
                <a:latin typeface="Arial Unicode MS" pitchFamily="34" charset="-122"/>
                <a:ea typeface="Arial Unicode MS" pitchFamily="34" charset="-122"/>
                <a:cs typeface="Arial Unicode MS" pitchFamily="34" charset="-122"/>
              </a:rPr>
              <a:t>API</a:t>
            </a:r>
            <a:r>
              <a:rPr lang="zh-CN" altLang="en-US" sz="2400" dirty="0">
                <a:latin typeface="Arial Unicode MS" pitchFamily="34" charset="-122"/>
                <a:ea typeface="Arial Unicode MS" pitchFamily="34" charset="-122"/>
                <a:cs typeface="Arial Unicode MS" pitchFamily="34" charset="-122"/>
              </a:rPr>
              <a:t>：用来操作实体对象，执行</a:t>
            </a:r>
            <a:r>
              <a:rPr lang="en-US" altLang="zh-CN" sz="2400" dirty="0">
                <a:latin typeface="Arial Unicode MS" pitchFamily="34" charset="-122"/>
                <a:ea typeface="Arial Unicode MS" pitchFamily="34" charset="-122"/>
                <a:cs typeface="Arial Unicode MS" pitchFamily="34" charset="-122"/>
              </a:rPr>
              <a:t>CRUD</a:t>
            </a:r>
            <a:r>
              <a:rPr lang="zh-CN" altLang="en-US" sz="2400" dirty="0">
                <a:latin typeface="Arial Unicode MS" pitchFamily="34" charset="-122"/>
                <a:ea typeface="Arial Unicode MS" pitchFamily="34" charset="-122"/>
                <a:cs typeface="Arial Unicode MS" pitchFamily="34" charset="-122"/>
              </a:rPr>
              <a:t>操作，框架在后台完成所有的事情，开发者从繁琐的 </a:t>
            </a:r>
            <a:r>
              <a:rPr lang="en-US" altLang="zh-CN" sz="2400" dirty="0">
                <a:latin typeface="Arial Unicode MS" pitchFamily="34" charset="-122"/>
                <a:ea typeface="Arial Unicode MS" pitchFamily="34" charset="-122"/>
                <a:cs typeface="Arial Unicode MS" pitchFamily="34" charset="-122"/>
              </a:rPr>
              <a:t>JDBC</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代码中解脱出来。  </a:t>
            </a:r>
          </a:p>
          <a:p>
            <a:r>
              <a:rPr lang="zh-CN" altLang="en-US" sz="2400" b="1" dirty="0">
                <a:solidFill>
                  <a:srgbClr val="FF0000"/>
                </a:solidFill>
                <a:latin typeface="Arial Unicode MS" pitchFamily="34" charset="-122"/>
                <a:ea typeface="Arial Unicode MS" pitchFamily="34" charset="-122"/>
                <a:cs typeface="Arial Unicode MS" pitchFamily="34" charset="-122"/>
              </a:rPr>
              <a:t>查询语言（</a:t>
            </a:r>
            <a:r>
              <a:rPr lang="en-US" altLang="zh-CN" sz="2400" b="1" dirty="0">
                <a:solidFill>
                  <a:srgbClr val="FF0000"/>
                </a:solidFill>
                <a:latin typeface="Arial Unicode MS" pitchFamily="34" charset="-122"/>
                <a:ea typeface="Arial Unicode MS" pitchFamily="34" charset="-122"/>
                <a:cs typeface="Arial Unicode MS" pitchFamily="34" charset="-122"/>
              </a:rPr>
              <a:t>JPQL</a:t>
            </a:r>
            <a:r>
              <a:rPr lang="zh-CN" altLang="en-US" sz="2400" b="1" dirty="0">
                <a:solidFill>
                  <a:srgbClr val="FF0000"/>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：这是持久化操作中很重要的一个方面，通过面向对象而非面向数据库的查询语言查询数据，避免程序和具体的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紧密耦合。</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3683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HelloWorld</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867895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14338</TotalTime>
  <Words>6164</Words>
  <Application>Microsoft Office PowerPoint</Application>
  <PresentationFormat>全屏显示(4:3)</PresentationFormat>
  <Paragraphs>479</Paragraphs>
  <Slides>78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78</vt:i4>
      </vt:variant>
    </vt:vector>
  </HeadingPairs>
  <TitlesOfParts>
    <vt:vector size="85" baseType="lpstr">
      <vt:lpstr>Arial Unicode MS</vt:lpstr>
      <vt:lpstr>宋体</vt:lpstr>
      <vt:lpstr>Arial</vt:lpstr>
      <vt:lpstr>Calibri</vt:lpstr>
      <vt:lpstr>Wingdings</vt:lpstr>
      <vt:lpstr>Wingdings 2</vt:lpstr>
      <vt:lpstr>Office 主题</vt:lpstr>
      <vt:lpstr>JPA &amp; Spring Data</vt:lpstr>
      <vt:lpstr>JPA 概述</vt:lpstr>
      <vt:lpstr>PowerPoint 演示文稿</vt:lpstr>
      <vt:lpstr>JPA 是什么</vt:lpstr>
      <vt:lpstr>JPA和Hibernate的关系</vt:lpstr>
      <vt:lpstr>JPA 的供应商</vt:lpstr>
      <vt:lpstr>JPA的优势</vt:lpstr>
      <vt:lpstr>JPA 包括 3方面的技术</vt:lpstr>
      <vt:lpstr>HelloWorld</vt:lpstr>
      <vt:lpstr>使用JPA持久化对象的步骤</vt:lpstr>
      <vt:lpstr>在 Eclipse 下创建 JPA 工程</vt:lpstr>
      <vt:lpstr>开发JPA依赖的jar文件</vt:lpstr>
      <vt:lpstr>persistence.xml</vt:lpstr>
      <vt:lpstr>PowerPoint 演示文稿</vt:lpstr>
      <vt:lpstr>执行持久化操作</vt:lpstr>
      <vt:lpstr>JPA 基本注解</vt:lpstr>
      <vt:lpstr>@Entity</vt:lpstr>
      <vt:lpstr>@Table</vt:lpstr>
      <vt:lpstr>@Id</vt:lpstr>
      <vt:lpstr>@GeneratedValue</vt:lpstr>
      <vt:lpstr>@Basic</vt:lpstr>
      <vt:lpstr>@Column</vt:lpstr>
      <vt:lpstr>@Transient</vt:lpstr>
      <vt:lpstr>@Temporal</vt:lpstr>
      <vt:lpstr>用 table 来生成主键详解</vt:lpstr>
      <vt:lpstr>PowerPoint 演示文稿</vt:lpstr>
      <vt:lpstr>JPA API </vt:lpstr>
      <vt:lpstr>JPA相关接口/类：Persistence</vt:lpstr>
      <vt:lpstr>EntityManagerFactory</vt:lpstr>
      <vt:lpstr>EntityManager</vt:lpstr>
      <vt:lpstr>EntityManager</vt:lpstr>
      <vt:lpstr>EntityManager</vt:lpstr>
      <vt:lpstr>EntityManager</vt:lpstr>
      <vt:lpstr>PowerPoint 演示文稿</vt:lpstr>
      <vt:lpstr>EntityManager</vt:lpstr>
      <vt:lpstr>EntityManager</vt:lpstr>
      <vt:lpstr>EntityManager</vt:lpstr>
      <vt:lpstr>EntityTransaction</vt:lpstr>
      <vt:lpstr>EntityTransaction</vt:lpstr>
      <vt:lpstr>EntityTransaction</vt:lpstr>
      <vt:lpstr>映射关联关系</vt:lpstr>
      <vt:lpstr>双向一对多及多对一映射</vt:lpstr>
      <vt:lpstr>双向一对一映射</vt:lpstr>
      <vt:lpstr>双向 1-1 不延迟加载的问题</vt:lpstr>
      <vt:lpstr>双向多对多关联关系</vt:lpstr>
      <vt:lpstr>使用二级缓存</vt:lpstr>
      <vt:lpstr>使用二级缓存</vt:lpstr>
      <vt:lpstr>JPQL</vt:lpstr>
      <vt:lpstr>JPQL语言</vt:lpstr>
      <vt:lpstr>javax.persistence.Query</vt:lpstr>
      <vt:lpstr>javax.persistence.Query</vt:lpstr>
      <vt:lpstr>javax.persistence.Query</vt:lpstr>
      <vt:lpstr>javax.persistence.Query</vt:lpstr>
      <vt:lpstr>select语句</vt:lpstr>
      <vt:lpstr>select-from 子句</vt:lpstr>
      <vt:lpstr>查询所有实体</vt:lpstr>
      <vt:lpstr>查询所有实体</vt:lpstr>
      <vt:lpstr>where子句</vt:lpstr>
      <vt:lpstr>where子句</vt:lpstr>
      <vt:lpstr>where子句</vt:lpstr>
      <vt:lpstr>where子句示例</vt:lpstr>
      <vt:lpstr>查询部分属性</vt:lpstr>
      <vt:lpstr>使用 Hibernate 的查询缓存</vt:lpstr>
      <vt:lpstr>order by子句</vt:lpstr>
      <vt:lpstr>group by子句与聚合查询</vt:lpstr>
      <vt:lpstr>having子句</vt:lpstr>
      <vt:lpstr>关联查询</vt:lpstr>
      <vt:lpstr>关联查询</vt:lpstr>
      <vt:lpstr>子查询</vt:lpstr>
      <vt:lpstr>JPQL函数</vt:lpstr>
      <vt:lpstr>JPQL函数</vt:lpstr>
      <vt:lpstr>update语句</vt:lpstr>
      <vt:lpstr>delete语句</vt:lpstr>
      <vt:lpstr>整合 Spring</vt:lpstr>
      <vt:lpstr>Spring 整合 JPA</vt:lpstr>
      <vt:lpstr>Spring 整合 JPA</vt:lpstr>
      <vt:lpstr>Spring 整合 JPA（2）</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Administrator</cp:lastModifiedBy>
  <cp:revision>410</cp:revision>
  <dcterms:created xsi:type="dcterms:W3CDTF">2013-03-04T07:19:04Z</dcterms:created>
  <dcterms:modified xsi:type="dcterms:W3CDTF">2018-09-09T15:00:03Z</dcterms:modified>
</cp:coreProperties>
</file>