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262" r:id="rId4"/>
    <p:sldId id="259" r:id="rId5"/>
    <p:sldId id="263" r:id="rId6"/>
    <p:sldId id="261" r:id="rId7"/>
    <p:sldId id="264" r:id="rId8"/>
    <p:sldId id="266" r:id="rId9"/>
    <p:sldId id="290" r:id="rId10"/>
    <p:sldId id="288" r:id="rId11"/>
    <p:sldId id="289" r:id="rId12"/>
    <p:sldId id="301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7" r:id="rId23"/>
    <p:sldId id="267" r:id="rId24"/>
    <p:sldId id="269" r:id="rId25"/>
    <p:sldId id="279" r:id="rId26"/>
    <p:sldId id="280" r:id="rId27"/>
    <p:sldId id="281" r:id="rId28"/>
    <p:sldId id="282" r:id="rId29"/>
    <p:sldId id="283" r:id="rId30"/>
    <p:sldId id="296" r:id="rId31"/>
    <p:sldId id="285" r:id="rId32"/>
    <p:sldId id="295" r:id="rId33"/>
    <p:sldId id="292" r:id="rId34"/>
    <p:sldId id="293" r:id="rId35"/>
    <p:sldId id="294" r:id="rId36"/>
    <p:sldId id="300" r:id="rId37"/>
    <p:sldId id="286" r:id="rId38"/>
    <p:sldId id="268" r:id="rId39"/>
    <p:sldId id="270" r:id="rId40"/>
    <p:sldId id="302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09" r:id="rId56"/>
    <p:sldId id="319" r:id="rId57"/>
    <p:sldId id="287" r:id="rId58"/>
  </p:sldIdLst>
  <p:sldSz cx="9144000" cy="6858000" type="screen4x3"/>
  <p:notesSz cx="6858000" cy="9144000"/>
  <p:defaultTextStyle>
    <a:defPPr>
      <a:defRPr lang="es-E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45" autoAdjust="0"/>
  </p:normalViewPr>
  <p:slideViewPr>
    <p:cSldViewPr snapToGrid="0">
      <p:cViewPr varScale="1">
        <p:scale>
          <a:sx n="95" d="100"/>
          <a:sy n="95" d="100"/>
        </p:scale>
        <p:origin x="2022" y="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6DB4-13F7-4A34-B88C-2A844C8961C2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0C6C-0346-40BB-86F8-39D4438040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6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52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7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0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92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33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33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23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1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22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0C6C-0346-40BB-86F8-39D4438040CF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82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3B47F-48DB-4208-8E32-9CEE9AD2C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A29F2-E68D-43CC-860A-CA9C8E95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8454917A-709D-4377-BFAD-AD4A6342526F}"/>
              </a:ext>
            </a:extLst>
          </p:cNvPr>
          <p:cNvSpPr/>
          <p:nvPr userDrawn="1"/>
        </p:nvSpPr>
        <p:spPr>
          <a:xfrm>
            <a:off x="5213729" y="0"/>
            <a:ext cx="5265174" cy="6855413"/>
          </a:xfrm>
          <a:prstGeom prst="ellipse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8" name="Picture 2" descr="Resultado de imagen de rootedcon">
            <a:extLst>
              <a:ext uri="{FF2B5EF4-FFF2-40B4-BE49-F238E27FC236}">
                <a16:creationId xmlns:a16="http://schemas.microsoft.com/office/drawing/2014/main" id="{23E833B0-28FF-4964-924E-DB0B80769E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39" y="5916565"/>
            <a:ext cx="313610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111C206F-37D2-43DC-90F8-7A1DA8DCDB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0" y="5403826"/>
            <a:ext cx="1088691" cy="14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7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AB196AA-9C29-4E04-893F-1DBE46AA4E2B}"/>
              </a:ext>
            </a:extLst>
          </p:cNvPr>
          <p:cNvSpPr/>
          <p:nvPr userDrawn="1"/>
        </p:nvSpPr>
        <p:spPr>
          <a:xfrm>
            <a:off x="0" y="6220501"/>
            <a:ext cx="9144000" cy="63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8" name="Picture 2" descr="Resultado de imagen de rootedcon">
            <a:extLst>
              <a:ext uri="{FF2B5EF4-FFF2-40B4-BE49-F238E27FC236}">
                <a16:creationId xmlns:a16="http://schemas.microsoft.com/office/drawing/2014/main" id="{A469D1AF-75A6-4351-8761-311572927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9" y="6220501"/>
            <a:ext cx="2527042" cy="7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3066E616-5CC0-498B-9253-227A7BD1B4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13" y="6087006"/>
            <a:ext cx="562172" cy="749563"/>
          </a:xfrm>
          <a:prstGeom prst="rect">
            <a:avLst/>
          </a:prstGeom>
        </p:spPr>
      </p:pic>
      <p:pic>
        <p:nvPicPr>
          <p:cNvPr id="10" name="Picture 4" descr="Imagen relacionada">
            <a:extLst>
              <a:ext uri="{FF2B5EF4-FFF2-40B4-BE49-F238E27FC236}">
                <a16:creationId xmlns:a16="http://schemas.microsoft.com/office/drawing/2014/main" id="{F0B566AD-2EF9-445D-8F06-4C42CB316D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0" y="6235049"/>
            <a:ext cx="467215" cy="6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2515889B-2AB0-440D-8273-3D8B6A9F549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>
            <a:lvl1pPr>
              <a:defRPr sz="1500" b="1"/>
            </a:lvl1pPr>
          </a:lstStyle>
          <a:p>
            <a:r>
              <a:rPr lang="es-ES" dirty="0"/>
              <a:t>Titulo de la Ponencia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CF74E-1EE3-4EC0-8BA9-8635052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1409" y="63563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6476DA-FAF6-4273-B762-71B4317FA79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81172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33C7CE-CC98-4048-9900-B633B81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6915F-297A-44E0-A901-E3408A806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FFEE8-B448-4CD1-9219-0F094557D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E159-E201-475E-B265-49A76CF7D759}" type="datetime1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4C421-02C3-40FC-963E-51675209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Titulo de la Ponencia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282B6-BC5A-4A2E-AE39-A2C5C2B98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76DA-FAF6-4273-B762-71B4317FA7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13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43" y="1887529"/>
            <a:ext cx="5891316" cy="2387600"/>
          </a:xfrm>
        </p:spPr>
        <p:txBody>
          <a:bodyPr/>
          <a:lstStyle/>
          <a:p>
            <a:r>
              <a:rPr lang="es-ES" dirty="0" smtClean="0"/>
              <a:t>Técnicas de evasión y anti-análisis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735F4-45EF-43A4-9DB8-E9E97276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183" y="5783573"/>
            <a:ext cx="4298749" cy="761035"/>
          </a:xfrm>
        </p:spPr>
        <p:txBody>
          <a:bodyPr/>
          <a:lstStyle/>
          <a:p>
            <a:r>
              <a:rPr lang="es-ES" dirty="0" smtClean="0"/>
              <a:t>@JR0driguezB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1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Jumps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con condiciones opuestas.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Ambos apuntan a la misma dirección.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Siempre se tomará el salto.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</a:t>
            </a:r>
            <a:r>
              <a:rPr lang="es-ES" sz="2700" b="1" dirty="0">
                <a:cs typeface="Calibri"/>
              </a:rPr>
              <a:t>-</a:t>
            </a:r>
            <a:r>
              <a:rPr lang="es-ES" sz="2700" b="1" dirty="0" err="1">
                <a:cs typeface="Calibri"/>
              </a:rPr>
              <a:t>Disassembly</a:t>
            </a:r>
            <a:endParaRPr lang="es-ES" sz="2700" b="1" dirty="0"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Jumps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con el mismo destino (I)</a:t>
            </a:r>
          </a:p>
        </p:txBody>
      </p:sp>
      <p:pic>
        <p:nvPicPr>
          <p:cNvPr id="6" name="Imagen 5" descr="Captura de pantalla 2018-02-25 a las 18.18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16" y="1018676"/>
            <a:ext cx="2828925" cy="69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Captura de pantalla 2018-02-25 a las 18.19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90" y="2892761"/>
            <a:ext cx="3162300" cy="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Captura de pantalla 2018-02-25 a las 18.19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14" y="4742716"/>
            <a:ext cx="283845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lecha abajo 9"/>
          <p:cNvSpPr/>
          <p:nvPr/>
        </p:nvSpPr>
        <p:spPr>
          <a:xfrm>
            <a:off x="6937024" y="1914355"/>
            <a:ext cx="617220" cy="82296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/>
          <a:p>
            <a:endParaRPr lang="es-ES"/>
          </a:p>
        </p:txBody>
      </p:sp>
      <p:sp>
        <p:nvSpPr>
          <p:cNvPr id="12" name="Flecha abajo 9"/>
          <p:cNvSpPr/>
          <p:nvPr/>
        </p:nvSpPr>
        <p:spPr>
          <a:xfrm>
            <a:off x="6937024" y="3679307"/>
            <a:ext cx="617220" cy="82296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/>
          <a:p>
            <a:endParaRPr lang="es-ES"/>
          </a:p>
        </p:txBody>
      </p:sp>
      <p:sp>
        <p:nvSpPr>
          <p:cNvPr id="14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1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16235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Posible detección y solución: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dirty="0" smtClean="0"/>
              <a:t>Diferencia de 1 byte entre los </a:t>
            </a:r>
            <a:r>
              <a:rPr lang="es-ES" dirty="0" err="1" smtClean="0"/>
              <a:t>opcodes</a:t>
            </a:r>
            <a:r>
              <a:rPr lang="es-ES" dirty="0" smtClean="0"/>
              <a:t> de los </a:t>
            </a:r>
            <a:r>
              <a:rPr lang="es-ES" dirty="0" err="1" smtClean="0"/>
              <a:t>Jumps</a:t>
            </a:r>
            <a:r>
              <a:rPr lang="es-ES" dirty="0" smtClean="0"/>
              <a:t>.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dirty="0" smtClean="0"/>
              <a:t>Diferencia de 2|6 bytes en la dirección destino.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dirty="0" smtClean="0"/>
              <a:t>Cambiar por </a:t>
            </a:r>
            <a:r>
              <a:rPr lang="es-ES" dirty="0" err="1" smtClean="0"/>
              <a:t>Jump</a:t>
            </a:r>
            <a:r>
              <a:rPr lang="es-ES" dirty="0" smtClean="0"/>
              <a:t> incondicional.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dirty="0" err="1" smtClean="0"/>
              <a:t>NOPear</a:t>
            </a:r>
            <a:r>
              <a:rPr lang="es-ES" dirty="0" smtClean="0"/>
              <a:t> el resto de </a:t>
            </a:r>
            <a:r>
              <a:rPr lang="es-ES" dirty="0" err="1" smtClean="0"/>
              <a:t>opcodes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Flecha abajo 9"/>
          <p:cNvSpPr/>
          <p:nvPr/>
        </p:nvSpPr>
        <p:spPr>
          <a:xfrm>
            <a:off x="6214654" y="1973560"/>
            <a:ext cx="617220" cy="82296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/>
          <a:p>
            <a:endParaRPr lang="es-ES"/>
          </a:p>
        </p:txBody>
      </p:sp>
      <p:sp>
        <p:nvSpPr>
          <p:cNvPr id="15" name="Flecha abajo 9"/>
          <p:cNvSpPr/>
          <p:nvPr/>
        </p:nvSpPr>
        <p:spPr>
          <a:xfrm>
            <a:off x="6214654" y="3935146"/>
            <a:ext cx="617220" cy="82296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/>
          <a:p>
            <a:endParaRPr lang="es-E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18" y="856319"/>
            <a:ext cx="4086225" cy="75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53" y="3098832"/>
            <a:ext cx="4400550" cy="619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64" y="4940128"/>
            <a:ext cx="41148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</a:t>
            </a:r>
            <a:r>
              <a:rPr lang="es-ES" sz="2700" b="1" dirty="0">
                <a:cs typeface="Calibri"/>
              </a:rPr>
              <a:t>-</a:t>
            </a:r>
            <a:r>
              <a:rPr lang="es-ES" sz="2700" b="1" dirty="0" err="1">
                <a:cs typeface="Calibri"/>
              </a:rPr>
              <a:t>Disassembly</a:t>
            </a:r>
            <a:endParaRPr lang="es-ES" sz="2700" b="1" dirty="0">
              <a:latin typeface="Calibri"/>
              <a:cs typeface="Calibri"/>
            </a:endParaRPr>
          </a:p>
        </p:txBody>
      </p:sp>
      <p:sp>
        <p:nvSpPr>
          <p:cNvPr id="23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Jumps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con el mismo destino (II)</a:t>
            </a:r>
          </a:p>
        </p:txBody>
      </p:sp>
      <p:sp>
        <p:nvSpPr>
          <p:cNvPr id="24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4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16235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MD5: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it-IT" dirty="0" smtClean="0"/>
              <a:t>4a49135d2ecc07085a8b7c5925a36c0a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Spyware también conocido bajo el nombre </a:t>
            </a:r>
            <a:r>
              <a:rPr lang="es-ES" dirty="0" err="1" smtClean="0"/>
              <a:t>FinFisher</a:t>
            </a:r>
            <a:r>
              <a:rPr lang="es-ES" dirty="0" smtClean="0"/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it-IT" dirty="0" err="1" smtClean="0"/>
              <a:t>Supuestamente</a:t>
            </a:r>
            <a:r>
              <a:rPr lang="it-IT" dirty="0" smtClean="0"/>
              <a:t> </a:t>
            </a:r>
            <a:r>
              <a:rPr lang="it-IT" dirty="0" err="1" smtClean="0"/>
              <a:t>utilizado</a:t>
            </a:r>
            <a:r>
              <a:rPr lang="it-IT" dirty="0" smtClean="0"/>
              <a:t> por </a:t>
            </a:r>
            <a:r>
              <a:rPr lang="it-IT" dirty="0" err="1" smtClean="0"/>
              <a:t>agencias</a:t>
            </a:r>
            <a:r>
              <a:rPr lang="it-IT" dirty="0" smtClean="0"/>
              <a:t> </a:t>
            </a:r>
            <a:r>
              <a:rPr lang="it-IT" dirty="0" err="1" smtClean="0"/>
              <a:t>gubernamentales</a:t>
            </a:r>
            <a:r>
              <a:rPr lang="it-IT" dirty="0" smtClean="0"/>
              <a:t> para </a:t>
            </a:r>
            <a:r>
              <a:rPr lang="it-IT" dirty="0" err="1" smtClean="0"/>
              <a:t>vigilancia</a:t>
            </a:r>
            <a:r>
              <a:rPr lang="it-IT" dirty="0" smtClean="0"/>
              <a:t> y </a:t>
            </a:r>
            <a:r>
              <a:rPr lang="it-IT" dirty="0" err="1" smtClean="0"/>
              <a:t>espionaje</a:t>
            </a:r>
            <a:r>
              <a:rPr lang="it-IT" dirty="0" smtClean="0"/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it-IT" dirty="0" smtClean="0"/>
              <a:t>Implementa </a:t>
            </a:r>
            <a:r>
              <a:rPr lang="it-IT" dirty="0" err="1" smtClean="0"/>
              <a:t>varias</a:t>
            </a:r>
            <a:r>
              <a:rPr lang="it-IT" dirty="0" smtClean="0"/>
              <a:t> </a:t>
            </a:r>
            <a:r>
              <a:rPr lang="it-IT" dirty="0" err="1" smtClean="0"/>
              <a:t>técnicas</a:t>
            </a:r>
            <a:r>
              <a:rPr lang="it-IT" dirty="0" smtClean="0"/>
              <a:t> Anti-</a:t>
            </a:r>
            <a:r>
              <a:rPr lang="it-IT" dirty="0" err="1" smtClean="0"/>
              <a:t>Disassembly</a:t>
            </a:r>
            <a:r>
              <a:rPr lang="it-IT" dirty="0" smtClean="0"/>
              <a:t> </a:t>
            </a:r>
            <a:r>
              <a:rPr lang="it-IT" dirty="0" err="1" smtClean="0"/>
              <a:t>así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de </a:t>
            </a:r>
            <a:r>
              <a:rPr lang="it-IT" dirty="0" err="1" smtClean="0"/>
              <a:t>emulación</a:t>
            </a:r>
            <a:r>
              <a:rPr lang="it-IT" dirty="0" smtClean="0"/>
              <a:t> de </a:t>
            </a:r>
            <a:r>
              <a:rPr lang="it-IT" dirty="0" err="1" smtClean="0"/>
              <a:t>código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22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</a:t>
            </a:r>
            <a:r>
              <a:rPr lang="es-ES" sz="2700" b="1" dirty="0">
                <a:cs typeface="Calibri"/>
              </a:rPr>
              <a:t>-</a:t>
            </a:r>
            <a:r>
              <a:rPr lang="es-ES" sz="2700" b="1" dirty="0" err="1">
                <a:cs typeface="Calibri"/>
              </a:rPr>
              <a:t>Disassembly</a:t>
            </a:r>
            <a:endParaRPr lang="es-ES" sz="2700" b="1" dirty="0">
              <a:latin typeface="Calibri"/>
              <a:cs typeface="Calibri"/>
            </a:endParaRPr>
          </a:p>
        </p:txBody>
      </p:sp>
      <p:sp>
        <p:nvSpPr>
          <p:cNvPr id="23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FinSpy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4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9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>
            <a:normAutofit/>
          </a:bodyPr>
          <a:lstStyle/>
          <a:p>
            <a:r>
              <a:rPr lang="es-ES" dirty="0" smtClean="0"/>
              <a:t>Técnicas Anti-Debugger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2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Se trata de una técnica básica de detección que chequea el PEB para ver si está activado el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flag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BeingDebugged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IsDebuggerPresent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11" name="CuadroTexto 3"/>
          <p:cNvSpPr txBox="1"/>
          <p:nvPr/>
        </p:nvSpPr>
        <p:spPr>
          <a:xfrm>
            <a:off x="2787238" y="2947771"/>
            <a:ext cx="3556073" cy="16850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IsDebuggerPresent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mediante llamada a la API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call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[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IsDebuggerPresent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test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jnz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debugger_detected</a:t>
            </a:r>
            <a:endParaRPr lang="es-E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; Comprobando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PEB.BeingDebugged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directamente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mov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dword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[fs:0x30]        ;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TEB.ProcessEnviromentBlock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movzx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byte [eax+0x02]    ; al =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PEB.BeingDebugged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test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jnz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debugger_found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endParaRPr lang="es-ES" sz="900" dirty="0"/>
          </a:p>
        </p:txBody>
      </p:sp>
      <p:sp>
        <p:nvSpPr>
          <p:cNvPr id="12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0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El PEB tiene otro campo llamado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NtGlobalFlag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(en el offset 0x68) para detectar si el programa ha sido cargado por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no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, el valor de este campo es 0x0.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, contiene el valor 0x70.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NtGlobalFlag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sp>
        <p:nvSpPr>
          <p:cNvPr id="9" name="CuadroTexto 3"/>
          <p:cNvSpPr txBox="1"/>
          <p:nvPr/>
        </p:nvSpPr>
        <p:spPr>
          <a:xfrm>
            <a:off x="2804878" y="3645748"/>
            <a:ext cx="3556073" cy="8771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ebx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contendrá la dirección del PEB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mov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ebx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[fs:0x30]</a:t>
            </a:r>
          </a:p>
          <a:p>
            <a:pPr marL="342900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; Comprobar si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PEB.NtGlobalFlag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es distinto de 0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cmp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dword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[ebx+0x68], 0</a:t>
            </a:r>
            <a:b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jne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debbugger_detected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9970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CheckRemoteDebuggerPresent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() es otra API que se puede usar para ver si un programa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Esta función se invoca con dos parámetros, un manejador al proceso y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boolean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donde se devolverá el resultado de si el proceso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o no.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CheckRemoteDebuggerPresent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55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3"/>
            <a:ext cx="7548802" cy="2031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Esta técnica se basa en el hecho de que el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va a ser el encargado de manejar las excepciones que se eleven en el programa, en lugar de ser el manejador de excepciones quien se encargue de ellas.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 esta manera, si se generan excepciones de forma premeditada y en el manejador de excepciones se da un valor a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flag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para confirmar que ha sido él el que ha tratado la excepción, se puede deducir si un programa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al pasarse al usuario el control del programa y no al manejador de excepciones y por tanto, si asignar determinado valor al mencionado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flag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Debugger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exceptions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3"/>
            <a:ext cx="7548802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Cuando se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un proceso, se emplean ciclos de CPU tanto por el código del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como por el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reverser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traceando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el programa.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Analizando el tiempo de ejecución entre diversos puntos del programa, se puede deducir si se está corriendo bajo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Las siguientes llamadas permiten calcular estos tiempos: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Rdtsc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(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Read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Time-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Stamp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Counter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)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GetTickCount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()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Timing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checks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13388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Generalemente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, un proceso tiene como padre a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explorer.exe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, pues es el encargado de lanzarlo cuando se realiza un doble-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click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sobre un ejecutable.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Se puede iterar sobre los procesos en ejecución en un sistema y si el PID del proceso padre del proceso que interese saber si está corriendo bajo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no es el PID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explorer.exe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, es posible que esté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Proceso padre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1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22467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Presentación</a:t>
            </a:r>
          </a:p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Técnicas Anti*</a:t>
            </a:r>
          </a:p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Técnicas Anti-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Disassembly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Técnicas Anti-Debugger</a:t>
            </a:r>
          </a:p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Técnicas Anti-VM</a:t>
            </a:r>
          </a:p>
          <a:p>
            <a:pPr marL="685800" lvl="1" indent="-342900" algn="just">
              <a:spcBef>
                <a:spcPts val="900"/>
              </a:spcBef>
              <a:buFont typeface="+mj-lt"/>
              <a:buAutoNum type="arabicPeriod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Caso práctico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Contenido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8547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Otra forma de ver si hay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corriendo en el sistema es listar todos los procesos y buscar si alguno de los nombres se corresponden a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debuggers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Ollydbg.exe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x32dbg.exe y x64dbg.exe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Idaq.exe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Windbg.exe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Procesos asociados a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debuggers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80" y="1790814"/>
            <a:ext cx="8289227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Cuando se establece un BP en el código, se reemplaza el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opcode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original por un 0xCC (int3).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Un ejecutable puede implementar una rutina que escanee el código en busca de este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opcode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y detectar de esta manera que está siendo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debuggeado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No sólo los BP en software pueden ser detectados, los basados en hardware también.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Detección de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BPs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80" y="1790816"/>
            <a:ext cx="8289227" cy="877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The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art of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unpacking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:</a:t>
            </a:r>
          </a:p>
          <a:p>
            <a:pPr marL="942975" lvl="2" indent="-257175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https://www.blackhat.com/presentations/bh-usa-07/Yason/Presentation/bh-usa-07-yason.pdf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Anti-Debugger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Referencias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8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>
            <a:normAutofit/>
          </a:bodyPr>
          <a:lstStyle/>
          <a:p>
            <a:r>
              <a:rPr lang="es-ES" dirty="0" smtClean="0"/>
              <a:t>Técnicas Anti-VM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4"/>
            <a:ext cx="8268522" cy="29315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HARDWARE\DEVICEMAP\</a:t>
            </a:r>
            <a:r>
              <a:rPr lang="es-ES" dirty="0" err="1"/>
              <a:t>Scsi</a:t>
            </a:r>
            <a:r>
              <a:rPr lang="es-ES" dirty="0"/>
              <a:t>\</a:t>
            </a:r>
            <a:r>
              <a:rPr lang="es-ES" dirty="0" err="1"/>
              <a:t>Scsi</a:t>
            </a:r>
            <a:r>
              <a:rPr lang="es-ES" dirty="0"/>
              <a:t> Port 0\</a:t>
            </a:r>
            <a:r>
              <a:rPr lang="es-ES" dirty="0" err="1"/>
              <a:t>Scsi</a:t>
            </a:r>
            <a:r>
              <a:rPr lang="es-ES" dirty="0"/>
              <a:t> Bus 0\Target Id 0\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Id 0 (</a:t>
            </a:r>
            <a:r>
              <a:rPr lang="es-ES" dirty="0" err="1"/>
              <a:t>Identifier</a:t>
            </a:r>
            <a:r>
              <a:rPr lang="es-ES" dirty="0"/>
              <a:t>) (VBOX)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HARDWARE\DEVICEMAP\</a:t>
            </a:r>
            <a:r>
              <a:rPr lang="es-ES" dirty="0" err="1"/>
              <a:t>Scsi</a:t>
            </a:r>
            <a:r>
              <a:rPr lang="es-ES" dirty="0"/>
              <a:t>\</a:t>
            </a:r>
            <a:r>
              <a:rPr lang="es-ES" dirty="0" err="1"/>
              <a:t>Scsi</a:t>
            </a:r>
            <a:r>
              <a:rPr lang="es-ES" dirty="0"/>
              <a:t> Port 0\</a:t>
            </a:r>
            <a:r>
              <a:rPr lang="es-ES" dirty="0" err="1"/>
              <a:t>Scsi</a:t>
            </a:r>
            <a:r>
              <a:rPr lang="es-ES" dirty="0"/>
              <a:t> Bus 0\Target Id 0\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Id 0 (</a:t>
            </a:r>
            <a:r>
              <a:rPr lang="es-ES" dirty="0" err="1"/>
              <a:t>Identifier</a:t>
            </a:r>
            <a:r>
              <a:rPr lang="es-ES" dirty="0"/>
              <a:t>) (QEMU)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</a:t>
            </a:r>
            <a:r>
              <a:rPr lang="es-ES" dirty="0" err="1"/>
              <a:t>Description</a:t>
            </a:r>
            <a:r>
              <a:rPr lang="es-ES" dirty="0"/>
              <a:t>\</a:t>
            </a:r>
            <a:r>
              <a:rPr lang="es-ES" dirty="0" err="1"/>
              <a:t>System</a:t>
            </a:r>
            <a:r>
              <a:rPr lang="es-ES" dirty="0"/>
              <a:t> (</a:t>
            </a:r>
            <a:r>
              <a:rPr lang="es-ES" dirty="0" err="1"/>
              <a:t>SystemBiosVersion</a:t>
            </a:r>
            <a:r>
              <a:rPr lang="es-ES" dirty="0"/>
              <a:t>) (VBOX)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</a:t>
            </a:r>
            <a:r>
              <a:rPr lang="es-ES" dirty="0" err="1"/>
              <a:t>Description</a:t>
            </a:r>
            <a:r>
              <a:rPr lang="es-ES" dirty="0"/>
              <a:t>\</a:t>
            </a:r>
            <a:r>
              <a:rPr lang="es-ES" dirty="0" err="1"/>
              <a:t>System</a:t>
            </a:r>
            <a:r>
              <a:rPr lang="es-ES" dirty="0"/>
              <a:t> (</a:t>
            </a:r>
            <a:r>
              <a:rPr lang="es-ES" dirty="0" err="1"/>
              <a:t>SystemBiosVersion</a:t>
            </a:r>
            <a:r>
              <a:rPr lang="es-ES" dirty="0"/>
              <a:t>) (QEMU)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</a:t>
            </a:r>
            <a:r>
              <a:rPr lang="es-ES" dirty="0" err="1"/>
              <a:t>Description</a:t>
            </a:r>
            <a:r>
              <a:rPr lang="es-ES" dirty="0"/>
              <a:t>\</a:t>
            </a:r>
            <a:r>
              <a:rPr lang="es-ES" dirty="0" err="1"/>
              <a:t>System</a:t>
            </a:r>
            <a:r>
              <a:rPr lang="es-ES" dirty="0"/>
              <a:t> (</a:t>
            </a:r>
            <a:r>
              <a:rPr lang="es-ES" dirty="0" err="1"/>
              <a:t>VideoBiosVersion</a:t>
            </a:r>
            <a:r>
              <a:rPr lang="es-ES" dirty="0"/>
              <a:t>) (VIRTUALBOX)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HARDWARE\DEVICEMAP\</a:t>
            </a:r>
            <a:r>
              <a:rPr lang="es-ES" dirty="0" err="1"/>
              <a:t>Scsi</a:t>
            </a:r>
            <a:r>
              <a:rPr lang="es-ES" dirty="0"/>
              <a:t>\</a:t>
            </a:r>
            <a:r>
              <a:rPr lang="es-ES" dirty="0" err="1"/>
              <a:t>Scsi</a:t>
            </a:r>
            <a:r>
              <a:rPr lang="es-ES" dirty="0"/>
              <a:t> Port 0\</a:t>
            </a:r>
            <a:r>
              <a:rPr lang="es-ES" dirty="0" err="1"/>
              <a:t>Scsi</a:t>
            </a:r>
            <a:r>
              <a:rPr lang="es-ES" dirty="0"/>
              <a:t> Bus 0\Target Id 0\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Id 0 (</a:t>
            </a:r>
            <a:r>
              <a:rPr lang="es-ES" dirty="0" err="1"/>
              <a:t>Identifier</a:t>
            </a:r>
            <a:r>
              <a:rPr lang="es-ES" dirty="0"/>
              <a:t>)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HARDWARE\DEVICEMAP\</a:t>
            </a:r>
            <a:r>
              <a:rPr lang="es-ES" dirty="0" err="1"/>
              <a:t>Scsi</a:t>
            </a:r>
            <a:r>
              <a:rPr lang="es-ES" dirty="0"/>
              <a:t>\</a:t>
            </a:r>
            <a:r>
              <a:rPr lang="es-ES" dirty="0" err="1"/>
              <a:t>Scsi</a:t>
            </a:r>
            <a:r>
              <a:rPr lang="es-ES" dirty="0"/>
              <a:t> Port 1\</a:t>
            </a:r>
            <a:r>
              <a:rPr lang="es-ES" dirty="0" err="1"/>
              <a:t>Scsi</a:t>
            </a:r>
            <a:r>
              <a:rPr lang="es-ES" dirty="0"/>
              <a:t> Bus 0\Target Id 0\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Id 0 (</a:t>
            </a:r>
            <a:r>
              <a:rPr lang="es-ES" dirty="0" err="1"/>
              <a:t>Identifier</a:t>
            </a:r>
            <a:r>
              <a:rPr lang="es-ES" dirty="0"/>
              <a:t>)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HARDWARE\DEVICEMAP\</a:t>
            </a:r>
            <a:r>
              <a:rPr lang="es-ES" dirty="0" err="1"/>
              <a:t>Scsi</a:t>
            </a:r>
            <a:r>
              <a:rPr lang="es-ES" dirty="0"/>
              <a:t>\</a:t>
            </a:r>
            <a:r>
              <a:rPr lang="es-ES" dirty="0" err="1"/>
              <a:t>Scsi</a:t>
            </a:r>
            <a:r>
              <a:rPr lang="es-ES" dirty="0"/>
              <a:t> Port 2\</a:t>
            </a:r>
            <a:r>
              <a:rPr lang="es-ES" dirty="0" err="1"/>
              <a:t>Scsi</a:t>
            </a:r>
            <a:r>
              <a:rPr lang="es-ES" dirty="0"/>
              <a:t> Bus 0\Target Id 0\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Id 0 (</a:t>
            </a:r>
            <a:r>
              <a:rPr lang="es-ES" dirty="0" err="1"/>
              <a:t>Identifier</a:t>
            </a:r>
            <a:r>
              <a:rPr lang="es-ES" dirty="0"/>
              <a:t>)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Claves de registro</a:t>
            </a:r>
          </a:p>
        </p:txBody>
      </p:sp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6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9" y="1790815"/>
            <a:ext cx="4207323" cy="32624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VBoxMouse.sys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VBoxGuest.sys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VBoxSF.sys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VBoxVideo.sys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vboxdisp.dll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vboxhook.dll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vboxmrxnp.dll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vboxoglarrayspu.dll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"system32\</a:t>
            </a:r>
            <a:r>
              <a:rPr lang="es-ES" dirty="0" err="1" smtClean="0"/>
              <a:t>vboxoglcrutil.dll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Ficheros de sistema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858508" y="1786657"/>
            <a:ext cx="3427531" cy="31470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vboxoglerrorspu.dll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vboxoglfeedbackspu.dll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vboxoglpackspu.dll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vboxoglpassthroughspu.dll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vboxservice.exe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vboxtray.exe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</a:t>
            </a:r>
            <a:r>
              <a:rPr lang="es-ES" dirty="0" err="1"/>
              <a:t>VBoxControl.exe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vmmouse.sys</a:t>
            </a:r>
            <a:r>
              <a:rPr lang="es-ES" dirty="0"/>
              <a:t>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"system32\drivers\</a:t>
            </a:r>
            <a:r>
              <a:rPr lang="es-ES" dirty="0" err="1"/>
              <a:t>vmhgfs.sys</a:t>
            </a:r>
            <a:r>
              <a:rPr lang="es-ES" dirty="0"/>
              <a:t>"</a:t>
            </a:r>
          </a:p>
        </p:txBody>
      </p:sp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3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6"/>
            <a:ext cx="8268522" cy="6155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"%PROGRAMFILES%\</a:t>
            </a:r>
            <a:r>
              <a:rPr lang="es-ES" dirty="0" err="1"/>
              <a:t>oracle</a:t>
            </a:r>
            <a:r>
              <a:rPr lang="es-ES" dirty="0"/>
              <a:t>\</a:t>
            </a:r>
            <a:r>
              <a:rPr lang="es-ES" dirty="0" err="1"/>
              <a:t>virtualbox</a:t>
            </a:r>
            <a:r>
              <a:rPr lang="es-ES" dirty="0"/>
              <a:t> </a:t>
            </a:r>
            <a:r>
              <a:rPr lang="es-ES" dirty="0" err="1"/>
              <a:t>guest</a:t>
            </a:r>
            <a:r>
              <a:rPr lang="es-ES" dirty="0"/>
              <a:t> </a:t>
            </a:r>
            <a:r>
              <a:rPr lang="es-ES" dirty="0" err="1"/>
              <a:t>additions</a:t>
            </a:r>
            <a:r>
              <a:rPr lang="es-ES" dirty="0"/>
              <a:t>\"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"%PROGRAMFILES%\</a:t>
            </a:r>
            <a:r>
              <a:rPr lang="es-ES" dirty="0" err="1" smtClean="0"/>
              <a:t>VMware</a:t>
            </a:r>
            <a:r>
              <a:rPr lang="es-ES" dirty="0" smtClean="0"/>
              <a:t>\”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Directorios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79" y="3022462"/>
            <a:ext cx="5214286" cy="23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6"/>
            <a:ext cx="8268522" cy="16081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mr-IN" dirty="0"/>
              <a:t>"\x08\x00\</a:t>
            </a:r>
            <a:r>
              <a:rPr lang="mr-IN" dirty="0" smtClean="0"/>
              <a:t>x27” </a:t>
            </a:r>
            <a:r>
              <a:rPr lang="es-ES_tradnl" dirty="0" smtClean="0"/>
              <a:t>(</a:t>
            </a:r>
            <a:r>
              <a:rPr lang="mr-IN" dirty="0" smtClean="0"/>
              <a:t>VBOX</a:t>
            </a:r>
            <a:r>
              <a:rPr lang="es-ES_tradnl" dirty="0" smtClean="0"/>
              <a:t>)</a:t>
            </a:r>
            <a:endParaRPr lang="mr-IN" dirty="0"/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mr-IN" dirty="0"/>
              <a:t>"\x00\x05\</a:t>
            </a:r>
            <a:r>
              <a:rPr lang="mr-IN" dirty="0" smtClean="0"/>
              <a:t>x69” </a:t>
            </a:r>
            <a:r>
              <a:rPr lang="es-ES_tradnl" dirty="0" smtClean="0"/>
              <a:t>(</a:t>
            </a:r>
            <a:r>
              <a:rPr lang="mr-IN" dirty="0" smtClean="0"/>
              <a:t>VMWARE</a:t>
            </a:r>
            <a:r>
              <a:rPr lang="es-ES_tradnl" dirty="0" smtClean="0"/>
              <a:t>)</a:t>
            </a:r>
            <a:endParaRPr lang="mr-IN" dirty="0"/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mr-IN" dirty="0"/>
              <a:t>"\x00\x0C\</a:t>
            </a:r>
            <a:r>
              <a:rPr lang="mr-IN" dirty="0" smtClean="0"/>
              <a:t>x29” </a:t>
            </a:r>
            <a:r>
              <a:rPr lang="es-ES_tradnl" dirty="0" smtClean="0"/>
              <a:t>(</a:t>
            </a:r>
            <a:r>
              <a:rPr lang="mr-IN" dirty="0" smtClean="0"/>
              <a:t>VMWARE</a:t>
            </a:r>
            <a:r>
              <a:rPr lang="es-ES_tradnl" dirty="0" smtClean="0"/>
              <a:t>)</a:t>
            </a:r>
            <a:endParaRPr lang="mr-IN" dirty="0"/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mr-IN" dirty="0"/>
              <a:t>"\x00\x1C\</a:t>
            </a:r>
            <a:r>
              <a:rPr lang="mr-IN" dirty="0" smtClean="0"/>
              <a:t>x14” </a:t>
            </a:r>
            <a:r>
              <a:rPr lang="es-ES_tradnl" dirty="0" smtClean="0"/>
              <a:t>(</a:t>
            </a:r>
            <a:r>
              <a:rPr lang="mr-IN" dirty="0" smtClean="0"/>
              <a:t>VMWARE</a:t>
            </a:r>
            <a:r>
              <a:rPr lang="es-ES_tradnl" dirty="0" smtClean="0"/>
              <a:t>)</a:t>
            </a:r>
            <a:endParaRPr lang="mr-IN" dirty="0"/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mr-IN" dirty="0"/>
              <a:t>"\x00\x50\</a:t>
            </a:r>
            <a:r>
              <a:rPr lang="mr-IN" dirty="0" smtClean="0"/>
              <a:t>x56” </a:t>
            </a:r>
            <a:r>
              <a:rPr lang="es-ES_tradnl" dirty="0" smtClean="0"/>
              <a:t>(</a:t>
            </a:r>
            <a:r>
              <a:rPr lang="mr-IN" dirty="0" smtClean="0"/>
              <a:t>VMWARE</a:t>
            </a:r>
            <a:r>
              <a:rPr lang="es-ES_tradnl" dirty="0"/>
              <a:t>)</a:t>
            </a:r>
            <a:endParaRPr lang="mr-IN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Direcciones MAC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14" y="1780111"/>
            <a:ext cx="4835714" cy="2114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5"/>
            <a:ext cx="8268522" cy="32624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vboxservice.exe</a:t>
            </a:r>
            <a:r>
              <a:rPr lang="es-ES" dirty="0"/>
              <a:t> (VBOX)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vboxtray.exe</a:t>
            </a:r>
            <a:r>
              <a:rPr lang="es-ES" dirty="0"/>
              <a:t> (VBOX)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vmtoolsd.exe</a:t>
            </a:r>
            <a:r>
              <a:rPr lang="es-ES" dirty="0"/>
              <a:t>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vmwaretray.exe</a:t>
            </a:r>
            <a:r>
              <a:rPr lang="es-ES" dirty="0"/>
              <a:t>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Vmwareuser</a:t>
            </a:r>
            <a:r>
              <a:rPr lang="es-ES" dirty="0"/>
              <a:t> (VMWARE)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vmsrvc.exe</a:t>
            </a:r>
            <a:r>
              <a:rPr lang="es-ES" dirty="0"/>
              <a:t> (</a:t>
            </a:r>
            <a:r>
              <a:rPr lang="es-ES" dirty="0" err="1"/>
              <a:t>VirtualPC</a:t>
            </a:r>
            <a:r>
              <a:rPr lang="es-ES" dirty="0"/>
              <a:t>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vmusrvc.exe</a:t>
            </a:r>
            <a:r>
              <a:rPr lang="es-ES" dirty="0"/>
              <a:t> (</a:t>
            </a:r>
            <a:r>
              <a:rPr lang="es-ES" dirty="0" err="1"/>
              <a:t>VirtualPC</a:t>
            </a:r>
            <a:r>
              <a:rPr lang="es-ES" dirty="0"/>
              <a:t>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prl_cc.exe</a:t>
            </a:r>
            <a:r>
              <a:rPr lang="es-ES" dirty="0"/>
              <a:t> (</a:t>
            </a:r>
            <a:r>
              <a:rPr lang="es-ES" dirty="0" err="1"/>
              <a:t>Parallels</a:t>
            </a:r>
            <a:r>
              <a:rPr lang="es-ES" dirty="0"/>
              <a:t>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prl_tools.exe</a:t>
            </a:r>
            <a:r>
              <a:rPr lang="es-ES" dirty="0"/>
              <a:t> (</a:t>
            </a:r>
            <a:r>
              <a:rPr lang="es-ES" dirty="0" err="1"/>
              <a:t>Parallels</a:t>
            </a:r>
            <a:r>
              <a:rPr lang="es-ES" dirty="0"/>
              <a:t>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xenservice.exe</a:t>
            </a:r>
            <a:r>
              <a:rPr lang="es-ES" dirty="0"/>
              <a:t> (Citrix </a:t>
            </a:r>
            <a:r>
              <a:rPr lang="es-ES" dirty="0" err="1"/>
              <a:t>Xen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Procesos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2" y="1944976"/>
            <a:ext cx="5671429" cy="3504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6"/>
            <a:ext cx="8268522" cy="6155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Presencia del </a:t>
            </a:r>
            <a:r>
              <a:rPr lang="es-ES" dirty="0" err="1" smtClean="0"/>
              <a:t>Hypervisor</a:t>
            </a:r>
            <a:r>
              <a:rPr lang="es-ES" dirty="0" smtClean="0"/>
              <a:t> haciendo uso de (EAX = 0x1)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Hypervisor</a:t>
            </a:r>
            <a:r>
              <a:rPr lang="es-ES" dirty="0"/>
              <a:t> </a:t>
            </a:r>
            <a:r>
              <a:rPr lang="es-ES" dirty="0" err="1"/>
              <a:t>vendor</a:t>
            </a:r>
            <a:r>
              <a:rPr lang="es-ES" dirty="0"/>
              <a:t> haciendo uso de (EAX = </a:t>
            </a:r>
            <a:r>
              <a:rPr lang="is-IS" dirty="0"/>
              <a:t>0x40000000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CPUID (I)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24" y="3393635"/>
            <a:ext cx="4836994" cy="1657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6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/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44036" y="1504146"/>
            <a:ext cx="3556073" cy="325473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#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include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&lt;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stdio.h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  <a:r>
              <a:rPr lang="es-ES" sz="900" dirty="0"/>
              <a:t> 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__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__("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xor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inc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cpuid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shr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$31,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ecx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i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ecx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 == 1){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("CPUID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found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VM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behaviour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.\n\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nVM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detected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!\n\n");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 == 0){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("CPUID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check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passed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.\n\n");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Unexpected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value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in CPUID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check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.\n\n");}</a:t>
            </a:r>
            <a:endParaRPr lang="es-ES" sz="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CPUID (II)</a:t>
            </a:r>
          </a:p>
        </p:txBody>
      </p:sp>
      <p:sp>
        <p:nvSpPr>
          <p:cNvPr id="8" name="CuadroTexto 3"/>
          <p:cNvSpPr txBox="1"/>
          <p:nvPr/>
        </p:nvSpPr>
        <p:spPr>
          <a:xfrm>
            <a:off x="5063374" y="1505918"/>
            <a:ext cx="3556073" cy="325473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Hypervisor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brand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:\n");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__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__("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xor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mov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$1073741824,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 //40000000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cpuid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char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EAX[4]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char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ECX[4]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ecx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char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EDX[4]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edx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s%s%s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\n\n\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n",EAX,ECX,EDX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("pause");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marL="342900" algn="just">
              <a:spcBef>
                <a:spcPts val="900"/>
              </a:spcBef>
            </a:pPr>
            <a:endParaRPr lang="es-E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algn="just">
              <a:spcBef>
                <a:spcPts val="900"/>
              </a:spcBef>
            </a:pPr>
            <a:endParaRPr lang="es-E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algn="just">
              <a:spcBef>
                <a:spcPts val="900"/>
              </a:spcBef>
            </a:pPr>
            <a:endParaRPr lang="es-ES" sz="900" dirty="0"/>
          </a:p>
        </p:txBody>
      </p:sp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1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80" y="1790814"/>
            <a:ext cx="4109075" cy="21544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Técnica implementada por Joanna </a:t>
            </a:r>
            <a:r>
              <a:rPr lang="es-ES" dirty="0" err="1"/>
              <a:t>Rutkowska</a:t>
            </a:r>
            <a:r>
              <a:rPr lang="es-ES" dirty="0"/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Interrupt</a:t>
            </a:r>
            <a:r>
              <a:rPr lang="es-ES" dirty="0"/>
              <a:t> Descriptor </a:t>
            </a:r>
            <a:r>
              <a:rPr lang="es-ES" dirty="0" err="1"/>
              <a:t>Table</a:t>
            </a:r>
            <a:r>
              <a:rPr lang="es-ES" dirty="0"/>
              <a:t> (SIDT).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Si la dirección devuelta es:</a:t>
            </a:r>
          </a:p>
          <a:p>
            <a:pPr marL="900113" lvl="2" indent="-214313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dirty="0"/>
              <a:t>Mayor que 0xD0 -&gt; Máquina virtual</a:t>
            </a:r>
          </a:p>
          <a:p>
            <a:pPr marL="900113" lvl="2" indent="-214313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dirty="0"/>
              <a:t>Menor o igual -&gt; Máquina </a:t>
            </a:r>
            <a:r>
              <a:rPr lang="es-ES" dirty="0" smtClean="0"/>
              <a:t>real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Detecta máquinas que corran con un único procesador.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Red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Pill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(I)</a:t>
            </a:r>
          </a:p>
        </p:txBody>
      </p:sp>
      <p:pic>
        <p:nvPicPr>
          <p:cNvPr id="6" name="Imagen 5" descr="RedPi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80" y="1790729"/>
            <a:ext cx="4262510" cy="355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2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218011" y="988214"/>
            <a:ext cx="2698823" cy="376256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#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include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&lt;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stdio.h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__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__("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xor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sidt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8 (%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ebp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)\n\t"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mov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8 (%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ebp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),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   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shr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$24, %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\n\t");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EAX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asm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eax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IDT_address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= EAX;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("IDT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: %x\n",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IDT_address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IDT_address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&gt; 0xD0){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("VM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detected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.\n\n");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}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("Host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.\n\n");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("pause");}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Red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Pill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(II)</a:t>
            </a:r>
          </a:p>
        </p:txBody>
      </p:sp>
      <p:sp>
        <p:nvSpPr>
          <p:cNvPr id="10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0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4"/>
            <a:ext cx="8268522" cy="226985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CPUID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SIDT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SGDT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SLDT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SMSW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STR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IN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Instrucciones x86 Anti-VM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5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7433" y="1573101"/>
            <a:ext cx="8268522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marL="342900" algn="just">
              <a:spcBef>
                <a:spcPts val="900"/>
              </a:spcBef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idautils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import *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idc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import *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#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Enum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, list and color Anti-VM instructions - orange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heads = Heads(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SegStart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ScreenEA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()), 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SegEnd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ScreenEA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()))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antiVM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= []</a:t>
            </a:r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i in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heads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sidt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sgdt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sldt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smsw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“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"in"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GetMnem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 == "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cpuid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"):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antiVM.append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(i)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"[+]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Number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potential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Anti-VM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instructions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: %d" % (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len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antiVM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i in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antiVM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"[+] Anti-VM 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potential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 at %x" % i</a:t>
            </a:r>
            <a:endParaRPr lang="es-ES" sz="900" dirty="0"/>
          </a:p>
          <a:p>
            <a:pPr marL="342900" algn="just">
              <a:spcBef>
                <a:spcPts val="900"/>
              </a:spcBef>
            </a:pP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SetColor</a:t>
            </a:r>
            <a:r>
              <a:rPr lang="es-ES" sz="900" dirty="0">
                <a:solidFill>
                  <a:srgbClr val="000000"/>
                </a:solidFill>
                <a:latin typeface="Calibri" panose="020F0502020204030204" pitchFamily="34" charset="0"/>
              </a:rPr>
              <a:t>(i, CIC_ITEM, 0x3a9df6)</a:t>
            </a:r>
            <a:endParaRPr lang="es-ES" sz="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Detección instrucciones Anti-VM (I)</a:t>
            </a:r>
          </a:p>
        </p:txBody>
      </p:sp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0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5"/>
            <a:ext cx="3274188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Ejemplo de output del script para la detección de instrucciones de entornos virtuales.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Detección instrucciones Anti-VM (II)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31" y="1482498"/>
            <a:ext cx="4650581" cy="340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2" y="3711335"/>
            <a:ext cx="3164681" cy="164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9" y="1790816"/>
            <a:ext cx="4369977" cy="21390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Puede darse la posibilidad de que sea muy complejo lidiar con las técnicas implementadas para la detección de entornos virtuales.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Una posible solución es desplegar máquinas físicas para el análisis de estas muestras.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Uso de software que ayude a devolver la máquina a un estado limpio:</a:t>
            </a:r>
          </a:p>
          <a:p>
            <a:pPr marL="900113" lvl="2" indent="-214313" algn="just">
              <a:spcBef>
                <a:spcPts val="900"/>
              </a:spcBef>
              <a:buFont typeface="Wingdings" panose="05000000000000000000" pitchFamily="2" charset="2"/>
              <a:buChar char="v"/>
              <a:defRPr/>
            </a:pPr>
            <a:r>
              <a:rPr lang="es-ES" dirty="0" smtClean="0"/>
              <a:t>Deep </a:t>
            </a:r>
            <a:r>
              <a:rPr lang="es-ES" dirty="0" err="1" smtClean="0"/>
              <a:t>Freeze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Máquinas físicas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78" y="1359388"/>
            <a:ext cx="2828925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6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4"/>
            <a:ext cx="8268522" cy="19389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 smtClean="0"/>
              <a:t>Pafish</a:t>
            </a:r>
            <a:r>
              <a:rPr lang="es-ES" dirty="0" smtClean="0"/>
              <a:t>:</a:t>
            </a:r>
            <a:endParaRPr lang="es-ES" dirty="0"/>
          </a:p>
          <a:p>
            <a:pPr marL="900113" lvl="2" indent="-214313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github.com</a:t>
            </a:r>
            <a:r>
              <a:rPr lang="es-ES" dirty="0"/>
              <a:t>/a0rtega/</a:t>
            </a:r>
            <a:r>
              <a:rPr lang="es-ES" dirty="0" err="1"/>
              <a:t>pafish</a:t>
            </a:r>
            <a:endParaRPr lang="es-ES" dirty="0"/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/>
              <a:t>Al-</a:t>
            </a:r>
            <a:r>
              <a:rPr lang="es-ES" dirty="0" err="1" smtClean="0"/>
              <a:t>khaser</a:t>
            </a:r>
            <a:r>
              <a:rPr lang="es-ES" dirty="0" smtClean="0"/>
              <a:t>:</a:t>
            </a:r>
            <a:endParaRPr lang="es-ES" dirty="0"/>
          </a:p>
          <a:p>
            <a:pPr marL="900113" lvl="2" indent="-214313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dirty="0"/>
              <a:t>https://</a:t>
            </a:r>
            <a:r>
              <a:rPr lang="es-ES" dirty="0" smtClean="0"/>
              <a:t>github.com/LordNoteworthy/al-khaser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err="1" smtClean="0"/>
              <a:t>Hardening</a:t>
            </a:r>
            <a:r>
              <a:rPr lang="es-ES" dirty="0" smtClean="0"/>
              <a:t> </a:t>
            </a:r>
            <a:r>
              <a:rPr lang="es-ES" dirty="0" err="1" smtClean="0"/>
              <a:t>VirtualBox</a:t>
            </a:r>
            <a:r>
              <a:rPr lang="es-ES" dirty="0" smtClean="0"/>
              <a:t>:</a:t>
            </a:r>
            <a:endParaRPr lang="es-ES" dirty="0"/>
          </a:p>
          <a:p>
            <a:pPr marL="900113" lvl="2" indent="-214313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dirty="0" smtClean="0"/>
              <a:t>http://byte-atlas.blogspot.com.es/2017/02/hardening-vbox-win7x64.html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Anti-VM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Referencias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8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>
            <a:normAutofit/>
          </a:bodyPr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877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Las técnicas empleadas en el malware actual pueden no ser tan “ideales” como las mencionadas en la charla.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Detección de entornos en el lado del C2.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Anti-Análisis en malware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keepcal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7" y="3171867"/>
            <a:ext cx="3535013" cy="265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1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9771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Análisis de malware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Threat Intelligence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dirty="0" smtClean="0"/>
              <a:t>https</a:t>
            </a:r>
            <a:r>
              <a:rPr lang="es-ES" dirty="0"/>
              <a:t>://</a:t>
            </a:r>
            <a:r>
              <a:rPr lang="es-ES" dirty="0" smtClean="0"/>
              <a:t>twitter.com/JR0driguezB</a:t>
            </a:r>
            <a:endParaRPr lang="es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Presentación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JR:~ JR$ whoami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07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272382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MD5: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n-US" sz="1500" dirty="0"/>
              <a:t>6cdf562e79a733a1e0d096a5324c7d77</a:t>
            </a:r>
          </a:p>
          <a:p>
            <a:pPr marL="600075" lvl="1" indent="-257175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/>
              <a:t>Troyano bancario también conocido bajo el nombre </a:t>
            </a:r>
            <a:r>
              <a:rPr lang="es-ES" sz="1500" dirty="0" err="1"/>
              <a:t>ZeusPanda</a:t>
            </a:r>
            <a:r>
              <a:rPr lang="es-ES" sz="1500" dirty="0"/>
              <a:t>.</a:t>
            </a:r>
          </a:p>
          <a:p>
            <a:pPr marL="600075" lvl="1" indent="-257175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n-US" sz="1500" dirty="0" err="1">
                <a:ea typeface="Verdana" panose="020B0604030504040204" pitchFamily="34" charset="0"/>
                <a:cs typeface="Calibri"/>
              </a:rPr>
              <a:t>Variante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del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conocido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troyano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bancario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Zeus.</a:t>
            </a:r>
          </a:p>
          <a:p>
            <a:pPr marL="600075" lvl="1" indent="-257175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n-US" sz="1500" dirty="0">
                <a:ea typeface="Verdana" panose="020B0604030504040204" pitchFamily="34" charset="0"/>
                <a:cs typeface="Calibri"/>
              </a:rPr>
              <a:t>Uno de los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bancarios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más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activos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junto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con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TrickBot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y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Dridex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600075" lvl="1" indent="-257175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n-US" sz="1500" dirty="0" err="1">
                <a:ea typeface="Verdana" panose="020B0604030504040204" pitchFamily="34" charset="0"/>
                <a:cs typeface="Calibri"/>
              </a:rPr>
              <a:t>Vectores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de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infección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n-US" sz="1500" dirty="0" err="1">
                <a:ea typeface="Verdana" panose="020B0604030504040204" pitchFamily="34" charset="0"/>
                <a:cs typeface="Calibri"/>
              </a:rPr>
              <a:t>Campañas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de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MalSpam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n-US" sz="1500" dirty="0">
                <a:ea typeface="Verdana" panose="020B0604030504040204" pitchFamily="34" charset="0"/>
                <a:cs typeface="Calibri"/>
              </a:rPr>
              <a:t>Downloaders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como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Hancitor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 o </a:t>
            </a:r>
            <a:r>
              <a:rPr lang="en-US" sz="1500" dirty="0" err="1">
                <a:ea typeface="Verdana" panose="020B0604030504040204" pitchFamily="34" charset="0"/>
                <a:cs typeface="Calibri"/>
              </a:rPr>
              <a:t>Emotet</a:t>
            </a:r>
            <a:r>
              <a:rPr lang="en-US" sz="1500" dirty="0">
                <a:ea typeface="Verdana" panose="020B0604030504040204" pitchFamily="34" charset="0"/>
                <a:cs typeface="Calibri"/>
              </a:rPr>
              <a:t>.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8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Función encargada del chequeo del entorno.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el resultado es desfavorable, se auto-elimina.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es favorable, se instala en el equipo.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1 a las 23.4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42" y="660750"/>
            <a:ext cx="3448050" cy="386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1 a las 23.48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2" y="3752492"/>
            <a:ext cx="2895600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3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64633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Comprobación del fichero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Pruebas durante el desarrollo.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(III)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1 a las 23.5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80" y="164354"/>
            <a:ext cx="2778765" cy="3466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1 a las 23.53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79" y="3712414"/>
            <a:ext cx="3272117" cy="231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Captura de pantalla 2018-03-01 a las 23.54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" y="4037036"/>
            <a:ext cx="5109882" cy="1922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Lenguaje.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(IV)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1 a las 23.5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53" y="338202"/>
            <a:ext cx="6438900" cy="544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1 a las 23.51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" y="2936069"/>
            <a:ext cx="5010150" cy="237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0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Búsqueda de procesos y artefactos relativos a herramientas y entornos de análisis.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(V)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9" name="Imagen 8" descr="Captura de pantalla 2018-03-01 a las 23.55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08" y="2664176"/>
            <a:ext cx="47625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0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248493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Ficheros asociados a entornos de análisis.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(VI)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8.5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95" y="418028"/>
            <a:ext cx="5667375" cy="501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9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Ficheros asociados a entornos de análisis.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(VII)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8.5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59" y="2728372"/>
            <a:ext cx="4791075" cy="252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5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Detección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SandBoxie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VIII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8.5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45" y="985219"/>
            <a:ext cx="5835972" cy="4679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1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Detección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Deep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Freeze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(IX)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8.5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58" y="2722281"/>
            <a:ext cx="41148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0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Detección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WireShark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(X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8.59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69" y="664315"/>
            <a:ext cx="5210175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2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/>
          <a:lstStyle/>
          <a:p>
            <a:r>
              <a:rPr lang="es-ES" dirty="0" smtClean="0"/>
              <a:t>Técnicas Anti*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2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Detección de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Wine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XI)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0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66" y="536010"/>
            <a:ext cx="4895850" cy="542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7" y="1790815"/>
            <a:ext cx="341806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Procesos asociados a herramientas de análisis.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XII)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01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6" y="3347440"/>
            <a:ext cx="401955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2 a las 9.01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76" y="652381"/>
            <a:ext cx="4286250" cy="246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Captura de pantalla 2018-03-02 a las 9.01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97" y="3481836"/>
            <a:ext cx="3952875" cy="246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0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XIII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0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09" y="659077"/>
            <a:ext cx="396240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2 a las 9.03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0" y="3439937"/>
            <a:ext cx="3790950" cy="248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Captura de pantalla 2018-03-02 a las 9.03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17" y="3481633"/>
            <a:ext cx="395287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438077" y="1790815"/>
            <a:ext cx="341806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Procesos asociados a herramientas de análisis.</a:t>
            </a:r>
          </a:p>
        </p:txBody>
      </p:sp>
    </p:spTree>
    <p:extLst>
      <p:ext uri="{BB962C8B-B14F-4D97-AF65-F5344CB8AC3E}">
        <p14:creationId xmlns:p14="http://schemas.microsoft.com/office/powerpoint/2010/main" val="2930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XIV)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0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03" y="651181"/>
            <a:ext cx="395287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8-03-02 a las 9.0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9" y="3488732"/>
            <a:ext cx="3771900" cy="245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Captura de pantalla 2018-03-02 a las 9.04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23" y="3490238"/>
            <a:ext cx="3895725" cy="246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438077" y="1790815"/>
            <a:ext cx="341806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Procesos asociados a herramientas de análisis.</a:t>
            </a:r>
          </a:p>
        </p:txBody>
      </p:sp>
    </p:spTree>
    <p:extLst>
      <p:ext uri="{BB962C8B-B14F-4D97-AF65-F5344CB8AC3E}">
        <p14:creationId xmlns:p14="http://schemas.microsoft.com/office/powerpoint/2010/main" val="32799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3"/>
            <a:ext cx="7548802" cy="2031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Artefactos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aosciados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a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debuggers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y software de monitorización: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\\.\REGVXG -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RegMon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\\.\FILEVXG -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FileMon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\\.\REGSYS -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RegMon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\\.\FILEM -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FileMon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de-DE" sz="1500" dirty="0">
                <a:ea typeface="Verdana" panose="020B0604030504040204" pitchFamily="34" charset="0"/>
                <a:cs typeface="Calibri"/>
              </a:rPr>
              <a:t>\\.\TRW - Debugger de Windows 9X</a:t>
            </a:r>
            <a:endParaRPr lang="es-ES" sz="1500" dirty="0">
              <a:ea typeface="Verdana" panose="020B0604030504040204" pitchFamily="34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XV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04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32" y="2273896"/>
            <a:ext cx="4133850" cy="250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0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Loop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XVI)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6" name="Imagen 5" descr="Captura de pantalla 2018-03-02 a las 9.2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48" y="1718221"/>
            <a:ext cx="6713935" cy="356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9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56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6"/>
            <a:ext cx="754880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se pasan todos los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checks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: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Se instala en el equipo.</a:t>
            </a:r>
          </a:p>
          <a:p>
            <a:pPr marL="942975" lvl="2" indent="-257175" algn="just">
              <a:spcBef>
                <a:spcPts val="900"/>
              </a:spcBef>
              <a:buFont typeface="Wingdings" charset="2"/>
              <a:buChar char="v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Se lanza desde la nueva carpeta.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Caso práctico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PandaBanker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(</a:t>
            </a:r>
            <a:r>
              <a:rPr lang="es-E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XVII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  <p:pic>
        <p:nvPicPr>
          <p:cNvPr id="2" name="Imagen 1" descr="Captura de pantalla 2018-03-02 a las 9.10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4" y="1154512"/>
            <a:ext cx="3638550" cy="412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3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>
            <a:normAutofit/>
          </a:bodyPr>
          <a:lstStyle/>
          <a:p>
            <a:r>
              <a:rPr lang="es-ES" dirty="0" smtClean="0"/>
              <a:t>¡Gracias!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735F4-45EF-43A4-9DB8-E9E97276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575" y="5783573"/>
            <a:ext cx="4298749" cy="761035"/>
          </a:xfrm>
        </p:spPr>
        <p:txBody>
          <a:bodyPr/>
          <a:lstStyle/>
          <a:p>
            <a:r>
              <a:rPr lang="es-ES" dirty="0" smtClean="0"/>
              <a:t>@JR0driguezB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5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20159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Bien para dificultar la tarea de ingeniería inversa al analista o bien para impedir que la muestra pueda ser analizada </a:t>
            </a:r>
            <a:r>
              <a:rPr lang="es-ES" sz="1500" dirty="0">
                <a:ea typeface="Verdana" panose="020B0604030504040204" pitchFamily="34" charset="0"/>
                <a:cs typeface="Calibri (c"/>
              </a:rPr>
              <a:t>por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sandboxes o ejecutada en entornos virtuales, varias familias de malware implementan técnicas en su código con tal propósito.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Si bien no se trata métodos que puedan mantener a raya a un reverser con cierta experiencia, un analista que nunca se haya enfrentado a esta situación si que puede encontrar dificultades para analizar la muestra y los sistemas automáticos pueden ser inútiles frente dichas técnicas.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Anti*</a:t>
            </a:r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1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7825-B8DC-4319-88B2-C644FED1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31" y="2896592"/>
            <a:ext cx="5891316" cy="105035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Técnicas Anti-</a:t>
            </a:r>
            <a:r>
              <a:rPr lang="es-ES" dirty="0" err="1" smtClean="0"/>
              <a:t>Disassembly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5"/>
            <a:ext cx="7548802" cy="13234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Ofuscación más que Anti-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Disassembly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Modificaciones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random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a un registro.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No afectan al flujo del programa.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</a:t>
            </a:r>
            <a:r>
              <a:rPr lang="es-ES" sz="2700" b="1" dirty="0" err="1">
                <a:latin typeface="Calibri"/>
                <a:cs typeface="Calibri"/>
              </a:rPr>
              <a:t>Disassembly</a:t>
            </a:r>
            <a:endParaRPr lang="es-ES" sz="2700" b="1" dirty="0"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Junk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instructions</a:t>
            </a:r>
            <a:endParaRPr lang="es-ES" sz="21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 descr="Captura de pantalla 2018-02-25 a las 18.1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81" y="181382"/>
            <a:ext cx="3429000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8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FD02EE-2CBE-4DB7-89AF-66C3F59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76DA-FAF6-4273-B762-71B4317FA79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8078" y="1790814"/>
            <a:ext cx="7548802" cy="13388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 err="1">
                <a:ea typeface="Verdana" panose="020B0604030504040204" pitchFamily="34" charset="0"/>
                <a:cs typeface="Calibri"/>
              </a:rPr>
              <a:t>Jump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condicional.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La condición siempre es la misma.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Por tanto se trata de un </a:t>
            </a:r>
            <a:r>
              <a:rPr lang="es-ES" sz="1500" dirty="0" err="1">
                <a:ea typeface="Verdana" panose="020B0604030504040204" pitchFamily="34" charset="0"/>
                <a:cs typeface="Calibri"/>
              </a:rPr>
              <a:t>Jump</a:t>
            </a:r>
            <a:r>
              <a:rPr lang="es-ES" sz="1500" dirty="0">
                <a:ea typeface="Verdana" panose="020B0604030504040204" pitchFamily="34" charset="0"/>
                <a:cs typeface="Calibri"/>
              </a:rPr>
              <a:t> incondicional.</a:t>
            </a:r>
          </a:p>
          <a:p>
            <a:pPr marL="557213" lvl="1" indent="-214313" algn="just">
              <a:spcBef>
                <a:spcPts val="900"/>
              </a:spcBef>
              <a:buFont typeface="Wingdings" charset="2"/>
              <a:buChar char="u"/>
              <a:defRPr/>
            </a:pPr>
            <a:r>
              <a:rPr lang="es-ES" sz="1500" dirty="0">
                <a:ea typeface="Verdana" panose="020B0604030504040204" pitchFamily="34" charset="0"/>
                <a:cs typeface="Calibri"/>
              </a:rPr>
              <a:t>Puede romper el desensamblado.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7433" y="341882"/>
            <a:ext cx="827997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700" b="1" dirty="0">
                <a:latin typeface="Calibri"/>
                <a:cs typeface="Calibri"/>
              </a:rPr>
              <a:t>Técnicas Anti-</a:t>
            </a:r>
            <a:r>
              <a:rPr lang="es-ES" sz="2700" b="1" dirty="0" err="1">
                <a:latin typeface="Calibri"/>
                <a:cs typeface="Calibri"/>
              </a:rPr>
              <a:t>Disassembly</a:t>
            </a:r>
            <a:endParaRPr lang="es-ES" sz="2700" b="1" dirty="0"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034" y="836168"/>
            <a:ext cx="827997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Instrucciones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Jump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con condiciones constantes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3" y="2111753"/>
            <a:ext cx="3779381" cy="146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pie de página 1">
            <a:extLst>
              <a:ext uri="{FF2B5EF4-FFF2-40B4-BE49-F238E27FC236}">
                <a16:creationId xmlns:a16="http://schemas.microsoft.com/office/drawing/2014/main" id="{40CE076B-CF81-4514-90D0-8405B20E1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97660" y="6356350"/>
            <a:ext cx="4212508" cy="365125"/>
          </a:xfrm>
        </p:spPr>
        <p:txBody>
          <a:bodyPr/>
          <a:lstStyle/>
          <a:p>
            <a:r>
              <a:rPr lang="es-ES" dirty="0" smtClean="0"/>
              <a:t>JR0driguezB - Técnicas de evasión y anti-análisis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9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2352</Words>
  <Application>Microsoft Office PowerPoint</Application>
  <PresentationFormat>On-screen Show (4:3)</PresentationFormat>
  <Paragraphs>450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(c</vt:lpstr>
      <vt:lpstr>Calibri Light</vt:lpstr>
      <vt:lpstr>Mangal</vt:lpstr>
      <vt:lpstr>Verdana</vt:lpstr>
      <vt:lpstr>Wingdings</vt:lpstr>
      <vt:lpstr>Tema de Office</vt:lpstr>
      <vt:lpstr>Técnicas de evasión y anti-análisis</vt:lpstr>
      <vt:lpstr>PowerPoint Presentation</vt:lpstr>
      <vt:lpstr>Presentación</vt:lpstr>
      <vt:lpstr>PowerPoint Presentation</vt:lpstr>
      <vt:lpstr>Técnicas Anti*</vt:lpstr>
      <vt:lpstr>PowerPoint Presentation</vt:lpstr>
      <vt:lpstr>Técnicas Anti-Disassembly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Técnicas Anti-Debugger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Técnicas Anti-VM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práctico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MRSBONE</dc:creator>
  <cp:lastModifiedBy>Rodriguez Barrios, Jorge (ES - Madrid)</cp:lastModifiedBy>
  <cp:revision>494</cp:revision>
  <cp:lastPrinted>2018-03-02T09:17:15Z</cp:lastPrinted>
  <dcterms:created xsi:type="dcterms:W3CDTF">2018-01-22T19:03:52Z</dcterms:created>
  <dcterms:modified xsi:type="dcterms:W3CDTF">2018-04-23T10:27:37Z</dcterms:modified>
</cp:coreProperties>
</file>