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Fira Sans Extra Condensed Medium"/>
      <p:regular r:id="rId23"/>
      <p:bold r:id="rId24"/>
      <p:italic r:id="rId25"/>
      <p:boldItalic r:id="rId26"/>
    </p:embeddedFont>
    <p:embeddedFont>
      <p:font typeface="Fira Sans Extra Condense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28" Type="http://schemas.openxmlformats.org/officeDocument/2006/relationships/font" Target="fonts/FiraSansExtraCondensed-bold.fntdata"/><Relationship Id="rId27" Type="http://schemas.openxmlformats.org/officeDocument/2006/relationships/font" Target="fonts/FiraSansExtraCondense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FiraSansExtraCondense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ea72f4a77_6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ea72f4a77_6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a22a4a535_2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a22a4a535_2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dadd4725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dadd4725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a22a4a535_2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a22a4a535_2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a22a4a535_2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a22a4a535_2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fd8bf85f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fd8bf85f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a22a4a535_2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a22a4a535_2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fbc1bc2c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fbc1bc2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fbc1bc2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fbc1bc2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fbc1bc2c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fbc1bc2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fbc1bc2c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fbc1bc2c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fbc1bc2c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fbc1bc2c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fbc1bc2c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fbc1bc2c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dadd4725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dadd4725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724988" y="695250"/>
            <a:ext cx="56940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Proyecto Final Estadistica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724988" y="1532000"/>
            <a:ext cx="56940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</a:rPr>
              <a:t>Jhosua Callejas, Íñigo Pérez, Ana Martin, Diego Agustin</a:t>
            </a:r>
            <a:endParaRPr sz="1700">
              <a:solidFill>
                <a:schemeClr val="accent1"/>
              </a:solidFill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4" name="Google Shape;54;p13"/>
            <p:cNvSpPr/>
            <p:nvPr/>
          </p:nvSpPr>
          <p:spPr>
            <a:xfrm>
              <a:off x="711150" y="1595125"/>
              <a:ext cx="7721575" cy="2314550"/>
            </a:xfrm>
            <a:custGeom>
              <a:rect b="b" l="l" r="r" t="t"/>
              <a:pathLst>
                <a:path extrusionOk="0" h="92582" w="308863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5" name="Google Shape;55;p13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3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68" name="Google Shape;68;p13"/>
            <p:cNvSpPr/>
            <p:nvPr/>
          </p:nvSpPr>
          <p:spPr>
            <a:xfrm>
              <a:off x="710288" y="2172905"/>
              <a:ext cx="7723197" cy="1739465"/>
            </a:xfrm>
            <a:custGeom>
              <a:rect b="b" l="l" r="r" t="t"/>
              <a:pathLst>
                <a:path extrusionOk="0" h="48295" w="214429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9" name="Google Shape;69;p13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1724988" y="1984250"/>
            <a:ext cx="56940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24/05/2024 v1</a:t>
            </a:r>
            <a:endParaRPr sz="1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470400" y="2253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Contrastes de Bondad de Ajuste </a:t>
            </a:r>
            <a:endParaRPr/>
          </a:p>
        </p:txBody>
      </p:sp>
      <p:grpSp>
        <p:nvGrpSpPr>
          <p:cNvPr id="156" name="Google Shape;156;p22"/>
          <p:cNvGrpSpPr/>
          <p:nvPr/>
        </p:nvGrpSpPr>
        <p:grpSpPr>
          <a:xfrm>
            <a:off x="6900900" y="1254606"/>
            <a:ext cx="1772700" cy="592093"/>
            <a:chOff x="6661075" y="1152494"/>
            <a:chExt cx="1772700" cy="592093"/>
          </a:xfrm>
        </p:grpSpPr>
        <p:sp>
          <p:nvSpPr>
            <p:cNvPr id="157" name="Google Shape;157;p22"/>
            <p:cNvSpPr txBox="1"/>
            <p:nvPr/>
          </p:nvSpPr>
          <p:spPr>
            <a:xfrm>
              <a:off x="6661075" y="11524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Linea Azul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8" name="Google Shape;158;p22"/>
            <p:cNvSpPr txBox="1"/>
            <p:nvPr/>
          </p:nvSpPr>
          <p:spPr>
            <a:xfrm>
              <a:off x="6661075" y="1406487"/>
              <a:ext cx="1772700" cy="3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Frecuencia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Observada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" name="Google Shape;159;p22"/>
          <p:cNvGrpSpPr/>
          <p:nvPr/>
        </p:nvGrpSpPr>
        <p:grpSpPr>
          <a:xfrm>
            <a:off x="6900900" y="2409206"/>
            <a:ext cx="1772700" cy="700094"/>
            <a:chOff x="6661075" y="2307094"/>
            <a:chExt cx="1772700" cy="700094"/>
          </a:xfrm>
        </p:grpSpPr>
        <p:sp>
          <p:nvSpPr>
            <p:cNvPr id="160" name="Google Shape;160;p22"/>
            <p:cNvSpPr txBox="1"/>
            <p:nvPr/>
          </p:nvSpPr>
          <p:spPr>
            <a:xfrm>
              <a:off x="6661075" y="23070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Linea Verde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1" name="Google Shape;161;p22"/>
            <p:cNvSpPr txBox="1"/>
            <p:nvPr/>
          </p:nvSpPr>
          <p:spPr>
            <a:xfrm>
              <a:off x="6661075" y="2561088"/>
              <a:ext cx="17727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Frecuencia Esperada(Gamma)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162;p22"/>
          <p:cNvGrpSpPr/>
          <p:nvPr/>
        </p:nvGrpSpPr>
        <p:grpSpPr>
          <a:xfrm>
            <a:off x="6900900" y="3563818"/>
            <a:ext cx="1772700" cy="735182"/>
            <a:chOff x="6661075" y="3461706"/>
            <a:chExt cx="1772700" cy="735182"/>
          </a:xfrm>
        </p:grpSpPr>
        <p:sp>
          <p:nvSpPr>
            <p:cNvPr id="163" name="Google Shape;163;p22"/>
            <p:cNvSpPr txBox="1"/>
            <p:nvPr/>
          </p:nvSpPr>
          <p:spPr>
            <a:xfrm>
              <a:off x="6661075" y="3461706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Linea Roja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4" name="Google Shape;164;p22"/>
            <p:cNvSpPr txBox="1"/>
            <p:nvPr/>
          </p:nvSpPr>
          <p:spPr>
            <a:xfrm>
              <a:off x="6661075" y="3715688"/>
              <a:ext cx="1772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Frecuencia Esperada (Normal)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5275"/>
            <a:ext cx="6748499" cy="397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Estimaciones </a:t>
            </a:r>
            <a:r>
              <a:rPr lang="en">
                <a:solidFill>
                  <a:schemeClr val="dk1"/>
                </a:solidFill>
              </a:rPr>
              <a:t>Paramétricas</a:t>
            </a:r>
            <a:endParaRPr/>
          </a:p>
        </p:txBody>
      </p:sp>
      <p:grpSp>
        <p:nvGrpSpPr>
          <p:cNvPr id="171" name="Google Shape;171;p23"/>
          <p:cNvGrpSpPr/>
          <p:nvPr/>
        </p:nvGrpSpPr>
        <p:grpSpPr>
          <a:xfrm>
            <a:off x="3732705" y="3641500"/>
            <a:ext cx="4701070" cy="602700"/>
            <a:chOff x="3732705" y="3567875"/>
            <a:chExt cx="4701070" cy="602700"/>
          </a:xfrm>
        </p:grpSpPr>
        <p:sp>
          <p:nvSpPr>
            <p:cNvPr id="172" name="Google Shape;172;p23"/>
            <p:cNvSpPr/>
            <p:nvPr/>
          </p:nvSpPr>
          <p:spPr>
            <a:xfrm>
              <a:off x="7262875" y="3567875"/>
              <a:ext cx="1170900" cy="6027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" name="Google Shape;173;p23"/>
            <p:cNvSpPr/>
            <p:nvPr/>
          </p:nvSpPr>
          <p:spPr>
            <a:xfrm rot="5400000">
              <a:off x="4354605" y="3027425"/>
              <a:ext cx="439800" cy="1683600"/>
            </a:xfrm>
            <a:prstGeom prst="cube">
              <a:avLst>
                <a:gd fmla="val 25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23"/>
          <p:cNvGrpSpPr/>
          <p:nvPr/>
        </p:nvGrpSpPr>
        <p:grpSpPr>
          <a:xfrm>
            <a:off x="263075" y="2978200"/>
            <a:ext cx="7723500" cy="1364700"/>
            <a:chOff x="710275" y="2330438"/>
            <a:chExt cx="7723500" cy="1364700"/>
          </a:xfrm>
        </p:grpSpPr>
        <p:sp>
          <p:nvSpPr>
            <p:cNvPr id="175" name="Google Shape;175;p23"/>
            <p:cNvSpPr/>
            <p:nvPr/>
          </p:nvSpPr>
          <p:spPr>
            <a:xfrm>
              <a:off x="7262875" y="2452375"/>
              <a:ext cx="1170900" cy="6027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" name="Google Shape;176;p23"/>
            <p:cNvSpPr txBox="1"/>
            <p:nvPr/>
          </p:nvSpPr>
          <p:spPr>
            <a:xfrm>
              <a:off x="710325" y="2330438"/>
              <a:ext cx="29109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Eficiencia de los estimadores</a:t>
              </a:r>
              <a:endParaRPr sz="1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7" name="Google Shape;177;p23"/>
            <p:cNvSpPr txBox="1"/>
            <p:nvPr/>
          </p:nvSpPr>
          <p:spPr>
            <a:xfrm>
              <a:off x="710275" y="2656238"/>
              <a:ext cx="2398800" cy="10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Eficiencia del estimador de la media (varianza): 0.0106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Eficiencia del estimador de la varianza (varianza): 0.0076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 rot="5400000">
              <a:off x="5031400" y="1235425"/>
              <a:ext cx="439800" cy="3036600"/>
            </a:xfrm>
            <a:prstGeom prst="cube">
              <a:avLst>
                <a:gd fmla="val 25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23"/>
          <p:cNvGrpSpPr/>
          <p:nvPr/>
        </p:nvGrpSpPr>
        <p:grpSpPr>
          <a:xfrm>
            <a:off x="263075" y="1288550"/>
            <a:ext cx="8170700" cy="1135200"/>
            <a:chOff x="263075" y="1214925"/>
            <a:chExt cx="8170700" cy="1135200"/>
          </a:xfrm>
        </p:grpSpPr>
        <p:sp>
          <p:nvSpPr>
            <p:cNvPr id="180" name="Google Shape;180;p23"/>
            <p:cNvSpPr txBox="1"/>
            <p:nvPr/>
          </p:nvSpPr>
          <p:spPr>
            <a:xfrm>
              <a:off x="263075" y="1214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Sesgo de los estimadores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1" name="Google Shape;181;p23"/>
            <p:cNvSpPr txBox="1"/>
            <p:nvPr/>
          </p:nvSpPr>
          <p:spPr>
            <a:xfrm>
              <a:off x="263075" y="1540725"/>
              <a:ext cx="2247300" cy="8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Sesgo del estimador de la media: -0.0046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Sesgo del estimador de la varianza: -0.0039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7262875" y="1336875"/>
              <a:ext cx="1170900" cy="6027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800" y="1118475"/>
            <a:ext cx="6584076" cy="374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470400" y="1748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Modelo de </a:t>
            </a:r>
            <a:r>
              <a:rPr lang="en">
                <a:solidFill>
                  <a:schemeClr val="dk1"/>
                </a:solidFill>
              </a:rPr>
              <a:t>regresión</a:t>
            </a:r>
            <a:r>
              <a:rPr lang="en">
                <a:solidFill>
                  <a:schemeClr val="dk1"/>
                </a:solidFill>
              </a:rPr>
              <a:t> lineal</a:t>
            </a:r>
            <a:endParaRPr/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4100" y="1250125"/>
            <a:ext cx="644319" cy="4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7158425" y="1113650"/>
            <a:ext cx="2195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Valores predichos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Línea ideal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672450"/>
            <a:ext cx="6209300" cy="405562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/>
        </p:nvSpPr>
        <p:spPr>
          <a:xfrm rot="-5400000">
            <a:off x="-845550" y="2515613"/>
            <a:ext cx="206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Valores predichos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2755300" y="4728075"/>
            <a:ext cx="13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Valores reales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Intervalos de confianza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7464213" y="1991508"/>
            <a:ext cx="12426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Teórico</a:t>
            </a:r>
            <a:endParaRPr sz="1500">
              <a:solidFill>
                <a:srgbClr val="FF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7541300" y="2571758"/>
            <a:ext cx="12426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Bootstrap</a:t>
            </a:r>
            <a:endParaRPr sz="1500">
              <a:solidFill>
                <a:srgbClr val="0000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50" y="947125"/>
            <a:ext cx="7148051" cy="4021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p25"/>
          <p:cNvGrpSpPr/>
          <p:nvPr/>
        </p:nvGrpSpPr>
        <p:grpSpPr>
          <a:xfrm>
            <a:off x="7823388" y="2254709"/>
            <a:ext cx="657000" cy="634075"/>
            <a:chOff x="5052300" y="4366447"/>
            <a:chExt cx="657000" cy="634075"/>
          </a:xfrm>
        </p:grpSpPr>
        <p:grpSp>
          <p:nvGrpSpPr>
            <p:cNvPr id="203" name="Google Shape;203;p25"/>
            <p:cNvGrpSpPr/>
            <p:nvPr/>
          </p:nvGrpSpPr>
          <p:grpSpPr>
            <a:xfrm>
              <a:off x="5052300" y="4366447"/>
              <a:ext cx="657000" cy="71400"/>
              <a:chOff x="5052300" y="4366447"/>
              <a:chExt cx="657000" cy="71400"/>
            </a:xfrm>
          </p:grpSpPr>
          <p:cxnSp>
            <p:nvCxnSpPr>
              <p:cNvPr id="204" name="Google Shape;204;p25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5" name="Google Shape;205;p25"/>
              <p:cNvSpPr/>
              <p:nvPr/>
            </p:nvSpPr>
            <p:spPr>
              <a:xfrm>
                <a:off x="5345100" y="4366447"/>
                <a:ext cx="71400" cy="71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" name="Google Shape;206;p25"/>
            <p:cNvGrpSpPr/>
            <p:nvPr/>
          </p:nvGrpSpPr>
          <p:grpSpPr>
            <a:xfrm>
              <a:off x="5052300" y="4929122"/>
              <a:ext cx="657000" cy="71400"/>
              <a:chOff x="4976100" y="4929122"/>
              <a:chExt cx="657000" cy="71400"/>
            </a:xfrm>
          </p:grpSpPr>
          <p:cxnSp>
            <p:nvCxnSpPr>
              <p:cNvPr id="207" name="Google Shape;207;p25"/>
              <p:cNvCxnSpPr/>
              <p:nvPr/>
            </p:nvCxnSpPr>
            <p:spPr>
              <a:xfrm>
                <a:off x="4976100" y="4964822"/>
                <a:ext cx="657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8" name="Google Shape;208;p25"/>
              <p:cNvSpPr/>
              <p:nvPr/>
            </p:nvSpPr>
            <p:spPr>
              <a:xfrm>
                <a:off x="5268900" y="4929122"/>
                <a:ext cx="71400" cy="7140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ctrTitle"/>
          </p:nvPr>
        </p:nvSpPr>
        <p:spPr>
          <a:xfrm>
            <a:off x="1413600" y="1101300"/>
            <a:ext cx="63168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GRACIAS POR SU ATENCIÓN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14" name="Google Shape;214;p26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215" name="Google Shape;215;p26"/>
            <p:cNvSpPr/>
            <p:nvPr/>
          </p:nvSpPr>
          <p:spPr>
            <a:xfrm>
              <a:off x="711150" y="1595125"/>
              <a:ext cx="7721575" cy="2314550"/>
            </a:xfrm>
            <a:custGeom>
              <a:rect b="b" l="l" r="r" t="t"/>
              <a:pathLst>
                <a:path extrusionOk="0" h="92582" w="308863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6" name="Google Shape;216;p26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26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229" name="Google Shape;229;p26"/>
            <p:cNvSpPr/>
            <p:nvPr/>
          </p:nvSpPr>
          <p:spPr>
            <a:xfrm>
              <a:off x="710288" y="2172905"/>
              <a:ext cx="7723197" cy="1739465"/>
            </a:xfrm>
            <a:custGeom>
              <a:rect b="b" l="l" r="r" t="t"/>
              <a:pathLst>
                <a:path extrusionOk="0" h="48295" w="214429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0" name="Google Shape;230;p26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75" y="152400"/>
            <a:ext cx="832464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48" y="152400"/>
            <a:ext cx="6207199" cy="38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7047000" y="415425"/>
            <a:ext cx="163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Consumo medio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7222650" y="1582200"/>
            <a:ext cx="1639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Motor mas grande vs mas eficiente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6624550" y="3649025"/>
            <a:ext cx="291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Pick up standard- compact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25" y="152400"/>
            <a:ext cx="851433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333375"/>
            <a:ext cx="523875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152400"/>
            <a:ext cx="84772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75" y="152400"/>
            <a:ext cx="7049476" cy="45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7819425" y="1396225"/>
            <a:ext cx="113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Frecuencia paises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63" y="217650"/>
            <a:ext cx="548841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6598475" y="1005175"/>
            <a:ext cx="20883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-Predominancia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-Contribuciones significativas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  -Presencia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moderada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-Menor representacion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1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127" name="Google Shape;127;p21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21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21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21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21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21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21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21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21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21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21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8" name="Google Shape;138;p21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Parte de Inferencia Estadistica</a:t>
            </a:r>
            <a:endParaRPr/>
          </a:p>
        </p:txBody>
      </p:sp>
      <p:grpSp>
        <p:nvGrpSpPr>
          <p:cNvPr id="139" name="Google Shape;139;p21"/>
          <p:cNvGrpSpPr/>
          <p:nvPr/>
        </p:nvGrpSpPr>
        <p:grpSpPr>
          <a:xfrm>
            <a:off x="1033200" y="1601299"/>
            <a:ext cx="1769400" cy="3283926"/>
            <a:chOff x="1033200" y="1622524"/>
            <a:chExt cx="1769400" cy="3283926"/>
          </a:xfrm>
        </p:grpSpPr>
        <p:sp>
          <p:nvSpPr>
            <p:cNvPr id="140" name="Google Shape;140;p21"/>
            <p:cNvSpPr txBox="1"/>
            <p:nvPr/>
          </p:nvSpPr>
          <p:spPr>
            <a:xfrm>
              <a:off x="1033200" y="3860350"/>
              <a:ext cx="1769400" cy="10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Distribuciones y contrastes de bondad de ajuste 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21"/>
          <p:cNvGrpSpPr/>
          <p:nvPr/>
        </p:nvGrpSpPr>
        <p:grpSpPr>
          <a:xfrm>
            <a:off x="3058500" y="2435400"/>
            <a:ext cx="1257600" cy="2292525"/>
            <a:chOff x="3058500" y="2456625"/>
            <a:chExt cx="1257600" cy="2292525"/>
          </a:xfrm>
        </p:grpSpPr>
        <p:sp>
          <p:nvSpPr>
            <p:cNvPr id="143" name="Google Shape;143;p21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fmla="val 25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 txBox="1"/>
            <p:nvPr/>
          </p:nvSpPr>
          <p:spPr>
            <a:xfrm>
              <a:off x="3058500" y="3802350"/>
              <a:ext cx="1257600" cy="9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Estimación paramétrica 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5" name="Google Shape;145;p21"/>
          <p:cNvGrpSpPr/>
          <p:nvPr/>
        </p:nvGrpSpPr>
        <p:grpSpPr>
          <a:xfrm>
            <a:off x="4704775" y="1809800"/>
            <a:ext cx="1652400" cy="3154625"/>
            <a:chOff x="4704775" y="1831025"/>
            <a:chExt cx="1652400" cy="3154625"/>
          </a:xfrm>
        </p:grpSpPr>
        <p:sp>
          <p:nvSpPr>
            <p:cNvPr id="146" name="Google Shape;146;p21"/>
            <p:cNvSpPr txBox="1"/>
            <p:nvPr/>
          </p:nvSpPr>
          <p:spPr>
            <a:xfrm>
              <a:off x="4704775" y="3860350"/>
              <a:ext cx="1652400" cy="112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Proponer modelos de regresión lineal (o no lineal) 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21"/>
          <p:cNvGrpSpPr/>
          <p:nvPr/>
        </p:nvGrpSpPr>
        <p:grpSpPr>
          <a:xfrm>
            <a:off x="6597300" y="2018350"/>
            <a:ext cx="1257600" cy="2787375"/>
            <a:chOff x="6597300" y="2039575"/>
            <a:chExt cx="1257600" cy="2787375"/>
          </a:xfrm>
        </p:grpSpPr>
        <p:sp>
          <p:nvSpPr>
            <p:cNvPr id="149" name="Google Shape;149;p21"/>
            <p:cNvSpPr txBox="1"/>
            <p:nvPr/>
          </p:nvSpPr>
          <p:spPr>
            <a:xfrm>
              <a:off x="6597300" y="3860350"/>
              <a:ext cx="1257600" cy="9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Intervalos de confianza 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fmla="val 25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