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7" r:id="rId12"/>
    <p:sldId id="270" r:id="rId13"/>
    <p:sldId id="271" r:id="rId14"/>
    <p:sldId id="269" r:id="rId15"/>
    <p:sldId id="26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5BBCF-BFE3-F7EA-12FA-87EC95C24C49}" v="2" dt="2023-06-23T12:07:07.858"/>
    <p1510:client id="{666DDB2D-01B6-50ED-1C11-B3A259935786}" v="41" dt="2023-06-23T04:00:14.018"/>
    <p1510:client id="{B9388563-AFF7-7BBC-B24F-DD4E0AA1F474}" v="2264" dt="2023-06-23T11:29:5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 AZAHAR SHAIK" userId="S::mohammedazahar.shaik@zensar.com::3264b998-c218-47e8-9b90-55c234241d90" providerId="AD" clId="Web-{4BF5BBCF-BFE3-F7EA-12FA-87EC95C24C49}"/>
    <pc:docChg chg="modSld">
      <pc:chgData name="MOHAMMED  AZAHAR SHAIK" userId="S::mohammedazahar.shaik@zensar.com::3264b998-c218-47e8-9b90-55c234241d90" providerId="AD" clId="Web-{4BF5BBCF-BFE3-F7EA-12FA-87EC95C24C49}" dt="2023-06-23T12:07:07.858" v="1" actId="14100"/>
      <pc:docMkLst>
        <pc:docMk/>
      </pc:docMkLst>
      <pc:sldChg chg="modSp">
        <pc:chgData name="MOHAMMED  AZAHAR SHAIK" userId="S::mohammedazahar.shaik@zensar.com::3264b998-c218-47e8-9b90-55c234241d90" providerId="AD" clId="Web-{4BF5BBCF-BFE3-F7EA-12FA-87EC95C24C49}" dt="2023-06-23T12:06:50.279" v="0" actId="1076"/>
        <pc:sldMkLst>
          <pc:docMk/>
          <pc:sldMk cId="2998071157" sldId="260"/>
        </pc:sldMkLst>
        <pc:picChg chg="mod">
          <ac:chgData name="MOHAMMED  AZAHAR SHAIK" userId="S::mohammedazahar.shaik@zensar.com::3264b998-c218-47e8-9b90-55c234241d90" providerId="AD" clId="Web-{4BF5BBCF-BFE3-F7EA-12FA-87EC95C24C49}" dt="2023-06-23T12:06:50.279" v="0" actId="1076"/>
          <ac:picMkLst>
            <pc:docMk/>
            <pc:sldMk cId="2998071157" sldId="260"/>
            <ac:picMk id="4" creationId="{F07784C7-C865-2516-7B31-EA3486031D1A}"/>
          </ac:picMkLst>
        </pc:picChg>
      </pc:sldChg>
      <pc:sldChg chg="modSp">
        <pc:chgData name="MOHAMMED  AZAHAR SHAIK" userId="S::mohammedazahar.shaik@zensar.com::3264b998-c218-47e8-9b90-55c234241d90" providerId="AD" clId="Web-{4BF5BBCF-BFE3-F7EA-12FA-87EC95C24C49}" dt="2023-06-23T12:07:07.858" v="1" actId="14100"/>
        <pc:sldMkLst>
          <pc:docMk/>
          <pc:sldMk cId="1818533449" sldId="261"/>
        </pc:sldMkLst>
        <pc:picChg chg="mod">
          <ac:chgData name="MOHAMMED  AZAHAR SHAIK" userId="S::mohammedazahar.shaik@zensar.com::3264b998-c218-47e8-9b90-55c234241d90" providerId="AD" clId="Web-{4BF5BBCF-BFE3-F7EA-12FA-87EC95C24C49}" dt="2023-06-23T12:07:07.858" v="1" actId="14100"/>
          <ac:picMkLst>
            <pc:docMk/>
            <pc:sldMk cId="1818533449" sldId="261"/>
            <ac:picMk id="4" creationId="{D5DB6642-0956-DDDC-59B2-C981DAB944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971D-5AAF-6296-A9B6-3F4A751DE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49" y="2031737"/>
            <a:ext cx="9786773" cy="2083858"/>
          </a:xfrm>
        </p:spPr>
        <p:txBody>
          <a:bodyPr>
            <a:normAutofit/>
          </a:bodyPr>
          <a:lstStyle/>
          <a:p>
            <a:r>
              <a:rPr lang="en-US" b="1" dirty="0"/>
              <a:t>CITIZEN BANK  POC  BLOCK DIAGRAM EVOLUTION                   </a:t>
            </a:r>
            <a:endParaRPr lang="en-US" b="1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FE387-4FBF-631C-5517-08899DE60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0920" y="5447152"/>
            <a:ext cx="7197726" cy="1405467"/>
          </a:xfrm>
        </p:spPr>
        <p:txBody>
          <a:bodyPr/>
          <a:lstStyle/>
          <a:p>
            <a:r>
              <a:rPr lang="en-US" b="1" err="1">
                <a:cs typeface="Calibri"/>
              </a:rPr>
              <a:t>Zenlabs</a:t>
            </a:r>
            <a:r>
              <a:rPr lang="en-US" b="1" dirty="0">
                <a:cs typeface="Calibri"/>
              </a:rPr>
              <a:t> team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70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E540-E542-232E-4C7C-98252C6C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1" y="1456267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cs typeface="Calibri Light"/>
              </a:rPr>
              <a:t>FEEDBACK/COMMENTS(VERSION3 OF Citizen bank POC) </a:t>
            </a:r>
            <a:br>
              <a:rPr lang="en-US" b="1" u="sng" dirty="0">
                <a:cs typeface="Calibri Light"/>
              </a:rPr>
            </a:br>
            <a:r>
              <a:rPr lang="en-US" b="1" u="sng" dirty="0">
                <a:cs typeface="Calibri Light"/>
              </a:rPr>
              <a:t>07/06/2023:</a:t>
            </a:r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F00D-E60A-0871-DA0D-8016D4BF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357" y="1972734"/>
            <a:ext cx="10131425" cy="3649133"/>
          </a:xfrm>
        </p:spPr>
        <p:txBody>
          <a:bodyPr/>
          <a:lstStyle/>
          <a:p>
            <a:pPr>
              <a:buFont typeface="Wingdings"/>
              <a:buChar char="q"/>
            </a:pPr>
            <a:r>
              <a:rPr lang="en-US" sz="2400" dirty="0">
                <a:cs typeface="Calibri" panose="020F0502020204030204"/>
              </a:rPr>
              <a:t>The Block Diagram provides good detail of the POC.</a:t>
            </a:r>
          </a:p>
          <a:p>
            <a:pPr>
              <a:buClr>
                <a:srgbClr val="FFFFFF"/>
              </a:buClr>
              <a:buFont typeface="Wingdings,Sans-Serif"/>
              <a:buChar char="q"/>
            </a:pPr>
            <a:r>
              <a:rPr lang="en-US" sz="2400" dirty="0">
                <a:cs typeface="Calibri" panose="020F0502020204030204"/>
              </a:rPr>
              <a:t>The Front End block/section in the block diagram  can be more detailed and other than the functional aspects any other technical aspects can be added which have greater significance.</a:t>
            </a:r>
          </a:p>
          <a:p>
            <a:pPr>
              <a:buClr>
                <a:srgbClr val="FFFFFF"/>
              </a:buClr>
              <a:buFont typeface="Wingdings"/>
              <a:buChar char="q"/>
            </a:pP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9065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E046-A84C-D82A-D5A3-82F74DAC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84" y="826907"/>
            <a:ext cx="9520539" cy="1608124"/>
          </a:xfrm>
        </p:spPr>
        <p:txBody>
          <a:bodyPr>
            <a:normAutofit/>
          </a:bodyPr>
          <a:lstStyle/>
          <a:p>
            <a:r>
              <a:rPr lang="en-US" b="1" u="sng" dirty="0">
                <a:cs typeface="Calibri Light"/>
              </a:rPr>
              <a:t>VERSION4 OF THE BLOCK DIAGRAM of  citizen bank </a:t>
            </a:r>
            <a:r>
              <a:rPr lang="en-US" b="1" u="sng" dirty="0" err="1">
                <a:cs typeface="Calibri Light"/>
              </a:rPr>
              <a:t>poc</a:t>
            </a:r>
            <a:r>
              <a:rPr lang="en-US" b="1" dirty="0">
                <a:cs typeface="Calibri Light"/>
              </a:rPr>
              <a:t>(12/06/2023):</a:t>
            </a:r>
          </a:p>
          <a:p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202765E-1B24-2003-3776-26909AFAB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576" y="1708414"/>
            <a:ext cx="8534766" cy="476278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825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3C6F-B731-DDD9-5A1C-B417FAAC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cs typeface="Calibri Light"/>
              </a:rPr>
              <a:t>FEEDBACK/COMMENTS(VERSION4 of citizen bank </a:t>
            </a:r>
            <a:r>
              <a:rPr lang="en-US" b="1" u="sng" dirty="0" err="1">
                <a:cs typeface="Calibri Light"/>
              </a:rPr>
              <a:t>poc</a:t>
            </a:r>
            <a:r>
              <a:rPr lang="en-US" b="1" u="sng" dirty="0">
                <a:cs typeface="Calibri Light"/>
              </a:rPr>
              <a:t>) 12/06/2023:</a:t>
            </a:r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C543-F4D2-F05A-2860-3363C47C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75178"/>
            <a:ext cx="10131425" cy="3649133"/>
          </a:xfrm>
        </p:spPr>
        <p:txBody>
          <a:bodyPr>
            <a:normAutofit/>
          </a:bodyPr>
          <a:lstStyle/>
          <a:p>
            <a:pPr>
              <a:buFont typeface="Wingdings"/>
              <a:buChar char="q"/>
            </a:pPr>
            <a:r>
              <a:rPr lang="en-US" sz="2400" dirty="0">
                <a:cs typeface="Calibri" panose="020F0502020204030204"/>
              </a:rPr>
              <a:t>The Block Diagram doesn't need too many details.</a:t>
            </a:r>
            <a:endParaRPr lang="en-US" dirty="0"/>
          </a:p>
          <a:p>
            <a:pPr>
              <a:buClr>
                <a:srgbClr val="FFFFFF"/>
              </a:buClr>
              <a:buFont typeface="Wingdings"/>
              <a:buChar char="q"/>
            </a:pPr>
            <a:r>
              <a:rPr lang="en-US" sz="2400" dirty="0">
                <a:cs typeface="Calibri" panose="020F0502020204030204"/>
              </a:rPr>
              <a:t>The Front End block/section should be more detailed(missing some of the key aspects).</a:t>
            </a:r>
          </a:p>
          <a:p>
            <a:pPr>
              <a:buClr>
                <a:srgbClr val="FFFFFF"/>
              </a:buClr>
              <a:buFont typeface="Wingdings"/>
              <a:buChar char="q"/>
            </a:pPr>
            <a:r>
              <a:rPr lang="en-US" sz="2400" dirty="0">
                <a:cs typeface="Calibri" panose="020F0502020204030204"/>
              </a:rPr>
              <a:t>The block diagram should comprise of overall aspects of the MOB(merchant Onboarding)of  the current POC.</a:t>
            </a:r>
          </a:p>
          <a:p>
            <a:pPr>
              <a:buClr>
                <a:srgbClr val="FFFFFF"/>
              </a:buClr>
              <a:buFont typeface="Wingdings"/>
              <a:buChar char="q"/>
            </a:pPr>
            <a:r>
              <a:rPr lang="en-US" sz="2400" dirty="0">
                <a:cs typeface="Calibri" panose="020F0502020204030204"/>
              </a:rPr>
              <a:t>Avoid repetition of components in various blocks/sections of the block diagram.</a:t>
            </a:r>
          </a:p>
          <a:p>
            <a:pPr>
              <a:buClr>
                <a:srgbClr val="FFFFFF"/>
              </a:buClr>
              <a:buFont typeface="Wingdings"/>
              <a:buChar char="q"/>
            </a:pPr>
            <a:r>
              <a:rPr lang="en-US" sz="2400" dirty="0">
                <a:cs typeface="Calibri" panose="020F0502020204030204"/>
              </a:rPr>
              <a:t>Avoid ambiguity in the backend block(use of API's is ambiguous</a:t>
            </a:r>
          </a:p>
        </p:txBody>
      </p:sp>
    </p:spTree>
    <p:extLst>
      <p:ext uri="{BB962C8B-B14F-4D97-AF65-F5344CB8AC3E}">
        <p14:creationId xmlns:p14="http://schemas.microsoft.com/office/powerpoint/2010/main" val="320669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FAC0-1ED1-1BBC-8B32-9400F12F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84" y="206018"/>
            <a:ext cx="11721873" cy="1608124"/>
          </a:xfrm>
        </p:spPr>
        <p:txBody>
          <a:bodyPr>
            <a:normAutofit/>
          </a:bodyPr>
          <a:lstStyle/>
          <a:p>
            <a:r>
              <a:rPr lang="en-US" b="1" u="sng" dirty="0">
                <a:cs typeface="Calibri Light"/>
              </a:rPr>
              <a:t>VERSION2 BLOCK DIAGRAM OF THE CARDS POC(12/06/2023):</a:t>
            </a:r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7EB819-76F2-2AA0-A6FB-A8C0B990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53" y="1263963"/>
            <a:ext cx="8181989" cy="54541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837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7B70-95F0-F463-D5A5-7349FC19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90" y="1371600"/>
            <a:ext cx="10131425" cy="1456267"/>
          </a:xfrm>
        </p:spPr>
        <p:txBody>
          <a:bodyPr/>
          <a:lstStyle/>
          <a:p>
            <a:r>
              <a:rPr lang="en-US" b="1" u="sng" dirty="0">
                <a:cs typeface="Calibri Light"/>
              </a:rPr>
              <a:t>FEEDBACK/COMMENTS(VERSION2 OF CARDS POC) </a:t>
            </a:r>
            <a:br>
              <a:rPr lang="en-US" b="1" u="sng" dirty="0">
                <a:cs typeface="Calibri Light"/>
              </a:rPr>
            </a:br>
            <a:r>
              <a:rPr lang="en-US" b="1" u="sng" dirty="0">
                <a:cs typeface="Calibri Light"/>
              </a:rPr>
              <a:t>12/06/2023:</a:t>
            </a:r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C62A-0034-BE38-AADF-F3D08216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689" y="2184401"/>
            <a:ext cx="10131425" cy="3649133"/>
          </a:xfrm>
        </p:spPr>
        <p:txBody>
          <a:bodyPr>
            <a:normAutofit fontScale="92500"/>
          </a:bodyPr>
          <a:lstStyle/>
          <a:p>
            <a:pPr>
              <a:buFont typeface="Wingdings,Sans-Serif"/>
              <a:buChar char="q"/>
            </a:pPr>
            <a:r>
              <a:rPr lang="en-US" sz="2400" dirty="0">
                <a:cs typeface="Calibri" panose="020F0502020204030204"/>
              </a:rPr>
              <a:t>The Block Diagram doesn't need too many details.</a:t>
            </a:r>
          </a:p>
          <a:p>
            <a:pPr>
              <a:buClr>
                <a:srgbClr val="FFFFFF"/>
              </a:buClr>
              <a:buFont typeface="Wingdings,Sans-Serif"/>
              <a:buChar char="q"/>
            </a:pPr>
            <a:r>
              <a:rPr lang="en-US" sz="2400" dirty="0">
                <a:cs typeface="Calibri" panose="020F0502020204030204"/>
              </a:rPr>
              <a:t>There isn't a need to depict flow chart in the block diagram.</a:t>
            </a:r>
          </a:p>
          <a:p>
            <a:pPr>
              <a:buClr>
                <a:srgbClr val="FFFFFF"/>
              </a:buClr>
              <a:buFont typeface="Wingdings,Sans-Serif"/>
              <a:buChar char="q"/>
            </a:pPr>
            <a:r>
              <a:rPr lang="en-US" sz="2400" dirty="0">
                <a:cs typeface="Calibri" panose="020F0502020204030204"/>
              </a:rPr>
              <a:t>The Front End block/section should be more detailed(missing some of the key aspects).</a:t>
            </a:r>
          </a:p>
          <a:p>
            <a:pPr>
              <a:buClr>
                <a:srgbClr val="FFFFFF"/>
              </a:buClr>
              <a:buFont typeface="Wingdings,Sans-Serif"/>
              <a:buChar char="q"/>
            </a:pPr>
            <a:r>
              <a:rPr lang="en-US" sz="2400" dirty="0">
                <a:cs typeface="Calibri" panose="020F0502020204030204"/>
              </a:rPr>
              <a:t>The block diagram should comprise of overall aspects of the MOB(merchant Onboarding)of  the current POC.</a:t>
            </a:r>
          </a:p>
          <a:p>
            <a:pPr>
              <a:buClr>
                <a:srgbClr val="FFFFFF"/>
              </a:buClr>
              <a:buFont typeface="Wingdings,Sans-Serif"/>
              <a:buChar char="q"/>
            </a:pPr>
            <a:r>
              <a:rPr lang="en-US" sz="2400" dirty="0">
                <a:cs typeface="Calibri" panose="020F0502020204030204"/>
              </a:rPr>
              <a:t>Avoid repetition of components in various blocks/sections of the block diagram.</a:t>
            </a:r>
          </a:p>
          <a:p>
            <a:pPr>
              <a:buClr>
                <a:srgbClr val="FFFFFF"/>
              </a:buClr>
              <a:buFont typeface="Wingdings,Sans-Serif"/>
              <a:buChar char="q"/>
            </a:pPr>
            <a:r>
              <a:rPr lang="en-US" sz="2400" dirty="0">
                <a:cs typeface="Calibri" panose="020F0502020204030204"/>
              </a:rPr>
              <a:t>Avoid ambiguity in the backend block(use of API's is ambiguous</a:t>
            </a:r>
          </a:p>
          <a:p>
            <a:pPr>
              <a:buClr>
                <a:srgbClr val="FFFFFF"/>
              </a:buClr>
              <a:buFont typeface="Wingdings"/>
              <a:buChar char="q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088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AC50-2CE0-8268-2B43-CABDE425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1" y="807156"/>
            <a:ext cx="9550395" cy="2361653"/>
          </a:xfrm>
        </p:spPr>
        <p:txBody>
          <a:bodyPr>
            <a:normAutofit/>
          </a:bodyPr>
          <a:lstStyle/>
          <a:p>
            <a:r>
              <a:rPr lang="en-US" b="1" u="sng" dirty="0">
                <a:cs typeface="Calibri Light"/>
              </a:rPr>
              <a:t>VERSION5 OF THE BLOCK DIAGRAM of citizen bank </a:t>
            </a:r>
            <a:r>
              <a:rPr lang="en-US" b="1" u="sng" err="1">
                <a:cs typeface="Calibri Light"/>
              </a:rPr>
              <a:t>poc</a:t>
            </a:r>
            <a:r>
              <a:rPr lang="en-US" b="1" dirty="0">
                <a:cs typeface="Calibri Light"/>
              </a:rPr>
              <a:t>(19/06/2023):</a:t>
            </a:r>
          </a:p>
          <a:p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DB6642-0956-DDDC-59B2-C981DAB9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262" y="2334956"/>
            <a:ext cx="9065104" cy="42951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53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1EE2-2A14-027B-69B0-FE37C786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9" y="1470378"/>
            <a:ext cx="10131425" cy="1456267"/>
          </a:xfrm>
        </p:spPr>
        <p:txBody>
          <a:bodyPr/>
          <a:lstStyle/>
          <a:p>
            <a:r>
              <a:rPr lang="en-US" b="1" u="sng" dirty="0">
                <a:cs typeface="Calibri Light"/>
              </a:rPr>
              <a:t>FEEDBACK/COMMENTS(VERSION5 OF CITIZEN BANK POC) 12/06/2023:</a:t>
            </a:r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2E92F-A1EF-55B3-FB37-64AAD36C6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45" y="2410178"/>
            <a:ext cx="10131425" cy="3649133"/>
          </a:xfrm>
        </p:spPr>
        <p:txBody>
          <a:bodyPr>
            <a:normAutofit/>
          </a:bodyPr>
          <a:lstStyle/>
          <a:p>
            <a:pPr>
              <a:buFont typeface="Wingdings"/>
              <a:buChar char="q"/>
            </a:pPr>
            <a:r>
              <a:rPr lang="en-US" sz="2400" dirty="0">
                <a:ea typeface="+mn-lt"/>
                <a:cs typeface="+mn-lt"/>
              </a:rPr>
              <a:t>Ensure that there are no spelling mistakes or incorrect case (lower/upper) in the names or labels of any block.</a:t>
            </a:r>
          </a:p>
          <a:p>
            <a:pPr>
              <a:buClr>
                <a:srgbClr val="FFFFFF"/>
              </a:buClr>
              <a:buFont typeface="Wingdings"/>
              <a:buChar char="q"/>
            </a:pPr>
            <a:r>
              <a:rPr lang="en-US" sz="2400" dirty="0">
                <a:ea typeface="+mn-lt"/>
                <a:cs typeface="+mn-lt"/>
              </a:rPr>
              <a:t>In the Front-end section  need not duplicate the routes-config for each logical FE component. it can be represented as a whole for the front-end.</a:t>
            </a:r>
          </a:p>
          <a:p>
            <a:pPr>
              <a:buClr>
                <a:srgbClr val="FFFFFF"/>
              </a:buClr>
              <a:buFont typeface="Wingdings"/>
              <a:buChar char="q"/>
            </a:pPr>
            <a:r>
              <a:rPr lang="en-US" sz="2400" dirty="0">
                <a:cs typeface="Calibri" panose="020F0502020204030204"/>
              </a:rPr>
              <a:t>The Back End section can be more elaborative to the least abstraction level.</a:t>
            </a:r>
          </a:p>
          <a:p>
            <a:pPr>
              <a:buClr>
                <a:srgbClr val="FFFFFF"/>
              </a:buClr>
              <a:buFont typeface="Wingdings"/>
              <a:buChar char="q"/>
            </a:pPr>
            <a:r>
              <a:rPr lang="en-US" sz="2400" dirty="0">
                <a:cs typeface="Calibri" panose="020F0502020204030204"/>
              </a:rPr>
              <a:t>The chain code block/section needs to be represented </a:t>
            </a:r>
            <a:r>
              <a:rPr lang="en-US" sz="2400" dirty="0" err="1">
                <a:cs typeface="Calibri" panose="020F0502020204030204"/>
              </a:rPr>
              <a:t>well,elaborate</a:t>
            </a:r>
            <a:r>
              <a:rPr lang="en-US" sz="2400" dirty="0">
                <a:cs typeface="Calibri" panose="020F0502020204030204"/>
              </a:rPr>
              <a:t> functions associated with </a:t>
            </a:r>
            <a:r>
              <a:rPr lang="en-US" sz="2400" dirty="0" err="1">
                <a:cs typeface="Calibri" panose="020F0502020204030204"/>
              </a:rPr>
              <a:t>chaincodes,place</a:t>
            </a:r>
            <a:r>
              <a:rPr lang="en-US" sz="2400" dirty="0">
                <a:cs typeface="Calibri" panose="020F0502020204030204"/>
              </a:rPr>
              <a:t> the controller in a right position and explain </a:t>
            </a:r>
            <a:r>
              <a:rPr lang="en-US" sz="2400" dirty="0" err="1">
                <a:cs typeface="Calibri" panose="020F0502020204030204"/>
              </a:rPr>
              <a:t>it,specify</a:t>
            </a:r>
            <a:r>
              <a:rPr lang="en-US" sz="2400" dirty="0">
                <a:cs typeface="Calibri" panose="020F0502020204030204"/>
              </a:rPr>
              <a:t> the file name properly(</a:t>
            </a:r>
            <a:r>
              <a:rPr lang="en-US" sz="2400" dirty="0" err="1">
                <a:cs typeface="Calibri" panose="020F0502020204030204"/>
              </a:rPr>
              <a:t>pdc</a:t>
            </a:r>
            <a:r>
              <a:rPr lang="en-US" sz="2400" dirty="0">
                <a:cs typeface="Calibri" panose="020F0502020204030204"/>
              </a:rPr>
              <a:t>). </a:t>
            </a:r>
          </a:p>
        </p:txBody>
      </p:sp>
    </p:spTree>
    <p:extLst>
      <p:ext uri="{BB962C8B-B14F-4D97-AF65-F5344CB8AC3E}">
        <p14:creationId xmlns:p14="http://schemas.microsoft.com/office/powerpoint/2010/main" val="60764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DC40FB7-4EAE-24BF-7BB3-00476C2E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141" y="1760637"/>
            <a:ext cx="7936495" cy="467964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D72792-2CD5-85DA-AE02-E2CE9C03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56" y="174977"/>
            <a:ext cx="10313319" cy="1371600"/>
          </a:xfrm>
        </p:spPr>
        <p:txBody>
          <a:bodyPr/>
          <a:lstStyle/>
          <a:p>
            <a:r>
              <a:rPr lang="en-US" sz="3200" b="1" u="sng" dirty="0">
                <a:cs typeface="Calibri Light"/>
              </a:rPr>
              <a:t>Final version of the block diagram of citizen bank </a:t>
            </a:r>
            <a:r>
              <a:rPr lang="en-US" sz="3200" b="1" u="sng" err="1">
                <a:cs typeface="Calibri Light"/>
              </a:rPr>
              <a:t>poc</a:t>
            </a:r>
            <a:r>
              <a:rPr lang="en-US" sz="3200" b="1" u="sng" dirty="0">
                <a:cs typeface="Calibri Light"/>
              </a:rPr>
              <a:t>(21/06/2023):</a:t>
            </a:r>
          </a:p>
        </p:txBody>
      </p:sp>
    </p:spTree>
    <p:extLst>
      <p:ext uri="{BB962C8B-B14F-4D97-AF65-F5344CB8AC3E}">
        <p14:creationId xmlns:p14="http://schemas.microsoft.com/office/powerpoint/2010/main" val="219382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7805-4F9F-3FDE-B5FF-B19417D6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88194"/>
            <a:ext cx="10131425" cy="1456267"/>
          </a:xfrm>
        </p:spPr>
        <p:txBody>
          <a:bodyPr/>
          <a:lstStyle/>
          <a:p>
            <a:r>
              <a:rPr lang="en-US" dirty="0">
                <a:highlight>
                  <a:srgbClr val="008080"/>
                </a:highlight>
              </a:rPr>
              <a:t>Tasks to be performed (Week 1-26/05/2023) </a:t>
            </a:r>
            <a:endParaRPr lang="en-US" dirty="0">
              <a:highlight>
                <a:srgbClr val="008080"/>
              </a:highlight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C61D-09B6-E416-AD4E-FB677F44E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064" y="2194410"/>
            <a:ext cx="10131425" cy="2477558"/>
          </a:xfrm>
        </p:spPr>
        <p:txBody>
          <a:bodyPr numCol="1"/>
          <a:lstStyle/>
          <a:p>
            <a:pPr>
              <a:buFont typeface="Wingdings"/>
              <a:buChar char="q"/>
            </a:pPr>
            <a:r>
              <a:rPr lang="en-US" sz="2400" dirty="0"/>
              <a:t>Create a got repository to store all the </a:t>
            </a:r>
            <a:r>
              <a:rPr lang="en-US" sz="2400" err="1"/>
              <a:t>articfacts</a:t>
            </a:r>
            <a:r>
              <a:rPr lang="en-US" sz="2400" dirty="0"/>
              <a:t> of the </a:t>
            </a:r>
            <a:r>
              <a:rPr lang="en-US" sz="2400" err="1"/>
              <a:t>poc</a:t>
            </a:r>
            <a:r>
              <a:rPr lang="en-US" sz="2400" dirty="0"/>
              <a:t> to be accessible to the whole team</a:t>
            </a:r>
            <a:endParaRPr lang="en-US" sz="2400" dirty="0">
              <a:cs typeface="Calibri"/>
            </a:endParaRPr>
          </a:p>
          <a:p>
            <a:pPr>
              <a:buFont typeface="Wingdings"/>
              <a:buChar char="q"/>
            </a:pPr>
            <a:r>
              <a:rPr lang="en-US" sz="2400" dirty="0"/>
              <a:t>Designing the new Network and configuring it.</a:t>
            </a:r>
            <a:endParaRPr lang="en-US" sz="2400">
              <a:cs typeface="Calibri" panose="020F0502020204030204"/>
            </a:endParaRPr>
          </a:p>
          <a:p>
            <a:pPr>
              <a:buFont typeface="Wingdings"/>
              <a:buChar char="q"/>
            </a:pPr>
            <a:r>
              <a:rPr lang="en-US" sz="2400" dirty="0"/>
              <a:t>Designing the block diagram to represent the technical aspects of the merchant onboarding functionality for the previous </a:t>
            </a:r>
            <a:r>
              <a:rPr lang="en-US" sz="2400" err="1"/>
              <a:t>poc</a:t>
            </a:r>
            <a:r>
              <a:rPr lang="en-US" sz="2400" dirty="0"/>
              <a:t> and </a:t>
            </a:r>
            <a:r>
              <a:rPr lang="en-US" sz="2400" err="1"/>
              <a:t>analysing</a:t>
            </a:r>
            <a:r>
              <a:rPr lang="en-US" sz="2400" dirty="0"/>
              <a:t> it.</a:t>
            </a: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0554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A7B9-C36F-0B94-326C-CAB6B0FE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63" y="97124"/>
            <a:ext cx="12951401" cy="1608124"/>
          </a:xfrm>
        </p:spPr>
        <p:txBody>
          <a:bodyPr>
            <a:normAutofit/>
          </a:bodyPr>
          <a:lstStyle/>
          <a:p>
            <a:r>
              <a:rPr lang="en-US" b="1" u="sng" dirty="0">
                <a:cs typeface="Calibri Light"/>
              </a:rPr>
              <a:t>INITIAL VERSION OF BLOCK DIAGRAM of citizen bank </a:t>
            </a:r>
            <a:r>
              <a:rPr lang="en-US" b="1" u="sng" err="1">
                <a:cs typeface="Calibri Light"/>
              </a:rPr>
              <a:t>poc</a:t>
            </a:r>
            <a:r>
              <a:rPr lang="en-US" b="1" u="sng" dirty="0">
                <a:cs typeface="Calibri Light"/>
              </a:rPr>
              <a:t>(version1)</a:t>
            </a:r>
            <a:r>
              <a:rPr lang="en-US" b="1" dirty="0">
                <a:cs typeface="Calibri Light"/>
              </a:rPr>
              <a:t>:</a:t>
            </a:r>
            <a:endParaRPr lang="en-US" b="1"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D7C27B8-D02B-9931-9397-D3AD0C4B2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94" y="1487513"/>
            <a:ext cx="9600821" cy="499931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592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F711-BE32-DE86-B65E-7BFF2DD5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37" y="250166"/>
            <a:ext cx="10131425" cy="1456267"/>
          </a:xfrm>
        </p:spPr>
        <p:txBody>
          <a:bodyPr/>
          <a:lstStyle/>
          <a:p>
            <a:r>
              <a:rPr lang="en-US" u="sng" dirty="0">
                <a:cs typeface="Calibri Light"/>
              </a:rPr>
              <a:t>FEEDBACK/COMMENTS(VERSION1) 26/05/2023:</a:t>
            </a:r>
            <a:endParaRPr lang="en-US" u="sng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D81E-F7AC-C666-FFAD-DAE57B2A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10105"/>
            <a:ext cx="10131425" cy="3649133"/>
          </a:xfrm>
        </p:spPr>
        <p:txBody>
          <a:bodyPr/>
          <a:lstStyle/>
          <a:p>
            <a:pPr>
              <a:buFont typeface="Wingdings"/>
              <a:buChar char="q"/>
            </a:pPr>
            <a:r>
              <a:rPr lang="en-US" sz="2400" dirty="0">
                <a:cs typeface="Calibri" panose="020F0502020204030204"/>
              </a:rPr>
              <a:t>The designed block diagram mainly focused on the control flow/processing aspects of the POC.</a:t>
            </a:r>
            <a:endParaRPr lang="en-US" sz="2400"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q"/>
            </a:pPr>
            <a:r>
              <a:rPr lang="en-US" sz="2400" dirty="0">
                <a:cs typeface="Calibri" panose="020F0502020204030204"/>
              </a:rPr>
              <a:t>The block diagram should be designed in a way that it depicts all the technical components and implementation of the functionality of the POC</a:t>
            </a:r>
          </a:p>
          <a:p>
            <a:pPr>
              <a:buClr>
                <a:srgbClr val="FFFFFF"/>
              </a:buClr>
              <a:buFont typeface="Wingdings"/>
              <a:buChar char="q"/>
            </a:pPr>
            <a:r>
              <a:rPr lang="en-US" sz="2400" dirty="0">
                <a:cs typeface="Calibri" panose="020F0502020204030204"/>
              </a:rPr>
              <a:t>Elaborate the block diagram which is in high level ,abstract each block to low level.</a:t>
            </a:r>
          </a:p>
          <a:p>
            <a:pPr>
              <a:buClr>
                <a:srgbClr val="FFFFFF"/>
              </a:buClr>
              <a:buFont typeface="Wingdings"/>
              <a:buChar char="q"/>
            </a:pPr>
            <a:r>
              <a:rPr lang="en-US" sz="2400" dirty="0">
                <a:cs typeface="Calibri" panose="020F0502020204030204"/>
              </a:rPr>
              <a:t>The higher the level </a:t>
            </a:r>
            <a:r>
              <a:rPr lang="en-US" sz="2400" dirty="0" err="1">
                <a:cs typeface="Calibri" panose="020F0502020204030204"/>
              </a:rPr>
              <a:t>the,the</a:t>
            </a:r>
            <a:r>
              <a:rPr lang="en-US" sz="2400" dirty="0">
                <a:cs typeface="Calibri" panose="020F0502020204030204"/>
              </a:rPr>
              <a:t> less </a:t>
            </a:r>
            <a:r>
              <a:rPr lang="en-US" sz="2400" dirty="0" err="1">
                <a:cs typeface="Calibri" panose="020F0502020204030204"/>
              </a:rPr>
              <a:t>detail.The</a:t>
            </a:r>
            <a:r>
              <a:rPr lang="en-US" sz="2400" dirty="0">
                <a:cs typeface="Calibri" panose="020F0502020204030204"/>
              </a:rPr>
              <a:t> lower the level, the more detail.</a:t>
            </a:r>
          </a:p>
        </p:txBody>
      </p:sp>
    </p:spTree>
    <p:extLst>
      <p:ext uri="{BB962C8B-B14F-4D97-AF65-F5344CB8AC3E}">
        <p14:creationId xmlns:p14="http://schemas.microsoft.com/office/powerpoint/2010/main" val="287339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A903-1DC1-BF89-4198-DB97A085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63" y="-3518"/>
            <a:ext cx="9903402" cy="1608124"/>
          </a:xfrm>
        </p:spPr>
        <p:txBody>
          <a:bodyPr>
            <a:normAutofit/>
          </a:bodyPr>
          <a:lstStyle/>
          <a:p>
            <a:r>
              <a:rPr lang="en-US" b="1" u="sng" dirty="0">
                <a:cs typeface="Calibri Light"/>
              </a:rPr>
              <a:t>Version2 of the block diagram of citizen bank </a:t>
            </a:r>
            <a:r>
              <a:rPr lang="en-US" b="1" u="sng" err="1">
                <a:cs typeface="Calibri Light"/>
              </a:rPr>
              <a:t>poc</a:t>
            </a:r>
            <a:r>
              <a:rPr lang="en-US" b="1" dirty="0">
                <a:cs typeface="Calibri Light"/>
              </a:rPr>
              <a:t>(06/06/2023):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7784C7-C865-2516-7B31-EA348603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81" y="1504201"/>
            <a:ext cx="11383613" cy="52428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807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C543-E268-88DB-9F6B-E9E9574A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59" y="465826"/>
            <a:ext cx="10131425" cy="1456267"/>
          </a:xfrm>
        </p:spPr>
        <p:txBody>
          <a:bodyPr/>
          <a:lstStyle/>
          <a:p>
            <a:r>
              <a:rPr lang="en-US" b="1" u="sng" dirty="0">
                <a:cs typeface="Calibri Light"/>
              </a:rPr>
              <a:t>FEEDBACK/COMMENTS(VERSION2 of citizen bank </a:t>
            </a:r>
            <a:r>
              <a:rPr lang="en-US" b="1" u="sng" dirty="0" err="1">
                <a:cs typeface="Calibri Light"/>
              </a:rPr>
              <a:t>poc</a:t>
            </a:r>
            <a:r>
              <a:rPr lang="en-US" b="1" u="sng" dirty="0">
                <a:cs typeface="Calibri Light"/>
              </a:rPr>
              <a:t> )06/06/2023:</a:t>
            </a:r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393B9-423F-C286-F044-449C50FC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24" y="1710746"/>
            <a:ext cx="10131425" cy="3649133"/>
          </a:xfrm>
        </p:spPr>
        <p:txBody>
          <a:bodyPr/>
          <a:lstStyle/>
          <a:p>
            <a:pPr>
              <a:buFont typeface="Wingdings"/>
              <a:buChar char="q"/>
            </a:pPr>
            <a:r>
              <a:rPr lang="en-US" sz="2400" dirty="0">
                <a:cs typeface="Calibri" panose="020F0502020204030204"/>
              </a:rPr>
              <a:t>The front end block in the block diagram is very much abstract and needs to be more detailed.</a:t>
            </a:r>
          </a:p>
          <a:p>
            <a:pPr>
              <a:buClr>
                <a:srgbClr val="FFFFFF"/>
              </a:buClr>
              <a:buFont typeface="Wingdings"/>
              <a:buChar char="q"/>
            </a:pPr>
            <a:r>
              <a:rPr lang="en-US" sz="2400" dirty="0">
                <a:cs typeface="Calibri" panose="020F0502020204030204"/>
              </a:rPr>
              <a:t>Each block/section in the Block Diagram needs to be consistent and should depict same type of information/detail.</a:t>
            </a:r>
          </a:p>
        </p:txBody>
      </p:sp>
    </p:spTree>
    <p:extLst>
      <p:ext uri="{BB962C8B-B14F-4D97-AF65-F5344CB8AC3E}">
        <p14:creationId xmlns:p14="http://schemas.microsoft.com/office/powerpoint/2010/main" val="403481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5B4B-02A2-79F0-9C5A-B03F03C2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214489"/>
            <a:ext cx="11681174" cy="1599654"/>
          </a:xfrm>
        </p:spPr>
        <p:txBody>
          <a:bodyPr>
            <a:normAutofit/>
          </a:bodyPr>
          <a:lstStyle/>
          <a:p>
            <a:r>
              <a:rPr lang="en-US" b="1" u="sng" dirty="0">
                <a:cs typeface="Calibri Light"/>
              </a:rPr>
              <a:t>Version1 block diagram of the cards </a:t>
            </a:r>
            <a:r>
              <a:rPr lang="en-US" b="1" u="sng" err="1">
                <a:cs typeface="Calibri Light"/>
              </a:rPr>
              <a:t>poc</a:t>
            </a:r>
            <a:r>
              <a:rPr lang="en-US" b="1" u="sng" dirty="0">
                <a:cs typeface="Calibri Light"/>
              </a:rPr>
              <a:t>(07/06/2023):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C86D3E7-D921-077A-B6BC-7AD3965DC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51" y="1471652"/>
            <a:ext cx="9604004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109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64BB-366A-4972-B508-2A9002F9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23" y="1258710"/>
            <a:ext cx="12106980" cy="1456267"/>
          </a:xfrm>
        </p:spPr>
        <p:txBody>
          <a:bodyPr/>
          <a:lstStyle/>
          <a:p>
            <a:r>
              <a:rPr lang="en-US" b="1" u="sng" dirty="0">
                <a:cs typeface="Calibri Light"/>
              </a:rPr>
              <a:t>FEEDBACK/COMMENTS(VERSION1 of cards </a:t>
            </a:r>
            <a:r>
              <a:rPr lang="en-US" b="1" u="sng" dirty="0" err="1">
                <a:cs typeface="Calibri Light"/>
              </a:rPr>
              <a:t>poc</a:t>
            </a:r>
            <a:r>
              <a:rPr lang="en-US" b="1" u="sng" dirty="0">
                <a:cs typeface="Calibri Light"/>
              </a:rPr>
              <a:t>) </a:t>
            </a:r>
            <a:br>
              <a:rPr lang="en-US" b="1" u="sng" dirty="0">
                <a:cs typeface="Calibri Light"/>
              </a:rPr>
            </a:br>
            <a:r>
              <a:rPr lang="en-US" b="1" u="sng" dirty="0">
                <a:cs typeface="Calibri Light"/>
              </a:rPr>
              <a:t>07/06/2023:</a:t>
            </a:r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7DBB-E5AE-0746-EAE5-A1F40E49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23" y="1309511"/>
            <a:ext cx="10131425" cy="3649133"/>
          </a:xfrm>
        </p:spPr>
        <p:txBody>
          <a:bodyPr/>
          <a:lstStyle/>
          <a:p>
            <a:pPr>
              <a:buFont typeface="Wingdings"/>
              <a:buChar char="q"/>
            </a:pPr>
            <a:r>
              <a:rPr lang="en-US" sz="2400" dirty="0">
                <a:cs typeface="Calibri" panose="020F0502020204030204"/>
              </a:rPr>
              <a:t>The block diagram should mainly focus on the technical functionality of implementing the POC.</a:t>
            </a:r>
          </a:p>
          <a:p>
            <a:pPr>
              <a:buClr>
                <a:srgbClr val="FFFFFF"/>
              </a:buClr>
              <a:buFont typeface="Wingdings"/>
              <a:buChar char="q"/>
            </a:pPr>
            <a:r>
              <a:rPr lang="en-US" sz="2400" dirty="0">
                <a:cs typeface="Calibri" panose="020F0502020204030204"/>
              </a:rPr>
              <a:t>Each block/section should depict the all technical aspects of the respective block/section to the required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312318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9D7F-0ED7-D0F6-8ABE-A5C8F58A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8" y="468489"/>
            <a:ext cx="10100729" cy="1627876"/>
          </a:xfrm>
        </p:spPr>
        <p:txBody>
          <a:bodyPr>
            <a:normAutofit/>
          </a:bodyPr>
          <a:lstStyle/>
          <a:p>
            <a:r>
              <a:rPr lang="en-US" b="1" u="sng" dirty="0">
                <a:cs typeface="Calibri Light"/>
              </a:rPr>
              <a:t>VERSION3 OF THE BLOCK DIAGRAM of citizen bank </a:t>
            </a:r>
            <a:r>
              <a:rPr lang="en-US" b="1" u="sng" err="1">
                <a:cs typeface="Calibri Light"/>
              </a:rPr>
              <a:t>poc</a:t>
            </a:r>
            <a:r>
              <a:rPr lang="en-US" b="1" dirty="0">
                <a:cs typeface="Calibri Light"/>
              </a:rPr>
              <a:t>(09/06/2023):</a:t>
            </a:r>
          </a:p>
          <a:p>
            <a:endParaRPr lang="en-US" b="1" dirty="0">
              <a:cs typeface="Calibri Light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5B99ACF-EA45-C8BD-0E15-B728079F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97" y="1711599"/>
            <a:ext cx="7676624" cy="474230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6488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Celestial</vt:lpstr>
      <vt:lpstr>CITIZEN BANK  POC  BLOCK DIAGRAM EVOLUTION                   </vt:lpstr>
      <vt:lpstr>Tasks to be performed (Week 1-26/05/2023) </vt:lpstr>
      <vt:lpstr>INITIAL VERSION OF BLOCK DIAGRAM of citizen bank poc(version1):</vt:lpstr>
      <vt:lpstr>FEEDBACK/COMMENTS(VERSION1) 26/05/2023:</vt:lpstr>
      <vt:lpstr>Version2 of the block diagram of citizen bank poc(06/06/2023):</vt:lpstr>
      <vt:lpstr>FEEDBACK/COMMENTS(VERSION2 of citizen bank poc )06/06/2023: </vt:lpstr>
      <vt:lpstr>Version1 block diagram of the cards poc(07/06/2023):</vt:lpstr>
      <vt:lpstr>FEEDBACK/COMMENTS(VERSION1 of cards poc)  07/06/2023:  </vt:lpstr>
      <vt:lpstr>VERSION3 OF THE BLOCK DIAGRAM of citizen bank poc(09/06/2023): </vt:lpstr>
      <vt:lpstr>FEEDBACK/COMMENTS(VERSION3 OF Citizen bank POC)  07/06/2023:   </vt:lpstr>
      <vt:lpstr>VERSION4 OF THE BLOCK DIAGRAM of  citizen bank poc(12/06/2023):  </vt:lpstr>
      <vt:lpstr>FEEDBACK/COMMENTS(VERSION4 of citizen bank poc) 12/06/2023:  </vt:lpstr>
      <vt:lpstr>VERSION2 BLOCK DIAGRAM OF THE CARDS POC(12/06/2023): </vt:lpstr>
      <vt:lpstr>FEEDBACK/COMMENTS(VERSION2 OF CARDS POC)  12/06/2023:   </vt:lpstr>
      <vt:lpstr>VERSION5 OF THE BLOCK DIAGRAM of citizen bank poc(19/06/2023):   </vt:lpstr>
      <vt:lpstr>FEEDBACK/COMMENTS(VERSION5 OF CITIZEN BANK POC) 12/06/2023:   </vt:lpstr>
      <vt:lpstr>Final version of the block diagram of citizen bank poc(21/06/2023):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ledger fabric cards POC </dc:title>
  <dc:creator>MOHAMMED  AZAHAR SHAIK</dc:creator>
  <cp:lastModifiedBy>MOHAMMED  AZAHAR SHAIK</cp:lastModifiedBy>
  <cp:revision>492</cp:revision>
  <dcterms:created xsi:type="dcterms:W3CDTF">2023-06-23T03:05:30Z</dcterms:created>
  <dcterms:modified xsi:type="dcterms:W3CDTF">2023-06-23T12:07:14Z</dcterms:modified>
</cp:coreProperties>
</file>