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2"/>
  </p:notesMasterIdLst>
  <p:sldIdLst>
    <p:sldId id="256" r:id="rId2"/>
    <p:sldId id="257" r:id="rId3"/>
    <p:sldId id="258" r:id="rId4"/>
    <p:sldId id="259" r:id="rId5"/>
    <p:sldId id="260" r:id="rId6"/>
    <p:sldId id="265" r:id="rId7"/>
    <p:sldId id="261" r:id="rId8"/>
    <p:sldId id="262" r:id="rId9"/>
    <p:sldId id="263" r:id="rId10"/>
    <p:sldId id="26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8527"/>
    <p:restoredTop sz="66562"/>
  </p:normalViewPr>
  <p:slideViewPr>
    <p:cSldViewPr snapToGrid="0" snapToObjects="1">
      <p:cViewPr>
        <p:scale>
          <a:sx n="87" d="100"/>
          <a:sy n="87" d="100"/>
        </p:scale>
        <p:origin x="-152" y="-488"/>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snapToObjects="1">
      <p:cViewPr varScale="1">
        <p:scale>
          <a:sx n="83" d="100"/>
          <a:sy n="83" d="100"/>
        </p:scale>
        <p:origin x="3992" y="19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AC822F-7FCA-C844-8F4A-39F247219FB9}" type="datetimeFigureOut">
              <a:rPr kumimoji="1" lang="ja-JP" altLang="en-US" smtClean="0"/>
              <a:t>2024/5/14</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68B7145-E734-9248-8934-3382378101D6}" type="slidenum">
              <a:rPr kumimoji="1" lang="ja-JP" altLang="en-US" smtClean="0"/>
              <a:t>‹#›</a:t>
            </a:fld>
            <a:endParaRPr kumimoji="1" lang="ja-JP" altLang="en-US"/>
          </a:p>
        </p:txBody>
      </p:sp>
    </p:spTree>
    <p:extLst>
      <p:ext uri="{BB962C8B-B14F-4D97-AF65-F5344CB8AC3E}">
        <p14:creationId xmlns:p14="http://schemas.microsoft.com/office/powerpoint/2010/main" val="458438912"/>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b="1" i="0">
                <a:effectLst/>
                <a:latin typeface="system-ui"/>
              </a:rPr>
              <a:t>オープンソース設計検証での注意点</a:t>
            </a:r>
          </a:p>
          <a:p>
            <a:endParaRPr kumimoji="1" lang="en-US" altLang="ja-JP" dirty="0"/>
          </a:p>
          <a:p>
            <a:r>
              <a:rPr kumimoji="1" lang="ja-JP" altLang="en-US"/>
              <a:t>シュハリシステムのベイリーが発表します。</a:t>
            </a:r>
          </a:p>
        </p:txBody>
      </p:sp>
      <p:sp>
        <p:nvSpPr>
          <p:cNvPr id="4" name="スライド番号プレースホルダー 3"/>
          <p:cNvSpPr>
            <a:spLocks noGrp="1"/>
          </p:cNvSpPr>
          <p:nvPr>
            <p:ph type="sldNum" sz="quarter" idx="5"/>
          </p:nvPr>
        </p:nvSpPr>
        <p:spPr/>
        <p:txBody>
          <a:bodyPr/>
          <a:lstStyle/>
          <a:p>
            <a:fld id="{668B7145-E734-9248-8934-3382378101D6}" type="slidenum">
              <a:rPr kumimoji="1" lang="ja-JP" altLang="en-US" smtClean="0"/>
              <a:t>1</a:t>
            </a:fld>
            <a:endParaRPr kumimoji="1" lang="ja-JP" altLang="en-US"/>
          </a:p>
        </p:txBody>
      </p:sp>
    </p:spTree>
    <p:extLst>
      <p:ext uri="{BB962C8B-B14F-4D97-AF65-F5344CB8AC3E}">
        <p14:creationId xmlns:p14="http://schemas.microsoft.com/office/powerpoint/2010/main" val="41793737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err="1"/>
              <a:t>Colab</a:t>
            </a:r>
            <a:r>
              <a:rPr kumimoji="1" lang="ja-JP" altLang="en-US"/>
              <a:t>のノットブックを使って、実際の</a:t>
            </a:r>
            <a:r>
              <a:rPr kumimoji="1" lang="en-US" altLang="ja-JP" dirty="0"/>
              <a:t>Google</a:t>
            </a:r>
            <a:r>
              <a:rPr kumimoji="1" lang="ja-JP" altLang="en-US"/>
              <a:t> </a:t>
            </a:r>
            <a:r>
              <a:rPr kumimoji="1" lang="en-US" altLang="ja-JP" dirty="0"/>
              <a:t>Open-MPW </a:t>
            </a:r>
            <a:r>
              <a:rPr kumimoji="1" lang="ja-JP" altLang="en-US"/>
              <a:t>のシャトルのデザインでエラーを検出してみましょう。</a:t>
            </a:r>
          </a:p>
        </p:txBody>
      </p:sp>
      <p:sp>
        <p:nvSpPr>
          <p:cNvPr id="4" name="スライド番号プレースホルダー 3"/>
          <p:cNvSpPr>
            <a:spLocks noGrp="1"/>
          </p:cNvSpPr>
          <p:nvPr>
            <p:ph type="sldNum" sz="quarter" idx="5"/>
          </p:nvPr>
        </p:nvSpPr>
        <p:spPr/>
        <p:txBody>
          <a:bodyPr/>
          <a:lstStyle/>
          <a:p>
            <a:fld id="{668B7145-E734-9248-8934-3382378101D6}" type="slidenum">
              <a:rPr kumimoji="1" lang="ja-JP" altLang="en-US" smtClean="0"/>
              <a:t>10</a:t>
            </a:fld>
            <a:endParaRPr kumimoji="1" lang="ja-JP" altLang="en-US"/>
          </a:p>
        </p:txBody>
      </p:sp>
    </p:spTree>
    <p:extLst>
      <p:ext uri="{BB962C8B-B14F-4D97-AF65-F5344CB8AC3E}">
        <p14:creationId xmlns:p14="http://schemas.microsoft.com/office/powerpoint/2010/main" val="33739957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最終のバックエンド検証の入力としてレイアウトから抽出されるネットリストとソースネットリストがあります。</a:t>
            </a:r>
            <a:endParaRPr kumimoji="1" lang="en-US" altLang="ja-JP" dirty="0"/>
          </a:p>
          <a:p>
            <a:r>
              <a:rPr lang="ja-JP" altLang="en-US"/>
              <a:t>レイアウトは</a:t>
            </a:r>
            <a:r>
              <a:rPr lang="en-US" altLang="ja-JP" dirty="0"/>
              <a:t>magic</a:t>
            </a:r>
            <a:r>
              <a:rPr lang="ja-JP" altLang="en-US"/>
              <a:t>や</a:t>
            </a:r>
            <a:r>
              <a:rPr lang="en-US" altLang="ja-JP" dirty="0" err="1"/>
              <a:t>klayout</a:t>
            </a:r>
            <a:r>
              <a:rPr lang="ja-JP" altLang="en-US"/>
              <a:t>で手動で作られるアナログレイアウトや</a:t>
            </a:r>
            <a:r>
              <a:rPr lang="en-US" altLang="ja-JP" dirty="0" err="1"/>
              <a:t>OpenROAD</a:t>
            </a:r>
            <a:r>
              <a:rPr lang="ja-JP" altLang="en-US"/>
              <a:t>で自動的に合成されるスタンダードセルベスのディジタルレイアウトがあります。このデータが</a:t>
            </a:r>
            <a:r>
              <a:rPr lang="en-US" altLang="ja-JP" dirty="0"/>
              <a:t>GDS</a:t>
            </a:r>
            <a:r>
              <a:rPr lang="ja-JP" altLang="en-US"/>
              <a:t>というフォーマットで格納されています。</a:t>
            </a:r>
            <a:endParaRPr lang="en-US" altLang="ja-JP" dirty="0"/>
          </a:p>
          <a:p>
            <a:r>
              <a:rPr kumimoji="1" lang="ja-JP" altLang="en-US"/>
              <a:t>ソースネットリストとして</a:t>
            </a:r>
            <a:r>
              <a:rPr kumimoji="1" lang="en-US" altLang="ja-JP" dirty="0" err="1"/>
              <a:t>xschem</a:t>
            </a:r>
            <a:r>
              <a:rPr kumimoji="1" lang="ja-JP" altLang="en-US"/>
              <a:t>などの回路エディターで入力された回路から生成された</a:t>
            </a:r>
            <a:r>
              <a:rPr kumimoji="1" lang="en-US" altLang="ja-JP" dirty="0"/>
              <a:t>spice</a:t>
            </a:r>
            <a:r>
              <a:rPr kumimoji="1" lang="ja-JP" altLang="en-US"/>
              <a:t>ネットリストや</a:t>
            </a:r>
            <a:r>
              <a:rPr kumimoji="1" lang="en-US" altLang="ja-JP" dirty="0" err="1"/>
              <a:t>OpenROAD</a:t>
            </a:r>
            <a:r>
              <a:rPr kumimoji="1" lang="ja-JP" altLang="en-US"/>
              <a:t>の自動合成から出力されるゲートレベル</a:t>
            </a:r>
            <a:r>
              <a:rPr kumimoji="1" lang="en-US" altLang="ja-JP" dirty="0" err="1"/>
              <a:t>verilog</a:t>
            </a:r>
            <a:r>
              <a:rPr kumimoji="1" lang="ja-JP" altLang="en-US"/>
              <a:t>があります。</a:t>
            </a:r>
            <a:endParaRPr kumimoji="1" lang="en-US" altLang="ja-JP" dirty="0"/>
          </a:p>
          <a:p>
            <a:r>
              <a:rPr kumimoji="1" lang="ja-JP" altLang="en-US"/>
              <a:t>バックエンド検証ではレイアウトから抽出されるネットリストが期待しているソースネットリストと一致していることを確認</a:t>
            </a:r>
            <a:r>
              <a:rPr lang="ja-JP" altLang="en-US"/>
              <a:t>します。また、レイアウトや回路に電気的におかしい接続が無いことを確認し</a:t>
            </a:r>
            <a:r>
              <a:rPr lang="en-US" altLang="ja-JP" dirty="0"/>
              <a:t>j</a:t>
            </a:r>
            <a:r>
              <a:rPr lang="ja-JP" altLang="en-US"/>
              <a:t>ます。</a:t>
            </a:r>
            <a:endParaRPr kumimoji="1" lang="ja-JP" altLang="en-US"/>
          </a:p>
        </p:txBody>
      </p:sp>
      <p:sp>
        <p:nvSpPr>
          <p:cNvPr id="4" name="スライド番号プレースホルダー 3"/>
          <p:cNvSpPr>
            <a:spLocks noGrp="1"/>
          </p:cNvSpPr>
          <p:nvPr>
            <p:ph type="sldNum" sz="quarter" idx="5"/>
          </p:nvPr>
        </p:nvSpPr>
        <p:spPr/>
        <p:txBody>
          <a:bodyPr/>
          <a:lstStyle/>
          <a:p>
            <a:fld id="{668B7145-E734-9248-8934-3382378101D6}" type="slidenum">
              <a:rPr kumimoji="1" lang="ja-JP" altLang="en-US" smtClean="0"/>
              <a:t>2</a:t>
            </a:fld>
            <a:endParaRPr kumimoji="1" lang="ja-JP" altLang="en-US"/>
          </a:p>
        </p:txBody>
      </p:sp>
    </p:spTree>
    <p:extLst>
      <p:ext uri="{BB962C8B-B14F-4D97-AF65-F5344CB8AC3E}">
        <p14:creationId xmlns:p14="http://schemas.microsoft.com/office/powerpoint/2010/main" val="15572049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レイアウトの</a:t>
            </a:r>
            <a:r>
              <a:rPr kumimoji="1" lang="en-US" altLang="ja-JP" dirty="0"/>
              <a:t>GDS</a:t>
            </a:r>
            <a:r>
              <a:rPr kumimoji="1" lang="ja-JP" altLang="en-US"/>
              <a:t>データから回路図をテキスト形式のネットリストに抽出するには、</a:t>
            </a:r>
            <a:r>
              <a:rPr kumimoji="1" lang="en-US" altLang="ja-JP" dirty="0"/>
              <a:t>magic</a:t>
            </a:r>
            <a:r>
              <a:rPr kumimoji="1" lang="ja-JP" altLang="en-US"/>
              <a:t>を使います。</a:t>
            </a:r>
            <a:r>
              <a:rPr kumimoji="1" lang="en-US" altLang="ja-JP" dirty="0"/>
              <a:t>GDS</a:t>
            </a:r>
            <a:r>
              <a:rPr kumimoji="1" lang="ja-JP" altLang="en-US"/>
              <a:t>データを効率よく記憶するために、階層を持っています。ただ、実際のチップを作るときに、その階層を無くして、データがフラットの状態です。ここは最初の注意点：</a:t>
            </a:r>
            <a:r>
              <a:rPr kumimoji="1" lang="en-US" altLang="ja-JP" dirty="0"/>
              <a:t>magic</a:t>
            </a:r>
            <a:r>
              <a:rPr kumimoji="1" lang="ja-JP" altLang="en-US"/>
              <a:t>が認識できるデバイス階層を使いましょう。</a:t>
            </a:r>
            <a:r>
              <a:rPr kumimoji="1" lang="en-US" altLang="ja-JP" dirty="0"/>
              <a:t>magic</a:t>
            </a:r>
            <a:r>
              <a:rPr kumimoji="1" lang="ja-JP" altLang="en-US"/>
              <a:t>ではデバイス毎にレイヤーが存在していて、</a:t>
            </a:r>
            <a:r>
              <a:rPr kumimoji="1" lang="en-US" altLang="ja-JP" dirty="0"/>
              <a:t>GDS</a:t>
            </a:r>
            <a:r>
              <a:rPr kumimoji="1" lang="ja-JP" altLang="en-US"/>
              <a:t>を書き出すときに、実現するための</a:t>
            </a:r>
            <a:r>
              <a:rPr kumimoji="1" lang="en-US" altLang="ja-JP" dirty="0"/>
              <a:t>GDS</a:t>
            </a:r>
            <a:r>
              <a:rPr kumimoji="1" lang="ja-JP" altLang="en-US"/>
              <a:t>レイヤーを自動的に</a:t>
            </a:r>
            <a:r>
              <a:rPr kumimoji="1" lang="en-US" altLang="ja-JP" dirty="0"/>
              <a:t>DRC</a:t>
            </a:r>
            <a:r>
              <a:rPr kumimoji="1" lang="ja-JP" altLang="en-US"/>
              <a:t>ルールに合わせて作成します。例えば、</a:t>
            </a:r>
            <a:r>
              <a:rPr kumimoji="1" lang="en-US" altLang="ja-JP" dirty="0"/>
              <a:t>N</a:t>
            </a:r>
            <a:r>
              <a:rPr kumimoji="1" lang="ja-JP" altLang="en-US"/>
              <a:t>型</a:t>
            </a:r>
            <a:r>
              <a:rPr kumimoji="1" lang="en-US" altLang="ja-JP" dirty="0" err="1"/>
              <a:t>mosfet</a:t>
            </a:r>
            <a:r>
              <a:rPr kumimoji="1" lang="ja-JP" altLang="en-US"/>
              <a:t>の</a:t>
            </a:r>
            <a:r>
              <a:rPr kumimoji="1" lang="en-US" altLang="ja-JP" dirty="0"/>
              <a:t>magic</a:t>
            </a:r>
            <a:r>
              <a:rPr kumimoji="1" lang="ja-JP" altLang="en-US"/>
              <a:t>層は</a:t>
            </a:r>
            <a:r>
              <a:rPr kumimoji="1" lang="en-US" altLang="ja-JP" dirty="0"/>
              <a:t>GDS</a:t>
            </a:r>
            <a:r>
              <a:rPr kumimoji="1" lang="ja-JP" altLang="en-US"/>
              <a:t>データで拡散層、ポリー、</a:t>
            </a:r>
            <a:r>
              <a:rPr kumimoji="1" lang="en-US" altLang="ja-JP" dirty="0"/>
              <a:t>N</a:t>
            </a:r>
            <a:r>
              <a:rPr kumimoji="1" lang="ja-JP" altLang="en-US"/>
              <a:t>型インプラー、ゲート</a:t>
            </a:r>
            <a:r>
              <a:rPr kumimoji="1" lang="en-US" altLang="ja-JP" dirty="0"/>
              <a:t>oxide</a:t>
            </a:r>
            <a:r>
              <a:rPr kumimoji="1" lang="ja-JP" altLang="en-US"/>
              <a:t>などとして書き出されます。そのために、</a:t>
            </a:r>
            <a:r>
              <a:rPr kumimoji="1" lang="en-US" altLang="ja-JP" dirty="0"/>
              <a:t>GDS</a:t>
            </a:r>
            <a:r>
              <a:rPr kumimoji="1" lang="ja-JP" altLang="en-US"/>
              <a:t>から</a:t>
            </a:r>
            <a:r>
              <a:rPr kumimoji="1" lang="en-US" altLang="ja-JP" dirty="0"/>
              <a:t>magic</a:t>
            </a:r>
            <a:r>
              <a:rPr kumimoji="1" lang="ja-JP" altLang="en-US"/>
              <a:t>にデータを変換するときに、各デバイスを認識するための層が同じ階層に存在してする必要があります。</a:t>
            </a:r>
          </a:p>
        </p:txBody>
      </p:sp>
      <p:sp>
        <p:nvSpPr>
          <p:cNvPr id="4" name="スライド番号プレースホルダー 3"/>
          <p:cNvSpPr>
            <a:spLocks noGrp="1"/>
          </p:cNvSpPr>
          <p:nvPr>
            <p:ph type="sldNum" sz="quarter" idx="5"/>
          </p:nvPr>
        </p:nvSpPr>
        <p:spPr/>
        <p:txBody>
          <a:bodyPr/>
          <a:lstStyle/>
          <a:p>
            <a:fld id="{668B7145-E734-9248-8934-3382378101D6}" type="slidenum">
              <a:rPr kumimoji="1" lang="ja-JP" altLang="en-US" smtClean="0"/>
              <a:t>3</a:t>
            </a:fld>
            <a:endParaRPr kumimoji="1" lang="ja-JP" altLang="en-US"/>
          </a:p>
        </p:txBody>
      </p:sp>
    </p:spTree>
    <p:extLst>
      <p:ext uri="{BB962C8B-B14F-4D97-AF65-F5344CB8AC3E}">
        <p14:creationId xmlns:p14="http://schemas.microsoft.com/office/powerpoint/2010/main" val="35527547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アナログとディジタル回路が混在するときに、階層間の信号渡しに注意が必要です。アナログ系の</a:t>
            </a:r>
            <a:r>
              <a:rPr kumimoji="1" lang="en-US" altLang="ja-JP" dirty="0"/>
              <a:t>Spice</a:t>
            </a:r>
            <a:r>
              <a:rPr kumimoji="1" lang="ja-JP" altLang="en-US"/>
              <a:t>記述は信号の引き渡しが信号の順番で決まるが、ディジタル系の</a:t>
            </a:r>
            <a:r>
              <a:rPr kumimoji="1" lang="en-US" altLang="ja-JP" dirty="0"/>
              <a:t>Verilog</a:t>
            </a:r>
            <a:r>
              <a:rPr kumimoji="1" lang="ja-JP" altLang="en-US"/>
              <a:t>は信号名で信号を引き渡しています。これによって、</a:t>
            </a:r>
            <a:r>
              <a:rPr kumimoji="1" lang="en-US" altLang="ja-JP" dirty="0"/>
              <a:t>Verilog</a:t>
            </a:r>
            <a:r>
              <a:rPr kumimoji="1" lang="ja-JP" altLang="en-US"/>
              <a:t>が</a:t>
            </a:r>
            <a:r>
              <a:rPr kumimoji="1" lang="en-US" altLang="ja-JP" dirty="0"/>
              <a:t>Spice</a:t>
            </a:r>
            <a:r>
              <a:rPr kumimoji="1" lang="ja-JP" altLang="en-US"/>
              <a:t>を呼び出すときに問題はないですが、</a:t>
            </a:r>
            <a:r>
              <a:rPr kumimoji="1" lang="en-US" altLang="ja-JP" dirty="0"/>
              <a:t>Spice</a:t>
            </a:r>
            <a:r>
              <a:rPr kumimoji="1" lang="ja-JP" altLang="en-US"/>
              <a:t>から</a:t>
            </a:r>
            <a:r>
              <a:rPr kumimoji="1" lang="en-US" altLang="ja-JP" dirty="0"/>
              <a:t>Verilog</a:t>
            </a:r>
            <a:r>
              <a:rPr kumimoji="1" lang="ja-JP" altLang="en-US"/>
              <a:t>を呼ぶときに、</a:t>
            </a:r>
            <a:r>
              <a:rPr kumimoji="1" lang="en-US" altLang="ja-JP" dirty="0"/>
              <a:t>Verilog</a:t>
            </a:r>
            <a:r>
              <a:rPr kumimoji="1" lang="ja-JP" altLang="en-US"/>
              <a:t>モジュールの信号の順番に合わせる必要があります。</a:t>
            </a:r>
            <a:r>
              <a:rPr kumimoji="1" lang="en-US" altLang="ja-JP" dirty="0" err="1"/>
              <a:t>xschem</a:t>
            </a:r>
            <a:r>
              <a:rPr kumimoji="1" lang="ja-JP" altLang="en-US"/>
              <a:t>のシンボルの端子の順番を</a:t>
            </a:r>
            <a:r>
              <a:rPr kumimoji="1" lang="en-US" altLang="ja-JP" dirty="0"/>
              <a:t>Verilog</a:t>
            </a:r>
            <a:r>
              <a:rPr kumimoji="1" lang="ja-JP" altLang="en-US"/>
              <a:t>モジュールのポートの順番に合わせれば、大丈夫です。</a:t>
            </a:r>
          </a:p>
        </p:txBody>
      </p:sp>
      <p:sp>
        <p:nvSpPr>
          <p:cNvPr id="4" name="スライド番号プレースホルダー 3"/>
          <p:cNvSpPr>
            <a:spLocks noGrp="1"/>
          </p:cNvSpPr>
          <p:nvPr>
            <p:ph type="sldNum" sz="quarter" idx="5"/>
          </p:nvPr>
        </p:nvSpPr>
        <p:spPr/>
        <p:txBody>
          <a:bodyPr/>
          <a:lstStyle/>
          <a:p>
            <a:fld id="{668B7145-E734-9248-8934-3382378101D6}" type="slidenum">
              <a:rPr kumimoji="1" lang="ja-JP" altLang="en-US" smtClean="0"/>
              <a:t>4</a:t>
            </a:fld>
            <a:endParaRPr kumimoji="1" lang="ja-JP" altLang="en-US"/>
          </a:p>
        </p:txBody>
      </p:sp>
    </p:spTree>
    <p:extLst>
      <p:ext uri="{BB962C8B-B14F-4D97-AF65-F5344CB8AC3E}">
        <p14:creationId xmlns:p14="http://schemas.microsoft.com/office/powerpoint/2010/main" val="23902735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上位の階層から複数の箇所に一つの信号を繋ぐ必要があるとき、同じテキストを独立しているレイアウト配線に付けます。</a:t>
            </a:r>
            <a:r>
              <a:rPr kumimoji="1" lang="en-US" altLang="ja-JP" dirty="0"/>
              <a:t>magic</a:t>
            </a:r>
            <a:r>
              <a:rPr kumimoji="1" lang="ja-JP" altLang="en-US"/>
              <a:t>がこの独立している信号にユーニックネット名を付け替えます。上位の階層で繋いだ場合、うまく行く場合とうまくいかない場合があります。</a:t>
            </a:r>
          </a:p>
        </p:txBody>
      </p:sp>
      <p:sp>
        <p:nvSpPr>
          <p:cNvPr id="4" name="スライド番号プレースホルダー 3"/>
          <p:cNvSpPr>
            <a:spLocks noGrp="1"/>
          </p:cNvSpPr>
          <p:nvPr>
            <p:ph type="sldNum" sz="quarter" idx="5"/>
          </p:nvPr>
        </p:nvSpPr>
        <p:spPr/>
        <p:txBody>
          <a:bodyPr/>
          <a:lstStyle/>
          <a:p>
            <a:fld id="{668B7145-E734-9248-8934-3382378101D6}" type="slidenum">
              <a:rPr kumimoji="1" lang="ja-JP" altLang="en-US" smtClean="0"/>
              <a:t>5</a:t>
            </a:fld>
            <a:endParaRPr kumimoji="1" lang="ja-JP" altLang="en-US"/>
          </a:p>
        </p:txBody>
      </p:sp>
    </p:spTree>
    <p:extLst>
      <p:ext uri="{BB962C8B-B14F-4D97-AF65-F5344CB8AC3E}">
        <p14:creationId xmlns:p14="http://schemas.microsoft.com/office/powerpoint/2010/main" val="3978327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Caravel</a:t>
            </a:r>
            <a:r>
              <a:rPr kumimoji="1" lang="ja-JP" altLang="en-US"/>
              <a:t>のユーザエリアに４つのグランド電源 </a:t>
            </a:r>
            <a:r>
              <a:rPr kumimoji="1" lang="en-US" altLang="ja-JP" dirty="0"/>
              <a:t>vssa1</a:t>
            </a:r>
            <a:r>
              <a:rPr kumimoji="1" lang="ja-JP" altLang="en-US"/>
              <a:t>、</a:t>
            </a:r>
            <a:r>
              <a:rPr kumimoji="1" lang="en-US" altLang="ja-JP" dirty="0"/>
              <a:t>vssa2</a:t>
            </a:r>
            <a:r>
              <a:rPr kumimoji="1" lang="ja-JP" altLang="en-US"/>
              <a:t>、</a:t>
            </a:r>
            <a:r>
              <a:rPr kumimoji="1" lang="en-US" altLang="ja-JP" dirty="0"/>
              <a:t>vssd1</a:t>
            </a:r>
            <a:r>
              <a:rPr kumimoji="1" lang="ja-JP" altLang="en-US"/>
              <a:t>、</a:t>
            </a:r>
            <a:r>
              <a:rPr kumimoji="1" lang="en-US" altLang="ja-JP" dirty="0"/>
              <a:t>vssd2 </a:t>
            </a:r>
            <a:r>
              <a:rPr kumimoji="1" lang="ja-JP" altLang="en-US"/>
              <a:t>があります。これらのどれか、または複数が直接</a:t>
            </a:r>
            <a:r>
              <a:rPr kumimoji="1" lang="en-US" altLang="ja-JP" dirty="0"/>
              <a:t>p-</a:t>
            </a:r>
            <a:r>
              <a:rPr kumimoji="1" lang="ja-JP" altLang="en-US"/>
              <a:t>基盤に繋ぐことができます。また、パッドリングに</a:t>
            </a:r>
            <a:r>
              <a:rPr kumimoji="1" lang="en-US" altLang="ja-JP" dirty="0" err="1"/>
              <a:t>vssd</a:t>
            </a:r>
            <a:r>
              <a:rPr kumimoji="1" lang="ja-JP" altLang="en-US"/>
              <a:t>が</a:t>
            </a:r>
            <a:r>
              <a:rPr kumimoji="1" lang="en-US" altLang="ja-JP" dirty="0"/>
              <a:t>p-</a:t>
            </a:r>
            <a:r>
              <a:rPr kumimoji="1" lang="ja-JP" altLang="en-US"/>
              <a:t>基盤に接続しています。特別対応をしない限り、レイアウトからネットリストを抽出するときにこれらのネットがショートして</a:t>
            </a:r>
            <a:r>
              <a:rPr kumimoji="1" lang="en-US" altLang="ja-JP" dirty="0"/>
              <a:t>LVS</a:t>
            </a:r>
            <a:r>
              <a:rPr kumimoji="1" lang="ja-JP" altLang="en-US"/>
              <a:t>が通れません。２つの対策方法があります。１つ目は、ディープ</a:t>
            </a:r>
            <a:r>
              <a:rPr kumimoji="1" lang="en-US" altLang="ja-JP" dirty="0"/>
              <a:t>NWEL</a:t>
            </a:r>
            <a:r>
              <a:rPr kumimoji="1" lang="ja-JP" altLang="en-US"/>
              <a:t>を使って、物理的に</a:t>
            </a:r>
            <a:r>
              <a:rPr kumimoji="1" lang="en-US" altLang="ja-JP" dirty="0" err="1"/>
              <a:t>pwell</a:t>
            </a:r>
            <a:r>
              <a:rPr kumimoji="1" lang="ja-JP" altLang="en-US"/>
              <a:t>を</a:t>
            </a:r>
            <a:r>
              <a:rPr kumimoji="1" lang="en-US" altLang="ja-JP" dirty="0"/>
              <a:t>p-</a:t>
            </a:r>
            <a:r>
              <a:rPr kumimoji="1" lang="ja-JP" altLang="en-US"/>
              <a:t>基盤から離せます。</a:t>
            </a:r>
            <a:r>
              <a:rPr kumimoji="1" lang="en-US" altLang="ja-JP" dirty="0"/>
              <a:t>2</a:t>
            </a:r>
            <a:r>
              <a:rPr kumimoji="1" lang="ja-JP" altLang="en-US"/>
              <a:t>つ目は</a:t>
            </a:r>
            <a:r>
              <a:rPr kumimoji="1" lang="en-US" altLang="ja-JP" dirty="0" err="1"/>
              <a:t>isosub</a:t>
            </a:r>
            <a:r>
              <a:rPr kumimoji="1" lang="ja-JP" altLang="en-US"/>
              <a:t>という認識レイヤーを使って仮想的に分離します。</a:t>
            </a:r>
          </a:p>
        </p:txBody>
      </p:sp>
      <p:sp>
        <p:nvSpPr>
          <p:cNvPr id="4" name="スライド番号プレースホルダー 3"/>
          <p:cNvSpPr>
            <a:spLocks noGrp="1"/>
          </p:cNvSpPr>
          <p:nvPr>
            <p:ph type="sldNum" sz="quarter" idx="5"/>
          </p:nvPr>
        </p:nvSpPr>
        <p:spPr/>
        <p:txBody>
          <a:bodyPr/>
          <a:lstStyle/>
          <a:p>
            <a:fld id="{668B7145-E734-9248-8934-3382378101D6}" type="slidenum">
              <a:rPr kumimoji="1" lang="ja-JP" altLang="en-US" smtClean="0"/>
              <a:t>6</a:t>
            </a:fld>
            <a:endParaRPr kumimoji="1" lang="ja-JP" altLang="en-US"/>
          </a:p>
        </p:txBody>
      </p:sp>
    </p:spTree>
    <p:extLst>
      <p:ext uri="{BB962C8B-B14F-4D97-AF65-F5344CB8AC3E}">
        <p14:creationId xmlns:p14="http://schemas.microsoft.com/office/powerpoint/2010/main" val="36129808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今までに説明した問題を解決するために</a:t>
            </a:r>
            <a:r>
              <a:rPr kumimoji="1" lang="en-US" altLang="ja-JP" dirty="0" err="1"/>
              <a:t>lvs_config.json</a:t>
            </a:r>
            <a:r>
              <a:rPr kumimoji="1" lang="ja-JP" altLang="en-US"/>
              <a:t>ファイルを用いた</a:t>
            </a:r>
            <a:r>
              <a:rPr kumimoji="1" lang="en-US" altLang="ja-JP" dirty="0"/>
              <a:t>LVS</a:t>
            </a:r>
            <a:r>
              <a:rPr kumimoji="1" lang="ja-JP" altLang="en-US"/>
              <a:t>フローを作りました。</a:t>
            </a:r>
            <a:br>
              <a:rPr kumimoji="1" lang="en-US" altLang="ja-JP" dirty="0"/>
            </a:br>
            <a:r>
              <a:rPr kumimoji="1" lang="en-US" altLang="ja-JP" dirty="0"/>
              <a:t>EXTRACT_FLATGLOB</a:t>
            </a:r>
            <a:r>
              <a:rPr kumimoji="1" lang="ja-JP" altLang="en-US"/>
              <a:t>で</a:t>
            </a:r>
            <a:r>
              <a:rPr kumimoji="1" lang="en-US" altLang="ja-JP" dirty="0"/>
              <a:t>GDS</a:t>
            </a:r>
            <a:r>
              <a:rPr kumimoji="1" lang="ja-JP" altLang="en-US"/>
              <a:t>データを読むときに潰す階層を指定します。これで</a:t>
            </a:r>
            <a:r>
              <a:rPr kumimoji="1" lang="en-US" altLang="ja-JP" dirty="0"/>
              <a:t>magic</a:t>
            </a:r>
            <a:r>
              <a:rPr kumimoji="1" lang="ja-JP" altLang="en-US"/>
              <a:t>が認識できない階層をまたがるデバイス問題を解決できます。</a:t>
            </a:r>
            <a:br>
              <a:rPr kumimoji="1" lang="en-US" altLang="ja-JP" dirty="0"/>
            </a:br>
            <a:r>
              <a:rPr kumimoji="1" lang="en-US" altLang="ja-JP" dirty="0"/>
              <a:t>EXTRACT_ABSTRACT</a:t>
            </a:r>
            <a:r>
              <a:rPr kumimoji="1" lang="ja-JP" altLang="en-US"/>
              <a:t>で特定のセル内のデバイスを無視してブラックボックスとして抽出できます。デバイスの無いセルもこれで抽出できます。（例：</a:t>
            </a:r>
            <a:r>
              <a:rPr kumimoji="1" lang="en-US" altLang="ja-JP" dirty="0"/>
              <a:t>tap</a:t>
            </a:r>
            <a:r>
              <a:rPr kumimoji="1" lang="ja-JP" altLang="en-US"/>
              <a:t>セル、フィルセル、インダクター）</a:t>
            </a:r>
            <a:endParaRPr kumimoji="1" lang="en-US" altLang="ja-JP" dirty="0"/>
          </a:p>
          <a:p>
            <a:r>
              <a:rPr kumimoji="1" lang="en-US" altLang="ja-JP" dirty="0"/>
              <a:t>EXTRACT_CREATE_SUBCUT</a:t>
            </a:r>
            <a:r>
              <a:rPr kumimoji="1" lang="ja-JP" altLang="en-US"/>
              <a:t>で特定のセルの周りに</a:t>
            </a:r>
            <a:r>
              <a:rPr kumimoji="1" lang="en-US" altLang="ja-JP" dirty="0"/>
              <a:t>magic</a:t>
            </a:r>
            <a:r>
              <a:rPr kumimoji="1" lang="ja-JP" altLang="en-US"/>
              <a:t>ルールに従って、</a:t>
            </a:r>
            <a:r>
              <a:rPr kumimoji="1" lang="en-US" altLang="ja-JP" dirty="0" err="1"/>
              <a:t>isosub</a:t>
            </a:r>
            <a:r>
              <a:rPr kumimoji="1" lang="ja-JP" altLang="en-US"/>
              <a:t>を追加します。これよって、</a:t>
            </a:r>
            <a:r>
              <a:rPr kumimoji="1" lang="en-US" altLang="ja-JP" dirty="0"/>
              <a:t>p-</a:t>
            </a:r>
            <a:r>
              <a:rPr kumimoji="1" lang="ja-JP" altLang="en-US"/>
              <a:t>基盤の分離ができます。</a:t>
            </a:r>
            <a:br>
              <a:rPr kumimoji="1" lang="en-US" altLang="ja-JP" dirty="0"/>
            </a:br>
            <a:r>
              <a:rPr kumimoji="1" lang="en-US" altLang="ja-JP" dirty="0"/>
              <a:t>LVS_FLATTEN</a:t>
            </a:r>
            <a:r>
              <a:rPr kumimoji="1" lang="ja-JP" altLang="en-US"/>
              <a:t>で特定のセルを比較する前に潰します。これでマルチポート不一致を解消できます。</a:t>
            </a:r>
            <a:endParaRPr kumimoji="1" lang="en-US" altLang="ja-JP" dirty="0"/>
          </a:p>
          <a:p>
            <a:pPr algn="l"/>
            <a:r>
              <a:rPr kumimoji="1" lang="en-US" altLang="ja-JP" dirty="0"/>
              <a:t>LVS_NOFLATTEN</a:t>
            </a:r>
            <a:r>
              <a:rPr kumimoji="1" lang="ja-JP" altLang="en-US"/>
              <a:t>で特定のセルが一致しなくても、上位の階層で潰さないことです。通常、セルの不一致があった場合、上位の階層にセルを潰して、比較を続けます。この指定によって、下セルに真エラーがあるとわかったら、上位の階層にそのエラーが伝搬されることを防ぎまあす。</a:t>
            </a:r>
            <a:br>
              <a:rPr kumimoji="1" lang="en-US" altLang="ja-JP" dirty="0"/>
            </a:br>
            <a:r>
              <a:rPr kumimoji="1" lang="en-US" altLang="ja-JP" dirty="0"/>
              <a:t>LVS_IGNORE</a:t>
            </a:r>
            <a:r>
              <a:rPr kumimoji="1" lang="ja-JP" altLang="en-US"/>
              <a:t>で特定のセルを無視できます。</a:t>
            </a:r>
            <a:br>
              <a:rPr kumimoji="1" lang="en-US" altLang="ja-JP" dirty="0"/>
            </a:br>
            <a:r>
              <a:rPr kumimoji="1" lang="en-US" altLang="ja-JP" dirty="0"/>
              <a:t>LVS_SPICE_FILES</a:t>
            </a:r>
            <a:r>
              <a:rPr kumimoji="1" lang="ja-JP" altLang="en-US"/>
              <a:t>で使用する</a:t>
            </a:r>
            <a:r>
              <a:rPr kumimoji="1" lang="en-US" altLang="ja-JP" dirty="0"/>
              <a:t>spice</a:t>
            </a:r>
            <a:r>
              <a:rPr kumimoji="1" lang="ja-JP" altLang="en-US"/>
              <a:t>ファイルを設定します。</a:t>
            </a:r>
            <a:endParaRPr kumimoji="1" lang="en-US" altLang="ja-JP" dirty="0"/>
          </a:p>
          <a:p>
            <a:pPr algn="l"/>
            <a:r>
              <a:rPr kumimoji="1" lang="en-US" altLang="ja-JP" dirty="0"/>
              <a:t>LVS_VERILOG_FILES</a:t>
            </a:r>
            <a:r>
              <a:rPr kumimoji="1" lang="ja-JP" altLang="en-US"/>
              <a:t>で使用する</a:t>
            </a:r>
            <a:r>
              <a:rPr kumimoji="1" lang="en-US" altLang="ja-JP" dirty="0" err="1"/>
              <a:t>verilog</a:t>
            </a:r>
            <a:r>
              <a:rPr kumimoji="1" lang="ja-JP" altLang="en-US"/>
              <a:t>ファイルを指定します。</a:t>
            </a:r>
            <a:endParaRPr kumimoji="1" lang="en-US" altLang="ja-JP" dirty="0"/>
          </a:p>
          <a:p>
            <a:pPr algn="l"/>
            <a:r>
              <a:rPr kumimoji="1" lang="en-US" altLang="ja-JP" dirty="0" err="1"/>
              <a:t>lvs_config.json</a:t>
            </a:r>
            <a:r>
              <a:rPr kumimoji="1" lang="ja-JP" altLang="en-US"/>
              <a:t>ファイルに他のサブセルの</a:t>
            </a:r>
            <a:r>
              <a:rPr kumimoji="1" lang="en-US" altLang="ja-JP" dirty="0" err="1"/>
              <a:t>lvs_config.json</a:t>
            </a:r>
            <a:r>
              <a:rPr kumimoji="1" lang="ja-JP" altLang="en-US"/>
              <a:t>ファイルも参照できます。</a:t>
            </a:r>
          </a:p>
        </p:txBody>
      </p:sp>
      <p:sp>
        <p:nvSpPr>
          <p:cNvPr id="4" name="スライド番号プレースホルダー 3"/>
          <p:cNvSpPr>
            <a:spLocks noGrp="1"/>
          </p:cNvSpPr>
          <p:nvPr>
            <p:ph type="sldNum" sz="quarter" idx="5"/>
          </p:nvPr>
        </p:nvSpPr>
        <p:spPr/>
        <p:txBody>
          <a:bodyPr/>
          <a:lstStyle/>
          <a:p>
            <a:fld id="{668B7145-E734-9248-8934-3382378101D6}" type="slidenum">
              <a:rPr kumimoji="1" lang="ja-JP" altLang="en-US" smtClean="0"/>
              <a:t>7</a:t>
            </a:fld>
            <a:endParaRPr kumimoji="1" lang="ja-JP" altLang="en-US"/>
          </a:p>
        </p:txBody>
      </p:sp>
    </p:spTree>
    <p:extLst>
      <p:ext uri="{BB962C8B-B14F-4D97-AF65-F5344CB8AC3E}">
        <p14:creationId xmlns:p14="http://schemas.microsoft.com/office/powerpoint/2010/main" val="18062025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現在の</a:t>
            </a:r>
            <a:r>
              <a:rPr kumimoji="1" lang="en-US" altLang="ja-JP" dirty="0"/>
              <a:t>magic</a:t>
            </a:r>
            <a:r>
              <a:rPr kumimoji="1" lang="ja-JP" altLang="en-US"/>
              <a:t>バージョンは接続レイヤーを区別していません。メタル経由で繋いでいるレイアウトはウェル経由で繋いでいるレイアウトと同じです。実際にウェルや基盤経由の接続は非常に大きな抵抗の可能性があり、電源の場合、期待している動作を保証でき無いし、ラッチアップの原因にもなります。追加バックエンド検証として、通常の抽出されたネットリストから、ウェル接続を削除して、ウェル接続を無視したルールで抽出したネットリストと比較します。不一致はウェル経由の接続です。</a:t>
            </a:r>
          </a:p>
        </p:txBody>
      </p:sp>
      <p:sp>
        <p:nvSpPr>
          <p:cNvPr id="4" name="スライド番号プレースホルダー 3"/>
          <p:cNvSpPr>
            <a:spLocks noGrp="1"/>
          </p:cNvSpPr>
          <p:nvPr>
            <p:ph type="sldNum" sz="quarter" idx="5"/>
          </p:nvPr>
        </p:nvSpPr>
        <p:spPr/>
        <p:txBody>
          <a:bodyPr/>
          <a:lstStyle/>
          <a:p>
            <a:fld id="{668B7145-E734-9248-8934-3382378101D6}" type="slidenum">
              <a:rPr kumimoji="1" lang="ja-JP" altLang="en-US" smtClean="0"/>
              <a:t>8</a:t>
            </a:fld>
            <a:endParaRPr kumimoji="1" lang="ja-JP" altLang="en-US"/>
          </a:p>
        </p:txBody>
      </p:sp>
    </p:spTree>
    <p:extLst>
      <p:ext uri="{BB962C8B-B14F-4D97-AF65-F5344CB8AC3E}">
        <p14:creationId xmlns:p14="http://schemas.microsoft.com/office/powerpoint/2010/main" val="18051023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LVS</a:t>
            </a:r>
            <a:r>
              <a:rPr kumimoji="1" lang="ja-JP" altLang="en-US"/>
              <a:t>が通っても、ソース回路に問題があったら、期待している動作が得られないことがあります。</a:t>
            </a:r>
            <a:r>
              <a:rPr kumimoji="1" lang="en-US" altLang="ja-JP" dirty="0"/>
              <a:t>CVC-RV</a:t>
            </a:r>
            <a:r>
              <a:rPr kumimoji="1" lang="ja-JP" altLang="en-US"/>
              <a:t>（</a:t>
            </a:r>
            <a:r>
              <a:rPr kumimoji="1" lang="en-US" altLang="ja-JP" dirty="0"/>
              <a:t>Circuit</a:t>
            </a:r>
            <a:r>
              <a:rPr kumimoji="1" lang="ja-JP" altLang="en-US"/>
              <a:t> </a:t>
            </a:r>
            <a:r>
              <a:rPr kumimoji="1" lang="en-US" altLang="ja-JP" dirty="0"/>
              <a:t>Validity</a:t>
            </a:r>
            <a:r>
              <a:rPr kumimoji="1" lang="ja-JP" altLang="en-US"/>
              <a:t> </a:t>
            </a:r>
            <a:r>
              <a:rPr kumimoji="1" lang="en-US" altLang="ja-JP" dirty="0"/>
              <a:t>Check</a:t>
            </a:r>
            <a:r>
              <a:rPr kumimoji="1" lang="ja-JP" altLang="en-US"/>
              <a:t> </a:t>
            </a:r>
            <a:r>
              <a:rPr kumimoji="1" lang="en-US" altLang="ja-JP" dirty="0"/>
              <a:t>–</a:t>
            </a:r>
            <a:r>
              <a:rPr kumimoji="1" lang="ja-JP" altLang="en-US"/>
              <a:t>　</a:t>
            </a:r>
            <a:r>
              <a:rPr kumimoji="1" lang="en-US" altLang="ja-JP" dirty="0"/>
              <a:t>Reliability</a:t>
            </a:r>
            <a:r>
              <a:rPr kumimoji="1" lang="ja-JP" altLang="en-US"/>
              <a:t> </a:t>
            </a:r>
            <a:r>
              <a:rPr kumimoji="1" lang="en-US" altLang="ja-JP" dirty="0"/>
              <a:t>Verification</a:t>
            </a:r>
            <a:r>
              <a:rPr kumimoji="1" lang="ja-JP" altLang="en-US"/>
              <a:t>）では想定外の接続によるリークや耐圧違反をレイアウトから抽出されたネットリストに検出します。</a:t>
            </a:r>
          </a:p>
        </p:txBody>
      </p:sp>
      <p:sp>
        <p:nvSpPr>
          <p:cNvPr id="4" name="スライド番号プレースホルダー 3"/>
          <p:cNvSpPr>
            <a:spLocks noGrp="1"/>
          </p:cNvSpPr>
          <p:nvPr>
            <p:ph type="sldNum" sz="quarter" idx="5"/>
          </p:nvPr>
        </p:nvSpPr>
        <p:spPr/>
        <p:txBody>
          <a:bodyPr/>
          <a:lstStyle/>
          <a:p>
            <a:fld id="{668B7145-E734-9248-8934-3382378101D6}" type="slidenum">
              <a:rPr kumimoji="1" lang="ja-JP" altLang="en-US" smtClean="0"/>
              <a:t>9</a:t>
            </a:fld>
            <a:endParaRPr kumimoji="1" lang="ja-JP" altLang="en-US"/>
          </a:p>
        </p:txBody>
      </p:sp>
    </p:spTree>
    <p:extLst>
      <p:ext uri="{BB962C8B-B14F-4D97-AF65-F5344CB8AC3E}">
        <p14:creationId xmlns:p14="http://schemas.microsoft.com/office/powerpoint/2010/main" val="4659132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5/14/24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5/14/24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5/14/24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5/14/24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C764DE79-268F-4C1A-8933-263129D2AF90}" type="datetimeFigureOut">
              <a:rPr lang="en-US" dirty="0"/>
              <a:t>5/14/24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dirty="0"/>
              <a:t>5/14/24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839788" y="2505075"/>
            <a:ext cx="5157787"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172200" y="2505075"/>
            <a:ext cx="5183188"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dirty="0"/>
              <a:t>5/14/24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dirty="0"/>
              <a:t>5/14/24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5/14/24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C764DE79-268F-4C1A-8933-263129D2AF90}" type="datetimeFigureOut">
              <a:rPr lang="en-US" dirty="0"/>
              <a:t>5/14/24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C764DE79-268F-4C1A-8933-263129D2AF90}" type="datetimeFigureOut">
              <a:rPr lang="en-US" dirty="0"/>
              <a:t>5/14/24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5/14/24</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7869378-5556-D148-A2FA-4A781820FE67}"/>
              </a:ext>
            </a:extLst>
          </p:cNvPr>
          <p:cNvSpPr>
            <a:spLocks noGrp="1"/>
          </p:cNvSpPr>
          <p:nvPr>
            <p:ph type="ctrTitle"/>
          </p:nvPr>
        </p:nvSpPr>
        <p:spPr/>
        <p:txBody>
          <a:bodyPr/>
          <a:lstStyle/>
          <a:p>
            <a:r>
              <a:rPr lang="en-US" altLang="ja-JP" dirty="0"/>
              <a:t>Pitfalls of Open-Source Chip Design Verification</a:t>
            </a:r>
            <a:endParaRPr kumimoji="1" lang="ja-JP" altLang="en-US"/>
          </a:p>
        </p:txBody>
      </p:sp>
      <p:sp>
        <p:nvSpPr>
          <p:cNvPr id="3" name="字幕 2">
            <a:extLst>
              <a:ext uri="{FF2B5EF4-FFF2-40B4-BE49-F238E27FC236}">
                <a16:creationId xmlns:a16="http://schemas.microsoft.com/office/drawing/2014/main" id="{7A3DA913-D990-3843-B4F1-6B1BDE012AB8}"/>
              </a:ext>
            </a:extLst>
          </p:cNvPr>
          <p:cNvSpPr>
            <a:spLocks noGrp="1"/>
          </p:cNvSpPr>
          <p:nvPr>
            <p:ph type="subTitle" idx="1"/>
          </p:nvPr>
        </p:nvSpPr>
        <p:spPr/>
        <p:txBody>
          <a:bodyPr/>
          <a:lstStyle/>
          <a:p>
            <a:r>
              <a:rPr kumimoji="1" lang="en-US" altLang="ja-JP" dirty="0" err="1"/>
              <a:t>ShuhariSystem</a:t>
            </a:r>
            <a:br>
              <a:rPr kumimoji="1" lang="en-US" altLang="ja-JP" dirty="0"/>
            </a:br>
            <a:r>
              <a:rPr kumimoji="1" lang="en-US" altLang="ja-JP" dirty="0"/>
              <a:t>D. Mitch Bailey</a:t>
            </a:r>
            <a:endParaRPr kumimoji="1" lang="ja-JP" altLang="en-US"/>
          </a:p>
        </p:txBody>
      </p:sp>
    </p:spTree>
    <p:extLst>
      <p:ext uri="{BB962C8B-B14F-4D97-AF65-F5344CB8AC3E}">
        <p14:creationId xmlns:p14="http://schemas.microsoft.com/office/powerpoint/2010/main" val="22109926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7686B6E-5AFF-CE45-B99B-52101C51DB85}"/>
              </a:ext>
            </a:extLst>
          </p:cNvPr>
          <p:cNvSpPr>
            <a:spLocks noGrp="1"/>
          </p:cNvSpPr>
          <p:nvPr>
            <p:ph type="title"/>
          </p:nvPr>
        </p:nvSpPr>
        <p:spPr/>
        <p:txBody>
          <a:bodyPr/>
          <a:lstStyle/>
          <a:p>
            <a:r>
              <a:rPr kumimoji="1" lang="en-US" altLang="ja-JP" dirty="0"/>
              <a:t>Backend Verification </a:t>
            </a:r>
            <a:r>
              <a:rPr kumimoji="1" lang="en-US" altLang="ja-JP" dirty="0" err="1"/>
              <a:t>Colab</a:t>
            </a:r>
            <a:r>
              <a:rPr kumimoji="1" lang="en-US" altLang="ja-JP" dirty="0"/>
              <a:t> Workshop</a:t>
            </a:r>
            <a:endParaRPr kumimoji="1" lang="ja-JP" altLang="en-US"/>
          </a:p>
        </p:txBody>
      </p:sp>
      <p:sp>
        <p:nvSpPr>
          <p:cNvPr id="3" name="コンテンツ プレースホルダー 2">
            <a:extLst>
              <a:ext uri="{FF2B5EF4-FFF2-40B4-BE49-F238E27FC236}">
                <a16:creationId xmlns:a16="http://schemas.microsoft.com/office/drawing/2014/main" id="{BEEFBA09-C1CA-F44C-9ADE-CE63C0C96766}"/>
              </a:ext>
            </a:extLst>
          </p:cNvPr>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2573189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04ADCEB-D799-DE41-8788-DFFD6C3A1C1D}"/>
              </a:ext>
            </a:extLst>
          </p:cNvPr>
          <p:cNvSpPr>
            <a:spLocks noGrp="1"/>
          </p:cNvSpPr>
          <p:nvPr>
            <p:ph type="title"/>
          </p:nvPr>
        </p:nvSpPr>
        <p:spPr/>
        <p:txBody>
          <a:bodyPr/>
          <a:lstStyle/>
          <a:p>
            <a:r>
              <a:rPr kumimoji="1" lang="en-US" altLang="ja-JP" dirty="0"/>
              <a:t>Back-end Verification</a:t>
            </a:r>
            <a:endParaRPr kumimoji="1" lang="ja-JP" altLang="en-US"/>
          </a:p>
        </p:txBody>
      </p:sp>
      <p:grpSp>
        <p:nvGrpSpPr>
          <p:cNvPr id="19" name="グループ化 18">
            <a:extLst>
              <a:ext uri="{FF2B5EF4-FFF2-40B4-BE49-F238E27FC236}">
                <a16:creationId xmlns:a16="http://schemas.microsoft.com/office/drawing/2014/main" id="{E066999C-0183-F544-9E0F-0A622CDF3065}"/>
              </a:ext>
            </a:extLst>
          </p:cNvPr>
          <p:cNvGrpSpPr/>
          <p:nvPr/>
        </p:nvGrpSpPr>
        <p:grpSpPr>
          <a:xfrm>
            <a:off x="7074673" y="2926687"/>
            <a:ext cx="4175962" cy="1596790"/>
            <a:chOff x="6727851" y="1999204"/>
            <a:chExt cx="4175962" cy="1596790"/>
          </a:xfrm>
        </p:grpSpPr>
        <p:sp>
          <p:nvSpPr>
            <p:cNvPr id="9" name="円柱 8">
              <a:extLst>
                <a:ext uri="{FF2B5EF4-FFF2-40B4-BE49-F238E27FC236}">
                  <a16:creationId xmlns:a16="http://schemas.microsoft.com/office/drawing/2014/main" id="{1A249B2D-9558-CB46-A3C5-CB8DC483F5B5}"/>
                </a:ext>
              </a:extLst>
            </p:cNvPr>
            <p:cNvSpPr/>
            <p:nvPr/>
          </p:nvSpPr>
          <p:spPr>
            <a:xfrm>
              <a:off x="7720520" y="2487041"/>
              <a:ext cx="870175" cy="109274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DC71516D-9D33-BD49-9F10-7BEA8F1013DF}"/>
                </a:ext>
              </a:extLst>
            </p:cNvPr>
            <p:cNvSpPr txBox="1"/>
            <p:nvPr/>
          </p:nvSpPr>
          <p:spPr>
            <a:xfrm>
              <a:off x="6727851" y="2657595"/>
              <a:ext cx="891847" cy="369332"/>
            </a:xfrm>
            <a:prstGeom prst="rect">
              <a:avLst/>
            </a:prstGeom>
            <a:noFill/>
          </p:spPr>
          <p:txBody>
            <a:bodyPr wrap="none" rtlCol="0">
              <a:spAutoFit/>
            </a:bodyPr>
            <a:lstStyle/>
            <a:p>
              <a:r>
                <a:rPr kumimoji="1" lang="en-US" altLang="ja-JP" dirty="0" err="1"/>
                <a:t>xschem</a:t>
              </a:r>
              <a:endParaRPr kumimoji="1" lang="ja-JP" altLang="en-US"/>
            </a:p>
          </p:txBody>
        </p:sp>
        <p:sp>
          <p:nvSpPr>
            <p:cNvPr id="11" name="テキスト ボックス 10">
              <a:extLst>
                <a:ext uri="{FF2B5EF4-FFF2-40B4-BE49-F238E27FC236}">
                  <a16:creationId xmlns:a16="http://schemas.microsoft.com/office/drawing/2014/main" id="{4B9C7CDE-F028-7A4B-968F-63BC93135E5D}"/>
                </a:ext>
              </a:extLst>
            </p:cNvPr>
            <p:cNvSpPr txBox="1"/>
            <p:nvPr/>
          </p:nvSpPr>
          <p:spPr>
            <a:xfrm>
              <a:off x="8307051" y="1999204"/>
              <a:ext cx="808235" cy="369332"/>
            </a:xfrm>
            <a:prstGeom prst="rect">
              <a:avLst/>
            </a:prstGeom>
            <a:noFill/>
          </p:spPr>
          <p:txBody>
            <a:bodyPr wrap="none" rtlCol="0">
              <a:spAutoFit/>
            </a:bodyPr>
            <a:lstStyle/>
            <a:p>
              <a:r>
                <a:rPr kumimoji="1" lang="en-US" altLang="ja-JP" dirty="0"/>
                <a:t>source</a:t>
              </a:r>
              <a:endParaRPr kumimoji="1" lang="ja-JP" altLang="en-US"/>
            </a:p>
          </p:txBody>
        </p:sp>
        <p:sp>
          <p:nvSpPr>
            <p:cNvPr id="12" name="円柱 11">
              <a:extLst>
                <a:ext uri="{FF2B5EF4-FFF2-40B4-BE49-F238E27FC236}">
                  <a16:creationId xmlns:a16="http://schemas.microsoft.com/office/drawing/2014/main" id="{6A473BC6-7956-8B46-8826-BE9FCC91ACF5}"/>
                </a:ext>
              </a:extLst>
            </p:cNvPr>
            <p:cNvSpPr/>
            <p:nvPr/>
          </p:nvSpPr>
          <p:spPr>
            <a:xfrm>
              <a:off x="8690041" y="2503254"/>
              <a:ext cx="870175" cy="109274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a:extLst>
                <a:ext uri="{FF2B5EF4-FFF2-40B4-BE49-F238E27FC236}">
                  <a16:creationId xmlns:a16="http://schemas.microsoft.com/office/drawing/2014/main" id="{B6F90E4D-AF23-7A40-99EF-E94848EA3EA7}"/>
                </a:ext>
              </a:extLst>
            </p:cNvPr>
            <p:cNvSpPr txBox="1"/>
            <p:nvPr/>
          </p:nvSpPr>
          <p:spPr>
            <a:xfrm>
              <a:off x="9659562" y="2680292"/>
              <a:ext cx="1244251" cy="369332"/>
            </a:xfrm>
            <a:prstGeom prst="rect">
              <a:avLst/>
            </a:prstGeom>
            <a:noFill/>
          </p:spPr>
          <p:txBody>
            <a:bodyPr wrap="none" rtlCol="0">
              <a:spAutoFit/>
            </a:bodyPr>
            <a:lstStyle/>
            <a:p>
              <a:r>
                <a:rPr kumimoji="1" lang="en-US" altLang="ja-JP" dirty="0" err="1"/>
                <a:t>OpenROAD</a:t>
              </a:r>
              <a:endParaRPr kumimoji="1" lang="ja-JP" altLang="en-US"/>
            </a:p>
          </p:txBody>
        </p:sp>
        <p:sp>
          <p:nvSpPr>
            <p:cNvPr id="14" name="テキスト ボックス 13">
              <a:extLst>
                <a:ext uri="{FF2B5EF4-FFF2-40B4-BE49-F238E27FC236}">
                  <a16:creationId xmlns:a16="http://schemas.microsoft.com/office/drawing/2014/main" id="{5D9D9D77-CB08-5141-91C1-96F4AA06A64B}"/>
                </a:ext>
              </a:extLst>
            </p:cNvPr>
            <p:cNvSpPr txBox="1"/>
            <p:nvPr/>
          </p:nvSpPr>
          <p:spPr>
            <a:xfrm>
              <a:off x="7833703" y="2859934"/>
              <a:ext cx="662361" cy="369332"/>
            </a:xfrm>
            <a:prstGeom prst="rect">
              <a:avLst/>
            </a:prstGeom>
            <a:noFill/>
          </p:spPr>
          <p:txBody>
            <a:bodyPr wrap="none" rtlCol="0">
              <a:spAutoFit/>
            </a:bodyPr>
            <a:lstStyle/>
            <a:p>
              <a:r>
                <a:rPr kumimoji="1" lang="en-US" altLang="ja-JP" dirty="0">
                  <a:solidFill>
                    <a:schemeClr val="bg1"/>
                  </a:solidFill>
                </a:rPr>
                <a:t>spice</a:t>
              </a:r>
              <a:endParaRPr kumimoji="1" lang="ja-JP" altLang="en-US">
                <a:solidFill>
                  <a:schemeClr val="bg1"/>
                </a:solidFill>
              </a:endParaRPr>
            </a:p>
          </p:txBody>
        </p:sp>
        <p:sp>
          <p:nvSpPr>
            <p:cNvPr id="15" name="テキスト ボックス 14">
              <a:extLst>
                <a:ext uri="{FF2B5EF4-FFF2-40B4-BE49-F238E27FC236}">
                  <a16:creationId xmlns:a16="http://schemas.microsoft.com/office/drawing/2014/main" id="{A134F88B-AD64-8E40-94F6-8FE8BFBBD8E8}"/>
                </a:ext>
              </a:extLst>
            </p:cNvPr>
            <p:cNvSpPr txBox="1"/>
            <p:nvPr/>
          </p:nvSpPr>
          <p:spPr>
            <a:xfrm>
              <a:off x="8730623" y="2859616"/>
              <a:ext cx="818814" cy="369332"/>
            </a:xfrm>
            <a:prstGeom prst="rect">
              <a:avLst/>
            </a:prstGeom>
            <a:noFill/>
          </p:spPr>
          <p:txBody>
            <a:bodyPr wrap="none" rtlCol="0">
              <a:spAutoFit/>
            </a:bodyPr>
            <a:lstStyle/>
            <a:p>
              <a:r>
                <a:rPr kumimoji="1" lang="en-US" altLang="ja-JP" dirty="0" err="1">
                  <a:solidFill>
                    <a:schemeClr val="bg1"/>
                  </a:solidFill>
                </a:rPr>
                <a:t>verilog</a:t>
              </a:r>
              <a:endParaRPr kumimoji="1" lang="ja-JP" altLang="en-US">
                <a:solidFill>
                  <a:schemeClr val="bg1"/>
                </a:solidFill>
              </a:endParaRPr>
            </a:p>
          </p:txBody>
        </p:sp>
      </p:grpSp>
      <p:grpSp>
        <p:nvGrpSpPr>
          <p:cNvPr id="18" name="グループ化 17">
            <a:extLst>
              <a:ext uri="{FF2B5EF4-FFF2-40B4-BE49-F238E27FC236}">
                <a16:creationId xmlns:a16="http://schemas.microsoft.com/office/drawing/2014/main" id="{23D13427-F566-224B-AC39-166F522DD913}"/>
              </a:ext>
            </a:extLst>
          </p:cNvPr>
          <p:cNvGrpSpPr/>
          <p:nvPr/>
        </p:nvGrpSpPr>
        <p:grpSpPr>
          <a:xfrm>
            <a:off x="941365" y="2920432"/>
            <a:ext cx="4175962" cy="1596790"/>
            <a:chOff x="972318" y="2002444"/>
            <a:chExt cx="4175962" cy="1596790"/>
          </a:xfrm>
        </p:grpSpPr>
        <p:sp>
          <p:nvSpPr>
            <p:cNvPr id="4" name="円柱 3">
              <a:extLst>
                <a:ext uri="{FF2B5EF4-FFF2-40B4-BE49-F238E27FC236}">
                  <a16:creationId xmlns:a16="http://schemas.microsoft.com/office/drawing/2014/main" id="{15CC35FE-68C4-8B4B-B92F-98F5553059DA}"/>
                </a:ext>
              </a:extLst>
            </p:cNvPr>
            <p:cNvSpPr/>
            <p:nvPr/>
          </p:nvSpPr>
          <p:spPr>
            <a:xfrm>
              <a:off x="1964987" y="2490281"/>
              <a:ext cx="870175" cy="109274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a:extLst>
                <a:ext uri="{FF2B5EF4-FFF2-40B4-BE49-F238E27FC236}">
                  <a16:creationId xmlns:a16="http://schemas.microsoft.com/office/drawing/2014/main" id="{4EC175F9-57FE-2845-ADB2-9E487EBAE2E1}"/>
                </a:ext>
              </a:extLst>
            </p:cNvPr>
            <p:cNvSpPr txBox="1"/>
            <p:nvPr/>
          </p:nvSpPr>
          <p:spPr>
            <a:xfrm>
              <a:off x="972318" y="2660835"/>
              <a:ext cx="870175" cy="646331"/>
            </a:xfrm>
            <a:prstGeom prst="rect">
              <a:avLst/>
            </a:prstGeom>
            <a:noFill/>
          </p:spPr>
          <p:txBody>
            <a:bodyPr wrap="none" rtlCol="0">
              <a:spAutoFit/>
            </a:bodyPr>
            <a:lstStyle/>
            <a:p>
              <a:r>
                <a:rPr kumimoji="1" lang="en-US" altLang="ja-JP" dirty="0"/>
                <a:t>magic</a:t>
              </a:r>
            </a:p>
            <a:p>
              <a:r>
                <a:rPr kumimoji="1" lang="en-US" altLang="ja-JP" dirty="0" err="1"/>
                <a:t>klayout</a:t>
              </a:r>
              <a:endParaRPr kumimoji="1" lang="ja-JP" altLang="en-US"/>
            </a:p>
          </p:txBody>
        </p:sp>
        <p:sp>
          <p:nvSpPr>
            <p:cNvPr id="6" name="テキスト ボックス 5">
              <a:extLst>
                <a:ext uri="{FF2B5EF4-FFF2-40B4-BE49-F238E27FC236}">
                  <a16:creationId xmlns:a16="http://schemas.microsoft.com/office/drawing/2014/main" id="{0572C228-F7D5-1B4A-AC16-99C7812E3894}"/>
                </a:ext>
              </a:extLst>
            </p:cNvPr>
            <p:cNvSpPr txBox="1"/>
            <p:nvPr/>
          </p:nvSpPr>
          <p:spPr>
            <a:xfrm>
              <a:off x="2551518" y="2002444"/>
              <a:ext cx="765979" cy="369332"/>
            </a:xfrm>
            <a:prstGeom prst="rect">
              <a:avLst/>
            </a:prstGeom>
            <a:noFill/>
          </p:spPr>
          <p:txBody>
            <a:bodyPr wrap="none" rtlCol="0">
              <a:spAutoFit/>
            </a:bodyPr>
            <a:lstStyle/>
            <a:p>
              <a:r>
                <a:rPr kumimoji="1" lang="en-US" altLang="ja-JP" dirty="0"/>
                <a:t>layout</a:t>
              </a:r>
              <a:endParaRPr kumimoji="1" lang="ja-JP" altLang="en-US"/>
            </a:p>
          </p:txBody>
        </p:sp>
        <p:sp>
          <p:nvSpPr>
            <p:cNvPr id="7" name="円柱 6">
              <a:extLst>
                <a:ext uri="{FF2B5EF4-FFF2-40B4-BE49-F238E27FC236}">
                  <a16:creationId xmlns:a16="http://schemas.microsoft.com/office/drawing/2014/main" id="{0766A746-85F1-BD49-9831-A234D2E49421}"/>
                </a:ext>
              </a:extLst>
            </p:cNvPr>
            <p:cNvSpPr/>
            <p:nvPr/>
          </p:nvSpPr>
          <p:spPr>
            <a:xfrm>
              <a:off x="2934508" y="2506494"/>
              <a:ext cx="870175" cy="109274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3DA35524-7D74-2D48-9431-B0D4BDC7467C}"/>
                </a:ext>
              </a:extLst>
            </p:cNvPr>
            <p:cNvSpPr txBox="1"/>
            <p:nvPr/>
          </p:nvSpPr>
          <p:spPr>
            <a:xfrm>
              <a:off x="3904029" y="2683532"/>
              <a:ext cx="1244251" cy="369332"/>
            </a:xfrm>
            <a:prstGeom prst="rect">
              <a:avLst/>
            </a:prstGeom>
            <a:noFill/>
          </p:spPr>
          <p:txBody>
            <a:bodyPr wrap="none" rtlCol="0">
              <a:spAutoFit/>
            </a:bodyPr>
            <a:lstStyle/>
            <a:p>
              <a:r>
                <a:rPr kumimoji="1" lang="en-US" altLang="ja-JP" dirty="0" err="1"/>
                <a:t>OpenROAD</a:t>
              </a:r>
              <a:endParaRPr kumimoji="1" lang="ja-JP" altLang="en-US"/>
            </a:p>
          </p:txBody>
        </p:sp>
        <p:sp>
          <p:nvSpPr>
            <p:cNvPr id="16" name="テキスト ボックス 15">
              <a:extLst>
                <a:ext uri="{FF2B5EF4-FFF2-40B4-BE49-F238E27FC236}">
                  <a16:creationId xmlns:a16="http://schemas.microsoft.com/office/drawing/2014/main" id="{7C5B2A86-C142-0F46-A7AC-30AA41AE4EBD}"/>
                </a:ext>
              </a:extLst>
            </p:cNvPr>
            <p:cNvSpPr txBox="1"/>
            <p:nvPr/>
          </p:nvSpPr>
          <p:spPr>
            <a:xfrm>
              <a:off x="2168965" y="2856694"/>
              <a:ext cx="503151" cy="369332"/>
            </a:xfrm>
            <a:prstGeom prst="rect">
              <a:avLst/>
            </a:prstGeom>
            <a:noFill/>
          </p:spPr>
          <p:txBody>
            <a:bodyPr wrap="none" rtlCol="0">
              <a:spAutoFit/>
            </a:bodyPr>
            <a:lstStyle/>
            <a:p>
              <a:r>
                <a:rPr kumimoji="1" lang="en-US" altLang="ja-JP" dirty="0" err="1">
                  <a:solidFill>
                    <a:schemeClr val="bg1"/>
                  </a:solidFill>
                </a:rPr>
                <a:t>gds</a:t>
              </a:r>
              <a:endParaRPr kumimoji="1" lang="ja-JP" altLang="en-US">
                <a:solidFill>
                  <a:schemeClr val="bg1"/>
                </a:solidFill>
              </a:endParaRPr>
            </a:p>
          </p:txBody>
        </p:sp>
        <p:sp>
          <p:nvSpPr>
            <p:cNvPr id="17" name="テキスト ボックス 16">
              <a:extLst>
                <a:ext uri="{FF2B5EF4-FFF2-40B4-BE49-F238E27FC236}">
                  <a16:creationId xmlns:a16="http://schemas.microsoft.com/office/drawing/2014/main" id="{C5B98A75-60E6-7044-8A7E-4CE052672273}"/>
                </a:ext>
              </a:extLst>
            </p:cNvPr>
            <p:cNvSpPr txBox="1"/>
            <p:nvPr/>
          </p:nvSpPr>
          <p:spPr>
            <a:xfrm>
              <a:off x="3119033" y="2872907"/>
              <a:ext cx="503151" cy="369332"/>
            </a:xfrm>
            <a:prstGeom prst="rect">
              <a:avLst/>
            </a:prstGeom>
            <a:noFill/>
          </p:spPr>
          <p:txBody>
            <a:bodyPr wrap="none" rtlCol="0">
              <a:spAutoFit/>
            </a:bodyPr>
            <a:lstStyle/>
            <a:p>
              <a:r>
                <a:rPr kumimoji="1" lang="en-US" altLang="ja-JP" dirty="0" err="1">
                  <a:solidFill>
                    <a:schemeClr val="bg1"/>
                  </a:solidFill>
                </a:rPr>
                <a:t>gds</a:t>
              </a:r>
              <a:endParaRPr kumimoji="1" lang="ja-JP" altLang="en-US">
                <a:solidFill>
                  <a:schemeClr val="bg1"/>
                </a:solidFill>
              </a:endParaRPr>
            </a:p>
          </p:txBody>
        </p:sp>
      </p:grpSp>
      <p:sp>
        <p:nvSpPr>
          <p:cNvPr id="20" name="テキスト ボックス 19">
            <a:extLst>
              <a:ext uri="{FF2B5EF4-FFF2-40B4-BE49-F238E27FC236}">
                <a16:creationId xmlns:a16="http://schemas.microsoft.com/office/drawing/2014/main" id="{D96A98AC-08C5-3245-8350-FB095B519383}"/>
              </a:ext>
            </a:extLst>
          </p:cNvPr>
          <p:cNvSpPr txBox="1"/>
          <p:nvPr/>
        </p:nvSpPr>
        <p:spPr>
          <a:xfrm>
            <a:off x="5722340" y="3046469"/>
            <a:ext cx="747320" cy="1446550"/>
          </a:xfrm>
          <a:prstGeom prst="rect">
            <a:avLst/>
          </a:prstGeom>
          <a:noFill/>
        </p:spPr>
        <p:txBody>
          <a:bodyPr wrap="none" rtlCol="0">
            <a:spAutoFit/>
          </a:bodyPr>
          <a:lstStyle/>
          <a:p>
            <a:r>
              <a:rPr kumimoji="1" lang="en-US" altLang="ja-JP" sz="8800" dirty="0"/>
              <a:t>=</a:t>
            </a:r>
            <a:endParaRPr kumimoji="1" lang="ja-JP" altLang="en-US" sz="8800"/>
          </a:p>
        </p:txBody>
      </p:sp>
    </p:spTree>
    <p:extLst>
      <p:ext uri="{BB962C8B-B14F-4D97-AF65-F5344CB8AC3E}">
        <p14:creationId xmlns:p14="http://schemas.microsoft.com/office/powerpoint/2010/main" val="924036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E8CA9F7-11B2-E54F-8499-6637D02DAE26}"/>
              </a:ext>
            </a:extLst>
          </p:cNvPr>
          <p:cNvSpPr>
            <a:spLocks noGrp="1"/>
          </p:cNvSpPr>
          <p:nvPr>
            <p:ph type="title"/>
          </p:nvPr>
        </p:nvSpPr>
        <p:spPr/>
        <p:txBody>
          <a:bodyPr/>
          <a:lstStyle/>
          <a:p>
            <a:r>
              <a:rPr kumimoji="1" lang="en-US" altLang="ja-JP" dirty="0"/>
              <a:t>Layout Extraction</a:t>
            </a:r>
            <a:endParaRPr kumimoji="1" lang="ja-JP" altLang="en-US"/>
          </a:p>
        </p:txBody>
      </p:sp>
      <p:sp>
        <p:nvSpPr>
          <p:cNvPr id="7" name="テキスト ボックス 6">
            <a:extLst>
              <a:ext uri="{FF2B5EF4-FFF2-40B4-BE49-F238E27FC236}">
                <a16:creationId xmlns:a16="http://schemas.microsoft.com/office/drawing/2014/main" id="{F59FA5BE-CDED-E749-8422-B132EA33DB14}"/>
              </a:ext>
            </a:extLst>
          </p:cNvPr>
          <p:cNvSpPr txBox="1"/>
          <p:nvPr/>
        </p:nvSpPr>
        <p:spPr>
          <a:xfrm>
            <a:off x="1224037" y="1456057"/>
            <a:ext cx="959237" cy="461665"/>
          </a:xfrm>
          <a:prstGeom prst="rect">
            <a:avLst/>
          </a:prstGeom>
          <a:noFill/>
        </p:spPr>
        <p:txBody>
          <a:bodyPr wrap="none" rtlCol="0">
            <a:spAutoFit/>
          </a:bodyPr>
          <a:lstStyle/>
          <a:p>
            <a:r>
              <a:rPr kumimoji="1" lang="en-US" altLang="ja-JP" sz="2400" dirty="0"/>
              <a:t>layout</a:t>
            </a:r>
            <a:endParaRPr kumimoji="1" lang="ja-JP" altLang="en-US" sz="2400"/>
          </a:p>
        </p:txBody>
      </p:sp>
      <p:cxnSp>
        <p:nvCxnSpPr>
          <p:cNvPr id="13" name="直線矢印コネクタ 12">
            <a:extLst>
              <a:ext uri="{FF2B5EF4-FFF2-40B4-BE49-F238E27FC236}">
                <a16:creationId xmlns:a16="http://schemas.microsoft.com/office/drawing/2014/main" id="{C5BD8CC2-374F-424E-9493-7136BCDB3481}"/>
              </a:ext>
            </a:extLst>
          </p:cNvPr>
          <p:cNvCxnSpPr>
            <a:cxnSpLocks/>
          </p:cNvCxnSpPr>
          <p:nvPr/>
        </p:nvCxnSpPr>
        <p:spPr>
          <a:xfrm>
            <a:off x="2704289" y="2730589"/>
            <a:ext cx="739302"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pic>
        <p:nvPicPr>
          <p:cNvPr id="15" name="図 14" descr="ダイアグラム, 設計図&#10;&#10;自動的に生成された説明">
            <a:extLst>
              <a:ext uri="{FF2B5EF4-FFF2-40B4-BE49-F238E27FC236}">
                <a16:creationId xmlns:a16="http://schemas.microsoft.com/office/drawing/2014/main" id="{96C9ACED-5B39-CD41-A7B7-4970B635D588}"/>
              </a:ext>
            </a:extLst>
          </p:cNvPr>
          <p:cNvPicPr>
            <a:picLocks noChangeAspect="1"/>
          </p:cNvPicPr>
          <p:nvPr/>
        </p:nvPicPr>
        <p:blipFill>
          <a:blip r:embed="rId3"/>
          <a:stretch>
            <a:fillRect/>
          </a:stretch>
        </p:blipFill>
        <p:spPr>
          <a:xfrm>
            <a:off x="1003725" y="1919647"/>
            <a:ext cx="1399863" cy="1621884"/>
          </a:xfrm>
          <a:prstGeom prst="rect">
            <a:avLst/>
          </a:prstGeom>
        </p:spPr>
      </p:pic>
      <p:pic>
        <p:nvPicPr>
          <p:cNvPr id="18" name="図 17" descr="テキスト&#10;&#10;自動的に生成された説明">
            <a:extLst>
              <a:ext uri="{FF2B5EF4-FFF2-40B4-BE49-F238E27FC236}">
                <a16:creationId xmlns:a16="http://schemas.microsoft.com/office/drawing/2014/main" id="{F4159F68-53DF-F448-901E-A772F0B68D45}"/>
              </a:ext>
            </a:extLst>
          </p:cNvPr>
          <p:cNvPicPr>
            <a:picLocks noChangeAspect="1"/>
          </p:cNvPicPr>
          <p:nvPr/>
        </p:nvPicPr>
        <p:blipFill>
          <a:blip r:embed="rId4"/>
          <a:stretch>
            <a:fillRect/>
          </a:stretch>
        </p:blipFill>
        <p:spPr>
          <a:xfrm>
            <a:off x="3744292" y="2000340"/>
            <a:ext cx="3219446" cy="1460498"/>
          </a:xfrm>
          <a:prstGeom prst="rect">
            <a:avLst/>
          </a:prstGeom>
        </p:spPr>
      </p:pic>
      <p:sp>
        <p:nvSpPr>
          <p:cNvPr id="19" name="テキスト ボックス 18">
            <a:extLst>
              <a:ext uri="{FF2B5EF4-FFF2-40B4-BE49-F238E27FC236}">
                <a16:creationId xmlns:a16="http://schemas.microsoft.com/office/drawing/2014/main" id="{5BD53F94-CDC0-7C48-9DE9-FD7258BF5890}"/>
              </a:ext>
            </a:extLst>
          </p:cNvPr>
          <p:cNvSpPr txBox="1"/>
          <p:nvPr/>
        </p:nvSpPr>
        <p:spPr>
          <a:xfrm>
            <a:off x="4873114" y="1516121"/>
            <a:ext cx="961802" cy="461665"/>
          </a:xfrm>
          <a:prstGeom prst="rect">
            <a:avLst/>
          </a:prstGeom>
          <a:noFill/>
        </p:spPr>
        <p:txBody>
          <a:bodyPr wrap="none" rtlCol="0">
            <a:spAutoFit/>
          </a:bodyPr>
          <a:lstStyle/>
          <a:p>
            <a:r>
              <a:rPr kumimoji="1" lang="en-US" altLang="ja-JP" sz="2400" dirty="0"/>
              <a:t>netlist</a:t>
            </a:r>
            <a:endParaRPr kumimoji="1" lang="ja-JP" altLang="en-US" sz="2400"/>
          </a:p>
        </p:txBody>
      </p:sp>
      <p:sp>
        <p:nvSpPr>
          <p:cNvPr id="20" name="テキスト ボックス 19">
            <a:extLst>
              <a:ext uri="{FF2B5EF4-FFF2-40B4-BE49-F238E27FC236}">
                <a16:creationId xmlns:a16="http://schemas.microsoft.com/office/drawing/2014/main" id="{EB638880-469F-1745-AF15-40674B573627}"/>
              </a:ext>
            </a:extLst>
          </p:cNvPr>
          <p:cNvSpPr txBox="1"/>
          <p:nvPr/>
        </p:nvSpPr>
        <p:spPr>
          <a:xfrm>
            <a:off x="2612916" y="2013132"/>
            <a:ext cx="922047" cy="461665"/>
          </a:xfrm>
          <a:prstGeom prst="rect">
            <a:avLst/>
          </a:prstGeom>
          <a:noFill/>
        </p:spPr>
        <p:txBody>
          <a:bodyPr wrap="none" rtlCol="0">
            <a:spAutoFit/>
          </a:bodyPr>
          <a:lstStyle/>
          <a:p>
            <a:r>
              <a:rPr kumimoji="1" lang="en-US" altLang="ja-JP" sz="2400" dirty="0"/>
              <a:t>magic</a:t>
            </a:r>
            <a:endParaRPr kumimoji="1" lang="ja-JP" altLang="en-US" sz="2400"/>
          </a:p>
        </p:txBody>
      </p:sp>
      <p:grpSp>
        <p:nvGrpSpPr>
          <p:cNvPr id="45" name="グループ化 44">
            <a:extLst>
              <a:ext uri="{FF2B5EF4-FFF2-40B4-BE49-F238E27FC236}">
                <a16:creationId xmlns:a16="http://schemas.microsoft.com/office/drawing/2014/main" id="{2DCDADB9-E508-5449-9A8E-38D7F6A1F83F}"/>
              </a:ext>
            </a:extLst>
          </p:cNvPr>
          <p:cNvGrpSpPr/>
          <p:nvPr/>
        </p:nvGrpSpPr>
        <p:grpSpPr>
          <a:xfrm>
            <a:off x="7703833" y="797073"/>
            <a:ext cx="3996298" cy="5695802"/>
            <a:chOff x="7703833" y="797073"/>
            <a:chExt cx="3996298" cy="5695802"/>
          </a:xfrm>
        </p:grpSpPr>
        <p:pic>
          <p:nvPicPr>
            <p:cNvPr id="22" name="図 21" descr="文字の書かれた紙&#10;&#10;自動的に生成された説明">
              <a:extLst>
                <a:ext uri="{FF2B5EF4-FFF2-40B4-BE49-F238E27FC236}">
                  <a16:creationId xmlns:a16="http://schemas.microsoft.com/office/drawing/2014/main" id="{D78CFE62-75B3-594C-89BB-E9AD683A902B}"/>
                </a:ext>
              </a:extLst>
            </p:cNvPr>
            <p:cNvPicPr>
              <a:picLocks noChangeAspect="1"/>
            </p:cNvPicPr>
            <p:nvPr/>
          </p:nvPicPr>
          <p:blipFill rotWithShape="1">
            <a:blip r:embed="rId5"/>
            <a:srcRect b="23446"/>
            <a:stretch/>
          </p:blipFill>
          <p:spPr>
            <a:xfrm>
              <a:off x="7703833" y="1242812"/>
              <a:ext cx="3996298" cy="5250063"/>
            </a:xfrm>
            <a:prstGeom prst="rect">
              <a:avLst/>
            </a:prstGeom>
          </p:spPr>
        </p:pic>
        <p:sp>
          <p:nvSpPr>
            <p:cNvPr id="23" name="テキスト ボックス 22">
              <a:extLst>
                <a:ext uri="{FF2B5EF4-FFF2-40B4-BE49-F238E27FC236}">
                  <a16:creationId xmlns:a16="http://schemas.microsoft.com/office/drawing/2014/main" id="{CAC71BCC-6D1A-5545-AB17-65BF88039C5A}"/>
                </a:ext>
              </a:extLst>
            </p:cNvPr>
            <p:cNvSpPr txBox="1"/>
            <p:nvPr/>
          </p:nvSpPr>
          <p:spPr>
            <a:xfrm>
              <a:off x="8955143" y="797073"/>
              <a:ext cx="1493679" cy="461665"/>
            </a:xfrm>
            <a:prstGeom prst="rect">
              <a:avLst/>
            </a:prstGeom>
            <a:noFill/>
          </p:spPr>
          <p:txBody>
            <a:bodyPr wrap="none" rtlCol="0">
              <a:spAutoFit/>
            </a:bodyPr>
            <a:lstStyle/>
            <a:p>
              <a:r>
                <a:rPr kumimoji="1" lang="en-US" altLang="ja-JP" sz="2400" dirty="0" err="1"/>
                <a:t>hierarachy</a:t>
              </a:r>
              <a:endParaRPr kumimoji="1" lang="ja-JP" altLang="en-US" sz="2400"/>
            </a:p>
          </p:txBody>
        </p:sp>
      </p:grpSp>
      <p:grpSp>
        <p:nvGrpSpPr>
          <p:cNvPr id="46" name="グループ化 45">
            <a:extLst>
              <a:ext uri="{FF2B5EF4-FFF2-40B4-BE49-F238E27FC236}">
                <a16:creationId xmlns:a16="http://schemas.microsoft.com/office/drawing/2014/main" id="{F5713F48-7244-3947-9543-70A02585D48D}"/>
              </a:ext>
            </a:extLst>
          </p:cNvPr>
          <p:cNvGrpSpPr/>
          <p:nvPr/>
        </p:nvGrpSpPr>
        <p:grpSpPr>
          <a:xfrm>
            <a:off x="126367" y="3863975"/>
            <a:ext cx="5665747" cy="2757890"/>
            <a:chOff x="126367" y="3863975"/>
            <a:chExt cx="5665747" cy="2757890"/>
          </a:xfrm>
        </p:grpSpPr>
        <p:pic>
          <p:nvPicPr>
            <p:cNvPr id="25" name="図 24" descr="背景パターン&#10;&#10;自動的に生成された説明">
              <a:extLst>
                <a:ext uri="{FF2B5EF4-FFF2-40B4-BE49-F238E27FC236}">
                  <a16:creationId xmlns:a16="http://schemas.microsoft.com/office/drawing/2014/main" id="{27928363-AD78-7E41-81D3-5C44AFB75B93}"/>
                </a:ext>
              </a:extLst>
            </p:cNvPr>
            <p:cNvPicPr>
              <a:picLocks noChangeAspect="1"/>
            </p:cNvPicPr>
            <p:nvPr/>
          </p:nvPicPr>
          <p:blipFill>
            <a:blip r:embed="rId6"/>
            <a:stretch>
              <a:fillRect/>
            </a:stretch>
          </p:blipFill>
          <p:spPr>
            <a:xfrm>
              <a:off x="1003725" y="3863975"/>
              <a:ext cx="1911719" cy="2757890"/>
            </a:xfrm>
            <a:prstGeom prst="rect">
              <a:avLst/>
            </a:prstGeom>
          </p:spPr>
        </p:pic>
        <p:sp>
          <p:nvSpPr>
            <p:cNvPr id="26" name="テキスト ボックス 25">
              <a:extLst>
                <a:ext uri="{FF2B5EF4-FFF2-40B4-BE49-F238E27FC236}">
                  <a16:creationId xmlns:a16="http://schemas.microsoft.com/office/drawing/2014/main" id="{A719A6C8-F891-DA4A-B0D0-C6400D7766B8}"/>
                </a:ext>
              </a:extLst>
            </p:cNvPr>
            <p:cNvSpPr txBox="1"/>
            <p:nvPr/>
          </p:nvSpPr>
          <p:spPr>
            <a:xfrm>
              <a:off x="126367" y="3950258"/>
              <a:ext cx="620042" cy="2585323"/>
            </a:xfrm>
            <a:prstGeom prst="rect">
              <a:avLst/>
            </a:prstGeom>
            <a:noFill/>
          </p:spPr>
          <p:txBody>
            <a:bodyPr wrap="none" rtlCol="0">
              <a:spAutoFit/>
            </a:bodyPr>
            <a:lstStyle/>
            <a:p>
              <a:r>
                <a:rPr kumimoji="1" lang="en-US" altLang="ja-JP" dirty="0" err="1"/>
                <a:t>ntap</a:t>
              </a:r>
              <a:endParaRPr kumimoji="1" lang="en-US" altLang="ja-JP" dirty="0"/>
            </a:p>
            <a:p>
              <a:r>
                <a:rPr kumimoji="1" lang="en-US" altLang="ja-JP" dirty="0" err="1"/>
                <a:t>pdiff</a:t>
              </a:r>
              <a:endParaRPr kumimoji="1" lang="en-US" altLang="ja-JP" dirty="0"/>
            </a:p>
            <a:p>
              <a:r>
                <a:rPr kumimoji="1" lang="en-US" altLang="ja-JP" dirty="0" err="1"/>
                <a:t>pfet</a:t>
              </a:r>
              <a:endParaRPr kumimoji="1" lang="en-US" altLang="ja-JP" dirty="0"/>
            </a:p>
            <a:p>
              <a:endParaRPr kumimoji="1" lang="en-US" altLang="ja-JP" dirty="0"/>
            </a:p>
            <a:p>
              <a:r>
                <a:rPr kumimoji="1" lang="en-US" altLang="ja-JP" dirty="0"/>
                <a:t>poly</a:t>
              </a:r>
            </a:p>
            <a:p>
              <a:endParaRPr kumimoji="1" lang="en-US" altLang="ja-JP" dirty="0"/>
            </a:p>
            <a:p>
              <a:r>
                <a:rPr kumimoji="1" lang="en-US" altLang="ja-JP" dirty="0" err="1"/>
                <a:t>ndiff</a:t>
              </a:r>
              <a:endParaRPr kumimoji="1" lang="en-US" altLang="ja-JP" dirty="0"/>
            </a:p>
            <a:p>
              <a:r>
                <a:rPr kumimoji="1" lang="en-US" altLang="ja-JP" dirty="0" err="1"/>
                <a:t>nfet</a:t>
              </a:r>
              <a:endParaRPr kumimoji="1" lang="en-US" altLang="ja-JP" dirty="0"/>
            </a:p>
            <a:p>
              <a:r>
                <a:rPr kumimoji="1" lang="en-US" altLang="ja-JP" dirty="0" err="1"/>
                <a:t>ptap</a:t>
              </a:r>
              <a:endParaRPr kumimoji="1" lang="ja-JP" altLang="en-US"/>
            </a:p>
          </p:txBody>
        </p:sp>
        <p:cxnSp>
          <p:nvCxnSpPr>
            <p:cNvPr id="28" name="直線矢印コネクタ 27">
              <a:extLst>
                <a:ext uri="{FF2B5EF4-FFF2-40B4-BE49-F238E27FC236}">
                  <a16:creationId xmlns:a16="http://schemas.microsoft.com/office/drawing/2014/main" id="{7C3CCB6E-27E4-FF4D-B4F2-ED387988230E}"/>
                </a:ext>
              </a:extLst>
            </p:cNvPr>
            <p:cNvCxnSpPr>
              <a:cxnSpLocks/>
            </p:cNvCxnSpPr>
            <p:nvPr/>
          </p:nvCxnSpPr>
          <p:spPr>
            <a:xfrm flipV="1">
              <a:off x="746409" y="3994919"/>
              <a:ext cx="257316" cy="1490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直線矢印コネクタ 29">
              <a:extLst>
                <a:ext uri="{FF2B5EF4-FFF2-40B4-BE49-F238E27FC236}">
                  <a16:creationId xmlns:a16="http://schemas.microsoft.com/office/drawing/2014/main" id="{C2834779-162A-DA47-BCB2-64A22B0DB18E}"/>
                </a:ext>
              </a:extLst>
            </p:cNvPr>
            <p:cNvCxnSpPr>
              <a:cxnSpLocks/>
            </p:cNvCxnSpPr>
            <p:nvPr/>
          </p:nvCxnSpPr>
          <p:spPr>
            <a:xfrm flipV="1">
              <a:off x="746409" y="4434118"/>
              <a:ext cx="257316"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直線矢印コネクタ 30">
              <a:extLst>
                <a:ext uri="{FF2B5EF4-FFF2-40B4-BE49-F238E27FC236}">
                  <a16:creationId xmlns:a16="http://schemas.microsoft.com/office/drawing/2014/main" id="{F0D1CC3D-FF30-FC45-A288-F00B26C9E21E}"/>
                </a:ext>
              </a:extLst>
            </p:cNvPr>
            <p:cNvCxnSpPr>
              <a:cxnSpLocks/>
            </p:cNvCxnSpPr>
            <p:nvPr/>
          </p:nvCxnSpPr>
          <p:spPr>
            <a:xfrm>
              <a:off x="746409" y="4679052"/>
              <a:ext cx="662058" cy="1571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直線矢印コネクタ 31">
              <a:extLst>
                <a:ext uri="{FF2B5EF4-FFF2-40B4-BE49-F238E27FC236}">
                  <a16:creationId xmlns:a16="http://schemas.microsoft.com/office/drawing/2014/main" id="{A1C26048-BE19-584D-A01B-59E3E16F4E57}"/>
                </a:ext>
              </a:extLst>
            </p:cNvPr>
            <p:cNvCxnSpPr>
              <a:cxnSpLocks/>
            </p:cNvCxnSpPr>
            <p:nvPr/>
          </p:nvCxnSpPr>
          <p:spPr>
            <a:xfrm>
              <a:off x="746409" y="5252440"/>
              <a:ext cx="331029" cy="1187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直線矢印コネクタ 32">
              <a:extLst>
                <a:ext uri="{FF2B5EF4-FFF2-40B4-BE49-F238E27FC236}">
                  <a16:creationId xmlns:a16="http://schemas.microsoft.com/office/drawing/2014/main" id="{44C85EDF-3AE1-6E42-AE75-1A96FB062105}"/>
                </a:ext>
              </a:extLst>
            </p:cNvPr>
            <p:cNvCxnSpPr>
              <a:cxnSpLocks/>
            </p:cNvCxnSpPr>
            <p:nvPr/>
          </p:nvCxnSpPr>
          <p:spPr>
            <a:xfrm flipV="1">
              <a:off x="783265" y="5800302"/>
              <a:ext cx="220460"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直線矢印コネクタ 37">
              <a:extLst>
                <a:ext uri="{FF2B5EF4-FFF2-40B4-BE49-F238E27FC236}">
                  <a16:creationId xmlns:a16="http://schemas.microsoft.com/office/drawing/2014/main" id="{12FAA42B-A04D-0E49-AA9C-5FB426ADFEAD}"/>
                </a:ext>
              </a:extLst>
            </p:cNvPr>
            <p:cNvCxnSpPr>
              <a:cxnSpLocks/>
            </p:cNvCxnSpPr>
            <p:nvPr/>
          </p:nvCxnSpPr>
          <p:spPr>
            <a:xfrm flipV="1">
              <a:off x="746409" y="5887127"/>
              <a:ext cx="662058" cy="2039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直線矢印コネクタ 38">
              <a:extLst>
                <a:ext uri="{FF2B5EF4-FFF2-40B4-BE49-F238E27FC236}">
                  <a16:creationId xmlns:a16="http://schemas.microsoft.com/office/drawing/2014/main" id="{3F9CD139-7392-A14F-90F2-A88F457B7CBD}"/>
                </a:ext>
              </a:extLst>
            </p:cNvPr>
            <p:cNvCxnSpPr>
              <a:cxnSpLocks/>
            </p:cNvCxnSpPr>
            <p:nvPr/>
          </p:nvCxnSpPr>
          <p:spPr>
            <a:xfrm>
              <a:off x="746409" y="6381777"/>
              <a:ext cx="257316" cy="664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テキスト ボックス 43">
              <a:extLst>
                <a:ext uri="{FF2B5EF4-FFF2-40B4-BE49-F238E27FC236}">
                  <a16:creationId xmlns:a16="http://schemas.microsoft.com/office/drawing/2014/main" id="{82F8C45E-5151-5446-B78E-5615F30815F1}"/>
                </a:ext>
              </a:extLst>
            </p:cNvPr>
            <p:cNvSpPr txBox="1"/>
            <p:nvPr/>
          </p:nvSpPr>
          <p:spPr>
            <a:xfrm>
              <a:off x="3364333" y="3950257"/>
              <a:ext cx="2427781" cy="2585323"/>
            </a:xfrm>
            <a:prstGeom prst="rect">
              <a:avLst/>
            </a:prstGeom>
            <a:noFill/>
          </p:spPr>
          <p:txBody>
            <a:bodyPr wrap="none" rtlCol="0">
              <a:spAutoFit/>
            </a:bodyPr>
            <a:lstStyle/>
            <a:p>
              <a:r>
                <a:rPr kumimoji="1" lang="en-US" altLang="ja-JP" dirty="0" err="1"/>
                <a:t>nplus</a:t>
              </a:r>
              <a:r>
                <a:rPr kumimoji="1" lang="en-US" altLang="ja-JP" dirty="0"/>
                <a:t> + diff</a:t>
              </a:r>
            </a:p>
            <a:p>
              <a:r>
                <a:rPr kumimoji="1" lang="en-US" altLang="ja-JP" dirty="0" err="1"/>
                <a:t>pplus</a:t>
              </a:r>
              <a:r>
                <a:rPr kumimoji="1" lang="en-US" altLang="ja-JP" dirty="0"/>
                <a:t> + diff</a:t>
              </a:r>
            </a:p>
            <a:p>
              <a:r>
                <a:rPr kumimoji="1" lang="en-US" altLang="ja-JP" dirty="0" err="1"/>
                <a:t>pplus</a:t>
              </a:r>
              <a:r>
                <a:rPr kumimoji="1" lang="en-US" altLang="ja-JP" dirty="0"/>
                <a:t> + diff + poly + </a:t>
              </a:r>
              <a:r>
                <a:rPr kumimoji="1" lang="en-US" altLang="ja-JP" dirty="0" err="1"/>
                <a:t>lvth</a:t>
              </a:r>
              <a:endParaRPr kumimoji="1" lang="en-US" altLang="ja-JP" dirty="0"/>
            </a:p>
            <a:p>
              <a:endParaRPr kumimoji="1" lang="en-US" altLang="ja-JP" dirty="0"/>
            </a:p>
            <a:p>
              <a:r>
                <a:rPr kumimoji="1" lang="en-US" altLang="ja-JP" dirty="0"/>
                <a:t>poly</a:t>
              </a:r>
            </a:p>
            <a:p>
              <a:endParaRPr kumimoji="1" lang="en-US" altLang="ja-JP" dirty="0"/>
            </a:p>
            <a:p>
              <a:r>
                <a:rPr kumimoji="1" lang="en-US" altLang="ja-JP" dirty="0" err="1"/>
                <a:t>nplus</a:t>
              </a:r>
              <a:r>
                <a:rPr kumimoji="1" lang="en-US" altLang="ja-JP" dirty="0"/>
                <a:t> + diff</a:t>
              </a:r>
            </a:p>
            <a:p>
              <a:r>
                <a:rPr kumimoji="1" lang="en-US" altLang="ja-JP" dirty="0" err="1"/>
                <a:t>nplus</a:t>
              </a:r>
              <a:r>
                <a:rPr kumimoji="1" lang="en-US" altLang="ja-JP" dirty="0"/>
                <a:t> + diff + poly + </a:t>
              </a:r>
              <a:r>
                <a:rPr kumimoji="1" lang="en-US" altLang="ja-JP" dirty="0" err="1"/>
                <a:t>lvth</a:t>
              </a:r>
              <a:endParaRPr kumimoji="1" lang="en-US" altLang="ja-JP" dirty="0"/>
            </a:p>
            <a:p>
              <a:r>
                <a:rPr kumimoji="1" lang="en-US" altLang="ja-JP" dirty="0" err="1"/>
                <a:t>pplus</a:t>
              </a:r>
              <a:r>
                <a:rPr kumimoji="1" lang="en-US" altLang="ja-JP" dirty="0"/>
                <a:t> + diff</a:t>
              </a:r>
              <a:endParaRPr kumimoji="1" lang="ja-JP" altLang="en-US"/>
            </a:p>
          </p:txBody>
        </p:sp>
      </p:grpSp>
    </p:spTree>
    <p:extLst>
      <p:ext uri="{BB962C8B-B14F-4D97-AF65-F5344CB8AC3E}">
        <p14:creationId xmlns:p14="http://schemas.microsoft.com/office/powerpoint/2010/main" val="101733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anim calcmode="lin" valueType="num">
                                      <p:cBhvr additive="base">
                                        <p:cTn id="7" dur="500" fill="hold"/>
                                        <p:tgtEl>
                                          <p:spTgt spid="45"/>
                                        </p:tgtEl>
                                        <p:attrNameLst>
                                          <p:attrName>ppt_x</p:attrName>
                                        </p:attrNameLst>
                                      </p:cBhvr>
                                      <p:tavLst>
                                        <p:tav tm="0">
                                          <p:val>
                                            <p:strVal val="#ppt_x"/>
                                          </p:val>
                                        </p:tav>
                                        <p:tav tm="100000">
                                          <p:val>
                                            <p:strVal val="#ppt_x"/>
                                          </p:val>
                                        </p:tav>
                                      </p:tavLst>
                                    </p:anim>
                                    <p:anim calcmode="lin" valueType="num">
                                      <p:cBhvr additive="base">
                                        <p:cTn id="8" dur="500" fill="hold"/>
                                        <p:tgtEl>
                                          <p:spTgt spid="4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6"/>
                                        </p:tgtEl>
                                        <p:attrNameLst>
                                          <p:attrName>style.visibility</p:attrName>
                                        </p:attrNameLst>
                                      </p:cBhvr>
                                      <p:to>
                                        <p:strVal val="visible"/>
                                      </p:to>
                                    </p:set>
                                    <p:anim calcmode="lin" valueType="num">
                                      <p:cBhvr additive="base">
                                        <p:cTn id="13" dur="500" fill="hold"/>
                                        <p:tgtEl>
                                          <p:spTgt spid="46"/>
                                        </p:tgtEl>
                                        <p:attrNameLst>
                                          <p:attrName>ppt_x</p:attrName>
                                        </p:attrNameLst>
                                      </p:cBhvr>
                                      <p:tavLst>
                                        <p:tav tm="0">
                                          <p:val>
                                            <p:strVal val="#ppt_x"/>
                                          </p:val>
                                        </p:tav>
                                        <p:tav tm="100000">
                                          <p:val>
                                            <p:strVal val="#ppt_x"/>
                                          </p:val>
                                        </p:tav>
                                      </p:tavLst>
                                    </p:anim>
                                    <p:anim calcmode="lin" valueType="num">
                                      <p:cBhvr additive="base">
                                        <p:cTn id="14" dur="500" fill="hold"/>
                                        <p:tgtEl>
                                          <p:spTgt spid="4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FC47629-91BF-7844-9221-685C3AF33073}"/>
              </a:ext>
            </a:extLst>
          </p:cNvPr>
          <p:cNvSpPr>
            <a:spLocks noGrp="1"/>
          </p:cNvSpPr>
          <p:nvPr>
            <p:ph type="title"/>
          </p:nvPr>
        </p:nvSpPr>
        <p:spPr/>
        <p:txBody>
          <a:bodyPr/>
          <a:lstStyle/>
          <a:p>
            <a:r>
              <a:rPr kumimoji="1" lang="en-US" altLang="ja-JP" dirty="0"/>
              <a:t>Mixed Signal Verification</a:t>
            </a:r>
            <a:endParaRPr kumimoji="1" lang="ja-JP" altLang="en-US"/>
          </a:p>
        </p:txBody>
      </p:sp>
      <p:pic>
        <p:nvPicPr>
          <p:cNvPr id="7" name="図 6" descr="テキスト&#10;&#10;自動的に生成された説明">
            <a:extLst>
              <a:ext uri="{FF2B5EF4-FFF2-40B4-BE49-F238E27FC236}">
                <a16:creationId xmlns:a16="http://schemas.microsoft.com/office/drawing/2014/main" id="{48C048F4-6B72-534C-882B-3DE61469C85A}"/>
              </a:ext>
            </a:extLst>
          </p:cNvPr>
          <p:cNvPicPr>
            <a:picLocks noChangeAspect="1"/>
          </p:cNvPicPr>
          <p:nvPr/>
        </p:nvPicPr>
        <p:blipFill>
          <a:blip r:embed="rId3"/>
          <a:stretch>
            <a:fillRect/>
          </a:stretch>
        </p:blipFill>
        <p:spPr>
          <a:xfrm>
            <a:off x="6435383" y="1633993"/>
            <a:ext cx="5029786" cy="1180828"/>
          </a:xfrm>
          <a:prstGeom prst="rect">
            <a:avLst/>
          </a:prstGeom>
        </p:spPr>
      </p:pic>
      <p:pic>
        <p:nvPicPr>
          <p:cNvPr id="24" name="コンテンツ プレースホルダー 23" descr="テキスト&#10;&#10;自動的に生成された説明">
            <a:extLst>
              <a:ext uri="{FF2B5EF4-FFF2-40B4-BE49-F238E27FC236}">
                <a16:creationId xmlns:a16="http://schemas.microsoft.com/office/drawing/2014/main" id="{3BCB9686-C3B5-D944-A72B-96E6627127B1}"/>
              </a:ext>
            </a:extLst>
          </p:cNvPr>
          <p:cNvPicPr>
            <a:picLocks noGrp="1" noChangeAspect="1"/>
          </p:cNvPicPr>
          <p:nvPr>
            <p:ph idx="1"/>
          </p:nvPr>
        </p:nvPicPr>
        <p:blipFill>
          <a:blip r:embed="rId4"/>
          <a:stretch>
            <a:fillRect/>
          </a:stretch>
        </p:blipFill>
        <p:spPr>
          <a:xfrm>
            <a:off x="710627" y="1633993"/>
            <a:ext cx="4534803" cy="2380037"/>
          </a:xfrm>
        </p:spPr>
      </p:pic>
      <p:sp>
        <p:nvSpPr>
          <p:cNvPr id="55" name="テキスト ボックス 54">
            <a:extLst>
              <a:ext uri="{FF2B5EF4-FFF2-40B4-BE49-F238E27FC236}">
                <a16:creationId xmlns:a16="http://schemas.microsoft.com/office/drawing/2014/main" id="{9F332C65-EC7B-5A46-B4AA-3922BF8CBD91}"/>
              </a:ext>
            </a:extLst>
          </p:cNvPr>
          <p:cNvSpPr txBox="1"/>
          <p:nvPr/>
        </p:nvSpPr>
        <p:spPr>
          <a:xfrm>
            <a:off x="2397676" y="1285209"/>
            <a:ext cx="818814" cy="369332"/>
          </a:xfrm>
          <a:prstGeom prst="rect">
            <a:avLst/>
          </a:prstGeom>
          <a:noFill/>
        </p:spPr>
        <p:txBody>
          <a:bodyPr wrap="none" rtlCol="0">
            <a:spAutoFit/>
          </a:bodyPr>
          <a:lstStyle/>
          <a:p>
            <a:r>
              <a:rPr kumimoji="1" lang="en-US" altLang="ja-JP" dirty="0" err="1"/>
              <a:t>verilog</a:t>
            </a:r>
            <a:endParaRPr kumimoji="1" lang="ja-JP" altLang="en-US"/>
          </a:p>
        </p:txBody>
      </p:sp>
      <p:sp>
        <p:nvSpPr>
          <p:cNvPr id="56" name="テキスト ボックス 55">
            <a:extLst>
              <a:ext uri="{FF2B5EF4-FFF2-40B4-BE49-F238E27FC236}">
                <a16:creationId xmlns:a16="http://schemas.microsoft.com/office/drawing/2014/main" id="{2972B01F-78B5-ED42-AD5E-AB733E88AF55}"/>
              </a:ext>
            </a:extLst>
          </p:cNvPr>
          <p:cNvSpPr txBox="1"/>
          <p:nvPr/>
        </p:nvSpPr>
        <p:spPr>
          <a:xfrm>
            <a:off x="8566105" y="1309725"/>
            <a:ext cx="662361" cy="369332"/>
          </a:xfrm>
          <a:prstGeom prst="rect">
            <a:avLst/>
          </a:prstGeom>
          <a:noFill/>
        </p:spPr>
        <p:txBody>
          <a:bodyPr wrap="none" rtlCol="0">
            <a:spAutoFit/>
          </a:bodyPr>
          <a:lstStyle/>
          <a:p>
            <a:r>
              <a:rPr kumimoji="1" lang="en-US" altLang="ja-JP" dirty="0"/>
              <a:t>spice</a:t>
            </a:r>
            <a:endParaRPr kumimoji="1" lang="ja-JP" altLang="en-US"/>
          </a:p>
        </p:txBody>
      </p:sp>
      <p:grpSp>
        <p:nvGrpSpPr>
          <p:cNvPr id="62" name="グループ化 61">
            <a:extLst>
              <a:ext uri="{FF2B5EF4-FFF2-40B4-BE49-F238E27FC236}">
                <a16:creationId xmlns:a16="http://schemas.microsoft.com/office/drawing/2014/main" id="{446736A0-3BE0-4A47-80BD-B698583D0592}"/>
              </a:ext>
            </a:extLst>
          </p:cNvPr>
          <p:cNvGrpSpPr/>
          <p:nvPr/>
        </p:nvGrpSpPr>
        <p:grpSpPr>
          <a:xfrm>
            <a:off x="710627" y="3977696"/>
            <a:ext cx="10742832" cy="2515179"/>
            <a:chOff x="710627" y="3977696"/>
            <a:chExt cx="10742832" cy="2515179"/>
          </a:xfrm>
        </p:grpSpPr>
        <p:pic>
          <p:nvPicPr>
            <p:cNvPr id="45" name="図 44">
              <a:extLst>
                <a:ext uri="{FF2B5EF4-FFF2-40B4-BE49-F238E27FC236}">
                  <a16:creationId xmlns:a16="http://schemas.microsoft.com/office/drawing/2014/main" id="{AF1BBE9A-1E2C-3549-89A4-F00C80E458B5}"/>
                </a:ext>
              </a:extLst>
            </p:cNvPr>
            <p:cNvPicPr>
              <a:picLocks noChangeAspect="1"/>
            </p:cNvPicPr>
            <p:nvPr/>
          </p:nvPicPr>
          <p:blipFill>
            <a:blip r:embed="rId5"/>
            <a:stretch>
              <a:fillRect/>
            </a:stretch>
          </p:blipFill>
          <p:spPr>
            <a:xfrm>
              <a:off x="710627" y="4282007"/>
              <a:ext cx="7301259" cy="276144"/>
            </a:xfrm>
            <a:prstGeom prst="rect">
              <a:avLst/>
            </a:prstGeom>
          </p:spPr>
        </p:pic>
        <p:pic>
          <p:nvPicPr>
            <p:cNvPr id="47" name="図 46" descr="テキスト&#10;&#10;自動的に生成された説明">
              <a:extLst>
                <a:ext uri="{FF2B5EF4-FFF2-40B4-BE49-F238E27FC236}">
                  <a16:creationId xmlns:a16="http://schemas.microsoft.com/office/drawing/2014/main" id="{EC39181D-D837-C246-A8DC-1AD5D9A4C033}"/>
                </a:ext>
              </a:extLst>
            </p:cNvPr>
            <p:cNvPicPr>
              <a:picLocks noChangeAspect="1"/>
            </p:cNvPicPr>
            <p:nvPr/>
          </p:nvPicPr>
          <p:blipFill>
            <a:blip r:embed="rId6"/>
            <a:stretch>
              <a:fillRect/>
            </a:stretch>
          </p:blipFill>
          <p:spPr>
            <a:xfrm>
              <a:off x="8595959" y="4689475"/>
              <a:ext cx="2857500" cy="1803400"/>
            </a:xfrm>
            <a:prstGeom prst="rect">
              <a:avLst/>
            </a:prstGeom>
          </p:spPr>
        </p:pic>
        <p:sp>
          <p:nvSpPr>
            <p:cNvPr id="57" name="テキスト ボックス 56">
              <a:extLst>
                <a:ext uri="{FF2B5EF4-FFF2-40B4-BE49-F238E27FC236}">
                  <a16:creationId xmlns:a16="http://schemas.microsoft.com/office/drawing/2014/main" id="{B4522E21-CC6B-1243-A5F4-25E450BEBF46}"/>
                </a:ext>
              </a:extLst>
            </p:cNvPr>
            <p:cNvSpPr txBox="1"/>
            <p:nvPr/>
          </p:nvSpPr>
          <p:spPr>
            <a:xfrm>
              <a:off x="4499429" y="3977696"/>
              <a:ext cx="662361" cy="369332"/>
            </a:xfrm>
            <a:prstGeom prst="rect">
              <a:avLst/>
            </a:prstGeom>
            <a:noFill/>
          </p:spPr>
          <p:txBody>
            <a:bodyPr wrap="none" rtlCol="0">
              <a:spAutoFit/>
            </a:bodyPr>
            <a:lstStyle/>
            <a:p>
              <a:r>
                <a:rPr kumimoji="1" lang="en-US" altLang="ja-JP" dirty="0"/>
                <a:t>spice</a:t>
              </a:r>
              <a:endParaRPr kumimoji="1" lang="ja-JP" altLang="en-US"/>
            </a:p>
          </p:txBody>
        </p:sp>
        <p:sp>
          <p:nvSpPr>
            <p:cNvPr id="58" name="テキスト ボックス 57">
              <a:extLst>
                <a:ext uri="{FF2B5EF4-FFF2-40B4-BE49-F238E27FC236}">
                  <a16:creationId xmlns:a16="http://schemas.microsoft.com/office/drawing/2014/main" id="{945A618E-FDF9-F34A-9867-1C860872C752}"/>
                </a:ext>
              </a:extLst>
            </p:cNvPr>
            <p:cNvSpPr txBox="1"/>
            <p:nvPr/>
          </p:nvSpPr>
          <p:spPr>
            <a:xfrm>
              <a:off x="9615302" y="4273285"/>
              <a:ext cx="818814" cy="369332"/>
            </a:xfrm>
            <a:prstGeom prst="rect">
              <a:avLst/>
            </a:prstGeom>
            <a:noFill/>
          </p:spPr>
          <p:txBody>
            <a:bodyPr wrap="none" rtlCol="0">
              <a:spAutoFit/>
            </a:bodyPr>
            <a:lstStyle/>
            <a:p>
              <a:r>
                <a:rPr kumimoji="1" lang="en-US" altLang="ja-JP" dirty="0" err="1"/>
                <a:t>verilog</a:t>
              </a:r>
              <a:endParaRPr kumimoji="1" lang="ja-JP" altLang="en-US"/>
            </a:p>
          </p:txBody>
        </p:sp>
      </p:grpSp>
      <p:grpSp>
        <p:nvGrpSpPr>
          <p:cNvPr id="61" name="グループ化 60">
            <a:extLst>
              <a:ext uri="{FF2B5EF4-FFF2-40B4-BE49-F238E27FC236}">
                <a16:creationId xmlns:a16="http://schemas.microsoft.com/office/drawing/2014/main" id="{FC61EE78-2A5C-4C4D-8412-944E1483EA70}"/>
              </a:ext>
            </a:extLst>
          </p:cNvPr>
          <p:cNvGrpSpPr/>
          <p:nvPr/>
        </p:nvGrpSpPr>
        <p:grpSpPr>
          <a:xfrm>
            <a:off x="2205872" y="1778581"/>
            <a:ext cx="8069344" cy="2112084"/>
            <a:chOff x="2205872" y="1778581"/>
            <a:chExt cx="8069344" cy="2112084"/>
          </a:xfrm>
        </p:grpSpPr>
        <p:cxnSp>
          <p:nvCxnSpPr>
            <p:cNvPr id="9" name="直線矢印コネクタ 8">
              <a:extLst>
                <a:ext uri="{FF2B5EF4-FFF2-40B4-BE49-F238E27FC236}">
                  <a16:creationId xmlns:a16="http://schemas.microsoft.com/office/drawing/2014/main" id="{DFF4407F-6D30-F14E-89E5-ACAACE40958B}"/>
                </a:ext>
              </a:extLst>
            </p:cNvPr>
            <p:cNvCxnSpPr>
              <a:cxnSpLocks/>
            </p:cNvCxnSpPr>
            <p:nvPr/>
          </p:nvCxnSpPr>
          <p:spPr>
            <a:xfrm flipV="1">
              <a:off x="4499429" y="2474311"/>
              <a:ext cx="4192084" cy="304363"/>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線矢印コネクタ 10">
              <a:extLst>
                <a:ext uri="{FF2B5EF4-FFF2-40B4-BE49-F238E27FC236}">
                  <a16:creationId xmlns:a16="http://schemas.microsoft.com/office/drawing/2014/main" id="{22B55000-A6D9-C149-A715-FD8FB8EDD883}"/>
                </a:ext>
              </a:extLst>
            </p:cNvPr>
            <p:cNvCxnSpPr>
              <a:cxnSpLocks/>
            </p:cNvCxnSpPr>
            <p:nvPr/>
          </p:nvCxnSpPr>
          <p:spPr>
            <a:xfrm>
              <a:off x="4601029" y="1778581"/>
              <a:ext cx="4247549" cy="64288"/>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直線矢印コネクタ 27">
              <a:extLst>
                <a:ext uri="{FF2B5EF4-FFF2-40B4-BE49-F238E27FC236}">
                  <a16:creationId xmlns:a16="http://schemas.microsoft.com/office/drawing/2014/main" id="{34B7F84E-C92B-F14C-9E87-2C064C85F40C}"/>
                </a:ext>
              </a:extLst>
            </p:cNvPr>
            <p:cNvCxnSpPr>
              <a:cxnSpLocks/>
            </p:cNvCxnSpPr>
            <p:nvPr/>
          </p:nvCxnSpPr>
          <p:spPr>
            <a:xfrm flipV="1">
              <a:off x="2205872" y="1870342"/>
              <a:ext cx="8069344" cy="728678"/>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9" name="正方形/長方形 58">
              <a:extLst>
                <a:ext uri="{FF2B5EF4-FFF2-40B4-BE49-F238E27FC236}">
                  <a16:creationId xmlns:a16="http://schemas.microsoft.com/office/drawing/2014/main" id="{948B6866-108D-D441-A597-CE1C0A14F662}"/>
                </a:ext>
              </a:extLst>
            </p:cNvPr>
            <p:cNvSpPr/>
            <p:nvPr/>
          </p:nvSpPr>
          <p:spPr>
            <a:xfrm>
              <a:off x="5594901" y="2967335"/>
              <a:ext cx="1002197" cy="923330"/>
            </a:xfrm>
            <a:prstGeom prst="rect">
              <a:avLst/>
            </a:prstGeom>
            <a:noFill/>
          </p:spPr>
          <p:txBody>
            <a:bodyPr wrap="none" lIns="91440" tIns="45720" rIns="91440" bIns="45720">
              <a:spAutoFit/>
            </a:bodyPr>
            <a:lstStyle/>
            <a:p>
              <a:pPr algn="ctr"/>
              <a:r>
                <a:rPr lang="en-US" altLang="ja-JP" sz="5400" b="0" cap="none" spc="0" dirty="0">
                  <a:ln w="0"/>
                  <a:solidFill>
                    <a:schemeClr val="tx1"/>
                  </a:solidFill>
                  <a:effectLst>
                    <a:outerShdw blurRad="38100" dist="19050" dir="2700000" algn="tl" rotWithShape="0">
                      <a:schemeClr val="dk1">
                        <a:alpha val="40000"/>
                      </a:schemeClr>
                    </a:outerShdw>
                  </a:effectLst>
                </a:rPr>
                <a:t>OK</a:t>
              </a:r>
              <a:endParaRPr lang="ja-JP" altLang="en-US" sz="5400" b="0" cap="none" spc="0">
                <a:ln w="0"/>
                <a:solidFill>
                  <a:schemeClr val="tx1"/>
                </a:solidFill>
                <a:effectLst>
                  <a:outerShdw blurRad="38100" dist="19050" dir="2700000" algn="tl" rotWithShape="0">
                    <a:schemeClr val="dk1">
                      <a:alpha val="40000"/>
                    </a:schemeClr>
                  </a:outerShdw>
                </a:effectLst>
              </a:endParaRPr>
            </a:p>
          </p:txBody>
        </p:sp>
      </p:grpSp>
      <p:grpSp>
        <p:nvGrpSpPr>
          <p:cNvPr id="63" name="グループ化 62">
            <a:extLst>
              <a:ext uri="{FF2B5EF4-FFF2-40B4-BE49-F238E27FC236}">
                <a16:creationId xmlns:a16="http://schemas.microsoft.com/office/drawing/2014/main" id="{2E0ACC21-E255-194C-ABEA-0418B4D9D80A}"/>
              </a:ext>
            </a:extLst>
          </p:cNvPr>
          <p:cNvGrpSpPr/>
          <p:nvPr/>
        </p:nvGrpSpPr>
        <p:grpSpPr>
          <a:xfrm>
            <a:off x="1146875" y="4572756"/>
            <a:ext cx="9329979" cy="1735054"/>
            <a:chOff x="1146875" y="4572756"/>
            <a:chExt cx="9329979" cy="1735054"/>
          </a:xfrm>
        </p:grpSpPr>
        <p:cxnSp>
          <p:nvCxnSpPr>
            <p:cNvPr id="27" name="直線矢印コネクタ 26">
              <a:extLst>
                <a:ext uri="{FF2B5EF4-FFF2-40B4-BE49-F238E27FC236}">
                  <a16:creationId xmlns:a16="http://schemas.microsoft.com/office/drawing/2014/main" id="{DA48A5FB-423C-974B-8143-42DAD7484990}"/>
                </a:ext>
              </a:extLst>
            </p:cNvPr>
            <p:cNvCxnSpPr>
              <a:cxnSpLocks/>
            </p:cNvCxnSpPr>
            <p:nvPr/>
          </p:nvCxnSpPr>
          <p:spPr>
            <a:xfrm>
              <a:off x="6096000" y="4689475"/>
              <a:ext cx="2470105" cy="1618335"/>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0" name="直線矢印コネクタ 49">
              <a:extLst>
                <a:ext uri="{FF2B5EF4-FFF2-40B4-BE49-F238E27FC236}">
                  <a16:creationId xmlns:a16="http://schemas.microsoft.com/office/drawing/2014/main" id="{FDC02FD0-56AF-9441-82A2-80C2F77787A2}"/>
                </a:ext>
              </a:extLst>
            </p:cNvPr>
            <p:cNvCxnSpPr>
              <a:cxnSpLocks/>
            </p:cNvCxnSpPr>
            <p:nvPr/>
          </p:nvCxnSpPr>
          <p:spPr>
            <a:xfrm>
              <a:off x="1146875" y="4572756"/>
              <a:ext cx="9329979" cy="116719"/>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0" name="正方形/長方形 59">
              <a:extLst>
                <a:ext uri="{FF2B5EF4-FFF2-40B4-BE49-F238E27FC236}">
                  <a16:creationId xmlns:a16="http://schemas.microsoft.com/office/drawing/2014/main" id="{5206FD5A-E4EF-5343-8915-6E11D54B9799}"/>
                </a:ext>
              </a:extLst>
            </p:cNvPr>
            <p:cNvSpPr/>
            <p:nvPr/>
          </p:nvSpPr>
          <p:spPr>
            <a:xfrm>
              <a:off x="3150351" y="5055698"/>
              <a:ext cx="3069302" cy="923330"/>
            </a:xfrm>
            <a:prstGeom prst="rect">
              <a:avLst/>
            </a:prstGeom>
            <a:noFill/>
          </p:spPr>
          <p:txBody>
            <a:bodyPr wrap="none" lIns="91440" tIns="45720" rIns="91440" bIns="45720">
              <a:spAutoFit/>
            </a:bodyPr>
            <a:lstStyle/>
            <a:p>
              <a:pPr algn="ctr"/>
              <a:r>
                <a:rPr lang="en-US" altLang="ja-JP" sz="5400" b="0" cap="none" spc="0" dirty="0">
                  <a:ln w="0"/>
                  <a:solidFill>
                    <a:schemeClr val="tx1"/>
                  </a:solidFill>
                  <a:effectLst>
                    <a:outerShdw blurRad="38100" dist="19050" dir="2700000" algn="tl" rotWithShape="0">
                      <a:schemeClr val="dk1">
                        <a:alpha val="40000"/>
                      </a:schemeClr>
                    </a:outerShdw>
                  </a:effectLst>
                </a:rPr>
                <a:t>Be Careful</a:t>
              </a:r>
              <a:endParaRPr lang="ja-JP" altLang="en-US" sz="5400" b="0" cap="none" spc="0">
                <a:ln w="0"/>
                <a:solidFill>
                  <a:schemeClr val="tx1"/>
                </a:solidFill>
                <a:effectLst>
                  <a:outerShdw blurRad="38100" dist="19050" dir="2700000" algn="tl" rotWithShape="0">
                    <a:schemeClr val="dk1">
                      <a:alpha val="40000"/>
                    </a:schemeClr>
                  </a:outerShdw>
                </a:effectLst>
              </a:endParaRPr>
            </a:p>
          </p:txBody>
        </p:sp>
      </p:grpSp>
    </p:spTree>
    <p:extLst>
      <p:ext uri="{BB962C8B-B14F-4D97-AF65-F5344CB8AC3E}">
        <p14:creationId xmlns:p14="http://schemas.microsoft.com/office/powerpoint/2010/main" val="1177539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1"/>
                                        </p:tgtEl>
                                        <p:attrNameLst>
                                          <p:attrName>style.visibility</p:attrName>
                                        </p:attrNameLst>
                                      </p:cBhvr>
                                      <p:to>
                                        <p:strVal val="visible"/>
                                      </p:to>
                                    </p:set>
                                    <p:animEffect transition="in" filter="fade">
                                      <p:cBhvr>
                                        <p:cTn id="7" dur="500"/>
                                        <p:tgtEl>
                                          <p:spTgt spid="6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2"/>
                                        </p:tgtEl>
                                        <p:attrNameLst>
                                          <p:attrName>style.visibility</p:attrName>
                                        </p:attrNameLst>
                                      </p:cBhvr>
                                      <p:to>
                                        <p:strVal val="visible"/>
                                      </p:to>
                                    </p:set>
                                    <p:animEffect transition="in" filter="fade">
                                      <p:cBhvr>
                                        <p:cTn id="12" dur="500"/>
                                        <p:tgtEl>
                                          <p:spTgt spid="6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3"/>
                                        </p:tgtEl>
                                        <p:attrNameLst>
                                          <p:attrName>style.visibility</p:attrName>
                                        </p:attrNameLst>
                                      </p:cBhvr>
                                      <p:to>
                                        <p:strVal val="visible"/>
                                      </p:to>
                                    </p:set>
                                    <p:animEffect transition="in" filter="fade">
                                      <p:cBhvr>
                                        <p:cTn id="17" dur="5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FE7C63B-BD97-0345-8874-BEF780CCAE37}"/>
              </a:ext>
            </a:extLst>
          </p:cNvPr>
          <p:cNvSpPr>
            <a:spLocks noGrp="1"/>
          </p:cNvSpPr>
          <p:nvPr>
            <p:ph type="title"/>
          </p:nvPr>
        </p:nvSpPr>
        <p:spPr/>
        <p:txBody>
          <a:bodyPr/>
          <a:lstStyle/>
          <a:p>
            <a:r>
              <a:rPr kumimoji="1" lang="en-US" altLang="ja-JP" dirty="0"/>
              <a:t>Duplicate-port Layout</a:t>
            </a:r>
            <a:endParaRPr kumimoji="1" lang="ja-JP" altLang="en-US"/>
          </a:p>
        </p:txBody>
      </p:sp>
      <p:pic>
        <p:nvPicPr>
          <p:cNvPr id="6" name="コンテンツ プレースホルダー 5" descr="ダイアグラム が含まれている画像&#10;&#10;自動的に生成された説明">
            <a:extLst>
              <a:ext uri="{FF2B5EF4-FFF2-40B4-BE49-F238E27FC236}">
                <a16:creationId xmlns:a16="http://schemas.microsoft.com/office/drawing/2014/main" id="{35239C5E-E8B9-7946-A1AC-CEAE96079025}"/>
              </a:ext>
            </a:extLst>
          </p:cNvPr>
          <p:cNvPicPr>
            <a:picLocks noGrp="1" noChangeAspect="1"/>
          </p:cNvPicPr>
          <p:nvPr>
            <p:ph idx="1"/>
          </p:nvPr>
        </p:nvPicPr>
        <p:blipFill>
          <a:blip r:embed="rId3"/>
          <a:stretch>
            <a:fillRect/>
          </a:stretch>
        </p:blipFill>
        <p:spPr>
          <a:xfrm>
            <a:off x="920858" y="1690688"/>
            <a:ext cx="2239285" cy="4351338"/>
          </a:xfrm>
        </p:spPr>
      </p:pic>
      <p:sp>
        <p:nvSpPr>
          <p:cNvPr id="7" name="テキスト ボックス 6">
            <a:extLst>
              <a:ext uri="{FF2B5EF4-FFF2-40B4-BE49-F238E27FC236}">
                <a16:creationId xmlns:a16="http://schemas.microsoft.com/office/drawing/2014/main" id="{2585DEFC-D752-6045-B955-E775A4D5EAF0}"/>
              </a:ext>
            </a:extLst>
          </p:cNvPr>
          <p:cNvSpPr txBox="1"/>
          <p:nvPr/>
        </p:nvSpPr>
        <p:spPr>
          <a:xfrm>
            <a:off x="1315847" y="1846805"/>
            <a:ext cx="1212448" cy="369332"/>
          </a:xfrm>
          <a:prstGeom prst="rect">
            <a:avLst/>
          </a:prstGeom>
          <a:noFill/>
        </p:spPr>
        <p:txBody>
          <a:bodyPr wrap="none" rtlCol="0">
            <a:spAutoFit/>
          </a:bodyPr>
          <a:lstStyle/>
          <a:p>
            <a:r>
              <a:rPr kumimoji="1" lang="en-US" altLang="ja-JP" dirty="0"/>
              <a:t>VSSIO_uq0</a:t>
            </a:r>
            <a:endParaRPr kumimoji="1" lang="ja-JP" altLang="en-US"/>
          </a:p>
        </p:txBody>
      </p:sp>
      <p:sp>
        <p:nvSpPr>
          <p:cNvPr id="9" name="テキスト ボックス 8">
            <a:extLst>
              <a:ext uri="{FF2B5EF4-FFF2-40B4-BE49-F238E27FC236}">
                <a16:creationId xmlns:a16="http://schemas.microsoft.com/office/drawing/2014/main" id="{9230D656-C525-304B-891A-F8B08CB0AED6}"/>
              </a:ext>
            </a:extLst>
          </p:cNvPr>
          <p:cNvSpPr txBox="1"/>
          <p:nvPr/>
        </p:nvSpPr>
        <p:spPr>
          <a:xfrm>
            <a:off x="1355153" y="4653187"/>
            <a:ext cx="1133837" cy="369332"/>
          </a:xfrm>
          <a:prstGeom prst="rect">
            <a:avLst/>
          </a:prstGeom>
          <a:noFill/>
        </p:spPr>
        <p:txBody>
          <a:bodyPr wrap="none" rtlCol="0">
            <a:spAutoFit/>
          </a:bodyPr>
          <a:lstStyle/>
          <a:p>
            <a:r>
              <a:rPr kumimoji="1" lang="en-US" altLang="ja-JP" dirty="0"/>
              <a:t>VSSA_uq0</a:t>
            </a:r>
            <a:endParaRPr kumimoji="1" lang="ja-JP" altLang="en-US"/>
          </a:p>
        </p:txBody>
      </p:sp>
      <p:sp>
        <p:nvSpPr>
          <p:cNvPr id="10" name="テキスト ボックス 9">
            <a:extLst>
              <a:ext uri="{FF2B5EF4-FFF2-40B4-BE49-F238E27FC236}">
                <a16:creationId xmlns:a16="http://schemas.microsoft.com/office/drawing/2014/main" id="{570738DC-D7C4-D845-88D0-6D2454DBF938}"/>
              </a:ext>
            </a:extLst>
          </p:cNvPr>
          <p:cNvSpPr txBox="1"/>
          <p:nvPr/>
        </p:nvSpPr>
        <p:spPr>
          <a:xfrm>
            <a:off x="1355153" y="4047731"/>
            <a:ext cx="1287532" cy="369332"/>
          </a:xfrm>
          <a:prstGeom prst="rect">
            <a:avLst/>
          </a:prstGeom>
          <a:noFill/>
        </p:spPr>
        <p:txBody>
          <a:bodyPr wrap="none" rtlCol="0">
            <a:spAutoFit/>
          </a:bodyPr>
          <a:lstStyle/>
          <a:p>
            <a:r>
              <a:rPr kumimoji="1" lang="en-US" altLang="ja-JP" dirty="0"/>
              <a:t>VDDIO_uq0</a:t>
            </a:r>
            <a:endParaRPr kumimoji="1" lang="ja-JP" altLang="en-US"/>
          </a:p>
        </p:txBody>
      </p:sp>
      <p:grpSp>
        <p:nvGrpSpPr>
          <p:cNvPr id="16" name="グループ化 15">
            <a:extLst>
              <a:ext uri="{FF2B5EF4-FFF2-40B4-BE49-F238E27FC236}">
                <a16:creationId xmlns:a16="http://schemas.microsoft.com/office/drawing/2014/main" id="{A80516C0-839D-234F-9722-01EBA636B024}"/>
              </a:ext>
            </a:extLst>
          </p:cNvPr>
          <p:cNvGrpSpPr/>
          <p:nvPr/>
        </p:nvGrpSpPr>
        <p:grpSpPr>
          <a:xfrm>
            <a:off x="3594438" y="1870389"/>
            <a:ext cx="8161844" cy="3943363"/>
            <a:chOff x="3594438" y="1870389"/>
            <a:chExt cx="8161844" cy="3943363"/>
          </a:xfrm>
        </p:grpSpPr>
        <p:pic>
          <p:nvPicPr>
            <p:cNvPr id="12" name="図 11" descr="テキスト&#10;&#10;自動的に生成された説明">
              <a:extLst>
                <a:ext uri="{FF2B5EF4-FFF2-40B4-BE49-F238E27FC236}">
                  <a16:creationId xmlns:a16="http://schemas.microsoft.com/office/drawing/2014/main" id="{9A37FCD7-96B8-1245-85FE-C05C3D03E125}"/>
                </a:ext>
              </a:extLst>
            </p:cNvPr>
            <p:cNvPicPr>
              <a:picLocks noChangeAspect="1"/>
            </p:cNvPicPr>
            <p:nvPr/>
          </p:nvPicPr>
          <p:blipFill>
            <a:blip r:embed="rId4"/>
            <a:stretch>
              <a:fillRect/>
            </a:stretch>
          </p:blipFill>
          <p:spPr>
            <a:xfrm>
              <a:off x="3594438" y="1870389"/>
              <a:ext cx="8161844" cy="3943363"/>
            </a:xfrm>
            <a:prstGeom prst="rect">
              <a:avLst/>
            </a:prstGeom>
          </p:spPr>
        </p:pic>
        <p:cxnSp>
          <p:nvCxnSpPr>
            <p:cNvPr id="14" name="直線矢印コネクタ 13">
              <a:extLst>
                <a:ext uri="{FF2B5EF4-FFF2-40B4-BE49-F238E27FC236}">
                  <a16:creationId xmlns:a16="http://schemas.microsoft.com/office/drawing/2014/main" id="{4E158ACF-238F-7B41-9AA0-EAB0529AAE8D}"/>
                </a:ext>
              </a:extLst>
            </p:cNvPr>
            <p:cNvCxnSpPr/>
            <p:nvPr/>
          </p:nvCxnSpPr>
          <p:spPr>
            <a:xfrm>
              <a:off x="4649492" y="2727702"/>
              <a:ext cx="2045776" cy="0"/>
            </a:xfrm>
            <a:prstGeom prst="straightConnector1">
              <a:avLst/>
            </a:prstGeom>
            <a:ln w="28575">
              <a:solidFill>
                <a:srgbClr val="FF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5" name="直線矢印コネクタ 14">
              <a:extLst>
                <a:ext uri="{FF2B5EF4-FFF2-40B4-BE49-F238E27FC236}">
                  <a16:creationId xmlns:a16="http://schemas.microsoft.com/office/drawing/2014/main" id="{59E07013-86E6-A14C-A00A-063311BB8511}"/>
                </a:ext>
              </a:extLst>
            </p:cNvPr>
            <p:cNvCxnSpPr/>
            <p:nvPr/>
          </p:nvCxnSpPr>
          <p:spPr>
            <a:xfrm>
              <a:off x="4649492" y="4806857"/>
              <a:ext cx="2045776" cy="0"/>
            </a:xfrm>
            <a:prstGeom prst="straightConnector1">
              <a:avLst/>
            </a:prstGeom>
            <a:ln w="28575">
              <a:solidFill>
                <a:srgbClr val="FF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896775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グループ化 41">
            <a:extLst>
              <a:ext uri="{FF2B5EF4-FFF2-40B4-BE49-F238E27FC236}">
                <a16:creationId xmlns:a16="http://schemas.microsoft.com/office/drawing/2014/main" id="{8CA6F133-F330-3C4E-B774-C447F7FC62D8}"/>
              </a:ext>
            </a:extLst>
          </p:cNvPr>
          <p:cNvGrpSpPr/>
          <p:nvPr/>
        </p:nvGrpSpPr>
        <p:grpSpPr>
          <a:xfrm>
            <a:off x="2964022" y="1916230"/>
            <a:ext cx="7685561" cy="3243520"/>
            <a:chOff x="2964022" y="1916230"/>
            <a:chExt cx="7685561" cy="3243520"/>
          </a:xfrm>
        </p:grpSpPr>
        <p:sp>
          <p:nvSpPr>
            <p:cNvPr id="18" name="正方形/長方形 17">
              <a:extLst>
                <a:ext uri="{FF2B5EF4-FFF2-40B4-BE49-F238E27FC236}">
                  <a16:creationId xmlns:a16="http://schemas.microsoft.com/office/drawing/2014/main" id="{207047CA-84B4-B949-A988-92AE658C15AA}"/>
                </a:ext>
              </a:extLst>
            </p:cNvPr>
            <p:cNvSpPr/>
            <p:nvPr/>
          </p:nvSpPr>
          <p:spPr>
            <a:xfrm>
              <a:off x="6449020" y="3443206"/>
              <a:ext cx="925915" cy="370332"/>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9" name="グループ化 38">
              <a:extLst>
                <a:ext uri="{FF2B5EF4-FFF2-40B4-BE49-F238E27FC236}">
                  <a16:creationId xmlns:a16="http://schemas.microsoft.com/office/drawing/2014/main" id="{1AA6A2BA-5B77-8B46-8923-959A1E075011}"/>
                </a:ext>
              </a:extLst>
            </p:cNvPr>
            <p:cNvGrpSpPr/>
            <p:nvPr/>
          </p:nvGrpSpPr>
          <p:grpSpPr>
            <a:xfrm>
              <a:off x="2964022" y="1916230"/>
              <a:ext cx="7685561" cy="3243520"/>
              <a:chOff x="2964022" y="1916230"/>
              <a:chExt cx="7685561" cy="3243520"/>
            </a:xfrm>
          </p:grpSpPr>
          <p:grpSp>
            <p:nvGrpSpPr>
              <p:cNvPr id="38" name="グループ化 37">
                <a:extLst>
                  <a:ext uri="{FF2B5EF4-FFF2-40B4-BE49-F238E27FC236}">
                    <a16:creationId xmlns:a16="http://schemas.microsoft.com/office/drawing/2014/main" id="{96F2CEB4-BEEB-1F47-A22C-F1468270B26E}"/>
                  </a:ext>
                </a:extLst>
              </p:cNvPr>
              <p:cNvGrpSpPr/>
              <p:nvPr/>
            </p:nvGrpSpPr>
            <p:grpSpPr>
              <a:xfrm>
                <a:off x="2964022" y="1916230"/>
                <a:ext cx="2065418" cy="3243520"/>
                <a:chOff x="3536260" y="1896660"/>
                <a:chExt cx="2065418" cy="3243520"/>
              </a:xfrm>
            </p:grpSpPr>
            <p:sp>
              <p:nvSpPr>
                <p:cNvPr id="15" name="正方形/長方形 14">
                  <a:extLst>
                    <a:ext uri="{FF2B5EF4-FFF2-40B4-BE49-F238E27FC236}">
                      <a16:creationId xmlns:a16="http://schemas.microsoft.com/office/drawing/2014/main" id="{BF4886DA-FCA5-3A4B-80FC-3D9C1C726AD3}"/>
                    </a:ext>
                  </a:extLst>
                </p:cNvPr>
                <p:cNvSpPr/>
                <p:nvPr/>
              </p:nvSpPr>
              <p:spPr>
                <a:xfrm>
                  <a:off x="3536260" y="1896661"/>
                  <a:ext cx="2053858" cy="3243519"/>
                </a:xfrm>
                <a:prstGeom prst="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正方形/長方形 15">
                  <a:extLst>
                    <a:ext uri="{FF2B5EF4-FFF2-40B4-BE49-F238E27FC236}">
                      <a16:creationId xmlns:a16="http://schemas.microsoft.com/office/drawing/2014/main" id="{23F6695B-C68F-3248-BF6C-39D68F46D14A}"/>
                    </a:ext>
                  </a:extLst>
                </p:cNvPr>
                <p:cNvSpPr/>
                <p:nvPr/>
              </p:nvSpPr>
              <p:spPr>
                <a:xfrm>
                  <a:off x="3547820" y="1896660"/>
                  <a:ext cx="2053858" cy="3243519"/>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7" name="正方形/長方形 16">
                <a:extLst>
                  <a:ext uri="{FF2B5EF4-FFF2-40B4-BE49-F238E27FC236}">
                    <a16:creationId xmlns:a16="http://schemas.microsoft.com/office/drawing/2014/main" id="{313467F2-7B47-7148-8C49-FFB1C4532558}"/>
                  </a:ext>
                </a:extLst>
              </p:cNvPr>
              <p:cNvSpPr/>
              <p:nvPr/>
            </p:nvSpPr>
            <p:spPr>
              <a:xfrm>
                <a:off x="5829856" y="3443206"/>
                <a:ext cx="4819727" cy="108373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err="1">
                    <a:solidFill>
                      <a:schemeClr val="tx1"/>
                    </a:solidFill>
                  </a:rPr>
                  <a:t>psubstrate</a:t>
                </a:r>
                <a:endParaRPr kumimoji="1" lang="ja-JP" altLang="en-US">
                  <a:solidFill>
                    <a:schemeClr val="tx1"/>
                  </a:solidFill>
                </a:endParaRPr>
              </a:p>
            </p:txBody>
          </p:sp>
          <p:sp>
            <p:nvSpPr>
              <p:cNvPr id="19" name="テキスト ボックス 18">
                <a:extLst>
                  <a:ext uri="{FF2B5EF4-FFF2-40B4-BE49-F238E27FC236}">
                    <a16:creationId xmlns:a16="http://schemas.microsoft.com/office/drawing/2014/main" id="{E8F65493-1F43-5644-BE70-C0BAB6DD43C1}"/>
                  </a:ext>
                </a:extLst>
              </p:cNvPr>
              <p:cNvSpPr txBox="1"/>
              <p:nvPr/>
            </p:nvSpPr>
            <p:spPr>
              <a:xfrm>
                <a:off x="6538133" y="3457579"/>
                <a:ext cx="706219" cy="369332"/>
              </a:xfrm>
              <a:prstGeom prst="rect">
                <a:avLst/>
              </a:prstGeom>
              <a:noFill/>
            </p:spPr>
            <p:txBody>
              <a:bodyPr wrap="square" rtlCol="0">
                <a:spAutoFit/>
              </a:bodyPr>
              <a:lstStyle/>
              <a:p>
                <a:r>
                  <a:rPr kumimoji="1" lang="en-US" altLang="ja-JP" dirty="0"/>
                  <a:t>vssa1</a:t>
                </a:r>
                <a:endParaRPr kumimoji="1" lang="ja-JP" altLang="en-US"/>
              </a:p>
            </p:txBody>
          </p:sp>
          <p:sp>
            <p:nvSpPr>
              <p:cNvPr id="20" name="正方形/長方形 19">
                <a:extLst>
                  <a:ext uri="{FF2B5EF4-FFF2-40B4-BE49-F238E27FC236}">
                    <a16:creationId xmlns:a16="http://schemas.microsoft.com/office/drawing/2014/main" id="{42D26C7A-B7D9-074E-BD89-132B624B8EE3}"/>
                  </a:ext>
                </a:extLst>
              </p:cNvPr>
              <p:cNvSpPr/>
              <p:nvPr/>
            </p:nvSpPr>
            <p:spPr>
              <a:xfrm>
                <a:off x="9163583" y="3443847"/>
                <a:ext cx="925915" cy="370332"/>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テキスト ボックス 20">
                <a:extLst>
                  <a:ext uri="{FF2B5EF4-FFF2-40B4-BE49-F238E27FC236}">
                    <a16:creationId xmlns:a16="http://schemas.microsoft.com/office/drawing/2014/main" id="{B5A623C5-A6CA-1E4E-A56F-4C5D407D47D2}"/>
                  </a:ext>
                </a:extLst>
              </p:cNvPr>
              <p:cNvSpPr txBox="1"/>
              <p:nvPr/>
            </p:nvSpPr>
            <p:spPr>
              <a:xfrm>
                <a:off x="9252696" y="3458220"/>
                <a:ext cx="706219" cy="369332"/>
              </a:xfrm>
              <a:prstGeom prst="rect">
                <a:avLst/>
              </a:prstGeom>
              <a:noFill/>
            </p:spPr>
            <p:txBody>
              <a:bodyPr wrap="square" rtlCol="0">
                <a:spAutoFit/>
              </a:bodyPr>
              <a:lstStyle/>
              <a:p>
                <a:r>
                  <a:rPr kumimoji="1" lang="en-US" altLang="ja-JP" dirty="0"/>
                  <a:t>vssd1</a:t>
                </a:r>
                <a:endParaRPr kumimoji="1" lang="ja-JP" altLang="en-US"/>
              </a:p>
            </p:txBody>
          </p:sp>
          <p:sp>
            <p:nvSpPr>
              <p:cNvPr id="27" name="正方形/長方形 26">
                <a:extLst>
                  <a:ext uri="{FF2B5EF4-FFF2-40B4-BE49-F238E27FC236}">
                    <a16:creationId xmlns:a16="http://schemas.microsoft.com/office/drawing/2014/main" id="{04D9DFA6-4DCB-E14D-A46B-9CCC5D0E05E8}"/>
                  </a:ext>
                </a:extLst>
              </p:cNvPr>
              <p:cNvSpPr/>
              <p:nvPr/>
            </p:nvSpPr>
            <p:spPr>
              <a:xfrm>
                <a:off x="8772041" y="3985990"/>
                <a:ext cx="1766806" cy="167568"/>
              </a:xfrm>
              <a:prstGeom prst="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a:extLst>
                  <a:ext uri="{FF2B5EF4-FFF2-40B4-BE49-F238E27FC236}">
                    <a16:creationId xmlns:a16="http://schemas.microsoft.com/office/drawing/2014/main" id="{8639E96D-0A52-6047-9BD3-B43E16E7983E}"/>
                  </a:ext>
                </a:extLst>
              </p:cNvPr>
              <p:cNvSpPr/>
              <p:nvPr/>
            </p:nvSpPr>
            <p:spPr>
              <a:xfrm>
                <a:off x="8586061" y="3443206"/>
                <a:ext cx="356461" cy="542784"/>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正方形/長方形 28">
                <a:extLst>
                  <a:ext uri="{FF2B5EF4-FFF2-40B4-BE49-F238E27FC236}">
                    <a16:creationId xmlns:a16="http://schemas.microsoft.com/office/drawing/2014/main" id="{594F9CBC-260D-E74B-9953-3FAE7E84CE27}"/>
                  </a:ext>
                </a:extLst>
              </p:cNvPr>
              <p:cNvSpPr/>
              <p:nvPr/>
            </p:nvSpPr>
            <p:spPr>
              <a:xfrm>
                <a:off x="10237754" y="3442289"/>
                <a:ext cx="356461" cy="542784"/>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
        <p:nvSpPr>
          <p:cNvPr id="2" name="タイトル 1">
            <a:extLst>
              <a:ext uri="{FF2B5EF4-FFF2-40B4-BE49-F238E27FC236}">
                <a16:creationId xmlns:a16="http://schemas.microsoft.com/office/drawing/2014/main" id="{F63D4127-04F4-8D48-B22D-833EDA3473BF}"/>
              </a:ext>
            </a:extLst>
          </p:cNvPr>
          <p:cNvSpPr>
            <a:spLocks noGrp="1"/>
          </p:cNvSpPr>
          <p:nvPr>
            <p:ph type="title"/>
          </p:nvPr>
        </p:nvSpPr>
        <p:spPr/>
        <p:txBody>
          <a:bodyPr/>
          <a:lstStyle/>
          <a:p>
            <a:r>
              <a:rPr kumimoji="1" lang="en-US" altLang="ja-JP" dirty="0"/>
              <a:t>Multiple Ground Connections to P-substrate</a:t>
            </a:r>
            <a:endParaRPr kumimoji="1" lang="ja-JP" altLang="en-US"/>
          </a:p>
        </p:txBody>
      </p:sp>
      <p:sp>
        <p:nvSpPr>
          <p:cNvPr id="4" name="正方形/長方形 3">
            <a:extLst>
              <a:ext uri="{FF2B5EF4-FFF2-40B4-BE49-F238E27FC236}">
                <a16:creationId xmlns:a16="http://schemas.microsoft.com/office/drawing/2014/main" id="{2D9DD5A6-AC90-5A4C-B4A8-0026D0F7349A}"/>
              </a:ext>
            </a:extLst>
          </p:cNvPr>
          <p:cNvSpPr/>
          <p:nvPr/>
        </p:nvSpPr>
        <p:spPr>
          <a:xfrm>
            <a:off x="1060453" y="2007803"/>
            <a:ext cx="1802209" cy="297105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dirty="0">
                <a:solidFill>
                  <a:schemeClr val="tx1"/>
                </a:solidFill>
              </a:rPr>
              <a:t>Analog</a:t>
            </a:r>
            <a:endParaRPr kumimoji="1" lang="ja-JP" altLang="en-US" sz="2400">
              <a:solidFill>
                <a:schemeClr val="tx1"/>
              </a:solidFill>
            </a:endParaRPr>
          </a:p>
        </p:txBody>
      </p:sp>
      <p:sp>
        <p:nvSpPr>
          <p:cNvPr id="5" name="正方形/長方形 4">
            <a:extLst>
              <a:ext uri="{FF2B5EF4-FFF2-40B4-BE49-F238E27FC236}">
                <a16:creationId xmlns:a16="http://schemas.microsoft.com/office/drawing/2014/main" id="{73627654-AB21-4246-BD17-F5D894B9B519}"/>
              </a:ext>
            </a:extLst>
          </p:cNvPr>
          <p:cNvSpPr/>
          <p:nvPr/>
        </p:nvSpPr>
        <p:spPr>
          <a:xfrm>
            <a:off x="3084915" y="2017473"/>
            <a:ext cx="1802209" cy="297105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dirty="0">
                <a:solidFill>
                  <a:schemeClr val="tx1"/>
                </a:solidFill>
              </a:rPr>
              <a:t>Digital</a:t>
            </a:r>
            <a:endParaRPr kumimoji="1" lang="ja-JP" altLang="en-US" sz="2400">
              <a:solidFill>
                <a:schemeClr val="tx1"/>
              </a:solidFill>
            </a:endParaRPr>
          </a:p>
        </p:txBody>
      </p:sp>
      <p:sp>
        <p:nvSpPr>
          <p:cNvPr id="6" name="正方形/長方形 5">
            <a:extLst>
              <a:ext uri="{FF2B5EF4-FFF2-40B4-BE49-F238E27FC236}">
                <a16:creationId xmlns:a16="http://schemas.microsoft.com/office/drawing/2014/main" id="{F3558F5C-802B-E843-813F-1C3E3A028D0D}"/>
              </a:ext>
            </a:extLst>
          </p:cNvPr>
          <p:cNvSpPr/>
          <p:nvPr/>
        </p:nvSpPr>
        <p:spPr>
          <a:xfrm>
            <a:off x="837011" y="1811861"/>
            <a:ext cx="4293789" cy="435133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DFD9B8EA-0EA2-E845-B466-F314A0747128}"/>
              </a:ext>
            </a:extLst>
          </p:cNvPr>
          <p:cNvSpPr txBox="1"/>
          <p:nvPr/>
        </p:nvSpPr>
        <p:spPr>
          <a:xfrm>
            <a:off x="1479473" y="5629847"/>
            <a:ext cx="2277739" cy="369332"/>
          </a:xfrm>
          <a:prstGeom prst="rect">
            <a:avLst/>
          </a:prstGeom>
          <a:noFill/>
        </p:spPr>
        <p:txBody>
          <a:bodyPr wrap="square" rtlCol="0">
            <a:spAutoFit/>
          </a:bodyPr>
          <a:lstStyle/>
          <a:p>
            <a:r>
              <a:rPr kumimoji="1" lang="en-US" altLang="ja-JP" dirty="0" err="1"/>
              <a:t>user_project_wrapper</a:t>
            </a:r>
            <a:endParaRPr kumimoji="1" lang="ja-JP" altLang="en-US"/>
          </a:p>
        </p:txBody>
      </p:sp>
      <p:sp>
        <p:nvSpPr>
          <p:cNvPr id="8" name="テキスト ボックス 7">
            <a:extLst>
              <a:ext uri="{FF2B5EF4-FFF2-40B4-BE49-F238E27FC236}">
                <a16:creationId xmlns:a16="http://schemas.microsoft.com/office/drawing/2014/main" id="{1101E49A-B329-A942-AC53-B83A0EE9F4D2}"/>
              </a:ext>
            </a:extLst>
          </p:cNvPr>
          <p:cNvSpPr txBox="1"/>
          <p:nvPr/>
        </p:nvSpPr>
        <p:spPr>
          <a:xfrm>
            <a:off x="1131974" y="4590412"/>
            <a:ext cx="694998" cy="369332"/>
          </a:xfrm>
          <a:prstGeom prst="rect">
            <a:avLst/>
          </a:prstGeom>
          <a:noFill/>
        </p:spPr>
        <p:txBody>
          <a:bodyPr wrap="square" rtlCol="0">
            <a:spAutoFit/>
          </a:bodyPr>
          <a:lstStyle/>
          <a:p>
            <a:r>
              <a:rPr kumimoji="1" lang="en-US" altLang="ja-JP" dirty="0"/>
              <a:t>vssa1</a:t>
            </a:r>
            <a:endParaRPr kumimoji="1" lang="ja-JP" altLang="en-US"/>
          </a:p>
        </p:txBody>
      </p:sp>
      <p:sp>
        <p:nvSpPr>
          <p:cNvPr id="9" name="テキスト ボックス 8">
            <a:extLst>
              <a:ext uri="{FF2B5EF4-FFF2-40B4-BE49-F238E27FC236}">
                <a16:creationId xmlns:a16="http://schemas.microsoft.com/office/drawing/2014/main" id="{F4D75BBB-4D4D-3646-8447-18E7D6EF0F3C}"/>
              </a:ext>
            </a:extLst>
          </p:cNvPr>
          <p:cNvSpPr txBox="1"/>
          <p:nvPr/>
        </p:nvSpPr>
        <p:spPr>
          <a:xfrm>
            <a:off x="3084915" y="4634436"/>
            <a:ext cx="706219" cy="369332"/>
          </a:xfrm>
          <a:prstGeom prst="rect">
            <a:avLst/>
          </a:prstGeom>
          <a:noFill/>
        </p:spPr>
        <p:txBody>
          <a:bodyPr wrap="square" rtlCol="0">
            <a:spAutoFit/>
          </a:bodyPr>
          <a:lstStyle/>
          <a:p>
            <a:r>
              <a:rPr kumimoji="1" lang="en-US" altLang="ja-JP" dirty="0"/>
              <a:t>vssd1</a:t>
            </a:r>
            <a:endParaRPr kumimoji="1" lang="ja-JP" altLang="en-US"/>
          </a:p>
        </p:txBody>
      </p:sp>
      <p:sp>
        <p:nvSpPr>
          <p:cNvPr id="10" name="正方形/長方形 9">
            <a:extLst>
              <a:ext uri="{FF2B5EF4-FFF2-40B4-BE49-F238E27FC236}">
                <a16:creationId xmlns:a16="http://schemas.microsoft.com/office/drawing/2014/main" id="{84976C4C-A2C4-454D-8419-8742FF93B3CF}"/>
              </a:ext>
            </a:extLst>
          </p:cNvPr>
          <p:cNvSpPr/>
          <p:nvPr/>
        </p:nvSpPr>
        <p:spPr>
          <a:xfrm>
            <a:off x="5832436" y="2097448"/>
            <a:ext cx="4819727" cy="108373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err="1">
                <a:solidFill>
                  <a:schemeClr val="tx1"/>
                </a:solidFill>
              </a:rPr>
              <a:t>psubstrate</a:t>
            </a:r>
            <a:endParaRPr kumimoji="1" lang="ja-JP" altLang="en-US">
              <a:solidFill>
                <a:schemeClr val="tx1"/>
              </a:solidFill>
            </a:endParaRPr>
          </a:p>
        </p:txBody>
      </p:sp>
      <p:sp>
        <p:nvSpPr>
          <p:cNvPr id="11" name="正方形/長方形 10">
            <a:extLst>
              <a:ext uri="{FF2B5EF4-FFF2-40B4-BE49-F238E27FC236}">
                <a16:creationId xmlns:a16="http://schemas.microsoft.com/office/drawing/2014/main" id="{9DBAA5F6-B313-7A46-93DE-796CDE5F8DE9}"/>
              </a:ext>
            </a:extLst>
          </p:cNvPr>
          <p:cNvSpPr/>
          <p:nvPr/>
        </p:nvSpPr>
        <p:spPr>
          <a:xfrm>
            <a:off x="6451600" y="2097448"/>
            <a:ext cx="925915" cy="370332"/>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81252BD1-368E-2444-807B-4408F7975F46}"/>
              </a:ext>
            </a:extLst>
          </p:cNvPr>
          <p:cNvSpPr txBox="1"/>
          <p:nvPr/>
        </p:nvSpPr>
        <p:spPr>
          <a:xfrm>
            <a:off x="6540713" y="2111821"/>
            <a:ext cx="706219" cy="369332"/>
          </a:xfrm>
          <a:prstGeom prst="rect">
            <a:avLst/>
          </a:prstGeom>
          <a:noFill/>
        </p:spPr>
        <p:txBody>
          <a:bodyPr wrap="square" rtlCol="0">
            <a:spAutoFit/>
          </a:bodyPr>
          <a:lstStyle/>
          <a:p>
            <a:r>
              <a:rPr kumimoji="1" lang="en-US" altLang="ja-JP" dirty="0"/>
              <a:t>vssa1</a:t>
            </a:r>
            <a:endParaRPr kumimoji="1" lang="ja-JP" altLang="en-US"/>
          </a:p>
        </p:txBody>
      </p:sp>
      <p:sp>
        <p:nvSpPr>
          <p:cNvPr id="13" name="正方形/長方形 12">
            <a:extLst>
              <a:ext uri="{FF2B5EF4-FFF2-40B4-BE49-F238E27FC236}">
                <a16:creationId xmlns:a16="http://schemas.microsoft.com/office/drawing/2014/main" id="{1CC09CDE-49E6-5041-B5CB-E8ACF0FE2146}"/>
              </a:ext>
            </a:extLst>
          </p:cNvPr>
          <p:cNvSpPr/>
          <p:nvPr/>
        </p:nvSpPr>
        <p:spPr>
          <a:xfrm>
            <a:off x="9166163" y="2098089"/>
            <a:ext cx="925915" cy="370332"/>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a:extLst>
              <a:ext uri="{FF2B5EF4-FFF2-40B4-BE49-F238E27FC236}">
                <a16:creationId xmlns:a16="http://schemas.microsoft.com/office/drawing/2014/main" id="{360C8883-AE99-1E4C-87A1-2FD5FF4315C4}"/>
              </a:ext>
            </a:extLst>
          </p:cNvPr>
          <p:cNvSpPr txBox="1"/>
          <p:nvPr/>
        </p:nvSpPr>
        <p:spPr>
          <a:xfrm>
            <a:off x="9255276" y="2112462"/>
            <a:ext cx="706219" cy="369332"/>
          </a:xfrm>
          <a:prstGeom prst="rect">
            <a:avLst/>
          </a:prstGeom>
          <a:noFill/>
        </p:spPr>
        <p:txBody>
          <a:bodyPr wrap="square" rtlCol="0">
            <a:spAutoFit/>
          </a:bodyPr>
          <a:lstStyle/>
          <a:p>
            <a:r>
              <a:rPr kumimoji="1" lang="en-US" altLang="ja-JP" dirty="0"/>
              <a:t>vssd1</a:t>
            </a:r>
            <a:endParaRPr kumimoji="1" lang="ja-JP" altLang="en-US"/>
          </a:p>
        </p:txBody>
      </p:sp>
      <p:grpSp>
        <p:nvGrpSpPr>
          <p:cNvPr id="37" name="グループ化 36">
            <a:extLst>
              <a:ext uri="{FF2B5EF4-FFF2-40B4-BE49-F238E27FC236}">
                <a16:creationId xmlns:a16="http://schemas.microsoft.com/office/drawing/2014/main" id="{3358088C-E777-314C-8A60-DECE0FA2829C}"/>
              </a:ext>
            </a:extLst>
          </p:cNvPr>
          <p:cNvGrpSpPr/>
          <p:nvPr/>
        </p:nvGrpSpPr>
        <p:grpSpPr>
          <a:xfrm>
            <a:off x="2980333" y="1916230"/>
            <a:ext cx="7684748" cy="3943549"/>
            <a:chOff x="2980333" y="1916230"/>
            <a:chExt cx="7684748" cy="3943549"/>
          </a:xfrm>
        </p:grpSpPr>
        <p:sp>
          <p:nvSpPr>
            <p:cNvPr id="31" name="正方形/長方形 30">
              <a:extLst>
                <a:ext uri="{FF2B5EF4-FFF2-40B4-BE49-F238E27FC236}">
                  <a16:creationId xmlns:a16="http://schemas.microsoft.com/office/drawing/2014/main" id="{D2A200CF-D7A3-2945-BB05-C9F4C0092DF9}"/>
                </a:ext>
              </a:extLst>
            </p:cNvPr>
            <p:cNvSpPr/>
            <p:nvPr/>
          </p:nvSpPr>
          <p:spPr>
            <a:xfrm>
              <a:off x="5845354" y="4776045"/>
              <a:ext cx="4819727" cy="108373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err="1">
                  <a:solidFill>
                    <a:schemeClr val="tx1"/>
                  </a:solidFill>
                </a:rPr>
                <a:t>psubstrate</a:t>
              </a:r>
              <a:endParaRPr kumimoji="1" lang="ja-JP" altLang="en-US">
                <a:solidFill>
                  <a:schemeClr val="tx1"/>
                </a:solidFill>
              </a:endParaRPr>
            </a:p>
          </p:txBody>
        </p:sp>
        <p:sp>
          <p:nvSpPr>
            <p:cNvPr id="30" name="正方形/長方形 29">
              <a:extLst>
                <a:ext uri="{FF2B5EF4-FFF2-40B4-BE49-F238E27FC236}">
                  <a16:creationId xmlns:a16="http://schemas.microsoft.com/office/drawing/2014/main" id="{8C5E8BB8-308B-6241-A140-3CC8FFD6ECDC}"/>
                </a:ext>
              </a:extLst>
            </p:cNvPr>
            <p:cNvSpPr/>
            <p:nvPr/>
          </p:nvSpPr>
          <p:spPr>
            <a:xfrm>
              <a:off x="2980333" y="1916230"/>
              <a:ext cx="2053858" cy="3243519"/>
            </a:xfrm>
            <a:prstGeom prst="rect">
              <a:avLst/>
            </a:prstGeom>
            <a:noFill/>
            <a:ln w="38100">
              <a:solidFill>
                <a:schemeClr val="accent2">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正方形/長方形 31">
              <a:extLst>
                <a:ext uri="{FF2B5EF4-FFF2-40B4-BE49-F238E27FC236}">
                  <a16:creationId xmlns:a16="http://schemas.microsoft.com/office/drawing/2014/main" id="{14A70DF8-CD38-5647-BD65-1248EF27A251}"/>
                </a:ext>
              </a:extLst>
            </p:cNvPr>
            <p:cNvSpPr/>
            <p:nvPr/>
          </p:nvSpPr>
          <p:spPr>
            <a:xfrm>
              <a:off x="6464518" y="4776045"/>
              <a:ext cx="925915" cy="370332"/>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テキスト ボックス 32">
              <a:extLst>
                <a:ext uri="{FF2B5EF4-FFF2-40B4-BE49-F238E27FC236}">
                  <a16:creationId xmlns:a16="http://schemas.microsoft.com/office/drawing/2014/main" id="{296F82D8-A705-7B49-94B0-2485A34F0065}"/>
                </a:ext>
              </a:extLst>
            </p:cNvPr>
            <p:cNvSpPr txBox="1"/>
            <p:nvPr/>
          </p:nvSpPr>
          <p:spPr>
            <a:xfrm>
              <a:off x="6553631" y="4790418"/>
              <a:ext cx="706219" cy="369332"/>
            </a:xfrm>
            <a:prstGeom prst="rect">
              <a:avLst/>
            </a:prstGeom>
            <a:noFill/>
          </p:spPr>
          <p:txBody>
            <a:bodyPr wrap="square" rtlCol="0">
              <a:spAutoFit/>
            </a:bodyPr>
            <a:lstStyle/>
            <a:p>
              <a:r>
                <a:rPr kumimoji="1" lang="en-US" altLang="ja-JP" dirty="0"/>
                <a:t>vssa1</a:t>
              </a:r>
              <a:endParaRPr kumimoji="1" lang="ja-JP" altLang="en-US"/>
            </a:p>
          </p:txBody>
        </p:sp>
        <p:sp>
          <p:nvSpPr>
            <p:cNvPr id="34" name="正方形/長方形 33">
              <a:extLst>
                <a:ext uri="{FF2B5EF4-FFF2-40B4-BE49-F238E27FC236}">
                  <a16:creationId xmlns:a16="http://schemas.microsoft.com/office/drawing/2014/main" id="{454C99EC-D9DD-644E-A8A2-16A61BDDA6C5}"/>
                </a:ext>
              </a:extLst>
            </p:cNvPr>
            <p:cNvSpPr/>
            <p:nvPr/>
          </p:nvSpPr>
          <p:spPr>
            <a:xfrm>
              <a:off x="9179081" y="4776686"/>
              <a:ext cx="925915" cy="370332"/>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テキスト ボックス 34">
              <a:extLst>
                <a:ext uri="{FF2B5EF4-FFF2-40B4-BE49-F238E27FC236}">
                  <a16:creationId xmlns:a16="http://schemas.microsoft.com/office/drawing/2014/main" id="{992CC732-1232-6A44-8414-A6DEBBF03C5B}"/>
                </a:ext>
              </a:extLst>
            </p:cNvPr>
            <p:cNvSpPr txBox="1"/>
            <p:nvPr/>
          </p:nvSpPr>
          <p:spPr>
            <a:xfrm>
              <a:off x="9268194" y="4791059"/>
              <a:ext cx="706219" cy="369332"/>
            </a:xfrm>
            <a:prstGeom prst="rect">
              <a:avLst/>
            </a:prstGeom>
            <a:noFill/>
          </p:spPr>
          <p:txBody>
            <a:bodyPr wrap="square" rtlCol="0">
              <a:spAutoFit/>
            </a:bodyPr>
            <a:lstStyle/>
            <a:p>
              <a:r>
                <a:rPr kumimoji="1" lang="en-US" altLang="ja-JP" dirty="0"/>
                <a:t>vssd1</a:t>
              </a:r>
              <a:endParaRPr kumimoji="1" lang="ja-JP" altLang="en-US"/>
            </a:p>
          </p:txBody>
        </p:sp>
        <p:sp>
          <p:nvSpPr>
            <p:cNvPr id="36" name="正方形/長方形 35">
              <a:extLst>
                <a:ext uri="{FF2B5EF4-FFF2-40B4-BE49-F238E27FC236}">
                  <a16:creationId xmlns:a16="http://schemas.microsoft.com/office/drawing/2014/main" id="{E7CF9462-403B-2145-817B-4AB97FB23693}"/>
                </a:ext>
              </a:extLst>
            </p:cNvPr>
            <p:cNvSpPr/>
            <p:nvPr/>
          </p:nvSpPr>
          <p:spPr>
            <a:xfrm>
              <a:off x="8772041" y="4776045"/>
              <a:ext cx="1766806" cy="1083734"/>
            </a:xfrm>
            <a:prstGeom prst="rect">
              <a:avLst/>
            </a:prstGeom>
            <a:noFill/>
            <a:ln w="38100">
              <a:solidFill>
                <a:schemeClr val="accent2">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3305169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fade">
                                      <p:cBhvr>
                                        <p:cTn id="7" dur="500"/>
                                        <p:tgtEl>
                                          <p:spTgt spid="4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7"/>
                                        </p:tgtEl>
                                        <p:attrNameLst>
                                          <p:attrName>style.visibility</p:attrName>
                                        </p:attrNameLst>
                                      </p:cBhvr>
                                      <p:to>
                                        <p:strVal val="visible"/>
                                      </p:to>
                                    </p:set>
                                    <p:animEffect transition="in" filter="fade">
                                      <p:cBhvr>
                                        <p:cTn id="12"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9F0B93D-277A-9C48-93B7-9B01BE5886B7}"/>
              </a:ext>
            </a:extLst>
          </p:cNvPr>
          <p:cNvSpPr>
            <a:spLocks noGrp="1"/>
          </p:cNvSpPr>
          <p:nvPr>
            <p:ph type="title"/>
          </p:nvPr>
        </p:nvSpPr>
        <p:spPr/>
        <p:txBody>
          <a:bodyPr/>
          <a:lstStyle/>
          <a:p>
            <a:r>
              <a:rPr lang="en-US" altLang="ja-JP" dirty="0"/>
              <a:t>LVS System Introduction</a:t>
            </a:r>
            <a:endParaRPr kumimoji="1" lang="ja-JP" altLang="en-US"/>
          </a:p>
        </p:txBody>
      </p:sp>
      <p:sp>
        <p:nvSpPr>
          <p:cNvPr id="3" name="コンテンツ プレースホルダー 2">
            <a:extLst>
              <a:ext uri="{FF2B5EF4-FFF2-40B4-BE49-F238E27FC236}">
                <a16:creationId xmlns:a16="http://schemas.microsoft.com/office/drawing/2014/main" id="{D09F1102-1789-FF49-A7CD-FDC70D0F9A1C}"/>
              </a:ext>
            </a:extLst>
          </p:cNvPr>
          <p:cNvSpPr>
            <a:spLocks noGrp="1"/>
          </p:cNvSpPr>
          <p:nvPr>
            <p:ph idx="1"/>
          </p:nvPr>
        </p:nvSpPr>
        <p:spPr/>
        <p:txBody>
          <a:bodyPr>
            <a:normAutofit fontScale="47500" lnSpcReduction="20000"/>
          </a:bodyPr>
          <a:lstStyle/>
          <a:p>
            <a:pPr marL="0" indent="0">
              <a:buNone/>
            </a:pPr>
            <a:r>
              <a:rPr kumimoji="1" lang="en" altLang="ja-JP" dirty="0"/>
              <a:t>{       "STD_CELL_LIBRARY": "sky130_fd_sc_hd",</a:t>
            </a:r>
          </a:p>
          <a:p>
            <a:pPr marL="0" indent="0">
              <a:buNone/>
            </a:pPr>
            <a:r>
              <a:rPr kumimoji="1" lang="en" altLang="ja-JP" dirty="0"/>
              <a:t>        "INCLUDE_CONFIGS": [ "$LVS_ROOT/tech/$PDK/</a:t>
            </a:r>
            <a:r>
              <a:rPr kumimoji="1" lang="en" altLang="ja-JP" dirty="0" err="1"/>
              <a:t>lvs_config.base.json</a:t>
            </a:r>
            <a:r>
              <a:rPr kumimoji="1" lang="en" altLang="ja-JP" dirty="0"/>
              <a:t>” ],</a:t>
            </a:r>
          </a:p>
          <a:p>
            <a:pPr marL="0" indent="0">
              <a:buNone/>
            </a:pPr>
            <a:r>
              <a:rPr kumimoji="1" lang="en" altLang="ja-JP" dirty="0"/>
              <a:t>        "TOP_SOURCE": "</a:t>
            </a:r>
            <a:r>
              <a:rPr kumimoji="1" lang="en" altLang="ja-JP" dirty="0" err="1"/>
              <a:t>user_analog_project_wrapper</a:t>
            </a:r>
            <a:r>
              <a:rPr kumimoji="1" lang="en" altLang="ja-JP" dirty="0"/>
              <a:t>",</a:t>
            </a:r>
          </a:p>
          <a:p>
            <a:pPr marL="0" indent="0">
              <a:buNone/>
            </a:pPr>
            <a:r>
              <a:rPr kumimoji="1" lang="en" altLang="ja-JP" dirty="0"/>
              <a:t>        "TOP_LAYOUT": "$TOP_SOURCE",</a:t>
            </a:r>
          </a:p>
          <a:p>
            <a:pPr marL="0" indent="0">
              <a:buNone/>
            </a:pPr>
            <a:r>
              <a:rPr kumimoji="1" lang="en" altLang="ja-JP" dirty="0"/>
              <a:t>        "EXTRACT_FLATGLOB": [ ”sky130_fd_pr__*[A-Z]*" ],</a:t>
            </a:r>
          </a:p>
          <a:p>
            <a:pPr marL="0" indent="0">
              <a:buNone/>
            </a:pPr>
            <a:r>
              <a:rPr kumimoji="1" lang="en" altLang="ja-JP" dirty="0"/>
              <a:t>        "EXTRACT_ABSTRACT": [ ”sky130_fd_sc_hd__tapvpwrvgnd1" ],</a:t>
            </a:r>
          </a:p>
          <a:p>
            <a:pPr marL="0" indent="0">
              <a:buNone/>
            </a:pPr>
            <a:r>
              <a:rPr kumimoji="1" lang="en" altLang="ja-JP" dirty="0"/>
              <a:t>        "EXTRACT_CREATE_SUBCUT": [ "" ],</a:t>
            </a:r>
            <a:endParaRPr lang="en" altLang="ja-JP" dirty="0"/>
          </a:p>
          <a:p>
            <a:pPr marL="0" indent="0">
              <a:buNone/>
            </a:pPr>
            <a:r>
              <a:rPr kumimoji="1" lang="en" altLang="ja-JP" dirty="0"/>
              <a:t>        "LVS_FLATTEN": [ "" ],</a:t>
            </a:r>
          </a:p>
          <a:p>
            <a:pPr marL="0" indent="0">
              <a:buNone/>
            </a:pPr>
            <a:r>
              <a:rPr kumimoji="1" lang="en" altLang="ja-JP" dirty="0"/>
              <a:t>        "LVS_NOFLATTEN": [ "" ],</a:t>
            </a:r>
          </a:p>
          <a:p>
            <a:pPr marL="0" indent="0">
              <a:buNone/>
            </a:pPr>
            <a:r>
              <a:rPr kumimoji="1" lang="en" altLang="ja-JP" dirty="0"/>
              <a:t>        "LVS_IGNORE": [ "" ],</a:t>
            </a:r>
          </a:p>
          <a:p>
            <a:pPr marL="0" indent="0">
              <a:buNone/>
            </a:pPr>
            <a:r>
              <a:rPr kumimoji="1" lang="en" altLang="ja-JP" dirty="0"/>
              <a:t>        "LVS_SPICE_FILES": [</a:t>
            </a:r>
          </a:p>
          <a:p>
            <a:pPr marL="0" indent="0">
              <a:buNone/>
            </a:pPr>
            <a:r>
              <a:rPr kumimoji="1" lang="en" altLang="ja-JP" dirty="0"/>
              <a:t>                "$UPRJ_ROOT/</a:t>
            </a:r>
            <a:r>
              <a:rPr kumimoji="1" lang="en" altLang="ja-JP" dirty="0" err="1"/>
              <a:t>xschem</a:t>
            </a:r>
            <a:r>
              <a:rPr kumimoji="1" lang="en" altLang="ja-JP" dirty="0"/>
              <a:t>/</a:t>
            </a:r>
            <a:r>
              <a:rPr kumimoji="1" lang="en" altLang="ja-JP" dirty="0" err="1"/>
              <a:t>user_analog_project_wrapper.spice</a:t>
            </a:r>
            <a:r>
              <a:rPr kumimoji="1" lang="en" altLang="ja-JP" dirty="0"/>
              <a:t>"</a:t>
            </a:r>
          </a:p>
          <a:p>
            <a:pPr marL="0" indent="0">
              <a:buNone/>
            </a:pPr>
            <a:r>
              <a:rPr kumimoji="1" lang="en" altLang="ja-JP" dirty="0"/>
              <a:t>        ],</a:t>
            </a:r>
          </a:p>
          <a:p>
            <a:pPr marL="0" indent="0">
              <a:buNone/>
            </a:pPr>
            <a:r>
              <a:rPr kumimoji="1" lang="en" altLang="ja-JP" dirty="0"/>
              <a:t>        "LVS_VERILOG_FILES": [ "" ],</a:t>
            </a:r>
          </a:p>
          <a:p>
            <a:pPr marL="0" indent="0">
              <a:buNone/>
            </a:pPr>
            <a:r>
              <a:rPr kumimoji="1" lang="en" altLang="ja-JP" dirty="0"/>
              <a:t>        "LAYOUT_FILE": "$UPRJ_ROOT/</a:t>
            </a:r>
            <a:r>
              <a:rPr kumimoji="1" lang="en" altLang="ja-JP" dirty="0" err="1"/>
              <a:t>gds</a:t>
            </a:r>
            <a:r>
              <a:rPr kumimoji="1" lang="en" altLang="ja-JP" dirty="0"/>
              <a:t>/</a:t>
            </a:r>
            <a:r>
              <a:rPr kumimoji="1" lang="en" altLang="ja-JP" dirty="0" err="1"/>
              <a:t>user_analog_project_wrapper.gds</a:t>
            </a:r>
            <a:r>
              <a:rPr kumimoji="1" lang="en" altLang="ja-JP" dirty="0"/>
              <a:t>"</a:t>
            </a:r>
          </a:p>
          <a:p>
            <a:pPr marL="0" indent="0">
              <a:buNone/>
            </a:pPr>
            <a:r>
              <a:rPr kumimoji="1" lang="en" altLang="ja-JP" dirty="0"/>
              <a:t>}</a:t>
            </a:r>
          </a:p>
          <a:p>
            <a:pPr marL="0" indent="0">
              <a:buNone/>
            </a:pPr>
            <a:endParaRPr kumimoji="1" lang="ja-JP" altLang="en-US"/>
          </a:p>
        </p:txBody>
      </p:sp>
      <p:sp>
        <p:nvSpPr>
          <p:cNvPr id="4" name="四角形吹き出し 3">
            <a:extLst>
              <a:ext uri="{FF2B5EF4-FFF2-40B4-BE49-F238E27FC236}">
                <a16:creationId xmlns:a16="http://schemas.microsoft.com/office/drawing/2014/main" id="{1181EF9C-A19E-AC40-BFB4-C257DD146C16}"/>
              </a:ext>
            </a:extLst>
          </p:cNvPr>
          <p:cNvSpPr/>
          <p:nvPr/>
        </p:nvSpPr>
        <p:spPr>
          <a:xfrm>
            <a:off x="7510220" y="1360676"/>
            <a:ext cx="3843580" cy="464950"/>
          </a:xfrm>
          <a:prstGeom prst="wedgeRectCallout">
            <a:avLst>
              <a:gd name="adj1" fmla="val -93706"/>
              <a:gd name="adj2" fmla="val 80833"/>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highlight>
                  <a:srgbClr val="FFFF00"/>
                </a:highlight>
              </a:rPr>
              <a:t>Can reference other </a:t>
            </a:r>
            <a:r>
              <a:rPr kumimoji="1" lang="en-US" altLang="ja-JP" dirty="0" err="1">
                <a:solidFill>
                  <a:schemeClr val="tx1"/>
                </a:solidFill>
                <a:highlight>
                  <a:srgbClr val="FFFF00"/>
                </a:highlight>
              </a:rPr>
              <a:t>lvs_config</a:t>
            </a:r>
            <a:r>
              <a:rPr kumimoji="1" lang="en-US" altLang="ja-JP" dirty="0">
                <a:solidFill>
                  <a:schemeClr val="tx1"/>
                </a:solidFill>
                <a:highlight>
                  <a:srgbClr val="FFFF00"/>
                </a:highlight>
              </a:rPr>
              <a:t> files</a:t>
            </a:r>
            <a:endParaRPr kumimoji="1" lang="ja-JP" altLang="en-US">
              <a:solidFill>
                <a:schemeClr val="tx1"/>
              </a:solidFill>
              <a:highlight>
                <a:srgbClr val="FFFF00"/>
              </a:highlight>
            </a:endParaRPr>
          </a:p>
        </p:txBody>
      </p:sp>
      <p:sp>
        <p:nvSpPr>
          <p:cNvPr id="5" name="四角形吹き出し 4">
            <a:extLst>
              <a:ext uri="{FF2B5EF4-FFF2-40B4-BE49-F238E27FC236}">
                <a16:creationId xmlns:a16="http://schemas.microsoft.com/office/drawing/2014/main" id="{932BC94F-F1D9-EC4D-BCD6-141EB6DB41C3}"/>
              </a:ext>
            </a:extLst>
          </p:cNvPr>
          <p:cNvSpPr/>
          <p:nvPr/>
        </p:nvSpPr>
        <p:spPr>
          <a:xfrm>
            <a:off x="7510220" y="1900089"/>
            <a:ext cx="3843580" cy="621144"/>
          </a:xfrm>
          <a:prstGeom prst="wedgeRectCallout">
            <a:avLst>
              <a:gd name="adj1" fmla="val -119512"/>
              <a:gd name="adj2" fmla="val 114986"/>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highlight>
                  <a:srgbClr val="FFFF00"/>
                </a:highlight>
              </a:rPr>
              <a:t>Flatten p-cells and hierarchies that are invalid in magic before extraction</a:t>
            </a:r>
            <a:endParaRPr kumimoji="1" lang="ja-JP" altLang="en-US">
              <a:solidFill>
                <a:schemeClr val="tx1"/>
              </a:solidFill>
              <a:highlight>
                <a:srgbClr val="FFFF00"/>
              </a:highlight>
            </a:endParaRPr>
          </a:p>
        </p:txBody>
      </p:sp>
      <p:sp>
        <p:nvSpPr>
          <p:cNvPr id="6" name="四角形吹き出し 5">
            <a:extLst>
              <a:ext uri="{FF2B5EF4-FFF2-40B4-BE49-F238E27FC236}">
                <a16:creationId xmlns:a16="http://schemas.microsoft.com/office/drawing/2014/main" id="{3557B00A-4C98-DB48-8504-D34E95509F36}"/>
              </a:ext>
            </a:extLst>
          </p:cNvPr>
          <p:cNvSpPr/>
          <p:nvPr/>
        </p:nvSpPr>
        <p:spPr>
          <a:xfrm>
            <a:off x="7510220" y="2595696"/>
            <a:ext cx="3843580" cy="621144"/>
          </a:xfrm>
          <a:prstGeom prst="wedgeRectCallout">
            <a:avLst>
              <a:gd name="adj1" fmla="val -102980"/>
              <a:gd name="adj2" fmla="val 42627"/>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highlight>
                  <a:srgbClr val="FFFF00"/>
                </a:highlight>
              </a:rPr>
              <a:t>Extract these empty cells or ignore the devices in these cells</a:t>
            </a:r>
            <a:endParaRPr kumimoji="1" lang="ja-JP" altLang="en-US">
              <a:solidFill>
                <a:schemeClr val="tx1"/>
              </a:solidFill>
              <a:highlight>
                <a:srgbClr val="FFFF00"/>
              </a:highlight>
            </a:endParaRPr>
          </a:p>
        </p:txBody>
      </p:sp>
      <p:sp>
        <p:nvSpPr>
          <p:cNvPr id="7" name="四角形吹き出し 6">
            <a:extLst>
              <a:ext uri="{FF2B5EF4-FFF2-40B4-BE49-F238E27FC236}">
                <a16:creationId xmlns:a16="http://schemas.microsoft.com/office/drawing/2014/main" id="{3D048D90-2558-8947-B38B-7C00A9471E74}"/>
              </a:ext>
            </a:extLst>
          </p:cNvPr>
          <p:cNvSpPr/>
          <p:nvPr/>
        </p:nvSpPr>
        <p:spPr>
          <a:xfrm>
            <a:off x="7510220" y="3291303"/>
            <a:ext cx="3843580" cy="621144"/>
          </a:xfrm>
          <a:prstGeom prst="wedgeRectCallout">
            <a:avLst>
              <a:gd name="adj1" fmla="val -146125"/>
              <a:gd name="adj2" fmla="val -22246"/>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highlight>
                  <a:srgbClr val="FFFF00"/>
                </a:highlight>
              </a:rPr>
              <a:t>Surround these cells with </a:t>
            </a:r>
            <a:r>
              <a:rPr kumimoji="1" lang="en-US" altLang="ja-JP" dirty="0" err="1">
                <a:solidFill>
                  <a:schemeClr val="tx1"/>
                </a:solidFill>
                <a:highlight>
                  <a:srgbClr val="FFFF00"/>
                </a:highlight>
              </a:rPr>
              <a:t>isosub</a:t>
            </a:r>
            <a:r>
              <a:rPr kumimoji="1" lang="en-US" altLang="ja-JP" dirty="0">
                <a:solidFill>
                  <a:schemeClr val="tx1"/>
                </a:solidFill>
                <a:highlight>
                  <a:srgbClr val="FFFF00"/>
                </a:highlight>
              </a:rPr>
              <a:t> to create a virtual substrate</a:t>
            </a:r>
            <a:endParaRPr kumimoji="1" lang="ja-JP" altLang="en-US">
              <a:solidFill>
                <a:schemeClr val="tx1"/>
              </a:solidFill>
              <a:highlight>
                <a:srgbClr val="FFFF00"/>
              </a:highlight>
            </a:endParaRPr>
          </a:p>
        </p:txBody>
      </p:sp>
      <p:sp>
        <p:nvSpPr>
          <p:cNvPr id="8" name="四角形吹き出し 7">
            <a:extLst>
              <a:ext uri="{FF2B5EF4-FFF2-40B4-BE49-F238E27FC236}">
                <a16:creationId xmlns:a16="http://schemas.microsoft.com/office/drawing/2014/main" id="{B4D777B3-9E61-CE41-A48F-2A45D19F881C}"/>
              </a:ext>
            </a:extLst>
          </p:cNvPr>
          <p:cNvSpPr/>
          <p:nvPr/>
        </p:nvSpPr>
        <p:spPr>
          <a:xfrm>
            <a:off x="7510220" y="3972623"/>
            <a:ext cx="3843580" cy="621144"/>
          </a:xfrm>
          <a:prstGeom prst="wedgeRectCallout">
            <a:avLst>
              <a:gd name="adj1" fmla="val -169512"/>
              <a:gd name="adj2" fmla="val -87119"/>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highlight>
                  <a:srgbClr val="FFFF00"/>
                </a:highlight>
              </a:rPr>
              <a:t>Flatten these extracted or source cells before comparison</a:t>
            </a:r>
            <a:endParaRPr kumimoji="1" lang="ja-JP" altLang="en-US">
              <a:solidFill>
                <a:schemeClr val="tx1"/>
              </a:solidFill>
              <a:highlight>
                <a:srgbClr val="FFFF00"/>
              </a:highlight>
            </a:endParaRPr>
          </a:p>
        </p:txBody>
      </p:sp>
      <p:sp>
        <p:nvSpPr>
          <p:cNvPr id="9" name="四角形吹き出し 8">
            <a:extLst>
              <a:ext uri="{FF2B5EF4-FFF2-40B4-BE49-F238E27FC236}">
                <a16:creationId xmlns:a16="http://schemas.microsoft.com/office/drawing/2014/main" id="{84B82979-13FF-354A-8FB8-315AE410748B}"/>
              </a:ext>
            </a:extLst>
          </p:cNvPr>
          <p:cNvSpPr/>
          <p:nvPr/>
        </p:nvSpPr>
        <p:spPr>
          <a:xfrm>
            <a:off x="7510220" y="4653943"/>
            <a:ext cx="3843580" cy="621144"/>
          </a:xfrm>
          <a:prstGeom prst="wedgeRectCallout">
            <a:avLst>
              <a:gd name="adj1" fmla="val -167093"/>
              <a:gd name="adj2" fmla="val -156983"/>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highlight>
                  <a:srgbClr val="FFFF00"/>
                </a:highlight>
              </a:rPr>
              <a:t>Do not flatten these cells even if they don’t match</a:t>
            </a:r>
            <a:endParaRPr kumimoji="1" lang="ja-JP" altLang="en-US">
              <a:solidFill>
                <a:schemeClr val="tx1"/>
              </a:solidFill>
              <a:highlight>
                <a:srgbClr val="FFFF00"/>
              </a:highlight>
            </a:endParaRPr>
          </a:p>
        </p:txBody>
      </p:sp>
      <p:sp>
        <p:nvSpPr>
          <p:cNvPr id="10" name="四角形吹き出し 9">
            <a:extLst>
              <a:ext uri="{FF2B5EF4-FFF2-40B4-BE49-F238E27FC236}">
                <a16:creationId xmlns:a16="http://schemas.microsoft.com/office/drawing/2014/main" id="{A37EAE87-A096-DA44-B85A-F8B0CFC3EBD9}"/>
              </a:ext>
            </a:extLst>
          </p:cNvPr>
          <p:cNvSpPr/>
          <p:nvPr/>
        </p:nvSpPr>
        <p:spPr>
          <a:xfrm>
            <a:off x="7510220" y="5335263"/>
            <a:ext cx="3843580" cy="621144"/>
          </a:xfrm>
          <a:prstGeom prst="wedgeRectCallout">
            <a:avLst>
              <a:gd name="adj1" fmla="val -172738"/>
              <a:gd name="adj2" fmla="val -209380"/>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highlight>
                  <a:srgbClr val="FFFF00"/>
                </a:highlight>
              </a:rPr>
              <a:t>Ignore these cells during LVS</a:t>
            </a:r>
            <a:endParaRPr kumimoji="1" lang="ja-JP" altLang="en-US">
              <a:solidFill>
                <a:schemeClr val="tx1"/>
              </a:solidFill>
              <a:highlight>
                <a:srgbClr val="FFFF00"/>
              </a:highlight>
            </a:endParaRPr>
          </a:p>
        </p:txBody>
      </p:sp>
    </p:spTree>
    <p:extLst>
      <p:ext uri="{BB962C8B-B14F-4D97-AF65-F5344CB8AC3E}">
        <p14:creationId xmlns:p14="http://schemas.microsoft.com/office/powerpoint/2010/main" val="3367436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500"/>
                                        <p:tgtEl>
                                          <p:spTgt spid="10"/>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fade">
                                      <p:cBhvr>
                                        <p:cTn id="3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3F06AD7-194C-854D-9367-3ED016FA06B9}"/>
              </a:ext>
            </a:extLst>
          </p:cNvPr>
          <p:cNvSpPr>
            <a:spLocks noGrp="1"/>
          </p:cNvSpPr>
          <p:nvPr>
            <p:ph type="title"/>
          </p:nvPr>
        </p:nvSpPr>
        <p:spPr/>
        <p:txBody>
          <a:bodyPr/>
          <a:lstStyle/>
          <a:p>
            <a:r>
              <a:rPr kumimoji="1" lang="en-US" altLang="ja-JP" dirty="0"/>
              <a:t>Soft Connection Verification</a:t>
            </a:r>
            <a:endParaRPr kumimoji="1" lang="ja-JP" altLang="en-US"/>
          </a:p>
        </p:txBody>
      </p:sp>
      <p:pic>
        <p:nvPicPr>
          <p:cNvPr id="5" name="コンテンツ プレースホルダー 4" descr="ダイアグラム&#10;&#10;自動的に生成された説明">
            <a:extLst>
              <a:ext uri="{FF2B5EF4-FFF2-40B4-BE49-F238E27FC236}">
                <a16:creationId xmlns:a16="http://schemas.microsoft.com/office/drawing/2014/main" id="{2526361B-C289-2944-813A-B2B9A9541673}"/>
              </a:ext>
            </a:extLst>
          </p:cNvPr>
          <p:cNvPicPr>
            <a:picLocks noGrp="1" noChangeAspect="1"/>
          </p:cNvPicPr>
          <p:nvPr>
            <p:ph idx="1"/>
          </p:nvPr>
        </p:nvPicPr>
        <p:blipFill>
          <a:blip r:embed="rId3"/>
          <a:stretch>
            <a:fillRect/>
          </a:stretch>
        </p:blipFill>
        <p:spPr>
          <a:xfrm>
            <a:off x="433953" y="2153414"/>
            <a:ext cx="5767461" cy="3442656"/>
          </a:xfrm>
        </p:spPr>
      </p:pic>
      <p:sp>
        <p:nvSpPr>
          <p:cNvPr id="6" name="テキスト ボックス 5">
            <a:extLst>
              <a:ext uri="{FF2B5EF4-FFF2-40B4-BE49-F238E27FC236}">
                <a16:creationId xmlns:a16="http://schemas.microsoft.com/office/drawing/2014/main" id="{2DAE0D30-E928-A242-AB97-7BB258EC1C01}"/>
              </a:ext>
            </a:extLst>
          </p:cNvPr>
          <p:cNvSpPr txBox="1"/>
          <p:nvPr/>
        </p:nvSpPr>
        <p:spPr>
          <a:xfrm>
            <a:off x="433953" y="6058797"/>
            <a:ext cx="4805931" cy="461665"/>
          </a:xfrm>
          <a:prstGeom prst="rect">
            <a:avLst/>
          </a:prstGeom>
          <a:noFill/>
        </p:spPr>
        <p:txBody>
          <a:bodyPr wrap="none" rtlCol="0">
            <a:spAutoFit/>
          </a:bodyPr>
          <a:lstStyle/>
          <a:p>
            <a:r>
              <a:rPr kumimoji="1" lang="en-US" altLang="ja-JP" sz="1200" dirty="0"/>
              <a:t>From </a:t>
            </a:r>
            <a:r>
              <a:rPr kumimoji="1" lang="en-US" altLang="ja-JP" sz="1200" dirty="0" err="1"/>
              <a:t>klayout</a:t>
            </a:r>
            <a:r>
              <a:rPr kumimoji="1" lang="en-US" altLang="ja-JP" sz="1200" dirty="0"/>
              <a:t> documentation </a:t>
            </a:r>
            <a:br>
              <a:rPr kumimoji="1" lang="en-US" altLang="ja-JP" sz="1200" dirty="0"/>
            </a:br>
            <a:r>
              <a:rPr kumimoji="1" lang="en-US" altLang="ja-JP" sz="1200" dirty="0"/>
              <a:t>https://</a:t>
            </a:r>
            <a:r>
              <a:rPr kumimoji="1" lang="en-US" altLang="ja-JP" sz="1200" dirty="0" err="1"/>
              <a:t>klayout.org</a:t>
            </a:r>
            <a:r>
              <a:rPr kumimoji="1" lang="en-US" altLang="ja-JP" sz="1200" dirty="0"/>
              <a:t>/downloads/master/doc-qt4/manual/</a:t>
            </a:r>
            <a:r>
              <a:rPr kumimoji="1" lang="en-US" altLang="ja-JP" sz="1200" dirty="0" err="1"/>
              <a:t>lvs_connect.html</a:t>
            </a:r>
            <a:endParaRPr kumimoji="1" lang="ja-JP" altLang="en-US" sz="1200"/>
          </a:p>
        </p:txBody>
      </p:sp>
      <p:grpSp>
        <p:nvGrpSpPr>
          <p:cNvPr id="21" name="グループ化 20">
            <a:extLst>
              <a:ext uri="{FF2B5EF4-FFF2-40B4-BE49-F238E27FC236}">
                <a16:creationId xmlns:a16="http://schemas.microsoft.com/office/drawing/2014/main" id="{9E52F428-8727-5745-8B12-906C429639A1}"/>
              </a:ext>
            </a:extLst>
          </p:cNvPr>
          <p:cNvGrpSpPr/>
          <p:nvPr/>
        </p:nvGrpSpPr>
        <p:grpSpPr>
          <a:xfrm>
            <a:off x="6693168" y="1318941"/>
            <a:ext cx="4145815" cy="4739856"/>
            <a:chOff x="6693168" y="1318941"/>
            <a:chExt cx="4145815" cy="4739856"/>
          </a:xfrm>
        </p:grpSpPr>
        <p:sp>
          <p:nvSpPr>
            <p:cNvPr id="7" name="テキスト ボックス 6">
              <a:extLst>
                <a:ext uri="{FF2B5EF4-FFF2-40B4-BE49-F238E27FC236}">
                  <a16:creationId xmlns:a16="http://schemas.microsoft.com/office/drawing/2014/main" id="{BC164527-14E3-934F-9A28-DDD2ED3BA2DB}"/>
                </a:ext>
              </a:extLst>
            </p:cNvPr>
            <p:cNvSpPr txBox="1"/>
            <p:nvPr/>
          </p:nvSpPr>
          <p:spPr>
            <a:xfrm>
              <a:off x="6974237" y="1318941"/>
              <a:ext cx="3573542" cy="369332"/>
            </a:xfrm>
            <a:prstGeom prst="rect">
              <a:avLst/>
            </a:prstGeom>
            <a:noFill/>
          </p:spPr>
          <p:txBody>
            <a:bodyPr wrap="none" rtlCol="0">
              <a:spAutoFit/>
            </a:bodyPr>
            <a:lstStyle/>
            <a:p>
              <a:r>
                <a:rPr kumimoji="1" lang="en-US" altLang="ja-JP" dirty="0"/>
                <a:t>normal 4 terminal </a:t>
              </a:r>
              <a:r>
                <a:rPr kumimoji="1" lang="en-US" altLang="ja-JP" dirty="0" err="1"/>
                <a:t>mosfet</a:t>
              </a:r>
              <a:r>
                <a:rPr kumimoji="1" lang="en-US" altLang="ja-JP" dirty="0"/>
                <a:t> extraction</a:t>
              </a:r>
              <a:endParaRPr kumimoji="1" lang="ja-JP" altLang="en-US"/>
            </a:p>
          </p:txBody>
        </p:sp>
        <p:sp>
          <p:nvSpPr>
            <p:cNvPr id="9" name="テキスト ボックス 8">
              <a:extLst>
                <a:ext uri="{FF2B5EF4-FFF2-40B4-BE49-F238E27FC236}">
                  <a16:creationId xmlns:a16="http://schemas.microsoft.com/office/drawing/2014/main" id="{4AD3F46A-0342-1F4D-B12C-A9B18DB21755}"/>
                </a:ext>
              </a:extLst>
            </p:cNvPr>
            <p:cNvSpPr txBox="1"/>
            <p:nvPr/>
          </p:nvSpPr>
          <p:spPr>
            <a:xfrm>
              <a:off x="7336515" y="4119200"/>
              <a:ext cx="2848985" cy="369332"/>
            </a:xfrm>
            <a:prstGeom prst="rect">
              <a:avLst/>
            </a:prstGeom>
            <a:noFill/>
          </p:spPr>
          <p:txBody>
            <a:bodyPr wrap="none" rtlCol="0">
              <a:spAutoFit/>
            </a:bodyPr>
            <a:lstStyle/>
            <a:p>
              <a:r>
                <a:rPr kumimoji="1" lang="en-US" altLang="ja-JP" dirty="0"/>
                <a:t>3</a:t>
              </a:r>
              <a:r>
                <a:rPr kumimoji="1" lang="ja-JP" altLang="en-US"/>
                <a:t> </a:t>
              </a:r>
              <a:r>
                <a:rPr kumimoji="1" lang="en-US" altLang="ja-JP" dirty="0"/>
                <a:t>terminal </a:t>
              </a:r>
              <a:r>
                <a:rPr kumimoji="1" lang="en-US" altLang="ja-JP" dirty="0" err="1"/>
                <a:t>mosfet</a:t>
              </a:r>
              <a:r>
                <a:rPr kumimoji="1" lang="en-US" altLang="ja-JP" dirty="0"/>
                <a:t> extraction</a:t>
              </a:r>
              <a:endParaRPr kumimoji="1" lang="ja-JP" altLang="en-US"/>
            </a:p>
          </p:txBody>
        </p:sp>
        <p:pic>
          <p:nvPicPr>
            <p:cNvPr id="11" name="図 10" descr="テキスト&#10;&#10;自動的に生成された説明">
              <a:extLst>
                <a:ext uri="{FF2B5EF4-FFF2-40B4-BE49-F238E27FC236}">
                  <a16:creationId xmlns:a16="http://schemas.microsoft.com/office/drawing/2014/main" id="{B2D0C439-02E1-C04D-BFEC-C73DC9C0E512}"/>
                </a:ext>
              </a:extLst>
            </p:cNvPr>
            <p:cNvPicPr>
              <a:picLocks noChangeAspect="1"/>
            </p:cNvPicPr>
            <p:nvPr/>
          </p:nvPicPr>
          <p:blipFill>
            <a:blip r:embed="rId4"/>
            <a:stretch>
              <a:fillRect/>
            </a:stretch>
          </p:blipFill>
          <p:spPr>
            <a:xfrm>
              <a:off x="6693168" y="1611888"/>
              <a:ext cx="4145815" cy="1782598"/>
            </a:xfrm>
            <a:prstGeom prst="rect">
              <a:avLst/>
            </a:prstGeom>
          </p:spPr>
        </p:pic>
        <p:pic>
          <p:nvPicPr>
            <p:cNvPr id="13" name="図 12" descr="テキスト&#10;&#10;自動的に生成された説明">
              <a:extLst>
                <a:ext uri="{FF2B5EF4-FFF2-40B4-BE49-F238E27FC236}">
                  <a16:creationId xmlns:a16="http://schemas.microsoft.com/office/drawing/2014/main" id="{BDDDCC06-0492-AD46-A068-D528BF5122F9}"/>
                </a:ext>
              </a:extLst>
            </p:cNvPr>
            <p:cNvPicPr>
              <a:picLocks noChangeAspect="1"/>
            </p:cNvPicPr>
            <p:nvPr/>
          </p:nvPicPr>
          <p:blipFill>
            <a:blip r:embed="rId5"/>
            <a:stretch>
              <a:fillRect/>
            </a:stretch>
          </p:blipFill>
          <p:spPr>
            <a:xfrm>
              <a:off x="7095986" y="4488532"/>
              <a:ext cx="3330044" cy="1570265"/>
            </a:xfrm>
            <a:prstGeom prst="rect">
              <a:avLst/>
            </a:prstGeom>
          </p:spPr>
        </p:pic>
      </p:grpSp>
      <p:grpSp>
        <p:nvGrpSpPr>
          <p:cNvPr id="22" name="グループ化 21">
            <a:extLst>
              <a:ext uri="{FF2B5EF4-FFF2-40B4-BE49-F238E27FC236}">
                <a16:creationId xmlns:a16="http://schemas.microsoft.com/office/drawing/2014/main" id="{4096E2AF-ADBC-B44E-9414-2E3CEE8F4883}"/>
              </a:ext>
            </a:extLst>
          </p:cNvPr>
          <p:cNvGrpSpPr/>
          <p:nvPr/>
        </p:nvGrpSpPr>
        <p:grpSpPr>
          <a:xfrm>
            <a:off x="6693168" y="1889211"/>
            <a:ext cx="4145815" cy="1921101"/>
            <a:chOff x="6693168" y="1889211"/>
            <a:chExt cx="4145815" cy="1921101"/>
          </a:xfrm>
        </p:grpSpPr>
        <p:sp>
          <p:nvSpPr>
            <p:cNvPr id="8" name="テキスト ボックス 7">
              <a:extLst>
                <a:ext uri="{FF2B5EF4-FFF2-40B4-BE49-F238E27FC236}">
                  <a16:creationId xmlns:a16="http://schemas.microsoft.com/office/drawing/2014/main" id="{9A2DFC61-7744-AF4B-B652-31855F3D724F}"/>
                </a:ext>
              </a:extLst>
            </p:cNvPr>
            <p:cNvSpPr txBox="1"/>
            <p:nvPr/>
          </p:nvSpPr>
          <p:spPr>
            <a:xfrm>
              <a:off x="6693168" y="3440980"/>
              <a:ext cx="4145815" cy="369332"/>
            </a:xfrm>
            <a:prstGeom prst="rect">
              <a:avLst/>
            </a:prstGeom>
            <a:noFill/>
          </p:spPr>
          <p:txBody>
            <a:bodyPr wrap="none" rtlCol="0">
              <a:spAutoFit/>
            </a:bodyPr>
            <a:lstStyle/>
            <a:p>
              <a:r>
                <a:rPr kumimoji="1" lang="en-US" altLang="ja-JP" dirty="0"/>
                <a:t>remove bulk connection programmatically</a:t>
              </a:r>
              <a:endParaRPr kumimoji="1" lang="ja-JP" altLang="en-US"/>
            </a:p>
          </p:txBody>
        </p:sp>
        <p:cxnSp>
          <p:nvCxnSpPr>
            <p:cNvPr id="15" name="直線コネクタ 14">
              <a:extLst>
                <a:ext uri="{FF2B5EF4-FFF2-40B4-BE49-F238E27FC236}">
                  <a16:creationId xmlns:a16="http://schemas.microsoft.com/office/drawing/2014/main" id="{BBC61D00-FC3E-FC4C-8EFA-73D775FFA544}"/>
                </a:ext>
              </a:extLst>
            </p:cNvPr>
            <p:cNvCxnSpPr/>
            <p:nvPr/>
          </p:nvCxnSpPr>
          <p:spPr>
            <a:xfrm>
              <a:off x="7826644" y="1889211"/>
              <a:ext cx="325465"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DD59C797-61E4-314E-AA7B-657FBF54899E}"/>
                </a:ext>
              </a:extLst>
            </p:cNvPr>
            <p:cNvCxnSpPr/>
            <p:nvPr/>
          </p:nvCxnSpPr>
          <p:spPr>
            <a:xfrm>
              <a:off x="7824064" y="2057109"/>
              <a:ext cx="325465"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直線コネクタ 16">
              <a:extLst>
                <a:ext uri="{FF2B5EF4-FFF2-40B4-BE49-F238E27FC236}">
                  <a16:creationId xmlns:a16="http://schemas.microsoft.com/office/drawing/2014/main" id="{C153F0CD-21EA-4342-8323-C53B52409B52}"/>
                </a:ext>
              </a:extLst>
            </p:cNvPr>
            <p:cNvCxnSpPr/>
            <p:nvPr/>
          </p:nvCxnSpPr>
          <p:spPr>
            <a:xfrm>
              <a:off x="8056534" y="2925013"/>
              <a:ext cx="325465"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直線コネクタ 17">
              <a:extLst>
                <a:ext uri="{FF2B5EF4-FFF2-40B4-BE49-F238E27FC236}">
                  <a16:creationId xmlns:a16="http://schemas.microsoft.com/office/drawing/2014/main" id="{5EB7E098-2B91-F247-8614-6DFA7FDFA3BC}"/>
                </a:ext>
              </a:extLst>
            </p:cNvPr>
            <p:cNvCxnSpPr/>
            <p:nvPr/>
          </p:nvCxnSpPr>
          <p:spPr>
            <a:xfrm>
              <a:off x="8053954" y="3092911"/>
              <a:ext cx="325465"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pic>
        <p:nvPicPr>
          <p:cNvPr id="20" name="図 19" descr="テキスト&#10;&#10;自動的に生成された説明">
            <a:extLst>
              <a:ext uri="{FF2B5EF4-FFF2-40B4-BE49-F238E27FC236}">
                <a16:creationId xmlns:a16="http://schemas.microsoft.com/office/drawing/2014/main" id="{90A87316-B3B7-4E42-B7BF-CCEF0E1D60B0}"/>
              </a:ext>
            </a:extLst>
          </p:cNvPr>
          <p:cNvPicPr>
            <a:picLocks noChangeAspect="1"/>
          </p:cNvPicPr>
          <p:nvPr/>
        </p:nvPicPr>
        <p:blipFill>
          <a:blip r:embed="rId6"/>
          <a:stretch>
            <a:fillRect/>
          </a:stretch>
        </p:blipFill>
        <p:spPr>
          <a:xfrm>
            <a:off x="433953" y="1981220"/>
            <a:ext cx="11290300" cy="3822700"/>
          </a:xfrm>
          <a:prstGeom prst="rect">
            <a:avLst/>
          </a:prstGeom>
        </p:spPr>
      </p:pic>
    </p:spTree>
    <p:extLst>
      <p:ext uri="{BB962C8B-B14F-4D97-AF65-F5344CB8AC3E}">
        <p14:creationId xmlns:p14="http://schemas.microsoft.com/office/powerpoint/2010/main" val="1603773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fade">
                                      <p:cBhvr>
                                        <p:cTn id="12" dur="500"/>
                                        <p:tgtEl>
                                          <p:spTgt spid="2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fade">
                                      <p:cBhvr>
                                        <p:cTn id="1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9EB02ED-BF7C-1847-8C9A-295F14512153}"/>
              </a:ext>
            </a:extLst>
          </p:cNvPr>
          <p:cNvSpPr>
            <a:spLocks noGrp="1"/>
          </p:cNvSpPr>
          <p:nvPr>
            <p:ph type="title"/>
          </p:nvPr>
        </p:nvSpPr>
        <p:spPr/>
        <p:txBody>
          <a:bodyPr/>
          <a:lstStyle/>
          <a:p>
            <a:r>
              <a:rPr kumimoji="1" lang="en-US" altLang="ja-JP" dirty="0"/>
              <a:t>CVC-RV: Reliability Verification</a:t>
            </a:r>
            <a:endParaRPr kumimoji="1" lang="ja-JP" altLang="en-US"/>
          </a:p>
        </p:txBody>
      </p:sp>
    </p:spTree>
    <p:extLst>
      <p:ext uri="{BB962C8B-B14F-4D97-AF65-F5344CB8AC3E}">
        <p14:creationId xmlns:p14="http://schemas.microsoft.com/office/powerpoint/2010/main" val="608310058"/>
      </p:ext>
    </p:extLst>
  </p:cSld>
  <p:clrMapOvr>
    <a:masterClrMapping/>
  </p:clrMapOvr>
</p:sld>
</file>

<file path=ppt/theme/theme1.xml><?xml version="1.0" encoding="utf-8"?>
<a:theme xmlns:a="http://schemas.openxmlformats.org/drawingml/2006/main" name="Office テーマ">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テーマ</Template>
  <TotalTime>1794</TotalTime>
  <Words>1484</Words>
  <Application>Microsoft Macintosh PowerPoint</Application>
  <PresentationFormat>ワイド画面</PresentationFormat>
  <Paragraphs>124</Paragraphs>
  <Slides>10</Slides>
  <Notes>10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10</vt:i4>
      </vt:variant>
    </vt:vector>
  </HeadingPairs>
  <TitlesOfParts>
    <vt:vector size="16" baseType="lpstr">
      <vt:lpstr>system-ui</vt:lpstr>
      <vt:lpstr>游ゴシック</vt:lpstr>
      <vt:lpstr>Arial</vt:lpstr>
      <vt:lpstr>Calibri</vt:lpstr>
      <vt:lpstr>Calibri Light</vt:lpstr>
      <vt:lpstr>Office テーマ</vt:lpstr>
      <vt:lpstr>Pitfalls of Open-Source Chip Design Verification</vt:lpstr>
      <vt:lpstr>Back-end Verification</vt:lpstr>
      <vt:lpstr>Layout Extraction</vt:lpstr>
      <vt:lpstr>Mixed Signal Verification</vt:lpstr>
      <vt:lpstr>Duplicate-port Layout</vt:lpstr>
      <vt:lpstr>Multiple Ground Connections to P-substrate</vt:lpstr>
      <vt:lpstr>LVS System Introduction</vt:lpstr>
      <vt:lpstr>Soft Connection Verification</vt:lpstr>
      <vt:lpstr>CVC-RV: Reliability Verification</vt:lpstr>
      <vt:lpstr>Backend Verification Colab Workshop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Pitfalls of Open-Source Chip Design Verification</dc:title>
  <dc:creator>Bailey David</dc:creator>
  <cp:lastModifiedBy>Bailey David</cp:lastModifiedBy>
  <cp:revision>12</cp:revision>
  <dcterms:created xsi:type="dcterms:W3CDTF">2024-05-13T00:09:19Z</dcterms:created>
  <dcterms:modified xsi:type="dcterms:W3CDTF">2024-05-14T23:38:59Z</dcterms:modified>
</cp:coreProperties>
</file>